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60" r:id="rId5"/>
    <p:sldId id="257"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46E2-369D-17D4-159F-65A91D8273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7697D4-2B75-13D3-513C-F783184645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7BB2FB-AB78-5B6F-721B-3C21828658D7}"/>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5" name="Footer Placeholder 4">
            <a:extLst>
              <a:ext uri="{FF2B5EF4-FFF2-40B4-BE49-F238E27FC236}">
                <a16:creationId xmlns:a16="http://schemas.microsoft.com/office/drawing/2014/main" id="{7A251452-6D05-079F-09CF-C3374655D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00D4ED-8926-9C72-95E9-D015D029F57E}"/>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147577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49DE-10BD-06A1-CE85-AFDD3CBF5F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39BB85-CE09-96B4-64E5-C8CBA7DBE0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76EB3-3878-9B3D-A87E-41FD36758D37}"/>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5" name="Footer Placeholder 4">
            <a:extLst>
              <a:ext uri="{FF2B5EF4-FFF2-40B4-BE49-F238E27FC236}">
                <a16:creationId xmlns:a16="http://schemas.microsoft.com/office/drawing/2014/main" id="{8DEC8817-7C17-ED8E-C486-77A7D4495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CF033E-61AD-9530-85A0-07738BCFB0E9}"/>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347465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0E7D2-8019-572A-D457-838C8611CB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2A45A-9128-D352-1B11-8159A5AF7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375A8D-BF7B-34F5-544C-F74CA6F02F7B}"/>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5" name="Footer Placeholder 4">
            <a:extLst>
              <a:ext uri="{FF2B5EF4-FFF2-40B4-BE49-F238E27FC236}">
                <a16:creationId xmlns:a16="http://schemas.microsoft.com/office/drawing/2014/main" id="{E5A0086B-ECDD-55DF-35BA-095B7E215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2727F4-1AFD-C650-0B77-DD3CE98D1FDE}"/>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390274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BD7D-1D86-DB25-1A46-BE8458CE1D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FB3478-1B07-D8D5-F708-758AF70191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E07880-3709-AA70-2460-112ACB0142CD}"/>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5" name="Footer Placeholder 4">
            <a:extLst>
              <a:ext uri="{FF2B5EF4-FFF2-40B4-BE49-F238E27FC236}">
                <a16:creationId xmlns:a16="http://schemas.microsoft.com/office/drawing/2014/main" id="{021BA7C8-DEA7-0A02-B33E-433C25060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FB1844-0017-97BA-C87C-C7FB3CC60EE9}"/>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166816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42954-ECE4-83D0-DDCC-4813891FF1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17A95E2-DF18-E0DC-2013-BB607BB857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1A355D-6F4F-9DC0-05F8-5BA17C558642}"/>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5" name="Footer Placeholder 4">
            <a:extLst>
              <a:ext uri="{FF2B5EF4-FFF2-40B4-BE49-F238E27FC236}">
                <a16:creationId xmlns:a16="http://schemas.microsoft.com/office/drawing/2014/main" id="{5886BA75-7F1B-4CDF-FE09-A272E46BA2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6847AD-3B0F-FD59-CB81-6D6615E60A9B}"/>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243371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3167-5C58-9C3F-925F-C88EC13321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7BA73-2FE1-0D2B-9A4B-FC3491789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DAE56B-AA69-5DF2-2944-FF2BD749B2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405609-B51E-3E5B-C6F7-60565B9136D1}"/>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6" name="Footer Placeholder 5">
            <a:extLst>
              <a:ext uri="{FF2B5EF4-FFF2-40B4-BE49-F238E27FC236}">
                <a16:creationId xmlns:a16="http://schemas.microsoft.com/office/drawing/2014/main" id="{BA76A211-A620-AA28-7544-57439DDCDE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AE6045-0A81-F4E0-DC10-9068AD53B5A7}"/>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135738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3B2B-4AD7-1CAF-571C-B1E53BC99D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9B965D-6C96-39D7-EA7D-E357F3694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A95A1-474B-39EA-24C5-2E2417155D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BE3566-4CEA-36CB-352D-393EF55F76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5E335-3C1D-9C99-37F6-0E7D67864F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4E20B1-C7A5-36E1-3319-FCFC79E2FD8F}"/>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8" name="Footer Placeholder 7">
            <a:extLst>
              <a:ext uri="{FF2B5EF4-FFF2-40B4-BE49-F238E27FC236}">
                <a16:creationId xmlns:a16="http://schemas.microsoft.com/office/drawing/2014/main" id="{73C35874-544B-B92F-4F54-87F5CCBF5F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90DA43-BD40-BF71-33B8-16A81869CC3C}"/>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2213948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2923-F4F2-7EE8-FCB5-915387244C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BB5D8C-9647-0BF9-14B9-90D7FCA39450}"/>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4" name="Footer Placeholder 3">
            <a:extLst>
              <a:ext uri="{FF2B5EF4-FFF2-40B4-BE49-F238E27FC236}">
                <a16:creationId xmlns:a16="http://schemas.microsoft.com/office/drawing/2014/main" id="{5316974C-ACCC-542B-DF05-04E4C3FCBB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2CCFC0-6335-B343-121C-0D2A62373F2B}"/>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1687846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02CA1-44AA-D090-13C9-5CA13B2C08A2}"/>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3" name="Footer Placeholder 2">
            <a:extLst>
              <a:ext uri="{FF2B5EF4-FFF2-40B4-BE49-F238E27FC236}">
                <a16:creationId xmlns:a16="http://schemas.microsoft.com/office/drawing/2014/main" id="{4A519A32-FE41-68F1-02BF-2569D7FC15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4BE537-08CD-AB4C-811C-E291BD31A83F}"/>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3774336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0F3E2-2D88-F658-A6D7-4C506D33D8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08999D-F38D-B3F7-35FB-16718CDB6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2DCEBE-BC09-3777-1E40-0CA9561D2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811DE-70CC-FCCE-1F99-E3025BAEC768}"/>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6" name="Footer Placeholder 5">
            <a:extLst>
              <a:ext uri="{FF2B5EF4-FFF2-40B4-BE49-F238E27FC236}">
                <a16:creationId xmlns:a16="http://schemas.microsoft.com/office/drawing/2014/main" id="{7443282E-BE31-25E7-FB6F-C5BE93FED1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67C492-B205-993B-E534-03B9FFC08B05}"/>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254236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2A742-14F2-0253-5E9D-A49DF62BF0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B45363-AF99-79C8-82C7-3DC748933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25B6D1-9E2E-A5F6-F6EA-1F1BA301FA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8AD3C-2BE9-7045-0B69-2C9360CEF500}"/>
              </a:ext>
            </a:extLst>
          </p:cNvPr>
          <p:cNvSpPr>
            <a:spLocks noGrp="1"/>
          </p:cNvSpPr>
          <p:nvPr>
            <p:ph type="dt" sz="half" idx="10"/>
          </p:nvPr>
        </p:nvSpPr>
        <p:spPr/>
        <p:txBody>
          <a:bodyPr/>
          <a:lstStyle/>
          <a:p>
            <a:fld id="{1F75148E-DE8E-4D0C-805F-779097553D08}" type="datetimeFigureOut">
              <a:rPr lang="en-IN" smtClean="0"/>
              <a:t>05-07-2024</a:t>
            </a:fld>
            <a:endParaRPr lang="en-IN"/>
          </a:p>
        </p:txBody>
      </p:sp>
      <p:sp>
        <p:nvSpPr>
          <p:cNvPr id="6" name="Footer Placeholder 5">
            <a:extLst>
              <a:ext uri="{FF2B5EF4-FFF2-40B4-BE49-F238E27FC236}">
                <a16:creationId xmlns:a16="http://schemas.microsoft.com/office/drawing/2014/main" id="{00C2389B-0728-D895-7EC7-D240509752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2F721C-3055-45E3-226C-81100287B8D7}"/>
              </a:ext>
            </a:extLst>
          </p:cNvPr>
          <p:cNvSpPr>
            <a:spLocks noGrp="1"/>
          </p:cNvSpPr>
          <p:nvPr>
            <p:ph type="sldNum" sz="quarter" idx="12"/>
          </p:nvPr>
        </p:nvSpPr>
        <p:spPr/>
        <p:txBody>
          <a:bodyPr/>
          <a:lstStyle/>
          <a:p>
            <a:fld id="{C52D086C-77B4-4060-B6E2-E8839E63D3F9}" type="slidenum">
              <a:rPr lang="en-IN" smtClean="0"/>
              <a:t>‹#›</a:t>
            </a:fld>
            <a:endParaRPr lang="en-IN"/>
          </a:p>
        </p:txBody>
      </p:sp>
    </p:spTree>
    <p:extLst>
      <p:ext uri="{BB962C8B-B14F-4D97-AF65-F5344CB8AC3E}">
        <p14:creationId xmlns:p14="http://schemas.microsoft.com/office/powerpoint/2010/main" val="144574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E6249E-030D-6D54-773E-1ABE6CA31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F58AB1-CCBB-452C-5DC9-B9FA1B8C3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47F1DF-370A-2C44-29B7-1F9A02A2E4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75148E-DE8E-4D0C-805F-779097553D08}" type="datetimeFigureOut">
              <a:rPr lang="en-IN" smtClean="0"/>
              <a:t>05-07-2024</a:t>
            </a:fld>
            <a:endParaRPr lang="en-IN"/>
          </a:p>
        </p:txBody>
      </p:sp>
      <p:sp>
        <p:nvSpPr>
          <p:cNvPr id="5" name="Footer Placeholder 4">
            <a:extLst>
              <a:ext uri="{FF2B5EF4-FFF2-40B4-BE49-F238E27FC236}">
                <a16:creationId xmlns:a16="http://schemas.microsoft.com/office/drawing/2014/main" id="{F38B58ED-CD27-43FB-0E00-C7C616E09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42A3549-A427-6FC9-E1A0-EFAB41EC3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2D086C-77B4-4060-B6E2-E8839E63D3F9}" type="slidenum">
              <a:rPr lang="en-IN" smtClean="0"/>
              <a:t>‹#›</a:t>
            </a:fld>
            <a:endParaRPr lang="en-IN"/>
          </a:p>
        </p:txBody>
      </p:sp>
    </p:spTree>
    <p:extLst>
      <p:ext uri="{BB962C8B-B14F-4D97-AF65-F5344CB8AC3E}">
        <p14:creationId xmlns:p14="http://schemas.microsoft.com/office/powerpoint/2010/main" val="3878030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64CA5AE3-6E2B-DAA6-36EF-9A289361BC90}"/>
              </a:ext>
            </a:extLst>
          </p:cNvPr>
          <p:cNvSpPr>
            <a:spLocks noGrp="1"/>
          </p:cNvSpPr>
          <p:nvPr>
            <p:ph type="title"/>
          </p:nvPr>
        </p:nvSpPr>
        <p:spPr>
          <a:xfrm>
            <a:off x="841248" y="256032"/>
            <a:ext cx="10506456" cy="1014984"/>
          </a:xfrm>
        </p:spPr>
        <p:txBody>
          <a:bodyPr anchor="b">
            <a:normAutofit/>
          </a:bodyPr>
          <a:lstStyle/>
          <a:p>
            <a:r>
              <a:rPr lang="en-US" sz="3100" dirty="0"/>
              <a:t>Post-Processing: TAWSS/OSI/RRT/WSSg/ECAP/HOLMES</a:t>
            </a:r>
          </a:p>
        </p:txBody>
      </p:sp>
      <p:sp>
        <p:nvSpPr>
          <p:cNvPr id="19" name="Rectangle 1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51E4574-2707-7A85-16E0-F390CEB74FC9}"/>
                  </a:ext>
                </a:extLst>
              </p:cNvPr>
              <p:cNvSpPr txBox="1"/>
              <p:nvPr/>
            </p:nvSpPr>
            <p:spPr>
              <a:xfrm>
                <a:off x="6406465" y="2040304"/>
                <a:ext cx="3564630" cy="1006301"/>
              </a:xfrm>
              <a:prstGeom prst="rect">
                <a:avLst/>
              </a:prstGeom>
              <a:noFill/>
            </p:spPr>
            <p:txBody>
              <a:bodyPr wrap="none" lIns="0" tIns="0" rIns="0" bIns="0" rtlCol="0">
                <a:spAutoFit/>
              </a:bodyPr>
              <a:lstStyle/>
              <a:p>
                <a:pPr defTabSz="813816">
                  <a:spcAft>
                    <a:spcPts val="600"/>
                  </a:spcAft>
                </a:pPr>
                <a14:m>
                  <m:oMathPara xmlns:m="http://schemas.openxmlformats.org/officeDocument/2006/math">
                    <m:oMathParaPr>
                      <m:jc m:val="centerGroup"/>
                    </m:oMathParaPr>
                    <m:oMath xmlns:m="http://schemas.openxmlformats.org/officeDocument/2006/math">
                      <m:r>
                        <a:rPr lang="en-US" sz="2492" i="1" kern="1200">
                          <a:solidFill>
                            <a:schemeClr val="tx1"/>
                          </a:solidFill>
                          <a:latin typeface="Cambria Math" panose="02040503050406030204" pitchFamily="18" charset="0"/>
                          <a:ea typeface="+mn-ea"/>
                          <a:cs typeface="+mn-cs"/>
                        </a:rPr>
                        <m:t>𝑂𝑆𝐼</m:t>
                      </m:r>
                      <m:r>
                        <a:rPr lang="en-US" sz="2492" i="1" kern="1200">
                          <a:solidFill>
                            <a:schemeClr val="tx1"/>
                          </a:solidFill>
                          <a:latin typeface="Cambria Math" panose="02040503050406030204" pitchFamily="18" charset="0"/>
                          <a:ea typeface="+mn-ea"/>
                          <a:cs typeface="+mn-cs"/>
                        </a:rPr>
                        <m:t>=</m:t>
                      </m:r>
                      <m:f>
                        <m:fPr>
                          <m:ctrlPr>
                            <a:rPr lang="en-US" sz="2492" i="1" kern="1200">
                              <a:solidFill>
                                <a:schemeClr val="tx1"/>
                              </a:solidFill>
                              <a:latin typeface="Cambria Math" panose="02040503050406030204" pitchFamily="18" charset="0"/>
                              <a:ea typeface="+mn-ea"/>
                              <a:cs typeface="+mn-cs"/>
                            </a:rPr>
                          </m:ctrlPr>
                        </m:fPr>
                        <m:num>
                          <m:r>
                            <a:rPr lang="en-US" sz="2492" i="1" kern="1200">
                              <a:solidFill>
                                <a:schemeClr val="tx1"/>
                              </a:solidFill>
                              <a:latin typeface="Cambria Math" panose="02040503050406030204" pitchFamily="18" charset="0"/>
                              <a:ea typeface="+mn-ea"/>
                              <a:cs typeface="+mn-cs"/>
                            </a:rPr>
                            <m:t>1</m:t>
                          </m:r>
                        </m:num>
                        <m:den>
                          <m:r>
                            <a:rPr lang="en-US" sz="2492" i="1" kern="1200">
                              <a:solidFill>
                                <a:schemeClr val="tx1"/>
                              </a:solidFill>
                              <a:latin typeface="Cambria Math" panose="02040503050406030204" pitchFamily="18" charset="0"/>
                              <a:ea typeface="+mn-ea"/>
                              <a:cs typeface="+mn-cs"/>
                            </a:rPr>
                            <m:t>2</m:t>
                          </m:r>
                        </m:den>
                      </m:f>
                      <m:d>
                        <m:dPr>
                          <m:ctrlPr>
                            <a:rPr lang="en-US" sz="2492" i="1" kern="1200">
                              <a:solidFill>
                                <a:schemeClr val="tx1"/>
                              </a:solidFill>
                              <a:latin typeface="Cambria Math" panose="02040503050406030204" pitchFamily="18" charset="0"/>
                              <a:ea typeface="+mn-ea"/>
                              <a:cs typeface="+mn-cs"/>
                            </a:rPr>
                          </m:ctrlPr>
                        </m:dPr>
                        <m:e>
                          <m:r>
                            <a:rPr lang="en-US" sz="2492" i="1" kern="1200">
                              <a:solidFill>
                                <a:schemeClr val="tx1"/>
                              </a:solidFill>
                              <a:latin typeface="Cambria Math" panose="02040503050406030204" pitchFamily="18" charset="0"/>
                              <a:ea typeface="+mn-ea"/>
                              <a:cs typeface="+mn-cs"/>
                            </a:rPr>
                            <m:t>1− </m:t>
                          </m:r>
                          <m:f>
                            <m:fPr>
                              <m:ctrlPr>
                                <a:rPr lang="en-US" sz="2492" i="1" kern="1200">
                                  <a:solidFill>
                                    <a:schemeClr val="tx1"/>
                                  </a:solidFill>
                                  <a:latin typeface="Cambria Math" panose="02040503050406030204" pitchFamily="18" charset="0"/>
                                  <a:ea typeface="+mn-ea"/>
                                  <a:cs typeface="+mn-cs"/>
                                </a:rPr>
                              </m:ctrlPr>
                            </m:fPr>
                            <m:num>
                              <m:d>
                                <m:dPr>
                                  <m:begChr m:val="|"/>
                                  <m:endChr m:val="|"/>
                                  <m:ctrlPr>
                                    <a:rPr lang="en-US" sz="2492" i="1" kern="1200">
                                      <a:solidFill>
                                        <a:schemeClr val="tx1"/>
                                      </a:solidFill>
                                      <a:latin typeface="Cambria Math" panose="02040503050406030204" pitchFamily="18" charset="0"/>
                                      <a:ea typeface="+mn-ea"/>
                                      <a:cs typeface="+mn-cs"/>
                                    </a:rPr>
                                  </m:ctrlPr>
                                </m:dPr>
                                <m:e>
                                  <m:nary>
                                    <m:naryPr>
                                      <m:limLoc m:val="undOvr"/>
                                      <m:ctrlPr>
                                        <a:rPr lang="en-US" sz="2492" i="1" kern="1200">
                                          <a:solidFill>
                                            <a:schemeClr val="tx1"/>
                                          </a:solidFill>
                                          <a:latin typeface="Cambria Math" panose="02040503050406030204" pitchFamily="18" charset="0"/>
                                          <a:ea typeface="+mn-ea"/>
                                          <a:cs typeface="+mn-cs"/>
                                        </a:rPr>
                                      </m:ctrlPr>
                                    </m:naryPr>
                                    <m:sub>
                                      <m:r>
                                        <m:rPr>
                                          <m:brk m:alnAt="24"/>
                                        </m:rPr>
                                        <a:rPr lang="en-US" sz="2492" i="1" kern="1200">
                                          <a:solidFill>
                                            <a:schemeClr val="tx1"/>
                                          </a:solidFill>
                                          <a:latin typeface="Cambria Math" panose="02040503050406030204" pitchFamily="18" charset="0"/>
                                          <a:ea typeface="+mn-ea"/>
                                          <a:cs typeface="+mn-cs"/>
                                        </a:rPr>
                                        <m:t>0</m:t>
                                      </m:r>
                                    </m:sub>
                                    <m:sup>
                                      <m:r>
                                        <a:rPr lang="en-US" sz="2492" i="1" kern="1200">
                                          <a:solidFill>
                                            <a:schemeClr val="tx1"/>
                                          </a:solidFill>
                                          <a:latin typeface="Cambria Math" panose="02040503050406030204" pitchFamily="18" charset="0"/>
                                          <a:ea typeface="+mn-ea"/>
                                          <a:cs typeface="+mn-cs"/>
                                        </a:rPr>
                                        <m:t>𝑇</m:t>
                                      </m:r>
                                    </m:sup>
                                    <m:e>
                                      <m:acc>
                                        <m:accPr>
                                          <m:chr m:val="⃗"/>
                                          <m:ctrlPr>
                                            <a:rPr lang="en-US" sz="2492" i="1" kern="1200">
                                              <a:solidFill>
                                                <a:schemeClr val="tx1"/>
                                              </a:solidFill>
                                              <a:latin typeface="Cambria Math" panose="02040503050406030204" pitchFamily="18" charset="0"/>
                                              <a:ea typeface="+mn-ea"/>
                                              <a:cs typeface="+mn-cs"/>
                                            </a:rPr>
                                          </m:ctrlPr>
                                        </m:accPr>
                                        <m:e>
                                          <m:sSub>
                                            <m:sSubPr>
                                              <m:ctrlPr>
                                                <a:rPr lang="en-US" sz="2492" i="1" kern="1200">
                                                  <a:solidFill>
                                                    <a:schemeClr val="tx1"/>
                                                  </a:solidFill>
                                                  <a:latin typeface="Cambria Math" panose="02040503050406030204" pitchFamily="18" charset="0"/>
                                                  <a:ea typeface="+mn-ea"/>
                                                  <a:cs typeface="+mn-cs"/>
                                                </a:rPr>
                                              </m:ctrlPr>
                                            </m:sSubPr>
                                            <m:e>
                                              <m:r>
                                                <a:rPr lang="en-US" sz="2492" i="1" kern="1200">
                                                  <a:solidFill>
                                                    <a:schemeClr val="tx1"/>
                                                  </a:solidFill>
                                                  <a:latin typeface="Cambria Math" panose="02040503050406030204" pitchFamily="18" charset="0"/>
                                                  <a:ea typeface="+mn-ea"/>
                                                  <a:cs typeface="+mn-cs"/>
                                                </a:rPr>
                                                <m:t>𝜏</m:t>
                                              </m:r>
                                            </m:e>
                                            <m:sub>
                                              <m:r>
                                                <a:rPr lang="en-US" sz="2492" i="1" kern="1200">
                                                  <a:solidFill>
                                                    <a:schemeClr val="tx1"/>
                                                  </a:solidFill>
                                                  <a:latin typeface="Cambria Math" panose="02040503050406030204" pitchFamily="18" charset="0"/>
                                                  <a:ea typeface="+mn-ea"/>
                                                  <a:cs typeface="+mn-cs"/>
                                                </a:rPr>
                                                <m:t>𝑤</m:t>
                                              </m:r>
                                            </m:sub>
                                          </m:sSub>
                                        </m:e>
                                      </m:acc>
                                      <m:r>
                                        <a:rPr lang="en-US" sz="2492" i="1" kern="1200">
                                          <a:solidFill>
                                            <a:schemeClr val="tx1"/>
                                          </a:solidFill>
                                          <a:latin typeface="Cambria Math" panose="02040503050406030204" pitchFamily="18" charset="0"/>
                                          <a:ea typeface="+mn-ea"/>
                                          <a:cs typeface="+mn-cs"/>
                                        </a:rPr>
                                        <m:t> </m:t>
                                      </m:r>
                                      <m:r>
                                        <a:rPr lang="en-US" sz="2492" i="1" kern="1200">
                                          <a:solidFill>
                                            <a:schemeClr val="tx1"/>
                                          </a:solidFill>
                                          <a:latin typeface="Cambria Math" panose="02040503050406030204" pitchFamily="18" charset="0"/>
                                          <a:ea typeface="+mn-ea"/>
                                          <a:cs typeface="+mn-cs"/>
                                        </a:rPr>
                                        <m:t>𝑑𝑡</m:t>
                                      </m:r>
                                    </m:e>
                                  </m:nary>
                                </m:e>
                              </m:d>
                            </m:num>
                            <m:den>
                              <m:r>
                                <a:rPr lang="en-US" sz="2492" i="1" kern="1200">
                                  <a:solidFill>
                                    <a:schemeClr val="tx1"/>
                                  </a:solidFill>
                                  <a:latin typeface="Cambria Math" panose="02040503050406030204" pitchFamily="18" charset="0"/>
                                  <a:ea typeface="+mn-ea"/>
                                  <a:cs typeface="+mn-cs"/>
                                </a:rPr>
                                <m:t>𝑇𝐴𝑊𝑆𝑆</m:t>
                              </m:r>
                            </m:den>
                          </m:f>
                        </m:e>
                      </m:d>
                    </m:oMath>
                  </m:oMathPara>
                </a14:m>
                <a:endParaRPr lang="en-US" sz="2800"/>
              </a:p>
            </p:txBody>
          </p:sp>
        </mc:Choice>
        <mc:Fallback>
          <p:sp>
            <p:nvSpPr>
              <p:cNvPr id="5" name="TextBox 4">
                <a:extLst>
                  <a:ext uri="{FF2B5EF4-FFF2-40B4-BE49-F238E27FC236}">
                    <a16:creationId xmlns:a16="http://schemas.microsoft.com/office/drawing/2014/main" id="{A51E4574-2707-7A85-16E0-F390CEB74FC9}"/>
                  </a:ext>
                </a:extLst>
              </p:cNvPr>
              <p:cNvSpPr txBox="1">
                <a:spLocks noRot="1" noChangeAspect="1" noMove="1" noResize="1" noEditPoints="1" noAdjustHandles="1" noChangeArrowheads="1" noChangeShapeType="1" noTextEdit="1"/>
              </p:cNvSpPr>
              <p:nvPr/>
            </p:nvSpPr>
            <p:spPr>
              <a:xfrm>
                <a:off x="6406465" y="2040304"/>
                <a:ext cx="3564630" cy="1006301"/>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ADAC361-D07F-D7F4-55B7-B91D16D75657}"/>
                  </a:ext>
                </a:extLst>
              </p:cNvPr>
              <p:cNvSpPr txBox="1"/>
              <p:nvPr/>
            </p:nvSpPr>
            <p:spPr>
              <a:xfrm>
                <a:off x="1588315" y="1975634"/>
                <a:ext cx="2914067" cy="1232582"/>
              </a:xfrm>
              <a:prstGeom prst="rect">
                <a:avLst/>
              </a:prstGeom>
              <a:noFill/>
            </p:spPr>
            <p:txBody>
              <a:bodyPr wrap="none" lIns="0" tIns="0" rIns="0" bIns="0" rtlCol="0">
                <a:spAutoFit/>
              </a:bodyPr>
              <a:lstStyle/>
              <a:p>
                <a:pPr defTabSz="813816">
                  <a:spcAft>
                    <a:spcPts val="600"/>
                  </a:spcAft>
                </a:pPr>
                <a14:m>
                  <m:oMathPara xmlns:m="http://schemas.openxmlformats.org/officeDocument/2006/math">
                    <m:oMathParaPr>
                      <m:jc m:val="centerGroup"/>
                    </m:oMathParaPr>
                    <m:oMath xmlns:m="http://schemas.openxmlformats.org/officeDocument/2006/math">
                      <m:r>
                        <a:rPr lang="en-US" sz="2492" i="1" kern="1200">
                          <a:solidFill>
                            <a:schemeClr val="tx1"/>
                          </a:solidFill>
                          <a:latin typeface="Cambria Math" panose="02040503050406030204" pitchFamily="18" charset="0"/>
                          <a:ea typeface="+mn-ea"/>
                          <a:cs typeface="+mn-cs"/>
                        </a:rPr>
                        <m:t>𝑇𝐴𝑊𝑆𝑆</m:t>
                      </m:r>
                      <m:r>
                        <a:rPr lang="en-US" sz="2492" i="1" kern="1200">
                          <a:solidFill>
                            <a:schemeClr val="tx1"/>
                          </a:solidFill>
                          <a:latin typeface="Cambria Math" panose="02040503050406030204" pitchFamily="18" charset="0"/>
                          <a:ea typeface="+mn-ea"/>
                          <a:cs typeface="+mn-cs"/>
                        </a:rPr>
                        <m:t>=</m:t>
                      </m:r>
                      <m:f>
                        <m:fPr>
                          <m:ctrlPr>
                            <a:rPr lang="en-US" sz="2492" i="1" kern="1200">
                              <a:solidFill>
                                <a:schemeClr val="tx1"/>
                              </a:solidFill>
                              <a:latin typeface="Cambria Math" panose="02040503050406030204" pitchFamily="18" charset="0"/>
                              <a:ea typeface="+mn-ea"/>
                              <a:cs typeface="+mn-cs"/>
                            </a:rPr>
                          </m:ctrlPr>
                        </m:fPr>
                        <m:num>
                          <m:r>
                            <a:rPr lang="en-US" sz="2492" i="1" kern="1200">
                              <a:solidFill>
                                <a:schemeClr val="tx1"/>
                              </a:solidFill>
                              <a:latin typeface="Cambria Math" panose="02040503050406030204" pitchFamily="18" charset="0"/>
                              <a:ea typeface="+mn-ea"/>
                              <a:cs typeface="+mn-cs"/>
                            </a:rPr>
                            <m:t>1</m:t>
                          </m:r>
                        </m:num>
                        <m:den>
                          <m:r>
                            <a:rPr lang="en-US" sz="2492" i="1" kern="1200">
                              <a:solidFill>
                                <a:schemeClr val="tx1"/>
                              </a:solidFill>
                              <a:latin typeface="Cambria Math" panose="02040503050406030204" pitchFamily="18" charset="0"/>
                              <a:ea typeface="+mn-ea"/>
                              <a:cs typeface="+mn-cs"/>
                            </a:rPr>
                            <m:t>𝑇</m:t>
                          </m:r>
                        </m:den>
                      </m:f>
                      <m:nary>
                        <m:naryPr>
                          <m:limLoc m:val="undOvr"/>
                          <m:ctrlPr>
                            <a:rPr lang="en-US" sz="2492" i="1" kern="1200">
                              <a:solidFill>
                                <a:schemeClr val="tx1"/>
                              </a:solidFill>
                              <a:latin typeface="Cambria Math" panose="02040503050406030204" pitchFamily="18" charset="0"/>
                              <a:ea typeface="+mn-ea"/>
                              <a:cs typeface="+mn-cs"/>
                            </a:rPr>
                          </m:ctrlPr>
                        </m:naryPr>
                        <m:sub>
                          <m:r>
                            <m:rPr>
                              <m:brk m:alnAt="24"/>
                            </m:rPr>
                            <a:rPr lang="en-US" sz="2492" i="1" kern="1200">
                              <a:solidFill>
                                <a:schemeClr val="tx1"/>
                              </a:solidFill>
                              <a:latin typeface="Cambria Math" panose="02040503050406030204" pitchFamily="18" charset="0"/>
                              <a:ea typeface="+mn-ea"/>
                              <a:cs typeface="+mn-cs"/>
                            </a:rPr>
                            <m:t>0</m:t>
                          </m:r>
                        </m:sub>
                        <m:sup>
                          <m:r>
                            <a:rPr lang="en-US" sz="2492" i="1" kern="1200">
                              <a:solidFill>
                                <a:schemeClr val="tx1"/>
                              </a:solidFill>
                              <a:latin typeface="Cambria Math" panose="02040503050406030204" pitchFamily="18" charset="0"/>
                              <a:ea typeface="+mn-ea"/>
                              <a:cs typeface="+mn-cs"/>
                            </a:rPr>
                            <m:t>𝑇</m:t>
                          </m:r>
                        </m:sup>
                        <m:e>
                          <m:d>
                            <m:dPr>
                              <m:begChr m:val="|"/>
                              <m:endChr m:val="|"/>
                              <m:ctrlPr>
                                <a:rPr lang="en-US" sz="2492" i="1" kern="1200">
                                  <a:solidFill>
                                    <a:schemeClr val="tx1"/>
                                  </a:solidFill>
                                  <a:latin typeface="Cambria Math" panose="02040503050406030204" pitchFamily="18" charset="0"/>
                                  <a:ea typeface="+mn-ea"/>
                                  <a:cs typeface="+mn-cs"/>
                                </a:rPr>
                              </m:ctrlPr>
                            </m:dPr>
                            <m:e>
                              <m:acc>
                                <m:accPr>
                                  <m:chr m:val="⃗"/>
                                  <m:ctrlPr>
                                    <a:rPr lang="en-US" sz="2492" i="1" kern="1200">
                                      <a:solidFill>
                                        <a:schemeClr val="tx1"/>
                                      </a:solidFill>
                                      <a:latin typeface="Cambria Math" panose="02040503050406030204" pitchFamily="18" charset="0"/>
                                      <a:ea typeface="+mn-ea"/>
                                      <a:cs typeface="+mn-cs"/>
                                    </a:rPr>
                                  </m:ctrlPr>
                                </m:accPr>
                                <m:e>
                                  <m:sSub>
                                    <m:sSubPr>
                                      <m:ctrlPr>
                                        <a:rPr lang="en-US" sz="2492" i="1" kern="1200">
                                          <a:solidFill>
                                            <a:schemeClr val="tx1"/>
                                          </a:solidFill>
                                          <a:latin typeface="Cambria Math" panose="02040503050406030204" pitchFamily="18" charset="0"/>
                                          <a:ea typeface="+mn-ea"/>
                                          <a:cs typeface="+mn-cs"/>
                                        </a:rPr>
                                      </m:ctrlPr>
                                    </m:sSubPr>
                                    <m:e>
                                      <m:r>
                                        <a:rPr lang="en-US" sz="2492" i="1" kern="1200">
                                          <a:solidFill>
                                            <a:schemeClr val="tx1"/>
                                          </a:solidFill>
                                          <a:latin typeface="Cambria Math" panose="02040503050406030204" pitchFamily="18" charset="0"/>
                                          <a:ea typeface="+mn-ea"/>
                                          <a:cs typeface="+mn-cs"/>
                                        </a:rPr>
                                        <m:t>𝜏</m:t>
                                      </m:r>
                                    </m:e>
                                    <m:sub>
                                      <m:r>
                                        <a:rPr lang="en-US" sz="2492" i="1" kern="1200">
                                          <a:solidFill>
                                            <a:schemeClr val="tx1"/>
                                          </a:solidFill>
                                          <a:latin typeface="Cambria Math" panose="02040503050406030204" pitchFamily="18" charset="0"/>
                                          <a:ea typeface="+mn-ea"/>
                                          <a:cs typeface="+mn-cs"/>
                                        </a:rPr>
                                        <m:t>𝑤</m:t>
                                      </m:r>
                                    </m:sub>
                                  </m:sSub>
                                </m:e>
                              </m:acc>
                            </m:e>
                          </m:d>
                          <m:r>
                            <a:rPr lang="en-US" sz="2492" i="1" kern="1200">
                              <a:solidFill>
                                <a:schemeClr val="tx1"/>
                              </a:solidFill>
                              <a:latin typeface="Cambria Math" panose="02040503050406030204" pitchFamily="18" charset="0"/>
                              <a:ea typeface="+mn-ea"/>
                              <a:cs typeface="+mn-cs"/>
                            </a:rPr>
                            <m:t>𝑑𝑡</m:t>
                          </m:r>
                        </m:e>
                      </m:nary>
                    </m:oMath>
                  </m:oMathPara>
                </a14:m>
                <a:endParaRPr lang="en-US" sz="2800"/>
              </a:p>
            </p:txBody>
          </p:sp>
        </mc:Choice>
        <mc:Fallback>
          <p:sp>
            <p:nvSpPr>
              <p:cNvPr id="6" name="TextBox 5">
                <a:extLst>
                  <a:ext uri="{FF2B5EF4-FFF2-40B4-BE49-F238E27FC236}">
                    <a16:creationId xmlns:a16="http://schemas.microsoft.com/office/drawing/2014/main" id="{5ADAC361-D07F-D7F4-55B7-B91D16D75657}"/>
                  </a:ext>
                </a:extLst>
              </p:cNvPr>
              <p:cNvSpPr txBox="1">
                <a:spLocks noRot="1" noChangeAspect="1" noMove="1" noResize="1" noEditPoints="1" noAdjustHandles="1" noChangeArrowheads="1" noChangeShapeType="1" noTextEdit="1"/>
              </p:cNvSpPr>
              <p:nvPr/>
            </p:nvSpPr>
            <p:spPr>
              <a:xfrm>
                <a:off x="1588315" y="1975634"/>
                <a:ext cx="2914067" cy="123258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76A4F47-1AAE-7B30-4D57-1209C57A0BB5}"/>
                  </a:ext>
                </a:extLst>
              </p:cNvPr>
              <p:cNvSpPr txBox="1"/>
              <p:nvPr/>
            </p:nvSpPr>
            <p:spPr>
              <a:xfrm>
                <a:off x="5141888" y="4177631"/>
                <a:ext cx="5475666" cy="1311513"/>
              </a:xfrm>
              <a:prstGeom prst="rect">
                <a:avLst/>
              </a:prstGeom>
              <a:noFill/>
            </p:spPr>
            <p:txBody>
              <a:bodyPr wrap="none" lIns="0" tIns="0" rIns="0" bIns="0" rtlCol="0">
                <a:spAutoFit/>
              </a:bodyPr>
              <a:lstStyle/>
              <a:p>
                <a:pPr defTabSz="813816">
                  <a:spcAft>
                    <a:spcPts val="600"/>
                  </a:spcAft>
                </a:pPr>
                <a14:m>
                  <m:oMathPara xmlns:m="http://schemas.openxmlformats.org/officeDocument/2006/math">
                    <m:oMathParaPr>
                      <m:jc m:val="centerGroup"/>
                    </m:oMathParaPr>
                    <m:oMath xmlns:m="http://schemas.openxmlformats.org/officeDocument/2006/math">
                      <m:r>
                        <a:rPr lang="en-US" sz="2492" i="1" kern="1200" smtClean="0">
                          <a:solidFill>
                            <a:schemeClr val="tx1"/>
                          </a:solidFill>
                          <a:latin typeface="Cambria Math" panose="02040503050406030204" pitchFamily="18" charset="0"/>
                          <a:ea typeface="+mn-ea"/>
                          <a:cs typeface="+mn-cs"/>
                        </a:rPr>
                        <m:t>𝑊𝑆</m:t>
                      </m:r>
                      <m:r>
                        <a:rPr lang="en-IN" sz="2492" b="0" i="1" kern="1200" smtClean="0">
                          <a:solidFill>
                            <a:schemeClr val="tx1"/>
                          </a:solidFill>
                          <a:latin typeface="Cambria Math" panose="02040503050406030204" pitchFamily="18" charset="0"/>
                          <a:ea typeface="+mn-ea"/>
                          <a:cs typeface="+mn-cs"/>
                        </a:rPr>
                        <m:t>𝑆𝑔</m:t>
                      </m:r>
                      <m:r>
                        <a:rPr lang="en-US" sz="2492" i="1" kern="1200">
                          <a:solidFill>
                            <a:schemeClr val="tx1"/>
                          </a:solidFill>
                          <a:latin typeface="Cambria Math" panose="02040503050406030204" pitchFamily="18" charset="0"/>
                          <a:ea typeface="+mn-ea"/>
                          <a:cs typeface="+mn-cs"/>
                        </a:rPr>
                        <m:t>=</m:t>
                      </m:r>
                      <m:f>
                        <m:fPr>
                          <m:ctrlPr>
                            <a:rPr lang="en-US" sz="2492" i="1" kern="1200">
                              <a:solidFill>
                                <a:schemeClr val="tx1"/>
                              </a:solidFill>
                              <a:latin typeface="Cambria Math" panose="02040503050406030204" pitchFamily="18" charset="0"/>
                              <a:ea typeface="+mn-ea"/>
                              <a:cs typeface="+mn-cs"/>
                            </a:rPr>
                          </m:ctrlPr>
                        </m:fPr>
                        <m:num>
                          <m:r>
                            <a:rPr lang="en-US" sz="2492" i="1" kern="1200">
                              <a:solidFill>
                                <a:schemeClr val="tx1"/>
                              </a:solidFill>
                              <a:latin typeface="Cambria Math" panose="02040503050406030204" pitchFamily="18" charset="0"/>
                              <a:ea typeface="+mn-ea"/>
                              <a:cs typeface="+mn-cs"/>
                            </a:rPr>
                            <m:t>1</m:t>
                          </m:r>
                        </m:num>
                        <m:den>
                          <m:r>
                            <a:rPr lang="en-US" sz="2492" i="1" kern="1200">
                              <a:solidFill>
                                <a:schemeClr val="tx1"/>
                              </a:solidFill>
                              <a:latin typeface="Cambria Math" panose="02040503050406030204" pitchFamily="18" charset="0"/>
                              <a:ea typeface="+mn-ea"/>
                              <a:cs typeface="+mn-cs"/>
                            </a:rPr>
                            <m:t>𝑇</m:t>
                          </m:r>
                        </m:den>
                      </m:f>
                      <m:nary>
                        <m:naryPr>
                          <m:limLoc m:val="undOvr"/>
                          <m:ctrlPr>
                            <a:rPr lang="en-US" sz="2492" i="1" kern="1200">
                              <a:solidFill>
                                <a:schemeClr val="tx1"/>
                              </a:solidFill>
                              <a:latin typeface="Cambria Math" panose="02040503050406030204" pitchFamily="18" charset="0"/>
                              <a:ea typeface="+mn-ea"/>
                              <a:cs typeface="+mn-cs"/>
                            </a:rPr>
                          </m:ctrlPr>
                        </m:naryPr>
                        <m:sub>
                          <m:r>
                            <m:rPr>
                              <m:brk m:alnAt="24"/>
                            </m:rPr>
                            <a:rPr lang="en-US" sz="2492" i="1" kern="1200">
                              <a:solidFill>
                                <a:schemeClr val="tx1"/>
                              </a:solidFill>
                              <a:latin typeface="Cambria Math" panose="02040503050406030204" pitchFamily="18" charset="0"/>
                              <a:ea typeface="+mn-ea"/>
                              <a:cs typeface="+mn-cs"/>
                            </a:rPr>
                            <m:t>0</m:t>
                          </m:r>
                        </m:sub>
                        <m:sup>
                          <m:r>
                            <a:rPr lang="en-US" sz="2492" i="1" kern="1200">
                              <a:solidFill>
                                <a:schemeClr val="tx1"/>
                              </a:solidFill>
                              <a:latin typeface="Cambria Math" panose="02040503050406030204" pitchFamily="18" charset="0"/>
                              <a:ea typeface="+mn-ea"/>
                              <a:cs typeface="+mn-cs"/>
                            </a:rPr>
                            <m:t>𝑇</m:t>
                          </m:r>
                        </m:sup>
                        <m:e>
                          <m:d>
                            <m:dPr>
                              <m:begChr m:val="|"/>
                              <m:endChr m:val="|"/>
                              <m:ctrlPr>
                                <a:rPr lang="en-US" sz="2492" i="1" kern="1200">
                                  <a:solidFill>
                                    <a:schemeClr val="tx1"/>
                                  </a:solidFill>
                                  <a:latin typeface="Cambria Math" panose="02040503050406030204" pitchFamily="18" charset="0"/>
                                  <a:ea typeface="+mn-ea"/>
                                  <a:cs typeface="+mn-cs"/>
                                </a:rPr>
                              </m:ctrlPr>
                            </m:dPr>
                            <m:e>
                              <m:acc>
                                <m:accPr>
                                  <m:chr m:val="⃗"/>
                                  <m:ctrlPr>
                                    <a:rPr lang="en-US" sz="2492" i="1" kern="1200">
                                      <a:solidFill>
                                        <a:schemeClr val="tx1"/>
                                      </a:solidFill>
                                      <a:latin typeface="Cambria Math" panose="02040503050406030204" pitchFamily="18" charset="0"/>
                                      <a:ea typeface="+mn-ea"/>
                                      <a:cs typeface="+mn-cs"/>
                                    </a:rPr>
                                  </m:ctrlPr>
                                </m:accPr>
                                <m:e>
                                  <m:sSub>
                                    <m:sSubPr>
                                      <m:ctrlPr>
                                        <a:rPr lang="en-US" sz="2492" i="1" kern="1200">
                                          <a:solidFill>
                                            <a:schemeClr val="tx1"/>
                                          </a:solidFill>
                                          <a:latin typeface="Cambria Math" panose="02040503050406030204" pitchFamily="18" charset="0"/>
                                          <a:ea typeface="+mn-ea"/>
                                          <a:cs typeface="+mn-cs"/>
                                        </a:rPr>
                                      </m:ctrlPr>
                                    </m:sSubPr>
                                    <m:e>
                                      <m:r>
                                        <a:rPr lang="en-US" sz="2492" i="1" kern="1200">
                                          <a:solidFill>
                                            <a:schemeClr val="tx1"/>
                                          </a:solidFill>
                                          <a:latin typeface="Cambria Math" panose="02040503050406030204" pitchFamily="18" charset="0"/>
                                          <a:ea typeface="+mn-ea"/>
                                          <a:cs typeface="+mn-cs"/>
                                        </a:rPr>
                                        <m:t>𝜏</m:t>
                                      </m:r>
                                    </m:e>
                                    <m:sub>
                                      <m:r>
                                        <a:rPr lang="en-US" sz="2492" i="1" kern="1200">
                                          <a:solidFill>
                                            <a:schemeClr val="tx1"/>
                                          </a:solidFill>
                                          <a:latin typeface="Cambria Math" panose="02040503050406030204" pitchFamily="18" charset="0"/>
                                          <a:ea typeface="+mn-ea"/>
                                          <a:cs typeface="+mn-cs"/>
                                        </a:rPr>
                                        <m:t>𝑤</m:t>
                                      </m:r>
                                    </m:sub>
                                  </m:sSub>
                                </m:e>
                              </m:acc>
                              <m:r>
                                <a:rPr lang="en-US" sz="2492" i="1" kern="1200">
                                  <a:solidFill>
                                    <a:schemeClr val="tx1"/>
                                  </a:solidFill>
                                  <a:latin typeface="Cambria Math" panose="02040503050406030204" pitchFamily="18" charset="0"/>
                                  <a:ea typeface="Cambria Math" panose="02040503050406030204" pitchFamily="18" charset="0"/>
                                  <a:cs typeface="+mn-cs"/>
                                </a:rPr>
                                <m:t>∙</m:t>
                              </m:r>
                              <m:d>
                                <m:dPr>
                                  <m:ctrlPr>
                                    <a:rPr lang="en-US" sz="2492" i="1" kern="1200">
                                      <a:solidFill>
                                        <a:schemeClr val="tx1"/>
                                      </a:solidFill>
                                      <a:latin typeface="Cambria Math" panose="02040503050406030204" pitchFamily="18" charset="0"/>
                                      <a:ea typeface="Cambria Math" panose="02040503050406030204" pitchFamily="18" charset="0"/>
                                      <a:cs typeface="+mn-cs"/>
                                    </a:rPr>
                                  </m:ctrlPr>
                                </m:dPr>
                                <m:e>
                                  <m:acc>
                                    <m:accPr>
                                      <m:chr m:val="⃗"/>
                                      <m:ctrlPr>
                                        <a:rPr lang="en-US" sz="2492" i="1" kern="1200">
                                          <a:solidFill>
                                            <a:schemeClr val="tx1"/>
                                          </a:solidFill>
                                          <a:latin typeface="Cambria Math" panose="02040503050406030204" pitchFamily="18" charset="0"/>
                                          <a:ea typeface="Cambria Math" panose="02040503050406030204" pitchFamily="18" charset="0"/>
                                          <a:cs typeface="+mn-cs"/>
                                        </a:rPr>
                                      </m:ctrlPr>
                                    </m:accPr>
                                    <m:e>
                                      <m:r>
                                        <a:rPr lang="en-US" sz="2492" i="1" kern="1200">
                                          <a:solidFill>
                                            <a:schemeClr val="tx1"/>
                                          </a:solidFill>
                                          <a:latin typeface="Cambria Math" panose="02040503050406030204" pitchFamily="18" charset="0"/>
                                          <a:ea typeface="Cambria Math" panose="02040503050406030204" pitchFamily="18" charset="0"/>
                                          <a:cs typeface="+mn-cs"/>
                                        </a:rPr>
                                        <m:t>𝑛</m:t>
                                      </m:r>
                                    </m:e>
                                  </m:acc>
                                  <m:r>
                                    <a:rPr lang="en-US" sz="2492" i="1" kern="1200">
                                      <a:solidFill>
                                        <a:schemeClr val="tx1"/>
                                      </a:solidFill>
                                      <a:latin typeface="Cambria Math" panose="02040503050406030204" pitchFamily="18" charset="0"/>
                                      <a:ea typeface="+mn-ea"/>
                                      <a:cs typeface="+mn-cs"/>
                                    </a:rPr>
                                    <m:t> </m:t>
                                  </m:r>
                                  <m:r>
                                    <a:rPr lang="en-US" sz="2492" i="1" kern="1200">
                                      <a:solidFill>
                                        <a:schemeClr val="tx1"/>
                                      </a:solidFill>
                                      <a:latin typeface="Cambria Math" panose="02040503050406030204" pitchFamily="18" charset="0"/>
                                      <a:ea typeface="Cambria Math" panose="02040503050406030204" pitchFamily="18" charset="0"/>
                                      <a:cs typeface="+mn-cs"/>
                                    </a:rPr>
                                    <m:t>×</m:t>
                                  </m:r>
                                  <m:f>
                                    <m:fPr>
                                      <m:ctrlPr>
                                        <a:rPr lang="en-US" sz="2492" i="1" kern="1200">
                                          <a:solidFill>
                                            <a:schemeClr val="tx1"/>
                                          </a:solidFill>
                                          <a:latin typeface="Cambria Math" panose="02040503050406030204" pitchFamily="18" charset="0"/>
                                          <a:ea typeface="Cambria Math" panose="02040503050406030204" pitchFamily="18" charset="0"/>
                                          <a:cs typeface="+mn-cs"/>
                                        </a:rPr>
                                      </m:ctrlPr>
                                    </m:fPr>
                                    <m:num>
                                      <m:nary>
                                        <m:naryPr>
                                          <m:limLoc m:val="undOvr"/>
                                          <m:ctrlPr>
                                            <a:rPr lang="en-US" sz="2492" i="1" kern="1200">
                                              <a:solidFill>
                                                <a:schemeClr val="tx1"/>
                                              </a:solidFill>
                                              <a:latin typeface="Cambria Math" panose="02040503050406030204" pitchFamily="18" charset="0"/>
                                              <a:ea typeface="+mn-ea"/>
                                              <a:cs typeface="+mn-cs"/>
                                            </a:rPr>
                                          </m:ctrlPr>
                                        </m:naryPr>
                                        <m:sub>
                                          <m:r>
                                            <m:rPr>
                                              <m:brk m:alnAt="24"/>
                                            </m:rPr>
                                            <a:rPr lang="en-US" sz="2492" i="1" kern="1200">
                                              <a:solidFill>
                                                <a:schemeClr val="tx1"/>
                                              </a:solidFill>
                                              <a:latin typeface="Cambria Math" panose="02040503050406030204" pitchFamily="18" charset="0"/>
                                              <a:ea typeface="+mn-ea"/>
                                              <a:cs typeface="+mn-cs"/>
                                            </a:rPr>
                                            <m:t>0</m:t>
                                          </m:r>
                                        </m:sub>
                                        <m:sup>
                                          <m:r>
                                            <a:rPr lang="en-US" sz="2492" i="1" kern="1200">
                                              <a:solidFill>
                                                <a:schemeClr val="tx1"/>
                                              </a:solidFill>
                                              <a:latin typeface="Cambria Math" panose="02040503050406030204" pitchFamily="18" charset="0"/>
                                              <a:ea typeface="+mn-ea"/>
                                              <a:cs typeface="+mn-cs"/>
                                            </a:rPr>
                                            <m:t>𝑇</m:t>
                                          </m:r>
                                        </m:sup>
                                        <m:e>
                                          <m:acc>
                                            <m:accPr>
                                              <m:chr m:val="⃗"/>
                                              <m:ctrlPr>
                                                <a:rPr lang="en-US" sz="2492" i="1" kern="1200">
                                                  <a:solidFill>
                                                    <a:schemeClr val="tx1"/>
                                                  </a:solidFill>
                                                  <a:latin typeface="Cambria Math" panose="02040503050406030204" pitchFamily="18" charset="0"/>
                                                  <a:ea typeface="+mn-ea"/>
                                                  <a:cs typeface="+mn-cs"/>
                                                </a:rPr>
                                              </m:ctrlPr>
                                            </m:accPr>
                                            <m:e>
                                              <m:sSub>
                                                <m:sSubPr>
                                                  <m:ctrlPr>
                                                    <a:rPr lang="en-US" sz="2492" i="1" kern="1200">
                                                      <a:solidFill>
                                                        <a:schemeClr val="tx1"/>
                                                      </a:solidFill>
                                                      <a:latin typeface="Cambria Math" panose="02040503050406030204" pitchFamily="18" charset="0"/>
                                                      <a:ea typeface="+mn-ea"/>
                                                      <a:cs typeface="+mn-cs"/>
                                                    </a:rPr>
                                                  </m:ctrlPr>
                                                </m:sSubPr>
                                                <m:e>
                                                  <m:r>
                                                    <a:rPr lang="en-US" sz="2492" i="1" kern="1200">
                                                      <a:solidFill>
                                                        <a:schemeClr val="tx1"/>
                                                      </a:solidFill>
                                                      <a:latin typeface="Cambria Math" panose="02040503050406030204" pitchFamily="18" charset="0"/>
                                                      <a:ea typeface="+mn-ea"/>
                                                      <a:cs typeface="+mn-cs"/>
                                                    </a:rPr>
                                                    <m:t>𝜏</m:t>
                                                  </m:r>
                                                </m:e>
                                                <m:sub>
                                                  <m:r>
                                                    <a:rPr lang="en-US" sz="2492" i="1" kern="1200">
                                                      <a:solidFill>
                                                        <a:schemeClr val="tx1"/>
                                                      </a:solidFill>
                                                      <a:latin typeface="Cambria Math" panose="02040503050406030204" pitchFamily="18" charset="0"/>
                                                      <a:ea typeface="+mn-ea"/>
                                                      <a:cs typeface="+mn-cs"/>
                                                    </a:rPr>
                                                    <m:t>𝑤</m:t>
                                                  </m:r>
                                                </m:sub>
                                              </m:sSub>
                                            </m:e>
                                          </m:acc>
                                          <m:r>
                                            <a:rPr lang="en-US" sz="2492" i="1" kern="1200">
                                              <a:solidFill>
                                                <a:schemeClr val="tx1"/>
                                              </a:solidFill>
                                              <a:latin typeface="Cambria Math" panose="02040503050406030204" pitchFamily="18" charset="0"/>
                                              <a:ea typeface="+mn-ea"/>
                                              <a:cs typeface="+mn-cs"/>
                                            </a:rPr>
                                            <m:t> </m:t>
                                          </m:r>
                                          <m:r>
                                            <a:rPr lang="en-US" sz="2492" i="1" kern="1200">
                                              <a:solidFill>
                                                <a:schemeClr val="tx1"/>
                                              </a:solidFill>
                                              <a:latin typeface="Cambria Math" panose="02040503050406030204" pitchFamily="18" charset="0"/>
                                              <a:ea typeface="+mn-ea"/>
                                              <a:cs typeface="+mn-cs"/>
                                            </a:rPr>
                                            <m:t>𝑑𝑡</m:t>
                                          </m:r>
                                        </m:e>
                                      </m:nary>
                                    </m:num>
                                    <m:den>
                                      <m:d>
                                        <m:dPr>
                                          <m:begChr m:val="|"/>
                                          <m:endChr m:val="|"/>
                                          <m:ctrlPr>
                                            <a:rPr lang="en-US" sz="2492" i="1" kern="1200">
                                              <a:solidFill>
                                                <a:schemeClr val="tx1"/>
                                              </a:solidFill>
                                              <a:latin typeface="Cambria Math" panose="02040503050406030204" pitchFamily="18" charset="0"/>
                                              <a:ea typeface="Cambria Math" panose="02040503050406030204" pitchFamily="18" charset="0"/>
                                              <a:cs typeface="+mn-cs"/>
                                            </a:rPr>
                                          </m:ctrlPr>
                                        </m:dPr>
                                        <m:e>
                                          <m:nary>
                                            <m:naryPr>
                                              <m:limLoc m:val="undOvr"/>
                                              <m:ctrlPr>
                                                <a:rPr lang="en-US" sz="2492" i="1" kern="1200">
                                                  <a:solidFill>
                                                    <a:schemeClr val="tx1"/>
                                                  </a:solidFill>
                                                  <a:latin typeface="Cambria Math" panose="02040503050406030204" pitchFamily="18" charset="0"/>
                                                  <a:ea typeface="+mn-ea"/>
                                                  <a:cs typeface="+mn-cs"/>
                                                </a:rPr>
                                              </m:ctrlPr>
                                            </m:naryPr>
                                            <m:sub>
                                              <m:r>
                                                <m:rPr>
                                                  <m:brk m:alnAt="24"/>
                                                </m:rPr>
                                                <a:rPr lang="en-US" sz="2492" i="1" kern="1200">
                                                  <a:solidFill>
                                                    <a:schemeClr val="tx1"/>
                                                  </a:solidFill>
                                                  <a:latin typeface="Cambria Math" panose="02040503050406030204" pitchFamily="18" charset="0"/>
                                                  <a:ea typeface="+mn-ea"/>
                                                  <a:cs typeface="+mn-cs"/>
                                                </a:rPr>
                                                <m:t>0</m:t>
                                              </m:r>
                                            </m:sub>
                                            <m:sup>
                                              <m:r>
                                                <a:rPr lang="en-US" sz="2492" i="1" kern="1200">
                                                  <a:solidFill>
                                                    <a:schemeClr val="tx1"/>
                                                  </a:solidFill>
                                                  <a:latin typeface="Cambria Math" panose="02040503050406030204" pitchFamily="18" charset="0"/>
                                                  <a:ea typeface="+mn-ea"/>
                                                  <a:cs typeface="+mn-cs"/>
                                                </a:rPr>
                                                <m:t>𝑇</m:t>
                                              </m:r>
                                            </m:sup>
                                            <m:e>
                                              <m:acc>
                                                <m:accPr>
                                                  <m:chr m:val="⃗"/>
                                                  <m:ctrlPr>
                                                    <a:rPr lang="en-US" sz="2492" i="1" kern="1200">
                                                      <a:solidFill>
                                                        <a:schemeClr val="tx1"/>
                                                      </a:solidFill>
                                                      <a:latin typeface="Cambria Math" panose="02040503050406030204" pitchFamily="18" charset="0"/>
                                                      <a:ea typeface="+mn-ea"/>
                                                      <a:cs typeface="+mn-cs"/>
                                                    </a:rPr>
                                                  </m:ctrlPr>
                                                </m:accPr>
                                                <m:e>
                                                  <m:sSub>
                                                    <m:sSubPr>
                                                      <m:ctrlPr>
                                                        <a:rPr lang="en-US" sz="2492" i="1" kern="1200">
                                                          <a:solidFill>
                                                            <a:schemeClr val="tx1"/>
                                                          </a:solidFill>
                                                          <a:latin typeface="Cambria Math" panose="02040503050406030204" pitchFamily="18" charset="0"/>
                                                          <a:ea typeface="+mn-ea"/>
                                                          <a:cs typeface="+mn-cs"/>
                                                        </a:rPr>
                                                      </m:ctrlPr>
                                                    </m:sSubPr>
                                                    <m:e>
                                                      <m:r>
                                                        <a:rPr lang="en-US" sz="2492" i="1" kern="1200">
                                                          <a:solidFill>
                                                            <a:schemeClr val="tx1"/>
                                                          </a:solidFill>
                                                          <a:latin typeface="Cambria Math" panose="02040503050406030204" pitchFamily="18" charset="0"/>
                                                          <a:ea typeface="+mn-ea"/>
                                                          <a:cs typeface="+mn-cs"/>
                                                        </a:rPr>
                                                        <m:t>𝜏</m:t>
                                                      </m:r>
                                                    </m:e>
                                                    <m:sub>
                                                      <m:r>
                                                        <a:rPr lang="en-US" sz="2492" i="1" kern="1200">
                                                          <a:solidFill>
                                                            <a:schemeClr val="tx1"/>
                                                          </a:solidFill>
                                                          <a:latin typeface="Cambria Math" panose="02040503050406030204" pitchFamily="18" charset="0"/>
                                                          <a:ea typeface="+mn-ea"/>
                                                          <a:cs typeface="+mn-cs"/>
                                                        </a:rPr>
                                                        <m:t>𝑤</m:t>
                                                      </m:r>
                                                    </m:sub>
                                                  </m:sSub>
                                                </m:e>
                                              </m:acc>
                                              <m:r>
                                                <a:rPr lang="en-US" sz="2492" i="1" kern="1200">
                                                  <a:solidFill>
                                                    <a:schemeClr val="tx1"/>
                                                  </a:solidFill>
                                                  <a:latin typeface="Cambria Math" panose="02040503050406030204" pitchFamily="18" charset="0"/>
                                                  <a:ea typeface="+mn-ea"/>
                                                  <a:cs typeface="+mn-cs"/>
                                                </a:rPr>
                                                <m:t> </m:t>
                                              </m:r>
                                              <m:r>
                                                <a:rPr lang="en-US" sz="2492" i="1" kern="1200">
                                                  <a:solidFill>
                                                    <a:schemeClr val="tx1"/>
                                                  </a:solidFill>
                                                  <a:latin typeface="Cambria Math" panose="02040503050406030204" pitchFamily="18" charset="0"/>
                                                  <a:ea typeface="+mn-ea"/>
                                                  <a:cs typeface="+mn-cs"/>
                                                </a:rPr>
                                                <m:t>𝑑𝑡</m:t>
                                              </m:r>
                                            </m:e>
                                          </m:nary>
                                        </m:e>
                                      </m:d>
                                    </m:den>
                                  </m:f>
                                </m:e>
                              </m:d>
                            </m:e>
                          </m:d>
                          <m:r>
                            <a:rPr lang="en-US" sz="2492" i="1" kern="1200">
                              <a:solidFill>
                                <a:schemeClr val="tx1"/>
                              </a:solidFill>
                              <a:latin typeface="Cambria Math" panose="02040503050406030204" pitchFamily="18" charset="0"/>
                              <a:ea typeface="+mn-ea"/>
                              <a:cs typeface="+mn-cs"/>
                            </a:rPr>
                            <m:t>𝑑𝑡</m:t>
                          </m:r>
                        </m:e>
                      </m:nary>
                    </m:oMath>
                  </m:oMathPara>
                </a14:m>
                <a:endParaRPr lang="en-US" sz="2800" dirty="0"/>
              </a:p>
            </p:txBody>
          </p:sp>
        </mc:Choice>
        <mc:Fallback>
          <p:sp>
            <p:nvSpPr>
              <p:cNvPr id="7" name="TextBox 6">
                <a:extLst>
                  <a:ext uri="{FF2B5EF4-FFF2-40B4-BE49-F238E27FC236}">
                    <a16:creationId xmlns:a16="http://schemas.microsoft.com/office/drawing/2014/main" id="{E76A4F47-1AAE-7B30-4D57-1209C57A0BB5}"/>
                  </a:ext>
                </a:extLst>
              </p:cNvPr>
              <p:cNvSpPr txBox="1">
                <a:spLocks noRot="1" noChangeAspect="1" noMove="1" noResize="1" noEditPoints="1" noAdjustHandles="1" noChangeArrowheads="1" noChangeShapeType="1" noTextEdit="1"/>
              </p:cNvSpPr>
              <p:nvPr/>
            </p:nvSpPr>
            <p:spPr>
              <a:xfrm>
                <a:off x="5141888" y="4177631"/>
                <a:ext cx="5475666" cy="131151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2D45750-1DA0-9EF7-20CF-712E18B497D6}"/>
                  </a:ext>
                </a:extLst>
              </p:cNvPr>
              <p:cNvSpPr txBox="1"/>
              <p:nvPr/>
            </p:nvSpPr>
            <p:spPr>
              <a:xfrm>
                <a:off x="1213127" y="4402711"/>
                <a:ext cx="3509486" cy="864980"/>
              </a:xfrm>
              <a:prstGeom prst="rect">
                <a:avLst/>
              </a:prstGeom>
              <a:noFill/>
            </p:spPr>
            <p:txBody>
              <a:bodyPr wrap="none" lIns="0" tIns="0" rIns="0" bIns="0" rtlCol="0">
                <a:spAutoFit/>
              </a:bodyPr>
              <a:lstStyle/>
              <a:p>
                <a:pPr defTabSz="813816">
                  <a:spcAft>
                    <a:spcPts val="600"/>
                  </a:spcAft>
                </a:pPr>
                <a14:m>
                  <m:oMathPara xmlns:m="http://schemas.openxmlformats.org/officeDocument/2006/math">
                    <m:oMathParaPr>
                      <m:jc m:val="centerGroup"/>
                    </m:oMathParaPr>
                    <m:oMath xmlns:m="http://schemas.openxmlformats.org/officeDocument/2006/math">
                      <m:r>
                        <a:rPr lang="en-US" sz="2492" i="1" kern="1200">
                          <a:solidFill>
                            <a:schemeClr val="tx1"/>
                          </a:solidFill>
                          <a:latin typeface="Cambria Math" panose="02040503050406030204" pitchFamily="18" charset="0"/>
                          <a:ea typeface="+mn-ea"/>
                          <a:cs typeface="+mn-cs"/>
                        </a:rPr>
                        <m:t>𝑅𝑅𝑇</m:t>
                      </m:r>
                      <m:r>
                        <a:rPr lang="en-US" sz="2492" i="1" kern="1200">
                          <a:solidFill>
                            <a:schemeClr val="tx1"/>
                          </a:solidFill>
                          <a:latin typeface="Cambria Math" panose="02040503050406030204" pitchFamily="18" charset="0"/>
                          <a:ea typeface="+mn-ea"/>
                          <a:cs typeface="+mn-cs"/>
                        </a:rPr>
                        <m:t>~</m:t>
                      </m:r>
                      <m:f>
                        <m:fPr>
                          <m:ctrlPr>
                            <a:rPr lang="en-US" sz="2492" i="1" kern="1200">
                              <a:solidFill>
                                <a:schemeClr val="tx1"/>
                              </a:solidFill>
                              <a:latin typeface="Cambria Math" panose="02040503050406030204" pitchFamily="18" charset="0"/>
                              <a:ea typeface="+mn-ea"/>
                              <a:cs typeface="+mn-cs"/>
                            </a:rPr>
                          </m:ctrlPr>
                        </m:fPr>
                        <m:num>
                          <m:r>
                            <a:rPr lang="en-US" sz="2492" i="1" kern="1200">
                              <a:solidFill>
                                <a:schemeClr val="tx1"/>
                              </a:solidFill>
                              <a:latin typeface="Cambria Math" panose="02040503050406030204" pitchFamily="18" charset="0"/>
                              <a:ea typeface="+mn-ea"/>
                              <a:cs typeface="+mn-cs"/>
                            </a:rPr>
                            <m:t>1</m:t>
                          </m:r>
                        </m:num>
                        <m:den>
                          <m:r>
                            <a:rPr lang="en-US" sz="2492" i="1" kern="1200">
                              <a:solidFill>
                                <a:schemeClr val="tx1"/>
                              </a:solidFill>
                              <a:latin typeface="Cambria Math" panose="02040503050406030204" pitchFamily="18" charset="0"/>
                              <a:ea typeface="+mn-ea"/>
                              <a:cs typeface="+mn-cs"/>
                            </a:rPr>
                            <m:t>𝑇𝐴𝑊𝑆𝑆</m:t>
                          </m:r>
                          <m:r>
                            <a:rPr lang="en-US" sz="2492" i="1" kern="1200">
                              <a:solidFill>
                                <a:schemeClr val="tx1"/>
                              </a:solidFill>
                              <a:latin typeface="Cambria Math" panose="02040503050406030204" pitchFamily="18" charset="0"/>
                              <a:ea typeface="+mn-ea"/>
                              <a:cs typeface="+mn-cs"/>
                            </a:rPr>
                            <m:t>(1−2</m:t>
                          </m:r>
                          <m:r>
                            <a:rPr lang="en-US" sz="2492" i="1" kern="1200">
                              <a:solidFill>
                                <a:schemeClr val="tx1"/>
                              </a:solidFill>
                              <a:latin typeface="Cambria Math" panose="02040503050406030204" pitchFamily="18" charset="0"/>
                              <a:ea typeface="+mn-ea"/>
                              <a:cs typeface="+mn-cs"/>
                            </a:rPr>
                            <m:t>𝑂𝑆𝐼</m:t>
                          </m:r>
                          <m:r>
                            <a:rPr lang="en-US" sz="2492" i="1" kern="1200">
                              <a:solidFill>
                                <a:schemeClr val="tx1"/>
                              </a:solidFill>
                              <a:latin typeface="Cambria Math" panose="02040503050406030204" pitchFamily="18" charset="0"/>
                              <a:ea typeface="+mn-ea"/>
                              <a:cs typeface="+mn-cs"/>
                            </a:rPr>
                            <m:t>)</m:t>
                          </m:r>
                        </m:den>
                      </m:f>
                    </m:oMath>
                  </m:oMathPara>
                </a14:m>
                <a:endParaRPr lang="en-US" sz="2800"/>
              </a:p>
            </p:txBody>
          </p:sp>
        </mc:Choice>
        <mc:Fallback>
          <p:sp>
            <p:nvSpPr>
              <p:cNvPr id="8" name="TextBox 7">
                <a:extLst>
                  <a:ext uri="{FF2B5EF4-FFF2-40B4-BE49-F238E27FC236}">
                    <a16:creationId xmlns:a16="http://schemas.microsoft.com/office/drawing/2014/main" id="{B2D45750-1DA0-9EF7-20CF-712E18B497D6}"/>
                  </a:ext>
                </a:extLst>
              </p:cNvPr>
              <p:cNvSpPr txBox="1">
                <a:spLocks noRot="1" noChangeAspect="1" noMove="1" noResize="1" noEditPoints="1" noAdjustHandles="1" noChangeArrowheads="1" noChangeShapeType="1" noTextEdit="1"/>
              </p:cNvSpPr>
              <p:nvPr/>
            </p:nvSpPr>
            <p:spPr>
              <a:xfrm>
                <a:off x="1213127" y="4402711"/>
                <a:ext cx="3509486" cy="864980"/>
              </a:xfrm>
              <a:prstGeom prst="rect">
                <a:avLst/>
              </a:prstGeom>
              <a:blipFill>
                <a:blip r:embed="rId5"/>
                <a:stretch>
                  <a:fillRect/>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1DE579C9-88C1-637D-1AF8-0BD6F8D5EB66}"/>
              </a:ext>
            </a:extLst>
          </p:cNvPr>
          <p:cNvSpPr/>
          <p:nvPr/>
        </p:nvSpPr>
        <p:spPr>
          <a:xfrm>
            <a:off x="918283" y="3260230"/>
            <a:ext cx="4138412" cy="635685"/>
          </a:xfrm>
          <a:prstGeom prst="rect">
            <a:avLst/>
          </a:prstGeom>
          <a:noFill/>
        </p:spPr>
        <p:txBody>
          <a:bodyPr wrap="square" lIns="91440" tIns="45720" rIns="91440" bIns="45720">
            <a:spAutoFit/>
          </a:bodyPr>
          <a:lstStyle/>
          <a:p>
            <a:pPr algn="ctr" defTabSz="813816">
              <a:spcAft>
                <a:spcPts val="600"/>
              </a:spcAft>
            </a:pPr>
            <a:r>
              <a:rPr lang="en-US" sz="1780" kern="1200">
                <a:ln w="0"/>
                <a:solidFill>
                  <a:schemeClr val="tx1"/>
                </a:solidFill>
                <a:latin typeface="+mn-lt"/>
                <a:ea typeface="+mn-ea"/>
                <a:cs typeface="+mn-cs"/>
              </a:rPr>
              <a:t>Measures average WSS on a surface over time.</a:t>
            </a:r>
            <a:endParaRPr lang="en-US" sz="2000" b="0" cap="none" spc="0">
              <a:ln w="0"/>
              <a:solidFill>
                <a:schemeClr val="tx1"/>
              </a:solidFill>
              <a:effectLst/>
            </a:endParaRPr>
          </a:p>
        </p:txBody>
      </p:sp>
      <p:sp>
        <p:nvSpPr>
          <p:cNvPr id="10" name="Rectangle 9">
            <a:extLst>
              <a:ext uri="{FF2B5EF4-FFF2-40B4-BE49-F238E27FC236}">
                <a16:creationId xmlns:a16="http://schemas.microsoft.com/office/drawing/2014/main" id="{C1D5CC8B-110E-1C53-D0A6-CB632ED4EE1E}"/>
              </a:ext>
            </a:extLst>
          </p:cNvPr>
          <p:cNvSpPr/>
          <p:nvPr/>
        </p:nvSpPr>
        <p:spPr>
          <a:xfrm>
            <a:off x="918283" y="5371720"/>
            <a:ext cx="4138412" cy="912070"/>
          </a:xfrm>
          <a:prstGeom prst="rect">
            <a:avLst/>
          </a:prstGeom>
          <a:noFill/>
        </p:spPr>
        <p:txBody>
          <a:bodyPr wrap="square" lIns="91440" tIns="45720" rIns="91440" bIns="45720">
            <a:spAutoFit/>
          </a:bodyPr>
          <a:lstStyle/>
          <a:p>
            <a:pPr algn="ctr" defTabSz="813816">
              <a:spcAft>
                <a:spcPts val="600"/>
              </a:spcAft>
            </a:pPr>
            <a:r>
              <a:rPr lang="en-US" sz="1780" kern="1200">
                <a:ln w="0"/>
                <a:solidFill>
                  <a:schemeClr val="tx1"/>
                </a:solidFill>
                <a:latin typeface="+mn-lt"/>
                <a:ea typeface="+mn-ea"/>
                <a:cs typeface="+mn-cs"/>
              </a:rPr>
              <a:t>Measures a fluid particle’s relative time spent in a particular location on a surface over time.</a:t>
            </a:r>
            <a:endParaRPr lang="en-US" sz="2000" b="0" cap="none" spc="0">
              <a:ln w="0"/>
              <a:solidFill>
                <a:schemeClr val="tx1"/>
              </a:solidFill>
              <a:effectLst/>
            </a:endParaRPr>
          </a:p>
        </p:txBody>
      </p:sp>
      <p:sp>
        <p:nvSpPr>
          <p:cNvPr id="11" name="Rectangle 10">
            <a:extLst>
              <a:ext uri="{FF2B5EF4-FFF2-40B4-BE49-F238E27FC236}">
                <a16:creationId xmlns:a16="http://schemas.microsoft.com/office/drawing/2014/main" id="{A113B23E-8A85-E6F6-7DEA-33AA5FEDB00A}"/>
              </a:ext>
            </a:extLst>
          </p:cNvPr>
          <p:cNvSpPr/>
          <p:nvPr/>
        </p:nvSpPr>
        <p:spPr>
          <a:xfrm>
            <a:off x="6248581" y="3122038"/>
            <a:ext cx="3918444" cy="912070"/>
          </a:xfrm>
          <a:prstGeom prst="rect">
            <a:avLst/>
          </a:prstGeom>
          <a:noFill/>
        </p:spPr>
        <p:txBody>
          <a:bodyPr wrap="square" lIns="91440" tIns="45720" rIns="91440" bIns="45720">
            <a:spAutoFit/>
          </a:bodyPr>
          <a:lstStyle/>
          <a:p>
            <a:pPr algn="ctr" defTabSz="813816">
              <a:spcAft>
                <a:spcPts val="600"/>
              </a:spcAft>
            </a:pPr>
            <a:r>
              <a:rPr lang="en-US" sz="1780" kern="1200">
                <a:ln w="0"/>
                <a:solidFill>
                  <a:schemeClr val="tx1"/>
                </a:solidFill>
                <a:latin typeface="+mn-lt"/>
                <a:ea typeface="+mn-ea"/>
                <a:cs typeface="+mn-cs"/>
              </a:rPr>
              <a:t>Measures average of the degree of forward/backward fluid movement on a surface over time.</a:t>
            </a:r>
            <a:endParaRPr lang="en-US" sz="2000" b="0" cap="none" spc="0">
              <a:ln w="0"/>
              <a:solidFill>
                <a:schemeClr val="tx1"/>
              </a:solidFill>
              <a:effectLst/>
            </a:endParaRPr>
          </a:p>
        </p:txBody>
      </p:sp>
      <p:sp>
        <p:nvSpPr>
          <p:cNvPr id="12" name="Rectangle 11">
            <a:extLst>
              <a:ext uri="{FF2B5EF4-FFF2-40B4-BE49-F238E27FC236}">
                <a16:creationId xmlns:a16="http://schemas.microsoft.com/office/drawing/2014/main" id="{CFA10649-07A2-DEC3-D4F7-7B6C1B444D63}"/>
              </a:ext>
            </a:extLst>
          </p:cNvPr>
          <p:cNvSpPr/>
          <p:nvPr/>
        </p:nvSpPr>
        <p:spPr>
          <a:xfrm>
            <a:off x="6138597" y="5509912"/>
            <a:ext cx="4138412" cy="635685"/>
          </a:xfrm>
          <a:prstGeom prst="rect">
            <a:avLst/>
          </a:prstGeom>
          <a:noFill/>
        </p:spPr>
        <p:txBody>
          <a:bodyPr wrap="square" lIns="91440" tIns="45720" rIns="91440" bIns="45720">
            <a:spAutoFit/>
          </a:bodyPr>
          <a:lstStyle/>
          <a:p>
            <a:pPr algn="ctr" defTabSz="813816">
              <a:spcAft>
                <a:spcPts val="600"/>
              </a:spcAft>
            </a:pPr>
            <a:r>
              <a:rPr lang="en-US" sz="1780" kern="1200">
                <a:ln w="0"/>
                <a:solidFill>
                  <a:schemeClr val="tx1"/>
                </a:solidFill>
                <a:latin typeface="+mn-lt"/>
                <a:ea typeface="+mn-ea"/>
                <a:cs typeface="+mn-cs"/>
              </a:rPr>
              <a:t>Measures multidirectional WSS on a surface over time.</a:t>
            </a:r>
            <a:endParaRPr lang="en-US" sz="2000" b="0" cap="none" spc="0">
              <a:ln w="0"/>
              <a:solidFill>
                <a:schemeClr val="tx1"/>
              </a:solidFill>
              <a:effectLst/>
            </a:endParaRPr>
          </a:p>
        </p:txBody>
      </p:sp>
    </p:spTree>
    <p:extLst>
      <p:ext uri="{BB962C8B-B14F-4D97-AF65-F5344CB8AC3E}">
        <p14:creationId xmlns:p14="http://schemas.microsoft.com/office/powerpoint/2010/main" val="416052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a:extLst>
                  <a:ext uri="{FF2B5EF4-FFF2-40B4-BE49-F238E27FC236}">
                    <a16:creationId xmlns:a16="http://schemas.microsoft.com/office/drawing/2014/main" id="{FADB82BD-0308-BB39-3F73-3048ED25FAA0}"/>
                  </a:ext>
                </a:extLst>
              </p:cNvPr>
              <p:cNvSpPr>
                <a:spLocks noGrp="1"/>
              </p:cNvSpPr>
              <p:nvPr>
                <p:ph type="subTitle" idx="1"/>
              </p:nvPr>
            </p:nvSpPr>
            <p:spPr>
              <a:xfrm>
                <a:off x="1258824" y="492760"/>
                <a:ext cx="9144000" cy="4445000"/>
              </a:xfrm>
            </p:spPr>
            <p:txBody>
              <a:bodyPr>
                <a:normAutofit fontScale="92500" lnSpcReduction="20000"/>
              </a:bodyPr>
              <a:lstStyle/>
              <a:p>
                <a:pPr algn="l"/>
                <a:r>
                  <a:rPr lang="en-IN" dirty="0"/>
                  <a:t>ECAP : Endothelium cell activation potential </a:t>
                </a:r>
              </a:p>
              <a:p>
                <a:pPr algn="l"/>
                <a:r>
                  <a:rPr lang="en-IN" dirty="0"/>
                  <a:t>ECAP= </a:t>
                </a:r>
                <a14:m>
                  <m:oMath xmlns:m="http://schemas.openxmlformats.org/officeDocument/2006/math">
                    <m:f>
                      <m:fPr>
                        <m:ctrlPr>
                          <a:rPr lang="en-IN" i="1" smtClean="0">
                            <a:latin typeface="Cambria Math" panose="02040503050406030204" pitchFamily="18" charset="0"/>
                          </a:rPr>
                        </m:ctrlPr>
                      </m:fPr>
                      <m:num>
                        <m:r>
                          <m:rPr>
                            <m:nor/>
                          </m:rPr>
                          <a:rPr lang="en-IN" dirty="0" smtClean="0"/>
                          <m:t>OSI</m:t>
                        </m:r>
                      </m:num>
                      <m:den>
                        <m:r>
                          <m:rPr>
                            <m:nor/>
                          </m:rPr>
                          <a:rPr lang="en-IN" dirty="0" smtClean="0"/>
                          <m:t>TAWSS</m:t>
                        </m:r>
                      </m:den>
                    </m:f>
                  </m:oMath>
                </a14:m>
                <a:endParaRPr lang="en-IN" dirty="0"/>
              </a:p>
              <a:p>
                <a:pPr algn="l"/>
                <a:r>
                  <a:rPr lang="en-IN" dirty="0"/>
                  <a:t>HOLMES: High Oscillatory Low MagnitudE Shear</a:t>
                </a:r>
              </a:p>
              <a:p>
                <a:pPr algn="l"/>
                <a:r>
                  <a:rPr lang="en-IN" dirty="0"/>
                  <a:t>Holmes= TAWSS(0.5-OSI)</a:t>
                </a:r>
              </a:p>
              <a:p>
                <a:pPr algn="l"/>
                <a:endParaRPr lang="en-IN" dirty="0"/>
              </a:p>
              <a:p>
                <a:pPr algn="l"/>
                <a:r>
                  <a:rPr lang="en-IN" dirty="0"/>
                  <a:t>About </a:t>
                </a:r>
                <a:r>
                  <a:rPr lang="en-IN" dirty="0" err="1"/>
                  <a:t>HaemCAL</a:t>
                </a:r>
                <a:r>
                  <a:rPr lang="en-IN" dirty="0"/>
                  <a:t>:</a:t>
                </a:r>
              </a:p>
              <a:p>
                <a:pPr algn="l"/>
                <a:r>
                  <a:rPr lang="en-IN" dirty="0" err="1"/>
                  <a:t>HaemCal</a:t>
                </a:r>
                <a:r>
                  <a:rPr lang="en-IN" dirty="0"/>
                  <a:t> is a post processor to evaluate and plot the critical haemodynamic </a:t>
                </a:r>
                <a:r>
                  <a:rPr lang="en-IN" dirty="0" err="1"/>
                  <a:t>paramters</a:t>
                </a:r>
                <a:r>
                  <a:rPr lang="en-IN" dirty="0"/>
                  <a:t> such as TAWSS, OSI, RRT etc. These parameters plays  essential  role in critical investigation of pathophysiological conditions in Peripherical Vascular Disease and Cardiovascular Diseases such as rapture of artery due to stenosis or </a:t>
                </a:r>
                <a:r>
                  <a:rPr lang="en-IN" dirty="0" err="1"/>
                  <a:t>artherosclerosis</a:t>
                </a:r>
                <a:r>
                  <a:rPr lang="en-IN" dirty="0"/>
                  <a:t> or aneurysm as well as various pathologies concerning heart and heart valves.</a:t>
                </a:r>
              </a:p>
              <a:p>
                <a:pPr algn="l"/>
                <a:endParaRPr lang="en-IN" dirty="0"/>
              </a:p>
            </p:txBody>
          </p:sp>
        </mc:Choice>
        <mc:Fallback>
          <p:sp>
            <p:nvSpPr>
              <p:cNvPr id="3" name="Subtitle 2">
                <a:extLst>
                  <a:ext uri="{FF2B5EF4-FFF2-40B4-BE49-F238E27FC236}">
                    <a16:creationId xmlns:a16="http://schemas.microsoft.com/office/drawing/2014/main" id="{FADB82BD-0308-BB39-3F73-3048ED25FAA0}"/>
                  </a:ext>
                </a:extLst>
              </p:cNvPr>
              <p:cNvSpPr>
                <a:spLocks noGrp="1" noRot="1" noChangeAspect="1" noMove="1" noResize="1" noEditPoints="1" noAdjustHandles="1" noChangeArrowheads="1" noChangeShapeType="1" noTextEdit="1"/>
              </p:cNvSpPr>
              <p:nvPr>
                <p:ph type="subTitle" idx="1"/>
              </p:nvPr>
            </p:nvSpPr>
            <p:spPr>
              <a:xfrm>
                <a:off x="1258824" y="492760"/>
                <a:ext cx="9144000" cy="4445000"/>
              </a:xfrm>
              <a:blipFill>
                <a:blip r:embed="rId2"/>
                <a:stretch>
                  <a:fillRect l="-867" t="-2743"/>
                </a:stretch>
              </a:blipFill>
            </p:spPr>
            <p:txBody>
              <a:bodyPr/>
              <a:lstStyle/>
              <a:p>
                <a:r>
                  <a:rPr lang="en-IN">
                    <a:noFill/>
                  </a:rPr>
                  <a:t> </a:t>
                </a:r>
              </a:p>
            </p:txBody>
          </p:sp>
        </mc:Fallback>
      </mc:AlternateContent>
    </p:spTree>
    <p:extLst>
      <p:ext uri="{BB962C8B-B14F-4D97-AF65-F5344CB8AC3E}">
        <p14:creationId xmlns:p14="http://schemas.microsoft.com/office/powerpoint/2010/main" val="473090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5BE40FC-D1F7-B78A-0AD2-6995D7261617}"/>
              </a:ext>
            </a:extLst>
          </p:cNvPr>
          <p:cNvSpPr>
            <a:spLocks noGrp="1"/>
          </p:cNvSpPr>
          <p:nvPr>
            <p:ph type="title"/>
          </p:nvPr>
        </p:nvSpPr>
        <p:spPr>
          <a:xfrm>
            <a:off x="1295400" y="669925"/>
            <a:ext cx="4800600" cy="1325563"/>
          </a:xfrm>
        </p:spPr>
        <p:txBody>
          <a:bodyPr anchor="b">
            <a:normAutofit/>
          </a:bodyPr>
          <a:lstStyle/>
          <a:p>
            <a:r>
              <a:rPr lang="en-US">
                <a:solidFill>
                  <a:schemeClr val="bg1"/>
                </a:solidFill>
              </a:rPr>
              <a:t>Setting Up Fluent Export</a:t>
            </a:r>
          </a:p>
        </p:txBody>
      </p:sp>
      <p:cxnSp>
        <p:nvCxnSpPr>
          <p:cNvPr id="14" name="Straight Connector 1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F11D7C-FF6F-B5B0-E6FD-91C0FAEF1ABC}"/>
              </a:ext>
            </a:extLst>
          </p:cNvPr>
          <p:cNvSpPr>
            <a:spLocks noGrp="1"/>
          </p:cNvSpPr>
          <p:nvPr>
            <p:ph idx="1"/>
          </p:nvPr>
        </p:nvSpPr>
        <p:spPr>
          <a:xfrm>
            <a:off x="1295400" y="2288833"/>
            <a:ext cx="4800600" cy="3711571"/>
          </a:xfrm>
        </p:spPr>
        <p:txBody>
          <a:bodyPr>
            <a:normAutofit/>
          </a:bodyPr>
          <a:lstStyle/>
          <a:p>
            <a:pPr marL="0" indent="0">
              <a:buFont typeface="Arial" panose="020B0604020202020204" pitchFamily="34" charset="0"/>
              <a:buNone/>
            </a:pPr>
            <a:r>
              <a:rPr lang="en-US" sz="2000">
                <a:solidFill>
                  <a:schemeClr val="bg1"/>
                </a:solidFill>
              </a:rPr>
              <a:t>Calculation Activities </a:t>
            </a:r>
            <a:r>
              <a:rPr lang="en-US" sz="2000">
                <a:solidFill>
                  <a:schemeClr val="bg1"/>
                </a:solidFill>
                <a:sym typeface="Wingdings" panose="05000000000000000000" pitchFamily="2" charset="2"/>
              </a:rPr>
              <a:t> Create  Solution Data Export</a:t>
            </a:r>
          </a:p>
          <a:p>
            <a:pPr marL="0" indent="0">
              <a:buFont typeface="Arial" panose="020B0604020202020204" pitchFamily="34" charset="0"/>
              <a:buNone/>
            </a:pPr>
            <a:r>
              <a:rPr lang="en-US" sz="2000">
                <a:solidFill>
                  <a:schemeClr val="bg1"/>
                </a:solidFill>
                <a:sym typeface="Wingdings" panose="05000000000000000000" pitchFamily="2" charset="2"/>
              </a:rPr>
              <a:t>File Type: ASCII</a:t>
            </a:r>
          </a:p>
          <a:p>
            <a:pPr marL="0" indent="0">
              <a:buFont typeface="Arial" panose="020B0604020202020204" pitchFamily="34" charset="0"/>
              <a:buNone/>
            </a:pPr>
            <a:r>
              <a:rPr lang="en-US" sz="2000">
                <a:solidFill>
                  <a:schemeClr val="bg1"/>
                </a:solidFill>
                <a:sym typeface="Wingdings" panose="05000000000000000000" pitchFamily="2" charset="2"/>
              </a:rPr>
              <a:t>Location: Node</a:t>
            </a:r>
          </a:p>
          <a:p>
            <a:pPr marL="0" indent="0">
              <a:buFont typeface="Arial" panose="020B0604020202020204" pitchFamily="34" charset="0"/>
              <a:buNone/>
            </a:pPr>
            <a:r>
              <a:rPr lang="en-US" sz="2000">
                <a:solidFill>
                  <a:schemeClr val="bg1"/>
                </a:solidFill>
                <a:sym typeface="Wingdings" panose="05000000000000000000" pitchFamily="2" charset="2"/>
              </a:rPr>
              <a:t>Delimiter: Comma</a:t>
            </a:r>
          </a:p>
          <a:p>
            <a:pPr marL="0" indent="0">
              <a:buFont typeface="Arial" panose="020B0604020202020204" pitchFamily="34" charset="0"/>
              <a:buNone/>
            </a:pPr>
            <a:r>
              <a:rPr lang="en-US" sz="2000">
                <a:solidFill>
                  <a:schemeClr val="bg1"/>
                </a:solidFill>
                <a:sym typeface="Wingdings" panose="05000000000000000000" pitchFamily="2" charset="2"/>
              </a:rPr>
              <a:t>Surface: Surface whose OSI/TAWSS you’re interested in</a:t>
            </a:r>
          </a:p>
          <a:p>
            <a:pPr marL="0" indent="0">
              <a:buFont typeface="Arial" panose="020B0604020202020204" pitchFamily="34" charset="0"/>
              <a:buNone/>
            </a:pPr>
            <a:r>
              <a:rPr lang="en-US" sz="2000">
                <a:solidFill>
                  <a:schemeClr val="bg1"/>
                </a:solidFill>
                <a:sym typeface="Wingdings" panose="05000000000000000000" pitchFamily="2" charset="2"/>
              </a:rPr>
              <a:t>Quantities: Wall Shear Stress and XYZ Wall Shear Stress</a:t>
            </a:r>
            <a:endParaRPr lang="en-US" sz="2000">
              <a:solidFill>
                <a:schemeClr val="bg1"/>
              </a:solidFill>
            </a:endParaRPr>
          </a:p>
        </p:txBody>
      </p:sp>
      <p:pic>
        <p:nvPicPr>
          <p:cNvPr id="6" name="Picture 5" descr="A screenshot of a computer&#10;&#10;Description automatically generated">
            <a:extLst>
              <a:ext uri="{FF2B5EF4-FFF2-40B4-BE49-F238E27FC236}">
                <a16:creationId xmlns:a16="http://schemas.microsoft.com/office/drawing/2014/main" id="{5A7C423E-715C-861C-3D91-16D3A872D1CD}"/>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645193" y="429896"/>
            <a:ext cx="3588640" cy="2664565"/>
          </a:xfrm>
          <a:prstGeom prst="rect">
            <a:avLst/>
          </a:prstGeom>
        </p:spPr>
      </p:pic>
      <p:sp>
        <p:nvSpPr>
          <p:cNvPr id="16" name="Rectangle 15">
            <a:extLst>
              <a:ext uri="{FF2B5EF4-FFF2-40B4-BE49-F238E27FC236}">
                <a16:creationId xmlns:a16="http://schemas.microsoft.com/office/drawing/2014/main" id="{C87417AF-190E-4D6E-AFA6-7D3E84B0B4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1603" y="182859"/>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52967405-587E-97C6-53EC-F0B8FB48E627}"/>
              </a:ext>
            </a:extLst>
          </p:cNvPr>
          <p:cNvPicPr>
            <a:picLocks noChangeAspect="1"/>
          </p:cNvPicPr>
          <p:nvPr/>
        </p:nvPicPr>
        <p:blipFill>
          <a:blip r:embed="rId3"/>
          <a:stretch>
            <a:fillRect/>
          </a:stretch>
        </p:blipFill>
        <p:spPr>
          <a:xfrm>
            <a:off x="8038661" y="4149115"/>
            <a:ext cx="3588640" cy="1946836"/>
          </a:xfrm>
          <a:prstGeom prst="rect">
            <a:avLst/>
          </a:prstGeom>
        </p:spPr>
      </p:pic>
      <p:sp>
        <p:nvSpPr>
          <p:cNvPr id="18" name="Rectangle 17">
            <a:extLst>
              <a:ext uri="{FF2B5EF4-FFF2-40B4-BE49-F238E27FC236}">
                <a16:creationId xmlns:a16="http://schemas.microsoft.com/office/drawing/2014/main" id="{80B30ED8-273E-4C07-8568-2FE5CC5C4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5071" y="3543213"/>
            <a:ext cx="3996261" cy="3177496"/>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25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FCDD23B-75C8-427B-BD08-53C8156CD7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screen&#10;&#10;Description automatically generated">
            <a:extLst>
              <a:ext uri="{FF2B5EF4-FFF2-40B4-BE49-F238E27FC236}">
                <a16:creationId xmlns:a16="http://schemas.microsoft.com/office/drawing/2014/main" id="{E9EB0E96-02B9-1EBA-9021-D3F789E4F2E7}"/>
              </a:ext>
            </a:extLst>
          </p:cNvPr>
          <p:cNvPicPr>
            <a:picLocks noChangeAspect="1"/>
          </p:cNvPicPr>
          <p:nvPr/>
        </p:nvPicPr>
        <p:blipFill rotWithShape="1">
          <a:blip r:embed="rId2"/>
          <a:srcRect r="-5" b="7488"/>
          <a:stretch/>
        </p:blipFill>
        <p:spPr>
          <a:xfrm>
            <a:off x="-1" y="190"/>
            <a:ext cx="8128855" cy="5291194"/>
          </a:xfrm>
          <a:prstGeom prst="rect">
            <a:avLst/>
          </a:prstGeom>
        </p:spPr>
      </p:pic>
      <p:sp>
        <p:nvSpPr>
          <p:cNvPr id="29" name="Rectangle 28">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64" y="5282206"/>
            <a:ext cx="12192264" cy="1163844"/>
          </a:xfrm>
          <a:prstGeom prst="rect">
            <a:avLst/>
          </a:prstGeom>
          <a:gradFill>
            <a:gsLst>
              <a:gs pos="28000">
                <a:schemeClr val="accent1">
                  <a:lumMod val="75000"/>
                  <a:alpha val="11000"/>
                </a:schemeClr>
              </a:gs>
              <a:gs pos="100000">
                <a:srgbClr val="000000">
                  <a:alpha val="77000"/>
                </a:srgbClr>
              </a:gs>
            </a:gsLst>
            <a:lin ang="12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282206"/>
            <a:ext cx="12191998" cy="1586485"/>
          </a:xfrm>
          <a:prstGeom prst="rect">
            <a:avLst/>
          </a:prstGeom>
          <a:gradFill>
            <a:gsLst>
              <a:gs pos="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F429C8-1D41-0032-54F8-43B5570C9ED7}"/>
              </a:ext>
            </a:extLst>
          </p:cNvPr>
          <p:cNvSpPr>
            <a:spLocks noGrp="1"/>
          </p:cNvSpPr>
          <p:nvPr>
            <p:ph type="title"/>
          </p:nvPr>
        </p:nvSpPr>
        <p:spPr>
          <a:xfrm>
            <a:off x="699715" y="5635366"/>
            <a:ext cx="7091299" cy="898581"/>
          </a:xfrm>
        </p:spPr>
        <p:txBody>
          <a:bodyPr vert="horz" lIns="91440" tIns="45720" rIns="91440" bIns="45720" rtlCol="0" anchor="ctr">
            <a:normAutofit/>
          </a:bodyPr>
          <a:lstStyle/>
          <a:p>
            <a:r>
              <a:rPr lang="en-US" sz="4000" kern="1200">
                <a:solidFill>
                  <a:srgbClr val="FFFFFF"/>
                </a:solidFill>
                <a:latin typeface="+mj-lt"/>
                <a:ea typeface="+mj-ea"/>
                <a:cs typeface="+mj-cs"/>
              </a:rPr>
              <a:t>Exported Data</a:t>
            </a:r>
          </a:p>
        </p:txBody>
      </p:sp>
      <p:sp>
        <p:nvSpPr>
          <p:cNvPr id="28" name="Rectangle 2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5282206"/>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5B2957AF-5FAE-3C49-4D03-F1033755E932}"/>
              </a:ext>
            </a:extLst>
          </p:cNvPr>
          <p:cNvPicPr>
            <a:picLocks noChangeAspect="1"/>
          </p:cNvPicPr>
          <p:nvPr/>
        </p:nvPicPr>
        <p:blipFill rotWithShape="1">
          <a:blip r:embed="rId3"/>
          <a:srcRect r="-1" b="2626"/>
          <a:stretch/>
        </p:blipFill>
        <p:spPr>
          <a:xfrm>
            <a:off x="8128856" y="1"/>
            <a:ext cx="4063143" cy="5291384"/>
          </a:xfrm>
          <a:prstGeom prst="rect">
            <a:avLst/>
          </a:prstGeom>
        </p:spPr>
      </p:pic>
    </p:spTree>
    <p:extLst>
      <p:ext uri="{BB962C8B-B14F-4D97-AF65-F5344CB8AC3E}">
        <p14:creationId xmlns:p14="http://schemas.microsoft.com/office/powerpoint/2010/main" val="3432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3"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3" name="Subtitle 2">
            <a:extLst>
              <a:ext uri="{FF2B5EF4-FFF2-40B4-BE49-F238E27FC236}">
                <a16:creationId xmlns:a16="http://schemas.microsoft.com/office/drawing/2014/main" id="{FADB82BD-0308-BB39-3F73-3048ED25FAA0}"/>
              </a:ext>
            </a:extLst>
          </p:cNvPr>
          <p:cNvSpPr>
            <a:spLocks noGrp="1"/>
          </p:cNvSpPr>
          <p:nvPr>
            <p:ph type="subTitle" idx="1"/>
          </p:nvPr>
        </p:nvSpPr>
        <p:spPr>
          <a:xfrm>
            <a:off x="6534687" y="841664"/>
            <a:ext cx="4867605" cy="5156800"/>
          </a:xfrm>
        </p:spPr>
        <p:txBody>
          <a:bodyPr anchor="ctr">
            <a:normAutofit/>
          </a:bodyPr>
          <a:lstStyle/>
          <a:p>
            <a:pPr algn="l"/>
            <a:r>
              <a:rPr lang="en-IN" sz="1700" dirty="0">
                <a:solidFill>
                  <a:schemeClr val="tx2"/>
                </a:solidFill>
              </a:rPr>
              <a:t>How to use:</a:t>
            </a:r>
          </a:p>
          <a:p>
            <a:pPr algn="l"/>
            <a:r>
              <a:rPr lang="en-IN" sz="1700" dirty="0">
                <a:solidFill>
                  <a:schemeClr val="tx2"/>
                </a:solidFill>
              </a:rPr>
              <a:t>Import ASCII files of solution output containing WSS, </a:t>
            </a:r>
            <a:r>
              <a:rPr lang="en-IN" sz="1700" dirty="0" err="1">
                <a:solidFill>
                  <a:schemeClr val="tx2"/>
                </a:solidFill>
              </a:rPr>
              <a:t>WSSx</a:t>
            </a:r>
            <a:r>
              <a:rPr lang="en-IN" sz="1700" dirty="0">
                <a:solidFill>
                  <a:schemeClr val="tx2"/>
                </a:solidFill>
              </a:rPr>
              <a:t>, </a:t>
            </a:r>
            <a:r>
              <a:rPr lang="en-IN" sz="1700" dirty="0" err="1">
                <a:solidFill>
                  <a:schemeClr val="tx2"/>
                </a:solidFill>
              </a:rPr>
              <a:t>WSSy</a:t>
            </a:r>
            <a:r>
              <a:rPr lang="en-IN" sz="1700" dirty="0">
                <a:solidFill>
                  <a:schemeClr val="tx2"/>
                </a:solidFill>
              </a:rPr>
              <a:t>, </a:t>
            </a:r>
            <a:r>
              <a:rPr lang="en-IN" sz="1700" dirty="0" err="1">
                <a:solidFill>
                  <a:schemeClr val="tx2"/>
                </a:solidFill>
              </a:rPr>
              <a:t>WSSz</a:t>
            </a:r>
            <a:r>
              <a:rPr lang="en-IN" sz="1700" dirty="0">
                <a:solidFill>
                  <a:schemeClr val="tx2"/>
                </a:solidFill>
              </a:rPr>
              <a:t>, </a:t>
            </a:r>
            <a:r>
              <a:rPr lang="en-IN" sz="1700" dirty="0" err="1">
                <a:solidFill>
                  <a:schemeClr val="tx2"/>
                </a:solidFill>
              </a:rPr>
              <a:t>x,y,z</a:t>
            </a:r>
            <a:r>
              <a:rPr lang="en-IN" sz="1700" dirty="0">
                <a:solidFill>
                  <a:schemeClr val="tx2"/>
                </a:solidFill>
              </a:rPr>
              <a:t> coordinate values. Use comma delimiter.</a:t>
            </a:r>
          </a:p>
          <a:p>
            <a:pPr marL="457200" indent="-457200" algn="l">
              <a:buAutoNum type="arabicPeriod"/>
            </a:pPr>
            <a:r>
              <a:rPr lang="en-IN" sz="1700" dirty="0">
                <a:solidFill>
                  <a:schemeClr val="tx2"/>
                </a:solidFill>
              </a:rPr>
              <a:t>Enter the simulation start time( flow time of simulation for 1</a:t>
            </a:r>
            <a:r>
              <a:rPr lang="en-IN" sz="1700" baseline="30000" dirty="0">
                <a:solidFill>
                  <a:schemeClr val="tx2"/>
                </a:solidFill>
              </a:rPr>
              <a:t>st</a:t>
            </a:r>
            <a:r>
              <a:rPr lang="en-IN" sz="1700" dirty="0">
                <a:solidFill>
                  <a:schemeClr val="tx2"/>
                </a:solidFill>
              </a:rPr>
              <a:t> file) in  Start time.</a:t>
            </a:r>
          </a:p>
          <a:p>
            <a:pPr marL="457200" indent="-457200" algn="l">
              <a:buAutoNum type="arabicPeriod"/>
            </a:pPr>
            <a:r>
              <a:rPr lang="en-IN" sz="1700" dirty="0">
                <a:solidFill>
                  <a:schemeClr val="tx2"/>
                </a:solidFill>
              </a:rPr>
              <a:t>Enter the simulation end time ( flow time corresponding to last file ) in End time.</a:t>
            </a:r>
          </a:p>
          <a:p>
            <a:pPr marL="457200" indent="-457200" algn="l">
              <a:buAutoNum type="arabicPeriod"/>
            </a:pPr>
            <a:r>
              <a:rPr lang="en-IN" sz="1700" dirty="0">
                <a:solidFill>
                  <a:schemeClr val="tx2"/>
                </a:solidFill>
              </a:rPr>
              <a:t>Enter the time step size in Time step(s).</a:t>
            </a:r>
          </a:p>
          <a:p>
            <a:pPr marL="457200" indent="-457200" algn="l">
              <a:buAutoNum type="arabicPeriod"/>
            </a:pPr>
            <a:r>
              <a:rPr lang="en-IN" sz="1700" dirty="0">
                <a:solidFill>
                  <a:schemeClr val="tx2"/>
                </a:solidFill>
              </a:rPr>
              <a:t>Enter the Cardiac cycle time for 1 cardiac cycle ( it can vary between 0.8 to 1 s).</a:t>
            </a:r>
          </a:p>
          <a:p>
            <a:pPr marL="457200" indent="-457200" algn="l">
              <a:buAutoNum type="arabicPeriod"/>
            </a:pPr>
            <a:r>
              <a:rPr lang="en-IN" sz="1700" dirty="0">
                <a:solidFill>
                  <a:schemeClr val="tx2"/>
                </a:solidFill>
              </a:rPr>
              <a:t>If error comes that the number of time steps doesn’t match with number of files</a:t>
            </a:r>
            <a:r>
              <a:rPr lang="en-IN" sz="1700" dirty="0">
                <a:solidFill>
                  <a:schemeClr val="tx2"/>
                </a:solidFill>
                <a:sym typeface="Wingdings" panose="05000000000000000000" pitchFamily="2" charset="2"/>
              </a:rPr>
              <a:t> </a:t>
            </a:r>
            <a:r>
              <a:rPr lang="en-IN" sz="1700" dirty="0">
                <a:solidFill>
                  <a:schemeClr val="tx2"/>
                </a:solidFill>
              </a:rPr>
              <a:t>multiply time step size with number of files and replace the product with End time value.</a:t>
            </a:r>
          </a:p>
        </p:txBody>
      </p:sp>
    </p:spTree>
    <p:extLst>
      <p:ext uri="{BB962C8B-B14F-4D97-AF65-F5344CB8AC3E}">
        <p14:creationId xmlns:p14="http://schemas.microsoft.com/office/powerpoint/2010/main" val="297387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4E2DCA-8D13-4AE1-3534-EB5AB8978C93}"/>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Future Improvements </a:t>
            </a:r>
            <a:endParaRPr lang="en-US" dirty="0"/>
          </a:p>
        </p:txBody>
      </p:sp>
      <p:sp>
        <p:nvSpPr>
          <p:cNvPr id="8" name="Content Placeholder 2">
            <a:extLst>
              <a:ext uri="{FF2B5EF4-FFF2-40B4-BE49-F238E27FC236}">
                <a16:creationId xmlns:a16="http://schemas.microsoft.com/office/drawing/2014/main" id="{DB303DED-3EEF-4E4E-33B1-C79EEF9548A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Proper surface/element plotting rather than point cloud</a:t>
            </a:r>
          </a:p>
          <a:p>
            <a:pPr marL="342900" indent="-342900">
              <a:buFont typeface="Arial" panose="020B0604020202020204" pitchFamily="34" charset="0"/>
              <a:buChar char="•"/>
            </a:pPr>
            <a:r>
              <a:rPr lang="en-US" dirty="0"/>
              <a:t>Reporting of Average +/- Standard Deviation for the exported surface</a:t>
            </a:r>
          </a:p>
          <a:p>
            <a:endParaRPr lang="en-US" dirty="0"/>
          </a:p>
        </p:txBody>
      </p:sp>
    </p:spTree>
    <p:extLst>
      <p:ext uri="{BB962C8B-B14F-4D97-AF65-F5344CB8AC3E}">
        <p14:creationId xmlns:p14="http://schemas.microsoft.com/office/powerpoint/2010/main" val="3922620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TotalTime>
  <Words>363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Aptos Display</vt:lpstr>
      <vt:lpstr>Arial</vt:lpstr>
      <vt:lpstr>Calibri</vt:lpstr>
      <vt:lpstr>Cambria Math</vt:lpstr>
      <vt:lpstr>Wingdings</vt:lpstr>
      <vt:lpstr>Office Theme</vt:lpstr>
      <vt:lpstr>Post-Processing: TAWSS/OSI/RRT/WSSg/ECAP/HOLMES</vt:lpstr>
      <vt:lpstr>PowerPoint Presentation</vt:lpstr>
      <vt:lpstr>Setting Up Fluent Export</vt:lpstr>
      <vt:lpstr>Exported Data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Abha Bhattacharyya</dc:creator>
  <cp:lastModifiedBy>Abha Bhattacharyya</cp:lastModifiedBy>
  <cp:revision>2</cp:revision>
  <dcterms:created xsi:type="dcterms:W3CDTF">2024-07-05T09:54:38Z</dcterms:created>
  <dcterms:modified xsi:type="dcterms:W3CDTF">2024-07-05T11:11:57Z</dcterms:modified>
</cp:coreProperties>
</file>