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7" r:id="rId1"/>
  </p:sldMasterIdLst>
  <p:notesMasterIdLst>
    <p:notesMasterId r:id="rId26"/>
  </p:notesMasterIdLst>
  <p:handoutMasterIdLst>
    <p:handoutMasterId r:id="rId27"/>
  </p:handoutMasterIdLst>
  <p:sldIdLst>
    <p:sldId id="663" r:id="rId2"/>
    <p:sldId id="667" r:id="rId3"/>
    <p:sldId id="676" r:id="rId4"/>
    <p:sldId id="682" r:id="rId5"/>
    <p:sldId id="690" r:id="rId6"/>
    <p:sldId id="691" r:id="rId7"/>
    <p:sldId id="689" r:id="rId8"/>
    <p:sldId id="683" r:id="rId9"/>
    <p:sldId id="684" r:id="rId10"/>
    <p:sldId id="710" r:id="rId11"/>
    <p:sldId id="711" r:id="rId12"/>
    <p:sldId id="694" r:id="rId13"/>
    <p:sldId id="695" r:id="rId14"/>
    <p:sldId id="696" r:id="rId15"/>
    <p:sldId id="697" r:id="rId16"/>
    <p:sldId id="698" r:id="rId17"/>
    <p:sldId id="699" r:id="rId18"/>
    <p:sldId id="701" r:id="rId19"/>
    <p:sldId id="702" r:id="rId20"/>
    <p:sldId id="703" r:id="rId21"/>
    <p:sldId id="705" r:id="rId22"/>
    <p:sldId id="706" r:id="rId23"/>
    <p:sldId id="707" r:id="rId24"/>
    <p:sldId id="708" r:id="rId2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12" userDrawn="1">
          <p15:clr>
            <a:srgbClr val="A4A3A4"/>
          </p15:clr>
        </p15:guide>
        <p15:guide id="2" pos="14830" userDrawn="1">
          <p15:clr>
            <a:srgbClr val="A4A3A4"/>
          </p15:clr>
        </p15:guide>
        <p15:guide id="3" pos="526" userDrawn="1">
          <p15:clr>
            <a:srgbClr val="A4A3A4"/>
          </p15:clr>
        </p15:guide>
        <p15:guide id="5" orient="horz" pos="528" userDrawn="1">
          <p15:clr>
            <a:srgbClr val="A4A3A4"/>
          </p15:clr>
        </p15:guide>
        <p15:guide id="41" pos="7678" userDrawn="1">
          <p15:clr>
            <a:srgbClr val="A4A3A4"/>
          </p15:clr>
        </p15:guide>
        <p15:guide id="46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A9BA"/>
    <a:srgbClr val="0E80C9"/>
    <a:srgbClr val="54AEC9"/>
    <a:srgbClr val="06919A"/>
    <a:srgbClr val="242C35"/>
    <a:srgbClr val="B8B8B8"/>
    <a:srgbClr val="566A86"/>
    <a:srgbClr val="525252"/>
    <a:srgbClr val="414E5E"/>
    <a:srgbClr val="384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3" autoAdjust="0"/>
    <p:restoredTop sz="95936" autoAdjust="0"/>
  </p:normalViewPr>
  <p:slideViewPr>
    <p:cSldViewPr snapToGrid="0" snapToObjects="1">
      <p:cViewPr varScale="1">
        <p:scale>
          <a:sx n="34" d="100"/>
          <a:sy n="34" d="100"/>
        </p:scale>
        <p:origin x="84" y="84"/>
      </p:cViewPr>
      <p:guideLst>
        <p:guide orient="horz" pos="8112"/>
        <p:guide pos="14830"/>
        <p:guide pos="526"/>
        <p:guide orient="horz" pos="528"/>
        <p:guide pos="7678"/>
        <p:guide orient="horz"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3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91837-0573-2345-86CB-122927264755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3C7F-8ABD-9349-B5D7-33071B1C6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3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62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2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350DAF-3518-4554-B218-B8A4BDC1492F}"/>
              </a:ext>
            </a:extLst>
          </p:cNvPr>
          <p:cNvSpPr/>
          <p:nvPr userDrawn="1"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3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216640" y="838200"/>
            <a:ext cx="13161010" cy="43639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3420533"/>
            <a:ext cx="9939867" cy="695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 rot="2700000">
            <a:off x="13452788" y="2347551"/>
            <a:ext cx="7299235" cy="7284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946254" y="833680"/>
            <a:ext cx="10312303" cy="10312303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1A69-CE6F-2440-BAE4-5A4B3040CF2A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AD81-3AD4-9C46-856E-C08CF118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8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9" r:id="rId5"/>
    <p:sldLayoutId id="2147484078" r:id="rId6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4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21" name="TextBox 20"/>
          <p:cNvSpPr txBox="1"/>
          <p:nvPr/>
        </p:nvSpPr>
        <p:spPr>
          <a:xfrm>
            <a:off x="3928341" y="5042118"/>
            <a:ext cx="1652096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Course Management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23" name="Rectangle 22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30" name="Rectangle 29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DB5D60F-A5B5-4541-AD10-0A8838165742}"/>
              </a:ext>
            </a:extLst>
          </p:cNvPr>
          <p:cNvSpPr txBox="1"/>
          <p:nvPr/>
        </p:nvSpPr>
        <p:spPr>
          <a:xfrm>
            <a:off x="3928340" y="6793100"/>
            <a:ext cx="16520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3">
                    <a:lumMod val="50000"/>
                  </a:schemeClr>
                </a:solidFill>
                <a:latin typeface="Lato" charset="0"/>
                <a:ea typeface="Lato" charset="0"/>
                <a:cs typeface="Lato" charset="0"/>
              </a:rPr>
              <a:t>OOP Project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A4873D-8110-44BB-8FC5-0689724F4052}"/>
              </a:ext>
            </a:extLst>
          </p:cNvPr>
          <p:cNvSpPr txBox="1"/>
          <p:nvPr/>
        </p:nvSpPr>
        <p:spPr>
          <a:xfrm>
            <a:off x="3928340" y="8870591"/>
            <a:ext cx="165209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 algn="ctr">
              <a:buFont typeface="Wingdings" panose="05000000000000000000" pitchFamily="2" charset="2"/>
              <a:buChar char="q"/>
            </a:pPr>
            <a:r>
              <a:rPr lang="en-US" sz="4400" b="1" dirty="0" err="1">
                <a:solidFill>
                  <a:schemeClr val="accent1">
                    <a:lumMod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Zubaer</a:t>
            </a:r>
            <a:r>
              <a:rPr lang="en-US" sz="4400" b="1" dirty="0">
                <a:solidFill>
                  <a:schemeClr val="accent1">
                    <a:lumMod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Ahmed	[41220300303]</a:t>
            </a:r>
          </a:p>
          <a:p>
            <a:pPr marL="857250" indent="-857250" algn="ctr">
              <a:buFont typeface="Wingdings" panose="05000000000000000000" pitchFamily="2" charset="2"/>
              <a:buChar char="q"/>
            </a:pPr>
            <a:r>
              <a:rPr lang="en-US" sz="4400" b="1" dirty="0" err="1">
                <a:solidFill>
                  <a:schemeClr val="accent1">
                    <a:lumMod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Shafi</a:t>
            </a:r>
            <a:r>
              <a:rPr lang="en-US" sz="4400" b="1" dirty="0">
                <a:solidFill>
                  <a:schemeClr val="accent1">
                    <a:lumMod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Islam Nabil	[41220300347]</a:t>
            </a:r>
          </a:p>
        </p:txBody>
      </p:sp>
    </p:spTree>
    <p:extLst>
      <p:ext uri="{BB962C8B-B14F-4D97-AF65-F5344CB8AC3E}">
        <p14:creationId xmlns:p14="http://schemas.microsoft.com/office/powerpoint/2010/main" val="802240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17" name="Rectangle 16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20" name="Rectangle 19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112FBA7-A791-4B38-B06E-E52A32F7278C}"/>
              </a:ext>
            </a:extLst>
          </p:cNvPr>
          <p:cNvSpPr txBox="1"/>
          <p:nvPr/>
        </p:nvSpPr>
        <p:spPr>
          <a:xfrm>
            <a:off x="13908646" y="651877"/>
            <a:ext cx="9728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RESULT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019F9B-650D-4C44-9D3F-836C7883D12E}"/>
              </a:ext>
            </a:extLst>
          </p:cNvPr>
          <p:cNvSpPr txBox="1"/>
          <p:nvPr/>
        </p:nvSpPr>
        <p:spPr>
          <a:xfrm>
            <a:off x="6806268" y="3819909"/>
            <a:ext cx="11591024" cy="4524315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Select an option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1. View all courses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2. Add course costs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3. Calculate credit hours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4. View with scholarship</a:t>
            </a:r>
          </a:p>
          <a:p>
            <a:endParaRPr lang="en-US" sz="4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718BD-31CF-4912-9D3B-05594976882C}"/>
              </a:ext>
            </a:extLst>
          </p:cNvPr>
          <p:cNvSpPr txBox="1"/>
          <p:nvPr/>
        </p:nvSpPr>
        <p:spPr>
          <a:xfrm>
            <a:off x="9280564" y="9836714"/>
            <a:ext cx="6642431" cy="830997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Input: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0C7666-F8B1-4B9E-81B3-B6DFF6A7F90D}"/>
              </a:ext>
            </a:extLst>
          </p:cNvPr>
          <p:cNvCxnSpPr>
            <a:cxnSpLocks/>
            <a:stCxn id="4" idx="0"/>
            <a:endCxn id="15" idx="2"/>
          </p:cNvCxnSpPr>
          <p:nvPr/>
        </p:nvCxnSpPr>
        <p:spPr>
          <a:xfrm flipV="1">
            <a:off x="12601780" y="8344224"/>
            <a:ext cx="0" cy="149249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715A056-81AE-469A-9A98-6678092E34CD}"/>
              </a:ext>
            </a:extLst>
          </p:cNvPr>
          <p:cNvSpPr/>
          <p:nvPr/>
        </p:nvSpPr>
        <p:spPr>
          <a:xfrm>
            <a:off x="1" y="-1"/>
            <a:ext cx="24377648" cy="13716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CFDBE5-C891-40F4-98DC-8BC11359A5D5}"/>
              </a:ext>
            </a:extLst>
          </p:cNvPr>
          <p:cNvGrpSpPr/>
          <p:nvPr/>
        </p:nvGrpSpPr>
        <p:grpSpPr>
          <a:xfrm>
            <a:off x="1" y="0"/>
            <a:ext cx="21342068" cy="13716000"/>
            <a:chOff x="0" y="0"/>
            <a:chExt cx="21342068" cy="13716000"/>
          </a:xfrm>
          <a:solidFill>
            <a:schemeClr val="accent2"/>
          </a:solidFill>
        </p:grpSpPr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2D1F0057-D02C-470C-8580-8ACBDEADF29B}"/>
                </a:ext>
              </a:extLst>
            </p:cNvPr>
            <p:cNvSpPr/>
            <p:nvPr/>
          </p:nvSpPr>
          <p:spPr>
            <a:xfrm rot="5400000">
              <a:off x="7626068" y="0"/>
              <a:ext cx="13716000" cy="13716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6D9ED7-7E62-420A-BDDA-74B47E1E7ADE}"/>
                </a:ext>
              </a:extLst>
            </p:cNvPr>
            <p:cNvSpPr/>
            <p:nvPr/>
          </p:nvSpPr>
          <p:spPr>
            <a:xfrm>
              <a:off x="0" y="0"/>
              <a:ext cx="7626068" cy="1371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F1D18B8-F9F4-455E-8B32-8D955591BCD2}"/>
              </a:ext>
            </a:extLst>
          </p:cNvPr>
          <p:cNvSpPr txBox="1"/>
          <p:nvPr/>
        </p:nvSpPr>
        <p:spPr>
          <a:xfrm>
            <a:off x="2532764" y="4736957"/>
            <a:ext cx="54531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i="1" dirty="0">
                <a:solidFill>
                  <a:schemeClr val="bg2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9AA469-0522-4CBB-BD8B-42E2EB0D260C}"/>
              </a:ext>
            </a:extLst>
          </p:cNvPr>
          <p:cNvSpPr txBox="1"/>
          <p:nvPr/>
        </p:nvSpPr>
        <p:spPr>
          <a:xfrm>
            <a:off x="2532763" y="6140807"/>
            <a:ext cx="6878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chemeClr val="bg2">
                    <a:lumMod val="8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 Program</a:t>
            </a:r>
          </a:p>
        </p:txBody>
      </p:sp>
    </p:spTree>
    <p:extLst>
      <p:ext uri="{BB962C8B-B14F-4D97-AF65-F5344CB8AC3E}">
        <p14:creationId xmlns:p14="http://schemas.microsoft.com/office/powerpoint/2010/main" val="3424273883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17" name="Rectangle 16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20" name="Rectangle 19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112FBA7-A791-4B38-B06E-E52A32F7278C}"/>
              </a:ext>
            </a:extLst>
          </p:cNvPr>
          <p:cNvSpPr txBox="1"/>
          <p:nvPr/>
        </p:nvSpPr>
        <p:spPr>
          <a:xfrm>
            <a:off x="13908646" y="651877"/>
            <a:ext cx="9728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RESULT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019F9B-650D-4C44-9D3F-836C7883D12E}"/>
              </a:ext>
            </a:extLst>
          </p:cNvPr>
          <p:cNvSpPr txBox="1"/>
          <p:nvPr/>
        </p:nvSpPr>
        <p:spPr>
          <a:xfrm>
            <a:off x="6806268" y="3819909"/>
            <a:ext cx="11591024" cy="4524315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Select an option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1. View all courses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2. Add course costs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3. Calculate credit hours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4. View with scholarship</a:t>
            </a:r>
          </a:p>
          <a:p>
            <a:endParaRPr lang="en-US" sz="4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718BD-31CF-4912-9D3B-05594976882C}"/>
              </a:ext>
            </a:extLst>
          </p:cNvPr>
          <p:cNvSpPr txBox="1"/>
          <p:nvPr/>
        </p:nvSpPr>
        <p:spPr>
          <a:xfrm>
            <a:off x="9280564" y="9836714"/>
            <a:ext cx="6642431" cy="830997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Input: 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0C7666-F8B1-4B9E-81B3-B6DFF6A7F90D}"/>
              </a:ext>
            </a:extLst>
          </p:cNvPr>
          <p:cNvCxnSpPr>
            <a:cxnSpLocks/>
            <a:stCxn id="4" idx="0"/>
            <a:endCxn id="15" idx="2"/>
          </p:cNvCxnSpPr>
          <p:nvPr/>
        </p:nvCxnSpPr>
        <p:spPr>
          <a:xfrm flipV="1">
            <a:off x="12601780" y="8344224"/>
            <a:ext cx="0" cy="149249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CFDBE5-C891-40F4-98DC-8BC11359A5D5}"/>
              </a:ext>
            </a:extLst>
          </p:cNvPr>
          <p:cNvGrpSpPr/>
          <p:nvPr/>
        </p:nvGrpSpPr>
        <p:grpSpPr>
          <a:xfrm>
            <a:off x="-27718989" y="0"/>
            <a:ext cx="21342068" cy="13716000"/>
            <a:chOff x="0" y="0"/>
            <a:chExt cx="21342068" cy="13716000"/>
          </a:xfrm>
          <a:solidFill>
            <a:schemeClr val="accent2"/>
          </a:solidFill>
        </p:grpSpPr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2D1F0057-D02C-470C-8580-8ACBDEADF29B}"/>
                </a:ext>
              </a:extLst>
            </p:cNvPr>
            <p:cNvSpPr/>
            <p:nvPr/>
          </p:nvSpPr>
          <p:spPr>
            <a:xfrm rot="5400000">
              <a:off x="7626068" y="0"/>
              <a:ext cx="13716000" cy="13716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6D9ED7-7E62-420A-BDDA-74B47E1E7ADE}"/>
                </a:ext>
              </a:extLst>
            </p:cNvPr>
            <p:cNvSpPr/>
            <p:nvPr/>
          </p:nvSpPr>
          <p:spPr>
            <a:xfrm>
              <a:off x="0" y="0"/>
              <a:ext cx="7626068" cy="1371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715A056-81AE-469A-9A98-6678092E34CD}"/>
              </a:ext>
            </a:extLst>
          </p:cNvPr>
          <p:cNvSpPr/>
          <p:nvPr/>
        </p:nvSpPr>
        <p:spPr>
          <a:xfrm>
            <a:off x="1" y="-1"/>
            <a:ext cx="24377648" cy="13716001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3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17" name="Rectangle 16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20" name="Rectangle 19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112FBA7-A791-4B38-B06E-E52A32F7278C}"/>
              </a:ext>
            </a:extLst>
          </p:cNvPr>
          <p:cNvSpPr txBox="1"/>
          <p:nvPr/>
        </p:nvSpPr>
        <p:spPr>
          <a:xfrm>
            <a:off x="13908646" y="651877"/>
            <a:ext cx="9728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RESULT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019F9B-650D-4C44-9D3F-836C7883D12E}"/>
              </a:ext>
            </a:extLst>
          </p:cNvPr>
          <p:cNvSpPr txBox="1"/>
          <p:nvPr/>
        </p:nvSpPr>
        <p:spPr>
          <a:xfrm>
            <a:off x="6806268" y="3819909"/>
            <a:ext cx="11591024" cy="4524315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Showing all courses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1. ENG-1010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2. CSE-1100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3. PHY-1200</a:t>
            </a:r>
          </a:p>
          <a:p>
            <a:endParaRPr lang="en-US" sz="4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4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718BD-31CF-4912-9D3B-05594976882C}"/>
              </a:ext>
            </a:extLst>
          </p:cNvPr>
          <p:cNvSpPr txBox="1"/>
          <p:nvPr/>
        </p:nvSpPr>
        <p:spPr>
          <a:xfrm>
            <a:off x="9280564" y="9836714"/>
            <a:ext cx="6642431" cy="830997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Input: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0C7666-F8B1-4B9E-81B3-B6DFF6A7F90D}"/>
              </a:ext>
            </a:extLst>
          </p:cNvPr>
          <p:cNvCxnSpPr>
            <a:cxnSpLocks/>
            <a:stCxn id="4" idx="0"/>
            <a:endCxn id="15" idx="2"/>
          </p:cNvCxnSpPr>
          <p:nvPr/>
        </p:nvCxnSpPr>
        <p:spPr>
          <a:xfrm flipV="1">
            <a:off x="12601780" y="8344224"/>
            <a:ext cx="0" cy="149249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972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17" name="Rectangle 16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20" name="Rectangle 19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112FBA7-A791-4B38-B06E-E52A32F7278C}"/>
              </a:ext>
            </a:extLst>
          </p:cNvPr>
          <p:cNvSpPr txBox="1"/>
          <p:nvPr/>
        </p:nvSpPr>
        <p:spPr>
          <a:xfrm>
            <a:off x="13908646" y="651877"/>
            <a:ext cx="9728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RESULT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019F9B-650D-4C44-9D3F-836C7883D12E}"/>
              </a:ext>
            </a:extLst>
          </p:cNvPr>
          <p:cNvSpPr txBox="1"/>
          <p:nvPr/>
        </p:nvSpPr>
        <p:spPr>
          <a:xfrm>
            <a:off x="6806268" y="3819909"/>
            <a:ext cx="11591024" cy="4524315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Name: CSE-1100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Credits: 1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Credit Hours: 3</a:t>
            </a:r>
          </a:p>
          <a:p>
            <a:endParaRPr lang="en-US" sz="4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Press Enter to return to Home Screen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718BD-31CF-4912-9D3B-05594976882C}"/>
              </a:ext>
            </a:extLst>
          </p:cNvPr>
          <p:cNvSpPr txBox="1"/>
          <p:nvPr/>
        </p:nvSpPr>
        <p:spPr>
          <a:xfrm>
            <a:off x="9280564" y="9836714"/>
            <a:ext cx="6642431" cy="830997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Input: Enter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0C7666-F8B1-4B9E-81B3-B6DFF6A7F90D}"/>
              </a:ext>
            </a:extLst>
          </p:cNvPr>
          <p:cNvCxnSpPr>
            <a:cxnSpLocks/>
            <a:stCxn id="4" idx="0"/>
            <a:endCxn id="15" idx="2"/>
          </p:cNvCxnSpPr>
          <p:nvPr/>
        </p:nvCxnSpPr>
        <p:spPr>
          <a:xfrm flipV="1">
            <a:off x="12601780" y="8344224"/>
            <a:ext cx="0" cy="149249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455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17" name="Rectangle 16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20" name="Rectangle 19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112FBA7-A791-4B38-B06E-E52A32F7278C}"/>
              </a:ext>
            </a:extLst>
          </p:cNvPr>
          <p:cNvSpPr txBox="1"/>
          <p:nvPr/>
        </p:nvSpPr>
        <p:spPr>
          <a:xfrm>
            <a:off x="13908646" y="651877"/>
            <a:ext cx="9728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RESULT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019F9B-650D-4C44-9D3F-836C7883D12E}"/>
              </a:ext>
            </a:extLst>
          </p:cNvPr>
          <p:cNvSpPr txBox="1"/>
          <p:nvPr/>
        </p:nvSpPr>
        <p:spPr>
          <a:xfrm>
            <a:off x="6806268" y="3819909"/>
            <a:ext cx="11591024" cy="4524315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Name: CSE-1100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Credits: 1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Credit Hours: 3</a:t>
            </a:r>
          </a:p>
          <a:p>
            <a:endParaRPr lang="en-US" sz="4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Press Enter to return to Home Screen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718BD-31CF-4912-9D3B-05594976882C}"/>
              </a:ext>
            </a:extLst>
          </p:cNvPr>
          <p:cNvSpPr txBox="1"/>
          <p:nvPr/>
        </p:nvSpPr>
        <p:spPr>
          <a:xfrm>
            <a:off x="9280564" y="9836714"/>
            <a:ext cx="6642431" cy="830997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Input: Enter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0C7666-F8B1-4B9E-81B3-B6DFF6A7F90D}"/>
              </a:ext>
            </a:extLst>
          </p:cNvPr>
          <p:cNvCxnSpPr>
            <a:cxnSpLocks/>
            <a:stCxn id="4" idx="0"/>
            <a:endCxn id="15" idx="2"/>
          </p:cNvCxnSpPr>
          <p:nvPr/>
        </p:nvCxnSpPr>
        <p:spPr>
          <a:xfrm flipV="1">
            <a:off x="12601780" y="8344224"/>
            <a:ext cx="0" cy="149249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515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17" name="Rectangle 16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20" name="Rectangle 19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112FBA7-A791-4B38-B06E-E52A32F7278C}"/>
              </a:ext>
            </a:extLst>
          </p:cNvPr>
          <p:cNvSpPr txBox="1"/>
          <p:nvPr/>
        </p:nvSpPr>
        <p:spPr>
          <a:xfrm>
            <a:off x="13908646" y="651877"/>
            <a:ext cx="9728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RESULT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019F9B-650D-4C44-9D3F-836C7883D12E}"/>
              </a:ext>
            </a:extLst>
          </p:cNvPr>
          <p:cNvSpPr txBox="1"/>
          <p:nvPr/>
        </p:nvSpPr>
        <p:spPr>
          <a:xfrm>
            <a:off x="6806268" y="3819909"/>
            <a:ext cx="11591024" cy="4524315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Select an option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1. View all courses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2. Add course costs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3. Calculate credit hours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4. View with scholarship</a:t>
            </a:r>
          </a:p>
          <a:p>
            <a:endParaRPr lang="en-US" sz="4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718BD-31CF-4912-9D3B-05594976882C}"/>
              </a:ext>
            </a:extLst>
          </p:cNvPr>
          <p:cNvSpPr txBox="1"/>
          <p:nvPr/>
        </p:nvSpPr>
        <p:spPr>
          <a:xfrm>
            <a:off x="9280564" y="9836714"/>
            <a:ext cx="6642431" cy="830997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Input: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0C7666-F8B1-4B9E-81B3-B6DFF6A7F90D}"/>
              </a:ext>
            </a:extLst>
          </p:cNvPr>
          <p:cNvCxnSpPr>
            <a:cxnSpLocks/>
            <a:stCxn id="4" idx="0"/>
            <a:endCxn id="15" idx="2"/>
          </p:cNvCxnSpPr>
          <p:nvPr/>
        </p:nvCxnSpPr>
        <p:spPr>
          <a:xfrm flipV="1">
            <a:off x="12601780" y="8344224"/>
            <a:ext cx="0" cy="149249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2967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17" name="Rectangle 16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20" name="Rectangle 19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112FBA7-A791-4B38-B06E-E52A32F7278C}"/>
              </a:ext>
            </a:extLst>
          </p:cNvPr>
          <p:cNvSpPr txBox="1"/>
          <p:nvPr/>
        </p:nvSpPr>
        <p:spPr>
          <a:xfrm>
            <a:off x="13908646" y="651877"/>
            <a:ext cx="9728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RESULT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019F9B-650D-4C44-9D3F-836C7883D12E}"/>
              </a:ext>
            </a:extLst>
          </p:cNvPr>
          <p:cNvSpPr txBox="1"/>
          <p:nvPr/>
        </p:nvSpPr>
        <p:spPr>
          <a:xfrm>
            <a:off x="6806268" y="3819909"/>
            <a:ext cx="11591024" cy="4524315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Showing all courses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1. ENG-1010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2. CSE-1100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3. PHY-1200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Type a space-</a:t>
            </a:r>
            <a:r>
              <a:rPr lang="en-US" sz="4800" dirty="0" err="1">
                <a:solidFill>
                  <a:schemeClr val="bg1"/>
                </a:solidFill>
                <a:latin typeface="Consolas" panose="020B0609020204030204" pitchFamily="49" charset="0"/>
              </a:rPr>
              <a:t>seperated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 list of courses: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718BD-31CF-4912-9D3B-05594976882C}"/>
              </a:ext>
            </a:extLst>
          </p:cNvPr>
          <p:cNvSpPr txBox="1"/>
          <p:nvPr/>
        </p:nvSpPr>
        <p:spPr>
          <a:xfrm>
            <a:off x="9280564" y="9836714"/>
            <a:ext cx="6642431" cy="830997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Input: 1 2 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0C7666-F8B1-4B9E-81B3-B6DFF6A7F90D}"/>
              </a:ext>
            </a:extLst>
          </p:cNvPr>
          <p:cNvCxnSpPr>
            <a:cxnSpLocks/>
            <a:stCxn id="4" idx="0"/>
            <a:endCxn id="15" idx="2"/>
          </p:cNvCxnSpPr>
          <p:nvPr/>
        </p:nvCxnSpPr>
        <p:spPr>
          <a:xfrm flipV="1">
            <a:off x="12601780" y="8344224"/>
            <a:ext cx="0" cy="149249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203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17" name="Rectangle 16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20" name="Rectangle 19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112FBA7-A791-4B38-B06E-E52A32F7278C}"/>
              </a:ext>
            </a:extLst>
          </p:cNvPr>
          <p:cNvSpPr txBox="1"/>
          <p:nvPr/>
        </p:nvSpPr>
        <p:spPr>
          <a:xfrm>
            <a:off x="13908646" y="651877"/>
            <a:ext cx="9728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RESULT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019F9B-650D-4C44-9D3F-836C7883D12E}"/>
              </a:ext>
            </a:extLst>
          </p:cNvPr>
          <p:cNvSpPr txBox="1"/>
          <p:nvPr/>
        </p:nvSpPr>
        <p:spPr>
          <a:xfrm>
            <a:off x="4496825" y="3819909"/>
            <a:ext cx="16209910" cy="4524315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Total cost for ENG-1010 + CSE-1100 + PHY-1200: 3000 BDT</a:t>
            </a:r>
          </a:p>
          <a:p>
            <a:endParaRPr lang="en-US" sz="4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Press Enter to return to Home Screen</a:t>
            </a:r>
          </a:p>
          <a:p>
            <a:endParaRPr lang="en-US" sz="4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4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718BD-31CF-4912-9D3B-05594976882C}"/>
              </a:ext>
            </a:extLst>
          </p:cNvPr>
          <p:cNvSpPr txBox="1"/>
          <p:nvPr/>
        </p:nvSpPr>
        <p:spPr>
          <a:xfrm>
            <a:off x="9280564" y="9836714"/>
            <a:ext cx="6642431" cy="830997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Input: Enter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0C7666-F8B1-4B9E-81B3-B6DFF6A7F90D}"/>
              </a:ext>
            </a:extLst>
          </p:cNvPr>
          <p:cNvCxnSpPr>
            <a:cxnSpLocks/>
            <a:stCxn id="4" idx="0"/>
            <a:endCxn id="15" idx="2"/>
          </p:cNvCxnSpPr>
          <p:nvPr/>
        </p:nvCxnSpPr>
        <p:spPr>
          <a:xfrm flipV="1">
            <a:off x="12601780" y="8344224"/>
            <a:ext cx="0" cy="149249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453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17" name="Rectangle 16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20" name="Rectangle 19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112FBA7-A791-4B38-B06E-E52A32F7278C}"/>
              </a:ext>
            </a:extLst>
          </p:cNvPr>
          <p:cNvSpPr txBox="1"/>
          <p:nvPr/>
        </p:nvSpPr>
        <p:spPr>
          <a:xfrm>
            <a:off x="13908646" y="651877"/>
            <a:ext cx="9728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RESULT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019F9B-650D-4C44-9D3F-836C7883D12E}"/>
              </a:ext>
            </a:extLst>
          </p:cNvPr>
          <p:cNvSpPr txBox="1"/>
          <p:nvPr/>
        </p:nvSpPr>
        <p:spPr>
          <a:xfrm>
            <a:off x="6806268" y="3819909"/>
            <a:ext cx="11591024" cy="4524315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Select an option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1. View all courses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2. Add course costs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3. Calculate credit hours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4. View with scholarship</a:t>
            </a:r>
          </a:p>
          <a:p>
            <a:endParaRPr lang="en-US" sz="4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718BD-31CF-4912-9D3B-05594976882C}"/>
              </a:ext>
            </a:extLst>
          </p:cNvPr>
          <p:cNvSpPr txBox="1"/>
          <p:nvPr/>
        </p:nvSpPr>
        <p:spPr>
          <a:xfrm>
            <a:off x="9280564" y="9836714"/>
            <a:ext cx="6642431" cy="830997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Input: 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0C7666-F8B1-4B9E-81B3-B6DFF6A7F90D}"/>
              </a:ext>
            </a:extLst>
          </p:cNvPr>
          <p:cNvCxnSpPr>
            <a:cxnSpLocks/>
            <a:stCxn id="4" idx="0"/>
            <a:endCxn id="15" idx="2"/>
          </p:cNvCxnSpPr>
          <p:nvPr/>
        </p:nvCxnSpPr>
        <p:spPr>
          <a:xfrm flipV="1">
            <a:off x="12601780" y="8344224"/>
            <a:ext cx="0" cy="149249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880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17" name="Rectangle 16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20" name="Rectangle 19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112FBA7-A791-4B38-B06E-E52A32F7278C}"/>
              </a:ext>
            </a:extLst>
          </p:cNvPr>
          <p:cNvSpPr txBox="1"/>
          <p:nvPr/>
        </p:nvSpPr>
        <p:spPr>
          <a:xfrm>
            <a:off x="13908646" y="651877"/>
            <a:ext cx="9728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RESULT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019F9B-650D-4C44-9D3F-836C7883D12E}"/>
              </a:ext>
            </a:extLst>
          </p:cNvPr>
          <p:cNvSpPr txBox="1"/>
          <p:nvPr/>
        </p:nvSpPr>
        <p:spPr>
          <a:xfrm>
            <a:off x="6806268" y="3819909"/>
            <a:ext cx="11591024" cy="4524315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Showing all courses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1. ENG-1010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2. CSE-1100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3. PHY-1200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Type a space-</a:t>
            </a:r>
            <a:r>
              <a:rPr lang="en-US" sz="4800" dirty="0" err="1">
                <a:solidFill>
                  <a:schemeClr val="bg1"/>
                </a:solidFill>
                <a:latin typeface="Consolas" panose="020B0609020204030204" pitchFamily="49" charset="0"/>
              </a:rPr>
              <a:t>seperated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 list of courses: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718BD-31CF-4912-9D3B-05594976882C}"/>
              </a:ext>
            </a:extLst>
          </p:cNvPr>
          <p:cNvSpPr txBox="1"/>
          <p:nvPr/>
        </p:nvSpPr>
        <p:spPr>
          <a:xfrm>
            <a:off x="9280564" y="9836714"/>
            <a:ext cx="6642431" cy="830997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Input: 1 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0C7666-F8B1-4B9E-81B3-B6DFF6A7F90D}"/>
              </a:ext>
            </a:extLst>
          </p:cNvPr>
          <p:cNvCxnSpPr>
            <a:cxnSpLocks/>
            <a:stCxn id="4" idx="0"/>
            <a:endCxn id="15" idx="2"/>
          </p:cNvCxnSpPr>
          <p:nvPr/>
        </p:nvCxnSpPr>
        <p:spPr>
          <a:xfrm flipV="1">
            <a:off x="12601780" y="8344224"/>
            <a:ext cx="0" cy="149249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9072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grpSp>
        <p:nvGrpSpPr>
          <p:cNvPr id="53" name="Group 52"/>
          <p:cNvGrpSpPr/>
          <p:nvPr/>
        </p:nvGrpSpPr>
        <p:grpSpPr>
          <a:xfrm>
            <a:off x="0" y="0"/>
            <a:ext cx="21342068" cy="13716000"/>
            <a:chOff x="0" y="0"/>
            <a:chExt cx="21342068" cy="13716000"/>
          </a:xfrm>
          <a:solidFill>
            <a:schemeClr val="accent2"/>
          </a:solidFill>
        </p:grpSpPr>
        <p:sp>
          <p:nvSpPr>
            <p:cNvPr id="51" name="Right Triangle 50"/>
            <p:cNvSpPr/>
            <p:nvPr/>
          </p:nvSpPr>
          <p:spPr>
            <a:xfrm rot="5400000">
              <a:off x="7626068" y="0"/>
              <a:ext cx="13716000" cy="13716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0" y="0"/>
              <a:ext cx="7626068" cy="1371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7D5D66-B4EA-44F2-9141-FEC3985B9226}"/>
              </a:ext>
            </a:extLst>
          </p:cNvPr>
          <p:cNvGrpSpPr/>
          <p:nvPr/>
        </p:nvGrpSpPr>
        <p:grpSpPr>
          <a:xfrm>
            <a:off x="1465723" y="2900284"/>
            <a:ext cx="22131695" cy="9498560"/>
            <a:chOff x="1465723" y="2383989"/>
            <a:chExt cx="21394135" cy="949856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71E85C-24BF-49C9-906A-1D9A20BAF03B}"/>
                </a:ext>
              </a:extLst>
            </p:cNvPr>
            <p:cNvSpPr txBox="1"/>
            <p:nvPr/>
          </p:nvSpPr>
          <p:spPr>
            <a:xfrm>
              <a:off x="1563695" y="2383989"/>
              <a:ext cx="527142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i="1" dirty="0">
                  <a:solidFill>
                    <a:schemeClr val="bg2">
                      <a:lumMod val="8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GOALS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B2CF5FF-BC3D-44D6-B115-D477BD44F606}"/>
                </a:ext>
              </a:extLst>
            </p:cNvPr>
            <p:cNvGrpSpPr/>
            <p:nvPr/>
          </p:nvGrpSpPr>
          <p:grpSpPr>
            <a:xfrm>
              <a:off x="1465723" y="4439461"/>
              <a:ext cx="21394135" cy="7443088"/>
              <a:chOff x="791592" y="3814896"/>
              <a:chExt cx="21394135" cy="744308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387E1E8-3CB4-4AC8-B446-4F92984CBE6C}"/>
                  </a:ext>
                </a:extLst>
              </p:cNvPr>
              <p:cNvSpPr/>
              <p:nvPr/>
            </p:nvSpPr>
            <p:spPr>
              <a:xfrm>
                <a:off x="13187949" y="6549003"/>
                <a:ext cx="8997778" cy="4708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accent5">
                        <a:lumMod val="10000"/>
                      </a:schemeClr>
                    </a:solidFill>
                    <a:latin typeface="Consolas" panose="020B0609020204030204" pitchFamily="49" charset="0"/>
                    <a:ea typeface="Lato" charset="0"/>
                    <a:cs typeface="Lato" charset="0"/>
                  </a:rPr>
                  <a:t>[</a:t>
                </a:r>
                <a:r>
                  <a:rPr lang="en-US" sz="4000" dirty="0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  <a:ea typeface="Lato" charset="0"/>
                    <a:cs typeface="Lato" charset="0"/>
                  </a:rPr>
                  <a:t>Demonstration of Fundamentals of Object Oriented Programming in C++</a:t>
                </a:r>
                <a:r>
                  <a:rPr lang="en-US" sz="4000" dirty="0">
                    <a:solidFill>
                      <a:schemeClr val="accent5">
                        <a:lumMod val="10000"/>
                      </a:schemeClr>
                    </a:solidFill>
                    <a:latin typeface="Consolas" panose="020B0609020204030204" pitchFamily="49" charset="0"/>
                    <a:ea typeface="Lato" charset="0"/>
                    <a:cs typeface="Lato" charset="0"/>
                  </a:rPr>
                  <a:t>]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2"/>
                    </a:solidFill>
                    <a:latin typeface="Consolas" panose="020B0609020204030204" pitchFamily="49" charset="0"/>
                    <a:ea typeface="Lato" charset="0"/>
                    <a:cs typeface="Lato" charset="0"/>
                  </a:rPr>
                  <a:t>Inheritance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2"/>
                    </a:solidFill>
                    <a:latin typeface="Consolas" panose="020B0609020204030204" pitchFamily="49" charset="0"/>
                    <a:ea typeface="Lato" charset="0"/>
                    <a:cs typeface="Lato" charset="0"/>
                  </a:rPr>
                  <a:t>Polymorphism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2"/>
                    </a:solidFill>
                    <a:latin typeface="Consolas" panose="020B0609020204030204" pitchFamily="49" charset="0"/>
                    <a:ea typeface="Lato" charset="0"/>
                    <a:cs typeface="Lato" charset="0"/>
                  </a:rPr>
                  <a:t>Friend function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2"/>
                    </a:solidFill>
                    <a:latin typeface="Consolas" panose="020B0609020204030204" pitchFamily="49" charset="0"/>
                    <a:ea typeface="Lato" charset="0"/>
                    <a:cs typeface="Lato" charset="0"/>
                  </a:rPr>
                  <a:t>Getters, Setters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2"/>
                    </a:solidFill>
                    <a:latin typeface="Consolas" panose="020B0609020204030204" pitchFamily="49" charset="0"/>
                    <a:ea typeface="Lato" charset="0"/>
                    <a:cs typeface="Lato" charset="0"/>
                  </a:rPr>
                  <a:t>Constructors, Destructors</a:t>
                </a:r>
              </a:p>
            </p:txBody>
          </p:sp>
          <p:sp>
            <p:nvSpPr>
              <p:cNvPr id="15" name="Subtitle 2">
                <a:extLst>
                  <a:ext uri="{FF2B5EF4-FFF2-40B4-BE49-F238E27FC236}">
                    <a16:creationId xmlns:a16="http://schemas.microsoft.com/office/drawing/2014/main" id="{19CB9BDF-4094-4BF6-B76B-26758915B7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1592" y="3814896"/>
                <a:ext cx="10199261" cy="406984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lnSpc>
                    <a:spcPts val="4299"/>
                  </a:lnSpc>
                  <a:buFont typeface="Wingdings" panose="05000000000000000000" pitchFamily="2" charset="2"/>
                  <a:buChar char="ü"/>
                </a:pPr>
                <a:r>
                  <a:rPr lang="en-US" sz="4400" dirty="0">
                    <a:solidFill>
                      <a:schemeClr val="bg2">
                        <a:lumMod val="85000"/>
                      </a:schemeClr>
                    </a:solidFill>
                    <a:latin typeface="Lato" charset="0"/>
                    <a:ea typeface="Lato" charset="0"/>
                    <a:cs typeface="Lato" charset="0"/>
                  </a:rPr>
                  <a:t>Maintain list of all available courses</a:t>
                </a:r>
              </a:p>
              <a:p>
                <a:pPr marL="342900" indent="-342900" algn="l">
                  <a:lnSpc>
                    <a:spcPts val="4299"/>
                  </a:lnSpc>
                  <a:buFont typeface="Wingdings" panose="05000000000000000000" pitchFamily="2" charset="2"/>
                  <a:buChar char="ü"/>
                </a:pPr>
                <a:r>
                  <a:rPr lang="en-US" sz="4400" dirty="0">
                    <a:solidFill>
                      <a:schemeClr val="bg2">
                        <a:lumMod val="85000"/>
                      </a:schemeClr>
                    </a:solidFill>
                    <a:latin typeface="Lato" charset="0"/>
                    <a:ea typeface="Lato" charset="0"/>
                    <a:cs typeface="Lato" charset="0"/>
                  </a:rPr>
                  <a:t>Display details for each course</a:t>
                </a:r>
              </a:p>
              <a:p>
                <a:pPr marL="342900" indent="-342900" algn="l">
                  <a:lnSpc>
                    <a:spcPts val="4299"/>
                  </a:lnSpc>
                  <a:buFont typeface="Wingdings" panose="05000000000000000000" pitchFamily="2" charset="2"/>
                  <a:buChar char="ü"/>
                </a:pPr>
                <a:r>
                  <a:rPr lang="en-US" sz="4400" dirty="0">
                    <a:solidFill>
                      <a:schemeClr val="bg2">
                        <a:lumMod val="85000"/>
                      </a:schemeClr>
                    </a:solidFill>
                    <a:latin typeface="Lato" charset="0"/>
                    <a:ea typeface="Lato" charset="0"/>
                    <a:cs typeface="Lato" charset="0"/>
                  </a:rPr>
                  <a:t>Calculate costs for multiple courses</a:t>
                </a:r>
              </a:p>
              <a:p>
                <a:pPr marL="342900" indent="-342900" algn="l">
                  <a:lnSpc>
                    <a:spcPts val="4299"/>
                  </a:lnSpc>
                  <a:buFont typeface="Wingdings" panose="05000000000000000000" pitchFamily="2" charset="2"/>
                  <a:buChar char="ü"/>
                </a:pPr>
                <a:r>
                  <a:rPr lang="en-US" sz="4400" dirty="0">
                    <a:solidFill>
                      <a:schemeClr val="bg2">
                        <a:lumMod val="85000"/>
                      </a:schemeClr>
                    </a:solidFill>
                    <a:latin typeface="Lato" charset="0"/>
                    <a:ea typeface="Lato" charset="0"/>
                    <a:cs typeface="Lato" charset="0"/>
                  </a:rPr>
                  <a:t>Display credits and credit hours</a:t>
                </a:r>
              </a:p>
              <a:p>
                <a:pPr marL="342900" indent="-342900" algn="l">
                  <a:lnSpc>
                    <a:spcPts val="4299"/>
                  </a:lnSpc>
                  <a:buFont typeface="Wingdings" panose="05000000000000000000" pitchFamily="2" charset="2"/>
                  <a:buChar char="ü"/>
                </a:pPr>
                <a:r>
                  <a:rPr lang="en-US" sz="4400" dirty="0">
                    <a:solidFill>
                      <a:schemeClr val="bg2">
                        <a:lumMod val="85000"/>
                      </a:schemeClr>
                    </a:solidFill>
                    <a:latin typeface="Lato" charset="0"/>
                    <a:ea typeface="Lato" charset="0"/>
                    <a:cs typeface="Lato" charset="0"/>
                  </a:rPr>
                  <a:t>Update course details based on scholarship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9698ED-03A6-48EE-9E37-84F0CE2B1D5C}"/>
                </a:ext>
              </a:extLst>
            </p:cNvPr>
            <p:cNvSpPr txBox="1"/>
            <p:nvPr/>
          </p:nvSpPr>
          <p:spPr>
            <a:xfrm>
              <a:off x="14792691" y="5420088"/>
              <a:ext cx="743552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800" b="1" i="1" dirty="0">
                  <a:solidFill>
                    <a:schemeClr val="accent1">
                      <a:lumMod val="50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SIDE GOALS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6872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17" name="Rectangle 16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20" name="Rectangle 19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112FBA7-A791-4B38-B06E-E52A32F7278C}"/>
              </a:ext>
            </a:extLst>
          </p:cNvPr>
          <p:cNvSpPr txBox="1"/>
          <p:nvPr/>
        </p:nvSpPr>
        <p:spPr>
          <a:xfrm>
            <a:off x="13908646" y="651877"/>
            <a:ext cx="9728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RESULT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019F9B-650D-4C44-9D3F-836C7883D12E}"/>
              </a:ext>
            </a:extLst>
          </p:cNvPr>
          <p:cNvSpPr txBox="1"/>
          <p:nvPr/>
        </p:nvSpPr>
        <p:spPr>
          <a:xfrm>
            <a:off x="5204747" y="3819909"/>
            <a:ext cx="14794066" cy="4524315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Credit hours for ENG-1010 (Mandatory): 3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Credit hours for PHY-1200 (Optional): 0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Total credit hours: 3</a:t>
            </a:r>
          </a:p>
          <a:p>
            <a:endParaRPr lang="en-US" sz="4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Press Enter to return to Home Screen</a:t>
            </a:r>
          </a:p>
          <a:p>
            <a:endParaRPr lang="en-US" sz="4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718BD-31CF-4912-9D3B-05594976882C}"/>
              </a:ext>
            </a:extLst>
          </p:cNvPr>
          <p:cNvSpPr txBox="1"/>
          <p:nvPr/>
        </p:nvSpPr>
        <p:spPr>
          <a:xfrm>
            <a:off x="9280564" y="9836714"/>
            <a:ext cx="6642431" cy="830997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Input: Enter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0C7666-F8B1-4B9E-81B3-B6DFF6A7F90D}"/>
              </a:ext>
            </a:extLst>
          </p:cNvPr>
          <p:cNvCxnSpPr>
            <a:cxnSpLocks/>
            <a:stCxn id="4" idx="0"/>
            <a:endCxn id="15" idx="2"/>
          </p:cNvCxnSpPr>
          <p:nvPr/>
        </p:nvCxnSpPr>
        <p:spPr>
          <a:xfrm flipV="1">
            <a:off x="12601780" y="8344224"/>
            <a:ext cx="0" cy="149249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21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17" name="Rectangle 16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20" name="Rectangle 19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112FBA7-A791-4B38-B06E-E52A32F7278C}"/>
              </a:ext>
            </a:extLst>
          </p:cNvPr>
          <p:cNvSpPr txBox="1"/>
          <p:nvPr/>
        </p:nvSpPr>
        <p:spPr>
          <a:xfrm>
            <a:off x="13908646" y="651877"/>
            <a:ext cx="9728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RESULT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019F9B-650D-4C44-9D3F-836C7883D12E}"/>
              </a:ext>
            </a:extLst>
          </p:cNvPr>
          <p:cNvSpPr txBox="1"/>
          <p:nvPr/>
        </p:nvSpPr>
        <p:spPr>
          <a:xfrm>
            <a:off x="6806268" y="3819909"/>
            <a:ext cx="11591024" cy="4524315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Select an option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1. View all courses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2. Add course costs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3. Calculate credit hours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4. View with scholarship</a:t>
            </a:r>
          </a:p>
          <a:p>
            <a:endParaRPr lang="en-US" sz="4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718BD-31CF-4912-9D3B-05594976882C}"/>
              </a:ext>
            </a:extLst>
          </p:cNvPr>
          <p:cNvSpPr txBox="1"/>
          <p:nvPr/>
        </p:nvSpPr>
        <p:spPr>
          <a:xfrm>
            <a:off x="9280564" y="9836714"/>
            <a:ext cx="6642431" cy="830997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Input: 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0C7666-F8B1-4B9E-81B3-B6DFF6A7F90D}"/>
              </a:ext>
            </a:extLst>
          </p:cNvPr>
          <p:cNvCxnSpPr>
            <a:cxnSpLocks/>
            <a:stCxn id="4" idx="0"/>
            <a:endCxn id="15" idx="2"/>
          </p:cNvCxnSpPr>
          <p:nvPr/>
        </p:nvCxnSpPr>
        <p:spPr>
          <a:xfrm flipV="1">
            <a:off x="12601780" y="8344224"/>
            <a:ext cx="0" cy="149249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1720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17" name="Rectangle 16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20" name="Rectangle 19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112FBA7-A791-4B38-B06E-E52A32F7278C}"/>
              </a:ext>
            </a:extLst>
          </p:cNvPr>
          <p:cNvSpPr txBox="1"/>
          <p:nvPr/>
        </p:nvSpPr>
        <p:spPr>
          <a:xfrm>
            <a:off x="13908646" y="651877"/>
            <a:ext cx="9728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RESULT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019F9B-650D-4C44-9D3F-836C7883D12E}"/>
              </a:ext>
            </a:extLst>
          </p:cNvPr>
          <p:cNvSpPr txBox="1"/>
          <p:nvPr/>
        </p:nvSpPr>
        <p:spPr>
          <a:xfrm>
            <a:off x="6806268" y="3819909"/>
            <a:ext cx="11591024" cy="4524315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Enter scholarship percentage:</a:t>
            </a:r>
          </a:p>
          <a:p>
            <a:endParaRPr lang="en-US" sz="4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4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4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4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4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718BD-31CF-4912-9D3B-05594976882C}"/>
              </a:ext>
            </a:extLst>
          </p:cNvPr>
          <p:cNvSpPr txBox="1"/>
          <p:nvPr/>
        </p:nvSpPr>
        <p:spPr>
          <a:xfrm>
            <a:off x="9280564" y="9836714"/>
            <a:ext cx="6642431" cy="830997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Input: 75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0C7666-F8B1-4B9E-81B3-B6DFF6A7F90D}"/>
              </a:ext>
            </a:extLst>
          </p:cNvPr>
          <p:cNvCxnSpPr>
            <a:cxnSpLocks/>
            <a:stCxn id="4" idx="0"/>
            <a:endCxn id="15" idx="2"/>
          </p:cNvCxnSpPr>
          <p:nvPr/>
        </p:nvCxnSpPr>
        <p:spPr>
          <a:xfrm flipV="1">
            <a:off x="12601780" y="8344224"/>
            <a:ext cx="0" cy="149249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7343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17" name="Rectangle 16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20" name="Rectangle 19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112FBA7-A791-4B38-B06E-E52A32F7278C}"/>
              </a:ext>
            </a:extLst>
          </p:cNvPr>
          <p:cNvSpPr txBox="1"/>
          <p:nvPr/>
        </p:nvSpPr>
        <p:spPr>
          <a:xfrm>
            <a:off x="13908646" y="651877"/>
            <a:ext cx="9728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RESULT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019F9B-650D-4C44-9D3F-836C7883D12E}"/>
              </a:ext>
            </a:extLst>
          </p:cNvPr>
          <p:cNvSpPr txBox="1"/>
          <p:nvPr/>
        </p:nvSpPr>
        <p:spPr>
          <a:xfrm>
            <a:off x="6001160" y="3819909"/>
            <a:ext cx="13201240" cy="4524315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Showing all courses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1. ENG-1010: 1000 -&gt; 250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2. CSE-1100: 1000 -&gt; 250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3. PHY-1200: 1000 -&gt; 250</a:t>
            </a:r>
          </a:p>
          <a:p>
            <a:endParaRPr lang="en-US" sz="4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Press Enter to return to Home Screen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718BD-31CF-4912-9D3B-05594976882C}"/>
              </a:ext>
            </a:extLst>
          </p:cNvPr>
          <p:cNvSpPr txBox="1"/>
          <p:nvPr/>
        </p:nvSpPr>
        <p:spPr>
          <a:xfrm>
            <a:off x="9280564" y="9836714"/>
            <a:ext cx="6642431" cy="830997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Input: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0C7666-F8B1-4B9E-81B3-B6DFF6A7F90D}"/>
              </a:ext>
            </a:extLst>
          </p:cNvPr>
          <p:cNvCxnSpPr>
            <a:cxnSpLocks/>
            <a:stCxn id="4" idx="0"/>
            <a:endCxn id="15" idx="2"/>
          </p:cNvCxnSpPr>
          <p:nvPr/>
        </p:nvCxnSpPr>
        <p:spPr>
          <a:xfrm flipV="1">
            <a:off x="12601780" y="8344224"/>
            <a:ext cx="0" cy="149249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52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17" name="Rectangle 16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20" name="Rectangle 19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E332D18-D9C4-497B-A4E9-0FB091EEB96D}"/>
              </a:ext>
            </a:extLst>
          </p:cNvPr>
          <p:cNvSpPr/>
          <p:nvPr/>
        </p:nvSpPr>
        <p:spPr>
          <a:xfrm rot="2700000">
            <a:off x="8708012" y="3377189"/>
            <a:ext cx="6961626" cy="6961622"/>
          </a:xfrm>
          <a:prstGeom prst="roundRect">
            <a:avLst>
              <a:gd name="adj" fmla="val 8445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12CEB-D238-46C4-A3E4-6706DC03D1D5}"/>
              </a:ext>
            </a:extLst>
          </p:cNvPr>
          <p:cNvGrpSpPr/>
          <p:nvPr/>
        </p:nvGrpSpPr>
        <p:grpSpPr>
          <a:xfrm>
            <a:off x="9422683" y="5226784"/>
            <a:ext cx="5532284" cy="2646878"/>
            <a:chOff x="15410528" y="6770636"/>
            <a:chExt cx="5532284" cy="26468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475FE9-24F4-43D1-B394-67FCB5B87548}"/>
                </a:ext>
              </a:extLst>
            </p:cNvPr>
            <p:cNvSpPr txBox="1"/>
            <p:nvPr/>
          </p:nvSpPr>
          <p:spPr>
            <a:xfrm>
              <a:off x="16463702" y="6770636"/>
              <a:ext cx="3425938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0" b="1" dirty="0">
                  <a:solidFill>
                    <a:schemeClr val="accent3"/>
                  </a:solidFill>
                  <a:latin typeface="Lato" charset="0"/>
                  <a:ea typeface="Lato" charset="0"/>
                  <a:cs typeface="Lato" charset="0"/>
                </a:rPr>
                <a:t>END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0A587E-8AB0-4FE1-A455-B41A95EF36C4}"/>
                </a:ext>
              </a:extLst>
            </p:cNvPr>
            <p:cNvSpPr txBox="1"/>
            <p:nvPr/>
          </p:nvSpPr>
          <p:spPr>
            <a:xfrm>
              <a:off x="15410528" y="8709628"/>
              <a:ext cx="5532284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THANK 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22220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36590" y="2741826"/>
            <a:ext cx="9606670" cy="1521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PROJECT STRUCTURE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17" name="Rectangle 16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20" name="Rectangle 19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D50B4A-060D-4052-9A7F-B85DA8DB4636}"/>
              </a:ext>
            </a:extLst>
          </p:cNvPr>
          <p:cNvSpPr/>
          <p:nvPr/>
        </p:nvSpPr>
        <p:spPr>
          <a:xfrm>
            <a:off x="15960627" y="2871946"/>
            <a:ext cx="3893818" cy="102638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BaseCourse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C94083B-EF7F-43CC-BDED-DFB5D7338BD4}"/>
              </a:ext>
            </a:extLst>
          </p:cNvPr>
          <p:cNvSpPr/>
          <p:nvPr/>
        </p:nvSpPr>
        <p:spPr>
          <a:xfrm>
            <a:off x="11845809" y="7431697"/>
            <a:ext cx="2703111" cy="101566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0C6F995-679B-4A54-B7E5-087D9A018FA4}"/>
              </a:ext>
            </a:extLst>
          </p:cNvPr>
          <p:cNvSpPr/>
          <p:nvPr/>
        </p:nvSpPr>
        <p:spPr>
          <a:xfrm>
            <a:off x="19426919" y="5659304"/>
            <a:ext cx="3539835" cy="102638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CourseCategory2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C0BF864-1180-4531-A13A-2DFB3F0FB497}"/>
              </a:ext>
            </a:extLst>
          </p:cNvPr>
          <p:cNvSpPr/>
          <p:nvPr/>
        </p:nvSpPr>
        <p:spPr>
          <a:xfrm>
            <a:off x="13162644" y="5659304"/>
            <a:ext cx="3539835" cy="102638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CourseCategory1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166B0C-58AF-4651-81BB-36A18333ABAB}"/>
              </a:ext>
            </a:extLst>
          </p:cNvPr>
          <p:cNvSpPr/>
          <p:nvPr/>
        </p:nvSpPr>
        <p:spPr>
          <a:xfrm>
            <a:off x="17943917" y="7393138"/>
            <a:ext cx="2703111" cy="101566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Feature2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AA110E2-BC0E-4EF7-9FBE-9CAECBE1FA15}"/>
              </a:ext>
            </a:extLst>
          </p:cNvPr>
          <p:cNvCxnSpPr>
            <a:stCxn id="4" idx="2"/>
            <a:endCxn id="23" idx="0"/>
          </p:cNvCxnSpPr>
          <p:nvPr/>
        </p:nvCxnSpPr>
        <p:spPr>
          <a:xfrm rot="16200000" flipH="1">
            <a:off x="18671701" y="3134168"/>
            <a:ext cx="1760970" cy="328930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BB073B5-9648-45A6-B9CB-B014D61945D4}"/>
              </a:ext>
            </a:extLst>
          </p:cNvPr>
          <p:cNvCxnSpPr>
            <a:stCxn id="4" idx="2"/>
            <a:endCxn id="24" idx="0"/>
          </p:cNvCxnSpPr>
          <p:nvPr/>
        </p:nvCxnSpPr>
        <p:spPr>
          <a:xfrm rot="5400000">
            <a:off x="15539564" y="3291332"/>
            <a:ext cx="1760970" cy="2974974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106EE0B-E8D9-462C-B9BA-FA528723662A}"/>
              </a:ext>
            </a:extLst>
          </p:cNvPr>
          <p:cNvCxnSpPr>
            <a:cxnSpLocks/>
            <a:stCxn id="22" idx="2"/>
            <a:endCxn id="37" idx="0"/>
          </p:cNvCxnSpPr>
          <p:nvPr/>
        </p:nvCxnSpPr>
        <p:spPr>
          <a:xfrm rot="16200000" flipH="1">
            <a:off x="13691922" y="7952804"/>
            <a:ext cx="746084" cy="1735198"/>
          </a:xfrm>
          <a:prstGeom prst="bentConnector3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0D18963-01A7-4622-BB53-1BBC523BBF60}"/>
              </a:ext>
            </a:extLst>
          </p:cNvPr>
          <p:cNvCxnSpPr>
            <a:cxnSpLocks/>
            <a:stCxn id="25" idx="2"/>
            <a:endCxn id="44" idx="0"/>
          </p:cNvCxnSpPr>
          <p:nvPr/>
        </p:nvCxnSpPr>
        <p:spPr>
          <a:xfrm rot="16200000" flipH="1">
            <a:off x="19846508" y="7857766"/>
            <a:ext cx="799295" cy="1901365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7DE100F-ACD0-4E75-8254-1D8041DFF6AE}"/>
              </a:ext>
            </a:extLst>
          </p:cNvPr>
          <p:cNvSpPr/>
          <p:nvPr/>
        </p:nvSpPr>
        <p:spPr>
          <a:xfrm>
            <a:off x="13162645" y="9193445"/>
            <a:ext cx="3539835" cy="102638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CourseItem1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9F671F6-E0FB-4AB4-97A3-97C0A3275CFC}"/>
              </a:ext>
            </a:extLst>
          </p:cNvPr>
          <p:cNvCxnSpPr>
            <a:cxnSpLocks/>
            <a:stCxn id="24" idx="2"/>
            <a:endCxn id="37" idx="0"/>
          </p:cNvCxnSpPr>
          <p:nvPr/>
        </p:nvCxnSpPr>
        <p:spPr>
          <a:xfrm rot="16200000" flipH="1">
            <a:off x="13678686" y="7939568"/>
            <a:ext cx="2507752" cy="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33FB4BD-4240-4BA4-A077-A746BA27B24C}"/>
              </a:ext>
            </a:extLst>
          </p:cNvPr>
          <p:cNvSpPr/>
          <p:nvPr/>
        </p:nvSpPr>
        <p:spPr>
          <a:xfrm>
            <a:off x="19426920" y="9208097"/>
            <a:ext cx="3539835" cy="102638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CourseItem1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0D30F56-D8ED-430D-84BB-0CC7094BD84A}"/>
              </a:ext>
            </a:extLst>
          </p:cNvPr>
          <p:cNvCxnSpPr>
            <a:cxnSpLocks/>
            <a:stCxn id="23" idx="2"/>
            <a:endCxn id="44" idx="0"/>
          </p:cNvCxnSpPr>
          <p:nvPr/>
        </p:nvCxnSpPr>
        <p:spPr>
          <a:xfrm rot="16200000" flipH="1">
            <a:off x="19935635" y="7946894"/>
            <a:ext cx="2522404" cy="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0454D29-1A4A-41B2-B32B-2D8095B1F989}"/>
              </a:ext>
            </a:extLst>
          </p:cNvPr>
          <p:cNvSpPr txBox="1"/>
          <p:nvPr/>
        </p:nvSpPr>
        <p:spPr>
          <a:xfrm>
            <a:off x="12245355" y="10596171"/>
            <a:ext cx="4238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4F27F21-AB50-44FE-9351-47BD7F88E740}"/>
              </a:ext>
            </a:extLst>
          </p:cNvPr>
          <p:cNvSpPr/>
          <p:nvPr/>
        </p:nvSpPr>
        <p:spPr>
          <a:xfrm>
            <a:off x="7311605" y="5451716"/>
            <a:ext cx="91440" cy="19858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3F63FE-F5A6-4CA9-B025-F5B6CBD70A9C}"/>
              </a:ext>
            </a:extLst>
          </p:cNvPr>
          <p:cNvSpPr txBox="1"/>
          <p:nvPr/>
        </p:nvSpPr>
        <p:spPr>
          <a:xfrm>
            <a:off x="7742731" y="6151092"/>
            <a:ext cx="3916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Category specific information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4DEE1DD-D714-43CF-86C8-5F2CFBCE5AE9}"/>
              </a:ext>
            </a:extLst>
          </p:cNvPr>
          <p:cNvSpPr txBox="1"/>
          <p:nvPr/>
        </p:nvSpPr>
        <p:spPr>
          <a:xfrm>
            <a:off x="7742730" y="5299742"/>
            <a:ext cx="39619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err="1">
                <a:solidFill>
                  <a:schemeClr val="tx2">
                    <a:lumMod val="85000"/>
                    <a:lumOff val="15000"/>
                  </a:schemeClr>
                </a:solidFill>
              </a:rPr>
              <a:t>CourseCategory</a:t>
            </a:r>
            <a:endParaRPr lang="en-US" sz="44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875BC01-E194-4346-A769-3F59DF5D68CE}"/>
              </a:ext>
            </a:extLst>
          </p:cNvPr>
          <p:cNvSpPr/>
          <p:nvPr/>
        </p:nvSpPr>
        <p:spPr>
          <a:xfrm>
            <a:off x="1586233" y="5451716"/>
            <a:ext cx="91440" cy="19858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FA0FDAB-3901-47E6-AB26-2D0A1B6DCF4B}"/>
              </a:ext>
            </a:extLst>
          </p:cNvPr>
          <p:cNvSpPr txBox="1"/>
          <p:nvPr/>
        </p:nvSpPr>
        <p:spPr>
          <a:xfrm>
            <a:off x="1992295" y="6151092"/>
            <a:ext cx="47603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Holds basic common properties of a course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87C6F96-CC4E-46C0-B766-6DB2D08CC02C}"/>
              </a:ext>
            </a:extLst>
          </p:cNvPr>
          <p:cNvSpPr txBox="1"/>
          <p:nvPr/>
        </p:nvSpPr>
        <p:spPr>
          <a:xfrm>
            <a:off x="1992294" y="5299742"/>
            <a:ext cx="48159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err="1">
                <a:solidFill>
                  <a:schemeClr val="tx2">
                    <a:lumMod val="85000"/>
                    <a:lumOff val="15000"/>
                  </a:schemeClr>
                </a:solidFill>
              </a:rPr>
              <a:t>BaseCourse</a:t>
            </a:r>
            <a:endParaRPr lang="en-US" sz="44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AD493E9-A2D8-4D78-9BD3-C81CF1486ED0}"/>
              </a:ext>
            </a:extLst>
          </p:cNvPr>
          <p:cNvSpPr/>
          <p:nvPr/>
        </p:nvSpPr>
        <p:spPr>
          <a:xfrm>
            <a:off x="1586234" y="9539817"/>
            <a:ext cx="91440" cy="19858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945404D-B797-4543-8D23-5E07325E6818}"/>
              </a:ext>
            </a:extLst>
          </p:cNvPr>
          <p:cNvSpPr txBox="1"/>
          <p:nvPr/>
        </p:nvSpPr>
        <p:spPr>
          <a:xfrm>
            <a:off x="2017360" y="10327684"/>
            <a:ext cx="3916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Actual class that defines a course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968BFDB-10C2-4BE6-A470-C9B4FF8349B2}"/>
              </a:ext>
            </a:extLst>
          </p:cNvPr>
          <p:cNvSpPr txBox="1"/>
          <p:nvPr/>
        </p:nvSpPr>
        <p:spPr>
          <a:xfrm>
            <a:off x="1987862" y="9387843"/>
            <a:ext cx="39619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err="1">
                <a:solidFill>
                  <a:schemeClr val="tx2">
                    <a:lumMod val="85000"/>
                    <a:lumOff val="15000"/>
                  </a:schemeClr>
                </a:solidFill>
              </a:rPr>
              <a:t>CourseItem</a:t>
            </a:r>
            <a:endParaRPr lang="en-US" sz="44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74585EC-F7C5-40D9-8670-35845F2EC817}"/>
              </a:ext>
            </a:extLst>
          </p:cNvPr>
          <p:cNvSpPr txBox="1"/>
          <p:nvPr/>
        </p:nvSpPr>
        <p:spPr>
          <a:xfrm>
            <a:off x="13104200" y="1618991"/>
            <a:ext cx="9606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INHERITANCE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938DC35-6D27-4B59-9837-3F0B1F53B6DC}"/>
              </a:ext>
            </a:extLst>
          </p:cNvPr>
          <p:cNvSpPr>
            <a:spLocks noChangeAspect="1"/>
          </p:cNvSpPr>
          <p:nvPr/>
        </p:nvSpPr>
        <p:spPr>
          <a:xfrm>
            <a:off x="7282108" y="9515235"/>
            <a:ext cx="91440" cy="19858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1CE243-839B-4778-8852-C88F47E72201}"/>
              </a:ext>
            </a:extLst>
          </p:cNvPr>
          <p:cNvSpPr txBox="1"/>
          <p:nvPr/>
        </p:nvSpPr>
        <p:spPr>
          <a:xfrm>
            <a:off x="7742731" y="10303102"/>
            <a:ext cx="3916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ato" charset="0"/>
                <a:ea typeface="Lato" charset="0"/>
                <a:cs typeface="Lato" charset="0"/>
              </a:rPr>
              <a:t>Class that adds characteristics to a course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1AED28F-78D3-47F7-A26E-5ABCA9E928A3}"/>
              </a:ext>
            </a:extLst>
          </p:cNvPr>
          <p:cNvSpPr txBox="1"/>
          <p:nvPr/>
        </p:nvSpPr>
        <p:spPr>
          <a:xfrm>
            <a:off x="7713233" y="9363261"/>
            <a:ext cx="39619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>
                <a:solidFill>
                  <a:schemeClr val="tx2">
                    <a:lumMod val="85000"/>
                    <a:lumOff val="15000"/>
                  </a:schemeClr>
                </a:solidFill>
                <a:latin typeface="Lato" charset="0"/>
                <a:ea typeface="Lato" charset="0"/>
                <a:cs typeface="Lato" charset="0"/>
              </a:rPr>
              <a:t>Feature</a:t>
            </a:r>
            <a:endParaRPr lang="en-US" sz="4400" dirty="0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974293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17" name="Rectangle 16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20" name="Rectangle 19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EAD0DE79-CF98-478B-936A-0C0F1AC5A463}"/>
              </a:ext>
            </a:extLst>
          </p:cNvPr>
          <p:cNvSpPr/>
          <p:nvPr/>
        </p:nvSpPr>
        <p:spPr>
          <a:xfrm>
            <a:off x="9679923" y="3171072"/>
            <a:ext cx="5497128" cy="7537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Single Inheritance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7431E-0442-474A-B911-0F6C224BFEA8}"/>
              </a:ext>
            </a:extLst>
          </p:cNvPr>
          <p:cNvSpPr txBox="1"/>
          <p:nvPr/>
        </p:nvSpPr>
        <p:spPr>
          <a:xfrm>
            <a:off x="7629525" y="1969118"/>
            <a:ext cx="94819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INHERITANCE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12FBA7-A791-4B38-B06E-E52A32F7278C}"/>
              </a:ext>
            </a:extLst>
          </p:cNvPr>
          <p:cNvSpPr txBox="1"/>
          <p:nvPr/>
        </p:nvSpPr>
        <p:spPr>
          <a:xfrm>
            <a:off x="13908646" y="651877"/>
            <a:ext cx="9728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PROJECT STRUCTURE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A54D40-D386-4C6C-99B0-A215F8246448}"/>
              </a:ext>
            </a:extLst>
          </p:cNvPr>
          <p:cNvSpPr txBox="1"/>
          <p:nvPr/>
        </p:nvSpPr>
        <p:spPr>
          <a:xfrm>
            <a:off x="466978" y="4794702"/>
            <a:ext cx="10063370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406400" dist="50800" dir="5400000" sx="91000" sy="91000" algn="ctr" rotWithShape="0">
              <a:srgbClr val="000000">
                <a:alpha val="2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32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BaseCourse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{}</a:t>
            </a:r>
          </a:p>
          <a:p>
            <a:endParaRPr lang="en-US" sz="3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3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32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CategoryENG</a:t>
            </a:r>
            <a:r>
              <a:rPr lang="en-US" sz="32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 : public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BaseCourse</a:t>
            </a:r>
            <a:r>
              <a:rPr lang="en-US" sz="32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{}</a:t>
            </a:r>
          </a:p>
          <a:p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3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3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3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3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3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BAF70E8-FCF3-4E81-8AF3-0ABC3FC2ACB6}"/>
              </a:ext>
            </a:extLst>
          </p:cNvPr>
          <p:cNvSpPr/>
          <p:nvPr/>
        </p:nvSpPr>
        <p:spPr>
          <a:xfrm>
            <a:off x="15960627" y="2871946"/>
            <a:ext cx="3893818" cy="102638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BaseCourse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C2B8A3B-D6DE-40F8-9F57-6658EFF77CDD}"/>
              </a:ext>
            </a:extLst>
          </p:cNvPr>
          <p:cNvSpPr/>
          <p:nvPr/>
        </p:nvSpPr>
        <p:spPr>
          <a:xfrm>
            <a:off x="11845809" y="7431697"/>
            <a:ext cx="2703111" cy="101566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Feature1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F5E96B2-74CC-4B7C-BC33-9E71F6B7AD47}"/>
              </a:ext>
            </a:extLst>
          </p:cNvPr>
          <p:cNvSpPr/>
          <p:nvPr/>
        </p:nvSpPr>
        <p:spPr>
          <a:xfrm>
            <a:off x="19426919" y="5659304"/>
            <a:ext cx="3539835" cy="102638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CourseCategory2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BFD9A33-3CFA-49D4-B27C-459D2E9F6111}"/>
              </a:ext>
            </a:extLst>
          </p:cNvPr>
          <p:cNvSpPr/>
          <p:nvPr/>
        </p:nvSpPr>
        <p:spPr>
          <a:xfrm>
            <a:off x="13162644" y="5659304"/>
            <a:ext cx="3539835" cy="1026389"/>
          </a:xfrm>
          <a:prstGeom prst="roundRect">
            <a:avLst/>
          </a:prstGeom>
          <a:solidFill>
            <a:schemeClr val="accent5">
              <a:lumMod val="50000"/>
              <a:alpha val="5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CourseCategory1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103D5CA-A70B-4A8C-8F4E-03C45DE2472B}"/>
              </a:ext>
            </a:extLst>
          </p:cNvPr>
          <p:cNvSpPr/>
          <p:nvPr/>
        </p:nvSpPr>
        <p:spPr>
          <a:xfrm>
            <a:off x="17943917" y="7393138"/>
            <a:ext cx="2703111" cy="101566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Feature2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42B2118-1F85-4787-BF7B-A53B3D629E6B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 rot="16200000" flipH="1">
            <a:off x="18671701" y="3134168"/>
            <a:ext cx="1760970" cy="328930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37E69BA2-F273-4057-93E2-43056F73B354}"/>
              </a:ext>
            </a:extLst>
          </p:cNvPr>
          <p:cNvCxnSpPr>
            <a:stCxn id="24" idx="2"/>
            <a:endCxn id="27" idx="0"/>
          </p:cNvCxnSpPr>
          <p:nvPr/>
        </p:nvCxnSpPr>
        <p:spPr>
          <a:xfrm rot="5400000">
            <a:off x="15539564" y="3291332"/>
            <a:ext cx="1760970" cy="2974974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686B9CE-44BF-414E-BCC4-4CFFA1D797B3}"/>
              </a:ext>
            </a:extLst>
          </p:cNvPr>
          <p:cNvCxnSpPr>
            <a:cxnSpLocks/>
            <a:stCxn id="25" idx="2"/>
            <a:endCxn id="33" idx="0"/>
          </p:cNvCxnSpPr>
          <p:nvPr/>
        </p:nvCxnSpPr>
        <p:spPr>
          <a:xfrm rot="16200000" flipH="1">
            <a:off x="13691922" y="7952804"/>
            <a:ext cx="746084" cy="1735198"/>
          </a:xfrm>
          <a:prstGeom prst="bentConnector3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3CC0C10-2522-4763-B32D-C9BB0786750D}"/>
              </a:ext>
            </a:extLst>
          </p:cNvPr>
          <p:cNvCxnSpPr>
            <a:cxnSpLocks/>
            <a:stCxn id="28" idx="2"/>
            <a:endCxn id="35" idx="0"/>
          </p:cNvCxnSpPr>
          <p:nvPr/>
        </p:nvCxnSpPr>
        <p:spPr>
          <a:xfrm rot="16200000" flipH="1">
            <a:off x="19846508" y="7857766"/>
            <a:ext cx="799295" cy="1901365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848C513-295F-4483-870E-69481EB3DA6F}"/>
              </a:ext>
            </a:extLst>
          </p:cNvPr>
          <p:cNvSpPr/>
          <p:nvPr/>
        </p:nvSpPr>
        <p:spPr>
          <a:xfrm>
            <a:off x="13162645" y="9193445"/>
            <a:ext cx="3539835" cy="102638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CourseItem1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BF8B063-1209-4D8F-B91D-F6ADFF08C1B5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 rot="16200000" flipH="1">
            <a:off x="13678686" y="7939568"/>
            <a:ext cx="2507752" cy="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67B80AB-1902-457F-978C-8EEDD57DD8CB}"/>
              </a:ext>
            </a:extLst>
          </p:cNvPr>
          <p:cNvSpPr/>
          <p:nvPr/>
        </p:nvSpPr>
        <p:spPr>
          <a:xfrm>
            <a:off x="19426920" y="9208097"/>
            <a:ext cx="3539835" cy="102638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CourseItem1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573BE27-8AAA-4B92-8D44-9FB77CD6DCBE}"/>
              </a:ext>
            </a:extLst>
          </p:cNvPr>
          <p:cNvCxnSpPr>
            <a:cxnSpLocks/>
            <a:stCxn id="26" idx="2"/>
            <a:endCxn id="35" idx="0"/>
          </p:cNvCxnSpPr>
          <p:nvPr/>
        </p:nvCxnSpPr>
        <p:spPr>
          <a:xfrm rot="16200000" flipH="1">
            <a:off x="19935635" y="7946894"/>
            <a:ext cx="2522404" cy="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332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17" name="Rectangle 16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20" name="Rectangle 19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EAD0DE79-CF98-478B-936A-0C0F1AC5A463}"/>
              </a:ext>
            </a:extLst>
          </p:cNvPr>
          <p:cNvSpPr/>
          <p:nvPr/>
        </p:nvSpPr>
        <p:spPr>
          <a:xfrm>
            <a:off x="9679923" y="3171072"/>
            <a:ext cx="5497128" cy="7537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Multi-Level Inheritance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7431E-0442-474A-B911-0F6C224BFEA8}"/>
              </a:ext>
            </a:extLst>
          </p:cNvPr>
          <p:cNvSpPr txBox="1"/>
          <p:nvPr/>
        </p:nvSpPr>
        <p:spPr>
          <a:xfrm>
            <a:off x="7629525" y="1969118"/>
            <a:ext cx="94819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INHERITANCE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12FBA7-A791-4B38-B06E-E52A32F7278C}"/>
              </a:ext>
            </a:extLst>
          </p:cNvPr>
          <p:cNvSpPr txBox="1"/>
          <p:nvPr/>
        </p:nvSpPr>
        <p:spPr>
          <a:xfrm>
            <a:off x="13908646" y="651877"/>
            <a:ext cx="9728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PROJECT STRUCTURE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A54D40-D386-4C6C-99B0-A215F8246448}"/>
              </a:ext>
            </a:extLst>
          </p:cNvPr>
          <p:cNvSpPr txBox="1"/>
          <p:nvPr/>
        </p:nvSpPr>
        <p:spPr>
          <a:xfrm>
            <a:off x="466978" y="4794702"/>
            <a:ext cx="10063370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406400" dist="50800" dir="5400000" sx="91000" sy="91000" algn="ctr" rotWithShape="0">
              <a:srgbClr val="000000">
                <a:alpha val="2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32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BaseCourse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{}</a:t>
            </a:r>
          </a:p>
          <a:p>
            <a:endParaRPr lang="en-US" sz="3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3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32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CategoryENG</a:t>
            </a:r>
            <a:r>
              <a:rPr lang="en-US" sz="32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 : public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BaseCourse</a:t>
            </a:r>
            <a:r>
              <a:rPr lang="en-US" sz="32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{}</a:t>
            </a:r>
          </a:p>
          <a:p>
            <a:endParaRPr lang="en-US" sz="3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3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32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ENG1010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: public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CategoryENG</a:t>
            </a:r>
            <a:r>
              <a:rPr lang="en-US" sz="32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{}</a:t>
            </a:r>
          </a:p>
          <a:p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3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3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3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3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2E0125C-4EF4-4363-A472-0B928C502FA4}"/>
              </a:ext>
            </a:extLst>
          </p:cNvPr>
          <p:cNvSpPr/>
          <p:nvPr/>
        </p:nvSpPr>
        <p:spPr>
          <a:xfrm>
            <a:off x="15960627" y="2871946"/>
            <a:ext cx="3893818" cy="102638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BaseCourse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267B71-5509-4578-94CD-A877AD9D20BF}"/>
              </a:ext>
            </a:extLst>
          </p:cNvPr>
          <p:cNvSpPr/>
          <p:nvPr/>
        </p:nvSpPr>
        <p:spPr>
          <a:xfrm>
            <a:off x="11845809" y="7431697"/>
            <a:ext cx="2703111" cy="101566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5C58924-A70D-46C8-B301-661CF9477450}"/>
              </a:ext>
            </a:extLst>
          </p:cNvPr>
          <p:cNvSpPr/>
          <p:nvPr/>
        </p:nvSpPr>
        <p:spPr>
          <a:xfrm>
            <a:off x="19426919" y="5659304"/>
            <a:ext cx="3539835" cy="102638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CourseCategory2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DDDA8E8-0C86-4215-82FF-717B0556D498}"/>
              </a:ext>
            </a:extLst>
          </p:cNvPr>
          <p:cNvSpPr/>
          <p:nvPr/>
        </p:nvSpPr>
        <p:spPr>
          <a:xfrm>
            <a:off x="13162644" y="5659304"/>
            <a:ext cx="3539835" cy="1026389"/>
          </a:xfrm>
          <a:prstGeom prst="round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CourseCategory1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86E99DC-C77A-4CA4-9827-3F6CCC6094D9}"/>
              </a:ext>
            </a:extLst>
          </p:cNvPr>
          <p:cNvSpPr/>
          <p:nvPr/>
        </p:nvSpPr>
        <p:spPr>
          <a:xfrm>
            <a:off x="17943917" y="7393138"/>
            <a:ext cx="2703111" cy="101566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Feature2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C439BAC-8947-415E-A28B-98D41D0801EE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16200000" flipH="1">
            <a:off x="18671701" y="3134168"/>
            <a:ext cx="1760970" cy="328930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1C4BEBC-B899-4205-96A4-DD615FAD3AB8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5400000">
            <a:off x="15539564" y="3291332"/>
            <a:ext cx="1760970" cy="2974974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1800935-DD18-477A-9408-4C2AB0B1311B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 rot="16200000" flipH="1">
            <a:off x="13691922" y="7952804"/>
            <a:ext cx="746084" cy="1735198"/>
          </a:xfrm>
          <a:prstGeom prst="bentConnector3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0D2E591-ABC6-4727-9E2E-02E6187187B2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 rot="16200000" flipH="1">
            <a:off x="19846508" y="7857766"/>
            <a:ext cx="799295" cy="1901365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84A292E-4372-4DE2-91A1-D1BA7087FDAE}"/>
              </a:ext>
            </a:extLst>
          </p:cNvPr>
          <p:cNvSpPr/>
          <p:nvPr/>
        </p:nvSpPr>
        <p:spPr>
          <a:xfrm>
            <a:off x="13162645" y="9193445"/>
            <a:ext cx="3539835" cy="1026389"/>
          </a:xfrm>
          <a:prstGeom prst="round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CourseItem1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03C6D42-5BC3-4980-AAA5-0DA7E8F99930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rot="16200000" flipH="1">
            <a:off x="13678686" y="7939568"/>
            <a:ext cx="2507752" cy="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52A8985-CF8C-4921-8C65-42C6EE8D1298}"/>
              </a:ext>
            </a:extLst>
          </p:cNvPr>
          <p:cNvSpPr/>
          <p:nvPr/>
        </p:nvSpPr>
        <p:spPr>
          <a:xfrm>
            <a:off x="19426920" y="9208097"/>
            <a:ext cx="3539835" cy="102638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CourseItem1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88EEB0D-34BD-4BDF-9CB5-B43A949A1C63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 rot="16200000" flipH="1">
            <a:off x="19935635" y="7946894"/>
            <a:ext cx="2522404" cy="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535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E01FBCD-3D5B-4E5A-9867-70C929B663B3}"/>
              </a:ext>
            </a:extLst>
          </p:cNvPr>
          <p:cNvSpPr txBox="1"/>
          <p:nvPr/>
        </p:nvSpPr>
        <p:spPr>
          <a:xfrm>
            <a:off x="466978" y="4794702"/>
            <a:ext cx="10063370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406400" dist="50800" dir="5400000" sx="91000" sy="91000" algn="ctr" rotWithShape="0">
              <a:srgbClr val="000000">
                <a:alpha val="2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32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BaseCourse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{}</a:t>
            </a:r>
          </a:p>
          <a:p>
            <a:endParaRPr lang="en-US" sz="3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3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267F99"/>
                </a:solidFill>
                <a:latin typeface="Courier New" panose="02070309020205020404" pitchFamily="49" charset="0"/>
              </a:rPr>
              <a:t>FeatureMandatory</a:t>
            </a:r>
            <a:r>
              <a:rPr lang="en-US" sz="3200" dirty="0">
                <a:solidFill>
                  <a:srgbClr val="267F99"/>
                </a:solidFill>
                <a:latin typeface="Courier New" panose="02070309020205020404" pitchFamily="49" charset="0"/>
              </a:rPr>
              <a:t> 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{}</a:t>
            </a:r>
          </a:p>
          <a:p>
            <a:endParaRPr lang="en-US" sz="3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3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32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ENG1010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: public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2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CategoryENG</a:t>
            </a:r>
            <a:r>
              <a:rPr lang="en-US" sz="32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3200" dirty="0" err="1">
                <a:solidFill>
                  <a:srgbClr val="267F99"/>
                </a:solidFill>
                <a:latin typeface="Courier New" panose="02070309020205020404" pitchFamily="49" charset="0"/>
              </a:rPr>
              <a:t>FeatureMandatory</a:t>
            </a:r>
            <a:r>
              <a:rPr lang="en-US" sz="32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{}</a:t>
            </a:r>
          </a:p>
          <a:p>
            <a:endParaRPr lang="en-US" sz="3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3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sz="3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3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17" name="Rectangle 16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20" name="Rectangle 19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EAD0DE79-CF98-478B-936A-0C0F1AC5A463}"/>
              </a:ext>
            </a:extLst>
          </p:cNvPr>
          <p:cNvSpPr/>
          <p:nvPr/>
        </p:nvSpPr>
        <p:spPr>
          <a:xfrm>
            <a:off x="9679923" y="3171072"/>
            <a:ext cx="5497128" cy="7537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Multiple Inheritance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7431E-0442-474A-B911-0F6C224BFEA8}"/>
              </a:ext>
            </a:extLst>
          </p:cNvPr>
          <p:cNvSpPr txBox="1"/>
          <p:nvPr/>
        </p:nvSpPr>
        <p:spPr>
          <a:xfrm>
            <a:off x="7629525" y="1969118"/>
            <a:ext cx="94819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INHERITANCE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12FBA7-A791-4B38-B06E-E52A32F7278C}"/>
              </a:ext>
            </a:extLst>
          </p:cNvPr>
          <p:cNvSpPr txBox="1"/>
          <p:nvPr/>
        </p:nvSpPr>
        <p:spPr>
          <a:xfrm>
            <a:off x="13908646" y="651877"/>
            <a:ext cx="9728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PROJECT STRUCTURE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6818A6-009E-4826-991D-5F96277576E7}"/>
              </a:ext>
            </a:extLst>
          </p:cNvPr>
          <p:cNvSpPr/>
          <p:nvPr/>
        </p:nvSpPr>
        <p:spPr>
          <a:xfrm>
            <a:off x="15960627" y="2871946"/>
            <a:ext cx="3893818" cy="102638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BaseCourse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C78EF0A-FBDE-4CBF-B6F1-0B273A294681}"/>
              </a:ext>
            </a:extLst>
          </p:cNvPr>
          <p:cNvSpPr/>
          <p:nvPr/>
        </p:nvSpPr>
        <p:spPr>
          <a:xfrm>
            <a:off x="11845809" y="7431697"/>
            <a:ext cx="2703111" cy="1015664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C70E9F2-B696-44CA-8121-4C058FDBFC35}"/>
              </a:ext>
            </a:extLst>
          </p:cNvPr>
          <p:cNvSpPr/>
          <p:nvPr/>
        </p:nvSpPr>
        <p:spPr>
          <a:xfrm>
            <a:off x="19426919" y="5659304"/>
            <a:ext cx="3539835" cy="102638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CourseCategory2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F9D66F8-56C7-45F3-B8BD-BD7C25C09792}"/>
              </a:ext>
            </a:extLst>
          </p:cNvPr>
          <p:cNvSpPr/>
          <p:nvPr/>
        </p:nvSpPr>
        <p:spPr>
          <a:xfrm>
            <a:off x="13162644" y="5659304"/>
            <a:ext cx="3539835" cy="102638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CourseCategory1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CB274E-1898-4600-A2BD-F41ED1779920}"/>
              </a:ext>
            </a:extLst>
          </p:cNvPr>
          <p:cNvSpPr/>
          <p:nvPr/>
        </p:nvSpPr>
        <p:spPr>
          <a:xfrm>
            <a:off x="17943917" y="7393138"/>
            <a:ext cx="2703111" cy="101566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Feature2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3461766-0F98-4E15-A157-C49A603F1DF4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rot="16200000" flipH="1">
            <a:off x="18671701" y="3134168"/>
            <a:ext cx="1760970" cy="328930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6423994-93F0-478C-B611-2022D3309707}"/>
              </a:ext>
            </a:extLst>
          </p:cNvPr>
          <p:cNvCxnSpPr>
            <a:stCxn id="13" idx="2"/>
            <a:endCxn id="23" idx="0"/>
          </p:cNvCxnSpPr>
          <p:nvPr/>
        </p:nvCxnSpPr>
        <p:spPr>
          <a:xfrm rot="5400000">
            <a:off x="15539564" y="3291332"/>
            <a:ext cx="1760970" cy="2974974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D047B01-3772-4E7E-8145-12382906168C}"/>
              </a:ext>
            </a:extLst>
          </p:cNvPr>
          <p:cNvCxnSpPr>
            <a:cxnSpLocks/>
            <a:stCxn id="14" idx="2"/>
            <a:endCxn id="29" idx="0"/>
          </p:cNvCxnSpPr>
          <p:nvPr/>
        </p:nvCxnSpPr>
        <p:spPr>
          <a:xfrm rot="16200000" flipH="1">
            <a:off x="13691922" y="7952804"/>
            <a:ext cx="746084" cy="1735198"/>
          </a:xfrm>
          <a:prstGeom prst="bentConnector3">
            <a:avLst/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866FF53-F145-4D39-BF2D-DADC4475FCCB}"/>
              </a:ext>
            </a:extLst>
          </p:cNvPr>
          <p:cNvCxnSpPr>
            <a:cxnSpLocks/>
            <a:stCxn id="24" idx="2"/>
            <a:endCxn id="31" idx="0"/>
          </p:cNvCxnSpPr>
          <p:nvPr/>
        </p:nvCxnSpPr>
        <p:spPr>
          <a:xfrm rot="16200000" flipH="1">
            <a:off x="19846508" y="7857766"/>
            <a:ext cx="799295" cy="1901365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F87885C-B541-4101-B3AE-0AE93458C4B8}"/>
              </a:ext>
            </a:extLst>
          </p:cNvPr>
          <p:cNvSpPr/>
          <p:nvPr/>
        </p:nvSpPr>
        <p:spPr>
          <a:xfrm>
            <a:off x="13162645" y="9193445"/>
            <a:ext cx="3539835" cy="1026389"/>
          </a:xfrm>
          <a:prstGeom prst="roundRect">
            <a:avLst/>
          </a:prstGeom>
          <a:solidFill>
            <a:schemeClr val="accent5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CourseItem1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BB3BEEA-3898-4070-A473-C982A3EF66F1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 rot="16200000" flipH="1">
            <a:off x="13678686" y="7939568"/>
            <a:ext cx="2507752" cy="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853F579-0D87-4FBB-A614-1D6A2B80B774}"/>
              </a:ext>
            </a:extLst>
          </p:cNvPr>
          <p:cNvSpPr/>
          <p:nvPr/>
        </p:nvSpPr>
        <p:spPr>
          <a:xfrm>
            <a:off x="19426920" y="9208097"/>
            <a:ext cx="3539835" cy="102638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CourseItem1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BC93338-0ED6-4FB6-878E-0592950622E9}"/>
              </a:ext>
            </a:extLst>
          </p:cNvPr>
          <p:cNvCxnSpPr>
            <a:cxnSpLocks/>
            <a:stCxn id="15" idx="2"/>
            <a:endCxn id="31" idx="0"/>
          </p:cNvCxnSpPr>
          <p:nvPr/>
        </p:nvCxnSpPr>
        <p:spPr>
          <a:xfrm rot="16200000" flipH="1">
            <a:off x="19935635" y="7946894"/>
            <a:ext cx="2522404" cy="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336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17" name="Rectangle 16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20" name="Rectangle 19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EAD0DE79-CF98-478B-936A-0C0F1AC5A463}"/>
              </a:ext>
            </a:extLst>
          </p:cNvPr>
          <p:cNvSpPr/>
          <p:nvPr/>
        </p:nvSpPr>
        <p:spPr>
          <a:xfrm>
            <a:off x="9679923" y="3171072"/>
            <a:ext cx="5497128" cy="7537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Function Override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7431E-0442-474A-B911-0F6C224BFEA8}"/>
              </a:ext>
            </a:extLst>
          </p:cNvPr>
          <p:cNvSpPr txBox="1"/>
          <p:nvPr/>
        </p:nvSpPr>
        <p:spPr>
          <a:xfrm>
            <a:off x="7629525" y="1969118"/>
            <a:ext cx="94819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POLYMORPHISM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12FBA7-A791-4B38-B06E-E52A32F7278C}"/>
              </a:ext>
            </a:extLst>
          </p:cNvPr>
          <p:cNvSpPr txBox="1"/>
          <p:nvPr/>
        </p:nvSpPr>
        <p:spPr>
          <a:xfrm>
            <a:off x="13908646" y="651877"/>
            <a:ext cx="9728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PROJECT STRUCTURE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A54D40-D386-4C6C-99B0-A215F8246448}"/>
              </a:ext>
            </a:extLst>
          </p:cNvPr>
          <p:cNvSpPr txBox="1"/>
          <p:nvPr/>
        </p:nvSpPr>
        <p:spPr>
          <a:xfrm>
            <a:off x="466978" y="4794702"/>
            <a:ext cx="1006337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406400" dist="50800" dir="5400000" sx="91000" sy="91000" algn="ctr" rotWithShape="0">
              <a:srgbClr val="000000">
                <a:alpha val="2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32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BaseCourse</a:t>
            </a:r>
            <a:endParaRPr lang="en-US" sz="3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3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virtual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32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3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getName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{}</a:t>
            </a:r>
            <a:b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23D4FA-F72D-48B9-8744-4719E85061D1}"/>
              </a:ext>
            </a:extLst>
          </p:cNvPr>
          <p:cNvSpPr txBox="1"/>
          <p:nvPr/>
        </p:nvSpPr>
        <p:spPr>
          <a:xfrm>
            <a:off x="466978" y="7377290"/>
            <a:ext cx="1006337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406400" dist="50800" dir="5400000" sx="91000" sy="91000" algn="ctr" rotWithShape="0">
              <a:srgbClr val="000000">
                <a:alpha val="2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32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CategoryENG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</a:t>
            </a:r>
            <a:r>
              <a:rPr lang="en-US" sz="3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32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BaseCourse</a:t>
            </a:r>
            <a:endParaRPr lang="en-US" sz="3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32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3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getName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{</a:t>
            </a:r>
          </a:p>
          <a:p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3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3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"English"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}</a:t>
            </a:r>
          </a:p>
          <a:p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ADA7D1-4A17-4F11-8411-52142EFC1C01}"/>
              </a:ext>
            </a:extLst>
          </p:cNvPr>
          <p:cNvSpPr txBox="1"/>
          <p:nvPr/>
        </p:nvSpPr>
        <p:spPr>
          <a:xfrm>
            <a:off x="12428487" y="4794701"/>
            <a:ext cx="10063370" cy="3170099"/>
          </a:xfrm>
          <a:prstGeom prst="rect">
            <a:avLst/>
          </a:prstGeom>
          <a:noFill/>
          <a:ln>
            <a:noFill/>
          </a:ln>
          <a:effectLst>
            <a:outerShdw blurRad="406400" dist="50800" dir="5400000" sx="91000" sy="91000" algn="ctr" rotWithShape="0">
              <a:srgbClr val="000000">
                <a:alpha val="2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Function overriding in is a concept by which you can define a function of the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same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name and signature in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both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the base class and derived class with a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different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function definition.</a:t>
            </a:r>
            <a:endParaRPr lang="en-US" sz="6600" dirty="0">
              <a:solidFill>
                <a:schemeClr val="accent2">
                  <a:lumMod val="7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0087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17" name="Rectangle 16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20" name="Rectangle 19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EAD0DE79-CF98-478B-936A-0C0F1AC5A463}"/>
              </a:ext>
            </a:extLst>
          </p:cNvPr>
          <p:cNvSpPr/>
          <p:nvPr/>
        </p:nvSpPr>
        <p:spPr>
          <a:xfrm>
            <a:off x="9636640" y="3171072"/>
            <a:ext cx="5583696" cy="7537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Operator Override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7431E-0442-474A-B911-0F6C224BFEA8}"/>
              </a:ext>
            </a:extLst>
          </p:cNvPr>
          <p:cNvSpPr txBox="1"/>
          <p:nvPr/>
        </p:nvSpPr>
        <p:spPr>
          <a:xfrm>
            <a:off x="7629525" y="1969118"/>
            <a:ext cx="94819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POLYMORPHISM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12FBA7-A791-4B38-B06E-E52A32F7278C}"/>
              </a:ext>
            </a:extLst>
          </p:cNvPr>
          <p:cNvSpPr txBox="1"/>
          <p:nvPr/>
        </p:nvSpPr>
        <p:spPr>
          <a:xfrm>
            <a:off x="13908646" y="651877"/>
            <a:ext cx="9728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PROJECT STRUCTURE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A54D40-D386-4C6C-99B0-A215F8246448}"/>
              </a:ext>
            </a:extLst>
          </p:cNvPr>
          <p:cNvSpPr txBox="1"/>
          <p:nvPr/>
        </p:nvSpPr>
        <p:spPr>
          <a:xfrm>
            <a:off x="466978" y="4794702"/>
            <a:ext cx="11302235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406400" dist="50800" dir="5400000" sx="91000" sy="91000" algn="ctr" rotWithShape="0">
              <a:srgbClr val="000000">
                <a:alpha val="2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BaseCourse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operator+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BaseCourse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US" sz="2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course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28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BaseCourse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temp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8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BaseCourse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28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temp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8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cost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28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course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8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getCost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+ </a:t>
            </a:r>
            <a:r>
              <a:rPr lang="en-US" sz="2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sz="28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getCost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28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8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temp</a:t>
            </a:r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23D4FA-F72D-48B9-8744-4719E85061D1}"/>
              </a:ext>
            </a:extLst>
          </p:cNvPr>
          <p:cNvSpPr txBox="1"/>
          <p:nvPr/>
        </p:nvSpPr>
        <p:spPr>
          <a:xfrm>
            <a:off x="466978" y="8245222"/>
            <a:ext cx="11302235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406400" dist="50800" dir="5400000" sx="91000" sy="91000" algn="ctr" rotWithShape="0">
              <a:srgbClr val="000000">
                <a:alpha val="2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BaseCourse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3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course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3200" b="0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BaseCourse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r>
              <a:rPr lang="en-US" sz="3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US" sz="3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3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3200" b="0" dirty="0">
                <a:solidFill>
                  <a:srgbClr val="09865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US" sz="3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en-US" sz="3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3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 </a:t>
            </a:r>
            <a:r>
              <a:rPr lang="en-US" sz="3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++)</a:t>
            </a:r>
          </a:p>
          <a:p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3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course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3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3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course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3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3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courses</a:t>
            </a:r>
            <a:r>
              <a:rPr lang="en-US" sz="3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3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3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sz="3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3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3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course</a:t>
            </a:r>
            <a:r>
              <a:rPr lang="en-US" sz="3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3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getCost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lang="en-US" sz="3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3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C2CD9A-5C75-47CA-AF44-5502CC77309F}"/>
              </a:ext>
            </a:extLst>
          </p:cNvPr>
          <p:cNvSpPr txBox="1"/>
          <p:nvPr/>
        </p:nvSpPr>
        <p:spPr>
          <a:xfrm>
            <a:off x="12428487" y="4794701"/>
            <a:ext cx="10063370" cy="1938992"/>
          </a:xfrm>
          <a:prstGeom prst="rect">
            <a:avLst/>
          </a:prstGeom>
          <a:noFill/>
          <a:ln>
            <a:noFill/>
          </a:ln>
          <a:effectLst>
            <a:outerShdw blurRad="406400" dist="50800" dir="5400000" sx="91000" sy="91000" algn="ctr" rotWithShape="0">
              <a:srgbClr val="000000">
                <a:alpha val="2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hanging or defining the ways operators work for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user-defined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types is known as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operator overloading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sz="6600" dirty="0">
              <a:solidFill>
                <a:schemeClr val="accent2">
                  <a:lumMod val="7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022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17" name="Rectangle 16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20" name="Rectangle 19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EAD0DE79-CF98-478B-936A-0C0F1AC5A463}"/>
              </a:ext>
            </a:extLst>
          </p:cNvPr>
          <p:cNvSpPr/>
          <p:nvPr/>
        </p:nvSpPr>
        <p:spPr>
          <a:xfrm>
            <a:off x="9636640" y="3171072"/>
            <a:ext cx="5583696" cy="7537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Function Overload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7431E-0442-474A-B911-0F6C224BFEA8}"/>
              </a:ext>
            </a:extLst>
          </p:cNvPr>
          <p:cNvSpPr txBox="1"/>
          <p:nvPr/>
        </p:nvSpPr>
        <p:spPr>
          <a:xfrm>
            <a:off x="7629525" y="1969118"/>
            <a:ext cx="94819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POLYMORPHISM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12FBA7-A791-4B38-B06E-E52A32F7278C}"/>
              </a:ext>
            </a:extLst>
          </p:cNvPr>
          <p:cNvSpPr txBox="1"/>
          <p:nvPr/>
        </p:nvSpPr>
        <p:spPr>
          <a:xfrm>
            <a:off x="13908646" y="651877"/>
            <a:ext cx="9728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b="1" dirty="0">
                <a:solidFill>
                  <a:schemeClr val="accent2"/>
                </a:solidFill>
                <a:latin typeface="Lato" charset="0"/>
                <a:ea typeface="Lato" charset="0"/>
                <a:cs typeface="Lato" charset="0"/>
              </a:rPr>
              <a:t>PROJECT STRUCTURE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A54D40-D386-4C6C-99B0-A215F8246448}"/>
              </a:ext>
            </a:extLst>
          </p:cNvPr>
          <p:cNvSpPr txBox="1"/>
          <p:nvPr/>
        </p:nvSpPr>
        <p:spPr>
          <a:xfrm>
            <a:off x="466979" y="5083322"/>
            <a:ext cx="11903502" cy="403187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406400" dist="50800" dir="5400000" sx="91000" sy="91000" algn="ctr" rotWithShape="0">
              <a:srgbClr val="000000">
                <a:alpha val="2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3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getCost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3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3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cost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US" sz="3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3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getCost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3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3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scholarship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3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3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cost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(</a:t>
            </a:r>
            <a:r>
              <a:rPr lang="en-US" sz="3200" b="0" dirty="0">
                <a:solidFill>
                  <a:srgbClr val="098658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– </a:t>
            </a:r>
            <a:r>
              <a:rPr lang="en-US" sz="3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scholarship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/ </a:t>
            </a:r>
            <a:r>
              <a:rPr lang="en-US" sz="3200" b="0" dirty="0">
                <a:solidFill>
                  <a:srgbClr val="098658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8877C9-987F-4ED1-BDF0-4677ECA8472D}"/>
              </a:ext>
            </a:extLst>
          </p:cNvPr>
          <p:cNvSpPr txBox="1"/>
          <p:nvPr/>
        </p:nvSpPr>
        <p:spPr>
          <a:xfrm>
            <a:off x="12988926" y="5185836"/>
            <a:ext cx="10063370" cy="2554545"/>
          </a:xfrm>
          <a:prstGeom prst="rect">
            <a:avLst/>
          </a:prstGeom>
          <a:noFill/>
          <a:ln>
            <a:noFill/>
          </a:ln>
          <a:effectLst>
            <a:outerShdw blurRad="406400" dist="50800" dir="5400000" sx="91000" sy="91000" algn="ctr" rotWithShape="0">
              <a:srgbClr val="000000">
                <a:alpha val="2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Function Overloading is defined as the process of having two or more function with the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same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name, but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different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parameters/signature.</a:t>
            </a:r>
            <a:endParaRPr lang="en-US" sz="6600" dirty="0">
              <a:solidFill>
                <a:schemeClr val="accent2">
                  <a:lumMod val="75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956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Empires 29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C7D4E4"/>
      </a:accent1>
      <a:accent2>
        <a:srgbClr val="3D5476"/>
      </a:accent2>
      <a:accent3>
        <a:srgbClr val="FE9800"/>
      </a:accent3>
      <a:accent4>
        <a:srgbClr val="253247"/>
      </a:accent4>
      <a:accent5>
        <a:srgbClr val="FEFFFE"/>
      </a:accent5>
      <a:accent6>
        <a:srgbClr val="91969B"/>
      </a:accent6>
      <a:hlink>
        <a:srgbClr val="4B5050"/>
      </a:hlink>
      <a:folHlink>
        <a:srgbClr val="19BB9B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34559</TotalTime>
  <Words>782</Words>
  <Application>Microsoft Office PowerPoint</Application>
  <PresentationFormat>Custom</PresentationFormat>
  <Paragraphs>234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Lato</vt:lpstr>
      <vt:lpstr>Lato Regular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Presentations</dc:title>
  <dc:subject/>
  <dc:creator>ab</dc:creator>
  <cp:keywords/>
  <dc:description/>
  <cp:lastModifiedBy>AB CD</cp:lastModifiedBy>
  <cp:revision>7868</cp:revision>
  <dcterms:created xsi:type="dcterms:W3CDTF">2014-11-12T21:47:38Z</dcterms:created>
  <dcterms:modified xsi:type="dcterms:W3CDTF">2023-08-09T09:39:44Z</dcterms:modified>
  <cp:category/>
</cp:coreProperties>
</file>