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notesSlides/notesSlide8.xml" ContentType="application/vnd.openxmlformats-officedocument.presentationml.notesSlid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rts/chart12.xml" ContentType="application/vnd.openxmlformats-officedocument.drawingml.chart+xml"/>
  <Override PartName="/ppt/notesSlides/notesSlide11.xml" ContentType="application/vnd.openxmlformats-officedocument.presentationml.notesSlide+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2.xml" ContentType="application/vnd.openxmlformats-officedocument.presentationml.notesSlid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charts/chart15.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3" r:id="rId2"/>
  </p:sldMasterIdLst>
  <p:notesMasterIdLst>
    <p:notesMasterId r:id="rId18"/>
  </p:notesMasterIdLst>
  <p:sldIdLst>
    <p:sldId id="495" r:id="rId3"/>
    <p:sldId id="515" r:id="rId4"/>
    <p:sldId id="516" r:id="rId5"/>
    <p:sldId id="517" r:id="rId6"/>
    <p:sldId id="518" r:id="rId7"/>
    <p:sldId id="519" r:id="rId8"/>
    <p:sldId id="520" r:id="rId9"/>
    <p:sldId id="521" r:id="rId10"/>
    <p:sldId id="522" r:id="rId11"/>
    <p:sldId id="523" r:id="rId12"/>
    <p:sldId id="524" r:id="rId13"/>
    <p:sldId id="529" r:id="rId14"/>
    <p:sldId id="530" r:id="rId15"/>
    <p:sldId id="531" r:id="rId16"/>
    <p:sldId id="528" r:id="rId17"/>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4800" userDrawn="1">
          <p15:clr>
            <a:srgbClr val="A4A3A4"/>
          </p15:clr>
        </p15:guide>
        <p15:guide id="5" pos="21" userDrawn="1">
          <p15:clr>
            <a:srgbClr val="A4A3A4"/>
          </p15:clr>
        </p15:guide>
        <p15:guide id="13" pos="7200" userDrawn="1">
          <p15:clr>
            <a:srgbClr val="A4A3A4"/>
          </p15:clr>
        </p15:guide>
        <p15:guide id="15" orient="horz" pos="720" userDrawn="1">
          <p15:clr>
            <a:srgbClr val="A4A3A4"/>
          </p15:clr>
        </p15:guide>
        <p15:guide id="19" orient="horz" pos="3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FF7"/>
    <a:srgbClr val="4271C6"/>
    <a:srgbClr val="EF7929"/>
    <a:srgbClr val="E7E7E7"/>
    <a:srgbClr val="426DC6"/>
    <a:srgbClr val="B5BAB5"/>
    <a:srgbClr val="529AD6"/>
    <a:srgbClr val="A5A2A5"/>
    <a:srgbClr val="31459C"/>
    <a:srgbClr val="E775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p:cViewPr varScale="1">
        <p:scale>
          <a:sx n="69" d="100"/>
          <a:sy n="69" d="100"/>
        </p:scale>
        <p:origin x="696" y="48"/>
      </p:cViewPr>
      <p:guideLst>
        <p:guide pos="4800"/>
        <p:guide pos="21"/>
        <p:guide pos="7200"/>
        <p:guide orient="horz" pos="720"/>
        <p:guide orient="horz" pos="3960"/>
      </p:guideLst>
    </p:cSldViewPr>
  </p:slideViewPr>
  <p:notesTextViewPr>
    <p:cViewPr>
      <p:scale>
        <a:sx n="1" d="1"/>
        <a:sy n="1" d="1"/>
      </p:scale>
      <p:origin x="0" y="0"/>
    </p:cViewPr>
  </p:notesTextViewPr>
  <p:gridSpacing cx="155448" cy="15544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429451502584188"/>
          <c:y val="6.6109438851789104E-2"/>
          <c:w val="0.4855213365324178"/>
          <c:h val="0.9027375660320941"/>
        </c:manualLayout>
      </c:layout>
      <c:barChart>
        <c:barDir val="bar"/>
        <c:grouping val="clustered"/>
        <c:varyColors val="0"/>
        <c:ser>
          <c:idx val="0"/>
          <c:order val="0"/>
          <c:spPr>
            <a:solidFill>
              <a:schemeClr val="tx1">
                <a:lumMod val="50000"/>
              </a:schemeClr>
            </a:solidFill>
            <a:ln>
              <a:solidFill>
                <a:schemeClr val="bg1"/>
              </a:solidFill>
            </a:ln>
          </c:spPr>
          <c:invertIfNegative val="0"/>
          <c:dPt>
            <c:idx val="1"/>
            <c:invertIfNegative val="0"/>
            <c:bubble3D val="0"/>
            <c:spPr>
              <a:solidFill>
                <a:srgbClr val="245794"/>
              </a:solidFill>
              <a:ln>
                <a:solidFill>
                  <a:schemeClr val="bg1"/>
                </a:solidFill>
              </a:ln>
            </c:spPr>
            <c:extLst>
              <c:ext xmlns:c16="http://schemas.microsoft.com/office/drawing/2014/chart" uri="{C3380CC4-5D6E-409C-BE32-E72D297353CC}">
                <c16:uniqueId val="{00000001-8392-424A-9A22-59BC57DCE389}"/>
              </c:ext>
            </c:extLst>
          </c:dPt>
          <c:dPt>
            <c:idx val="2"/>
            <c:invertIfNegative val="0"/>
            <c:bubble3D val="0"/>
            <c:spPr>
              <a:solidFill>
                <a:schemeClr val="tx1">
                  <a:lumMod val="60000"/>
                  <a:lumOff val="40000"/>
                </a:schemeClr>
              </a:solidFill>
              <a:ln>
                <a:solidFill>
                  <a:schemeClr val="bg1"/>
                </a:solidFill>
              </a:ln>
            </c:spPr>
            <c:extLst>
              <c:ext xmlns:c16="http://schemas.microsoft.com/office/drawing/2014/chart" uri="{C3380CC4-5D6E-409C-BE32-E72D297353CC}">
                <c16:uniqueId val="{00000003-8392-424A-9A22-59BC57DCE389}"/>
              </c:ext>
            </c:extLst>
          </c:dPt>
          <c:dPt>
            <c:idx val="3"/>
            <c:invertIfNegative val="0"/>
            <c:bubble3D val="0"/>
            <c:spPr>
              <a:solidFill>
                <a:srgbClr val="A8C6EA"/>
              </a:solidFill>
              <a:ln>
                <a:solidFill>
                  <a:schemeClr val="bg1"/>
                </a:solidFill>
              </a:ln>
            </c:spPr>
            <c:extLst>
              <c:ext xmlns:c16="http://schemas.microsoft.com/office/drawing/2014/chart" uri="{C3380CC4-5D6E-409C-BE32-E72D297353CC}">
                <c16:uniqueId val="{00000005-8392-424A-9A22-59BC57DCE389}"/>
              </c:ext>
            </c:extLst>
          </c:dPt>
          <c:dPt>
            <c:idx val="6"/>
            <c:invertIfNegative val="0"/>
            <c:bubble3D val="0"/>
            <c:spPr>
              <a:solidFill>
                <a:srgbClr val="245794"/>
              </a:solidFill>
              <a:ln>
                <a:solidFill>
                  <a:schemeClr val="bg1"/>
                </a:solidFill>
              </a:ln>
            </c:spPr>
            <c:extLst>
              <c:ext xmlns:c16="http://schemas.microsoft.com/office/drawing/2014/chart" uri="{C3380CC4-5D6E-409C-BE32-E72D297353CC}">
                <c16:uniqueId val="{00000007-8392-424A-9A22-59BC57DCE389}"/>
              </c:ext>
            </c:extLst>
          </c:dPt>
          <c:dPt>
            <c:idx val="7"/>
            <c:invertIfNegative val="0"/>
            <c:bubble3D val="0"/>
            <c:spPr>
              <a:solidFill>
                <a:schemeClr val="tx1">
                  <a:lumMod val="60000"/>
                  <a:lumOff val="40000"/>
                </a:schemeClr>
              </a:solidFill>
              <a:ln>
                <a:solidFill>
                  <a:schemeClr val="bg1"/>
                </a:solidFill>
              </a:ln>
            </c:spPr>
            <c:extLst>
              <c:ext xmlns:c16="http://schemas.microsoft.com/office/drawing/2014/chart" uri="{C3380CC4-5D6E-409C-BE32-E72D297353CC}">
                <c16:uniqueId val="{00000009-8392-424A-9A22-59BC57DCE389}"/>
              </c:ext>
            </c:extLst>
          </c:dPt>
          <c:dPt>
            <c:idx val="8"/>
            <c:invertIfNegative val="0"/>
            <c:bubble3D val="0"/>
            <c:spPr>
              <a:solidFill>
                <a:srgbClr val="A8C6EA"/>
              </a:solidFill>
              <a:ln>
                <a:solidFill>
                  <a:schemeClr val="bg1"/>
                </a:solidFill>
              </a:ln>
            </c:spPr>
            <c:extLst>
              <c:ext xmlns:c16="http://schemas.microsoft.com/office/drawing/2014/chart" uri="{C3380CC4-5D6E-409C-BE32-E72D297353CC}">
                <c16:uniqueId val="{0000000B-8392-424A-9A22-59BC57DCE389}"/>
              </c:ext>
            </c:extLst>
          </c:dPt>
          <c:dPt>
            <c:idx val="9"/>
            <c:invertIfNegative val="0"/>
            <c:bubble3D val="0"/>
            <c:spPr>
              <a:solidFill>
                <a:srgbClr val="1F4A7F"/>
              </a:solidFill>
              <a:ln>
                <a:solidFill>
                  <a:schemeClr val="bg1"/>
                </a:solidFill>
              </a:ln>
            </c:spPr>
            <c:extLst>
              <c:ext xmlns:c16="http://schemas.microsoft.com/office/drawing/2014/chart" uri="{C3380CC4-5D6E-409C-BE32-E72D297353CC}">
                <c16:uniqueId val="{0000000D-8392-424A-9A22-59BC57DCE389}"/>
              </c:ext>
            </c:extLst>
          </c:dPt>
          <c:dPt>
            <c:idx val="11"/>
            <c:invertIfNegative val="0"/>
            <c:bubble3D val="0"/>
            <c:spPr>
              <a:solidFill>
                <a:srgbClr val="245794"/>
              </a:solidFill>
              <a:ln>
                <a:solidFill>
                  <a:schemeClr val="bg1"/>
                </a:solidFill>
              </a:ln>
            </c:spPr>
            <c:extLst>
              <c:ext xmlns:c16="http://schemas.microsoft.com/office/drawing/2014/chart" uri="{C3380CC4-5D6E-409C-BE32-E72D297353CC}">
                <c16:uniqueId val="{0000000F-8392-424A-9A22-59BC57DCE389}"/>
              </c:ext>
            </c:extLst>
          </c:dPt>
          <c:dPt>
            <c:idx val="12"/>
            <c:invertIfNegative val="0"/>
            <c:bubble3D val="0"/>
            <c:spPr>
              <a:solidFill>
                <a:schemeClr val="tx1">
                  <a:lumMod val="60000"/>
                  <a:lumOff val="40000"/>
                </a:schemeClr>
              </a:solidFill>
              <a:ln>
                <a:solidFill>
                  <a:schemeClr val="bg1"/>
                </a:solidFill>
              </a:ln>
            </c:spPr>
            <c:extLst>
              <c:ext xmlns:c16="http://schemas.microsoft.com/office/drawing/2014/chart" uri="{C3380CC4-5D6E-409C-BE32-E72D297353CC}">
                <c16:uniqueId val="{00000011-8392-424A-9A22-59BC57DCE389}"/>
              </c:ext>
            </c:extLst>
          </c:dPt>
          <c:dPt>
            <c:idx val="13"/>
            <c:invertIfNegative val="0"/>
            <c:bubble3D val="0"/>
            <c:spPr>
              <a:solidFill>
                <a:srgbClr val="A8C6EA"/>
              </a:solidFill>
              <a:ln>
                <a:solidFill>
                  <a:schemeClr val="bg1"/>
                </a:solidFill>
              </a:ln>
            </c:spPr>
            <c:extLst>
              <c:ext xmlns:c16="http://schemas.microsoft.com/office/drawing/2014/chart" uri="{C3380CC4-5D6E-409C-BE32-E72D297353CC}">
                <c16:uniqueId val="{00000013-8392-424A-9A22-59BC57DCE389}"/>
              </c:ext>
            </c:extLst>
          </c:dPt>
          <c:dLbls>
            <c:spPr>
              <a:noFill/>
              <a:ln>
                <a:noFill/>
              </a:ln>
              <a:effectLst/>
            </c:spPr>
            <c:txPr>
              <a:bodyPr/>
              <a:lstStyle/>
              <a:p>
                <a:pPr>
                  <a:defRPr sz="1800" b="1">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Sheet1!$B$2:$B$5</c:f>
              <c:strCache>
                <c:ptCount val="4"/>
                <c:pt idx="0">
                  <c:v>A great deal</c:v>
                </c:pt>
                <c:pt idx="1">
                  <c:v>A fair amount</c:v>
                </c:pt>
                <c:pt idx="2">
                  <c:v>A little bit</c:v>
                </c:pt>
                <c:pt idx="3">
                  <c:v>Nothing at all</c:v>
                </c:pt>
              </c:strCache>
            </c:strRef>
          </c:cat>
          <c:val>
            <c:numRef>
              <c:f>Sheet1!$C$2:$C$5</c:f>
              <c:numCache>
                <c:formatCode>0%</c:formatCode>
                <c:ptCount val="4"/>
                <c:pt idx="0">
                  <c:v>0.08</c:v>
                </c:pt>
                <c:pt idx="1">
                  <c:v>0.09</c:v>
                </c:pt>
                <c:pt idx="2">
                  <c:v>0.28000000000000003</c:v>
                </c:pt>
                <c:pt idx="3">
                  <c:v>0.55000000000000004</c:v>
                </c:pt>
              </c:numCache>
            </c:numRef>
          </c:val>
          <c:extLst>
            <c:ext xmlns:c16="http://schemas.microsoft.com/office/drawing/2014/chart" uri="{C3380CC4-5D6E-409C-BE32-E72D297353CC}">
              <c16:uniqueId val="{00000014-8392-424A-9A22-59BC57DCE389}"/>
            </c:ext>
          </c:extLst>
        </c:ser>
        <c:dLbls>
          <c:showLegendKey val="0"/>
          <c:showVal val="0"/>
          <c:showCatName val="0"/>
          <c:showSerName val="0"/>
          <c:showPercent val="0"/>
          <c:showBubbleSize val="0"/>
        </c:dLbls>
        <c:gapWidth val="54"/>
        <c:axId val="95802880"/>
        <c:axId val="95804416"/>
      </c:barChart>
      <c:catAx>
        <c:axId val="95802880"/>
        <c:scaling>
          <c:orientation val="maxMin"/>
        </c:scaling>
        <c:delete val="0"/>
        <c:axPos val="l"/>
        <c:numFmt formatCode="General" sourceLinked="1"/>
        <c:majorTickMark val="none"/>
        <c:minorTickMark val="none"/>
        <c:tickLblPos val="nextTo"/>
        <c:spPr>
          <a:ln>
            <a:solidFill>
              <a:schemeClr val="tx1">
                <a:lumMod val="75000"/>
              </a:schemeClr>
            </a:solidFill>
          </a:ln>
        </c:spPr>
        <c:txPr>
          <a:bodyPr/>
          <a:lstStyle/>
          <a:p>
            <a:pPr>
              <a:defRPr sz="1800" b="1"/>
            </a:pPr>
            <a:endParaRPr lang="en-US"/>
          </a:p>
        </c:txPr>
        <c:crossAx val="95804416"/>
        <c:crosses val="autoZero"/>
        <c:auto val="1"/>
        <c:lblAlgn val="ctr"/>
        <c:lblOffset val="100"/>
        <c:noMultiLvlLbl val="0"/>
      </c:catAx>
      <c:valAx>
        <c:axId val="95804416"/>
        <c:scaling>
          <c:orientation val="minMax"/>
          <c:max val="1"/>
          <c:min val="0"/>
        </c:scaling>
        <c:delete val="1"/>
        <c:axPos val="t"/>
        <c:numFmt formatCode="0%" sourceLinked="1"/>
        <c:majorTickMark val="out"/>
        <c:minorTickMark val="none"/>
        <c:tickLblPos val="none"/>
        <c:crossAx val="95802880"/>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786696761808111E-2"/>
          <c:y val="0.1161504186347268"/>
          <c:w val="0.89085472119711007"/>
          <c:h val="0.5842297529813556"/>
        </c:manualLayout>
      </c:layout>
      <c:lineChart>
        <c:grouping val="standard"/>
        <c:varyColors val="0"/>
        <c:ser>
          <c:idx val="0"/>
          <c:order val="0"/>
          <c:tx>
            <c:strRef>
              <c:f>Sheet1!$B$1</c:f>
              <c:strCache>
                <c:ptCount val="1"/>
                <c:pt idx="0">
                  <c:v>Agree</c:v>
                </c:pt>
              </c:strCache>
            </c:strRef>
          </c:tx>
          <c:spPr>
            <a:ln w="28575" cap="rnd">
              <a:solidFill>
                <a:schemeClr val="accent1"/>
              </a:solidFill>
              <a:round/>
            </a:ln>
            <a:effectLst/>
          </c:spPr>
          <c:marker>
            <c:symbol val="none"/>
          </c:marker>
          <c:dLbls>
            <c:spPr>
              <a:solidFill>
                <a:srgbClr val="E7EFF7"/>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4271C6"/>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[$-409]mmm\-yy;@</c:formatCode>
                <c:ptCount val="8"/>
                <c:pt idx="0">
                  <c:v>41671</c:v>
                </c:pt>
                <c:pt idx="1">
                  <c:v>41974</c:v>
                </c:pt>
                <c:pt idx="2">
                  <c:v>42095</c:v>
                </c:pt>
                <c:pt idx="3">
                  <c:v>42309</c:v>
                </c:pt>
                <c:pt idx="4">
                  <c:v>42461</c:v>
                </c:pt>
                <c:pt idx="5">
                  <c:v>42552</c:v>
                </c:pt>
                <c:pt idx="6">
                  <c:v>42917</c:v>
                </c:pt>
                <c:pt idx="7">
                  <c:v>43191</c:v>
                </c:pt>
              </c:numCache>
            </c:numRef>
          </c:cat>
          <c:val>
            <c:numRef>
              <c:f>Sheet1!$B$2:$B$9</c:f>
              <c:numCache>
                <c:formatCode>0%</c:formatCode>
                <c:ptCount val="8"/>
                <c:pt idx="0">
                  <c:v>0.28000000000000003</c:v>
                </c:pt>
                <c:pt idx="1">
                  <c:v>0.31</c:v>
                </c:pt>
                <c:pt idx="2">
                  <c:v>0.32</c:v>
                </c:pt>
                <c:pt idx="3">
                  <c:v>0.33</c:v>
                </c:pt>
                <c:pt idx="4">
                  <c:v>0.37</c:v>
                </c:pt>
                <c:pt idx="5">
                  <c:v>0.37</c:v>
                </c:pt>
                <c:pt idx="6">
                  <c:v>0.39</c:v>
                </c:pt>
                <c:pt idx="7">
                  <c:v>0.41</c:v>
                </c:pt>
              </c:numCache>
            </c:numRef>
          </c:val>
          <c:smooth val="0"/>
          <c:extLst>
            <c:ext xmlns:c16="http://schemas.microsoft.com/office/drawing/2014/chart" uri="{C3380CC4-5D6E-409C-BE32-E72D297353CC}">
              <c16:uniqueId val="{00000000-4D24-414D-9F32-41A8C0F61E2B}"/>
            </c:ext>
          </c:extLst>
        </c:ser>
        <c:dLbls>
          <c:showLegendKey val="0"/>
          <c:showVal val="0"/>
          <c:showCatName val="0"/>
          <c:showSerName val="0"/>
          <c:showPercent val="0"/>
          <c:showBubbleSize val="0"/>
        </c:dLbls>
        <c:smooth val="0"/>
        <c:axId val="112798016"/>
        <c:axId val="533338976"/>
      </c:lineChart>
      <c:dateAx>
        <c:axId val="112798016"/>
        <c:scaling>
          <c:orientation val="minMax"/>
        </c:scaling>
        <c:delete val="1"/>
        <c:axPos val="b"/>
        <c:numFmt formatCode="[$-409]mmm\-yy;@" sourceLinked="1"/>
        <c:majorTickMark val="none"/>
        <c:minorTickMark val="none"/>
        <c:tickLblPos val="nextTo"/>
        <c:crossAx val="533338976"/>
        <c:crosses val="autoZero"/>
        <c:auto val="1"/>
        <c:lblOffset val="100"/>
        <c:baseTimeUnit val="months"/>
      </c:dateAx>
      <c:valAx>
        <c:axId val="5333389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798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786696761808111E-2"/>
          <c:y val="0.1161504186347268"/>
          <c:w val="0.89085472119711007"/>
          <c:h val="0.5842297529813556"/>
        </c:manualLayout>
      </c:layout>
      <c:lineChart>
        <c:grouping val="standard"/>
        <c:varyColors val="0"/>
        <c:ser>
          <c:idx val="0"/>
          <c:order val="0"/>
          <c:tx>
            <c:strRef>
              <c:f>Sheet1!$B$1</c:f>
              <c:strCache>
                <c:ptCount val="1"/>
                <c:pt idx="0">
                  <c:v>Agree</c:v>
                </c:pt>
              </c:strCache>
            </c:strRef>
          </c:tx>
          <c:spPr>
            <a:ln w="28575" cap="rnd">
              <a:solidFill>
                <a:schemeClr val="accent1"/>
              </a:solidFill>
              <a:round/>
            </a:ln>
            <a:effectLst/>
          </c:spPr>
          <c:marker>
            <c:symbol val="none"/>
          </c:marker>
          <c:dLbls>
            <c:spPr>
              <a:solidFill>
                <a:schemeClr val="bg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4271C6"/>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[$-409]mmm\-yy;@</c:formatCode>
                <c:ptCount val="8"/>
                <c:pt idx="0">
                  <c:v>41671</c:v>
                </c:pt>
                <c:pt idx="1">
                  <c:v>41974</c:v>
                </c:pt>
                <c:pt idx="2">
                  <c:v>42095</c:v>
                </c:pt>
                <c:pt idx="3">
                  <c:v>42309</c:v>
                </c:pt>
                <c:pt idx="4">
                  <c:v>42461</c:v>
                </c:pt>
                <c:pt idx="5">
                  <c:v>42552</c:v>
                </c:pt>
                <c:pt idx="6">
                  <c:v>42917</c:v>
                </c:pt>
                <c:pt idx="7">
                  <c:v>43191</c:v>
                </c:pt>
              </c:numCache>
            </c:numRef>
          </c:cat>
          <c:val>
            <c:numRef>
              <c:f>Sheet1!$B$2:$B$9</c:f>
              <c:numCache>
                <c:formatCode>0%</c:formatCode>
                <c:ptCount val="8"/>
                <c:pt idx="0">
                  <c:v>0.22</c:v>
                </c:pt>
                <c:pt idx="1">
                  <c:v>0.25</c:v>
                </c:pt>
                <c:pt idx="2">
                  <c:v>0.24</c:v>
                </c:pt>
                <c:pt idx="3">
                  <c:v>0.27</c:v>
                </c:pt>
                <c:pt idx="4">
                  <c:v>0.32</c:v>
                </c:pt>
                <c:pt idx="5">
                  <c:v>0.32</c:v>
                </c:pt>
                <c:pt idx="6">
                  <c:v>0.36</c:v>
                </c:pt>
                <c:pt idx="7">
                  <c:v>0.36</c:v>
                </c:pt>
              </c:numCache>
            </c:numRef>
          </c:val>
          <c:smooth val="0"/>
          <c:extLst>
            <c:ext xmlns:c16="http://schemas.microsoft.com/office/drawing/2014/chart" uri="{C3380CC4-5D6E-409C-BE32-E72D297353CC}">
              <c16:uniqueId val="{00000000-06CA-4B80-A13E-1595BD277F0A}"/>
            </c:ext>
          </c:extLst>
        </c:ser>
        <c:dLbls>
          <c:showLegendKey val="0"/>
          <c:showVal val="0"/>
          <c:showCatName val="0"/>
          <c:showSerName val="0"/>
          <c:showPercent val="0"/>
          <c:showBubbleSize val="0"/>
        </c:dLbls>
        <c:smooth val="0"/>
        <c:axId val="112798016"/>
        <c:axId val="533338976"/>
      </c:lineChart>
      <c:dateAx>
        <c:axId val="112798016"/>
        <c:scaling>
          <c:orientation val="minMax"/>
          <c:max val="43221"/>
        </c:scaling>
        <c:delete val="0"/>
        <c:axPos val="b"/>
        <c:numFmt formatCode="[$-409]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3338976"/>
        <c:crosses val="autoZero"/>
        <c:auto val="1"/>
        <c:lblOffset val="100"/>
        <c:baseTimeUnit val="months"/>
        <c:majorUnit val="2"/>
        <c:majorTimeUnit val="months"/>
      </c:dateAx>
      <c:valAx>
        <c:axId val="5333389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798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3009536152502375E-2"/>
          <c:y val="0.3435184722513705"/>
          <c:w val="0.93645313783922057"/>
          <c:h val="0.49408228371681395"/>
        </c:manualLayout>
      </c:layout>
      <c:lineChart>
        <c:grouping val="standard"/>
        <c:varyColors val="0"/>
        <c:ser>
          <c:idx val="0"/>
          <c:order val="0"/>
          <c:tx>
            <c:strRef>
              <c:f>Sheet1!$B$1</c:f>
              <c:strCache>
                <c:ptCount val="1"/>
                <c:pt idx="0">
                  <c:v>The US should continue to dedicate moderate resources to supporting some actions of the ICC without formally joining, such as by providing satellite photos if our satellites are passing an area of interest to the ICC</c:v>
                </c:pt>
              </c:strCache>
            </c:strRef>
          </c:tx>
          <c:marker>
            <c:symbol val="none"/>
          </c:marker>
          <c:dLbls>
            <c:spPr>
              <a:solidFill>
                <a:schemeClr val="bg1"/>
              </a:solidFill>
              <a:ln>
                <a:noFill/>
              </a:ln>
              <a:effectLst/>
            </c:spPr>
            <c:txPr>
              <a:bodyPr wrap="square" lIns="38100" tIns="19050" rIns="38100" bIns="19050" anchor="ctr">
                <a:spAutoFit/>
              </a:bodyPr>
              <a:lstStyle/>
              <a:p>
                <a:pPr>
                  <a:defRPr sz="1400" b="1">
                    <a:solidFill>
                      <a:srgbClr val="426DC6"/>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Sheet1!$B$2:$B$9</c:f>
              <c:numCache>
                <c:formatCode>General</c:formatCode>
                <c:ptCount val="8"/>
                <c:pt idx="0">
                  <c:v>44</c:v>
                </c:pt>
                <c:pt idx="1">
                  <c:v>47</c:v>
                </c:pt>
                <c:pt idx="2">
                  <c:v>43</c:v>
                </c:pt>
                <c:pt idx="3">
                  <c:v>42</c:v>
                </c:pt>
                <c:pt idx="4">
                  <c:v>52</c:v>
                </c:pt>
                <c:pt idx="5">
                  <c:v>49</c:v>
                </c:pt>
                <c:pt idx="6">
                  <c:v>53</c:v>
                </c:pt>
                <c:pt idx="7">
                  <c:v>54</c:v>
                </c:pt>
              </c:numCache>
            </c:numRef>
          </c:val>
          <c:smooth val="0"/>
          <c:extLst>
            <c:ext xmlns:c16="http://schemas.microsoft.com/office/drawing/2014/chart" uri="{C3380CC4-5D6E-409C-BE32-E72D297353CC}">
              <c16:uniqueId val="{00000001-5220-4575-9865-FC0F9EACE280}"/>
            </c:ext>
          </c:extLst>
        </c:ser>
        <c:ser>
          <c:idx val="1"/>
          <c:order val="1"/>
          <c:tx>
            <c:strRef>
              <c:f>Sheet1!$C$1</c:f>
              <c:strCache>
                <c:ptCount val="1"/>
                <c:pt idx="0">
                  <c:v>Joining the ICC would compromise America's sovereignty as a nation</c:v>
                </c:pt>
              </c:strCache>
            </c:strRef>
          </c:tx>
          <c:marker>
            <c:symbol val="none"/>
          </c:marker>
          <c:dLbls>
            <c:dLbl>
              <c:idx val="4"/>
              <c:layout>
                <c:manualLayout>
                  <c:x val="-1.810696932318806E-2"/>
                  <c:y val="2.53840080749128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220-4575-9865-FC0F9EACE280}"/>
                </c:ext>
              </c:extLst>
            </c:dLbl>
            <c:dLbl>
              <c:idx val="5"/>
              <c:layout>
                <c:manualLayout>
                  <c:x val="-1.5784824582992258E-2"/>
                  <c:y val="3.3845344099883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FFE-4CAB-8FD1-A342B129A973}"/>
                </c:ext>
              </c:extLst>
            </c:dLbl>
            <c:spPr>
              <a:solidFill>
                <a:schemeClr val="bg1"/>
              </a:solidFill>
              <a:ln>
                <a:noFill/>
              </a:ln>
              <a:effectLst/>
            </c:spPr>
            <c:txPr>
              <a:bodyPr wrap="square" lIns="38100" tIns="19050" rIns="38100" bIns="19050" anchor="ctr">
                <a:spAutoFit/>
              </a:bodyPr>
              <a:lstStyle/>
              <a:p>
                <a:pPr>
                  <a:defRPr sz="1400" b="1">
                    <a:solidFill>
                      <a:srgbClr val="EF7929"/>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Sheet1!$C$2:$C$9</c:f>
              <c:numCache>
                <c:formatCode>General</c:formatCode>
                <c:ptCount val="8"/>
                <c:pt idx="0">
                  <c:v>26</c:v>
                </c:pt>
                <c:pt idx="1">
                  <c:v>28</c:v>
                </c:pt>
                <c:pt idx="2">
                  <c:v>26</c:v>
                </c:pt>
                <c:pt idx="3">
                  <c:v>24</c:v>
                </c:pt>
                <c:pt idx="4">
                  <c:v>31</c:v>
                </c:pt>
                <c:pt idx="5">
                  <c:v>32</c:v>
                </c:pt>
                <c:pt idx="6">
                  <c:v>30</c:v>
                </c:pt>
                <c:pt idx="7">
                  <c:v>28</c:v>
                </c:pt>
              </c:numCache>
            </c:numRef>
          </c:val>
          <c:smooth val="0"/>
          <c:extLst>
            <c:ext xmlns:c16="http://schemas.microsoft.com/office/drawing/2014/chart" uri="{C3380CC4-5D6E-409C-BE32-E72D297353CC}">
              <c16:uniqueId val="{00000003-5220-4575-9865-FC0F9EACE280}"/>
            </c:ext>
          </c:extLst>
        </c:ser>
        <c:ser>
          <c:idx val="2"/>
          <c:order val="2"/>
          <c:tx>
            <c:strRef>
              <c:f>Sheet1!$D$1</c:f>
              <c:strCache>
                <c:ptCount val="1"/>
                <c:pt idx="0">
                  <c:v>The US should become more engaged and involved in the ICC without becoming a member by making all forms of our vast governmental resources available to support the work of the ICC</c:v>
                </c:pt>
              </c:strCache>
            </c:strRef>
          </c:tx>
          <c:marker>
            <c:symbol val="none"/>
          </c:marker>
          <c:dLbls>
            <c:dLbl>
              <c:idx val="0"/>
              <c:layout>
                <c:manualLayout>
                  <c:x val="-2.0463946234486895E-2"/>
                  <c:y val="-3.10248987582268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FE-4CAB-8FD1-A342B129A973}"/>
                </c:ext>
              </c:extLst>
            </c:dLbl>
            <c:dLbl>
              <c:idx val="1"/>
              <c:layout>
                <c:manualLayout>
                  <c:x val="-2.278609097468277E-2"/>
                  <c:y val="-1.97431173915989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FE-4CAB-8FD1-A342B129A973}"/>
                </c:ext>
              </c:extLst>
            </c:dLbl>
            <c:dLbl>
              <c:idx val="4"/>
              <c:spPr>
                <a:solidFill>
                  <a:schemeClr val="bg1"/>
                </a:solidFill>
                <a:ln>
                  <a:noFill/>
                </a:ln>
                <a:effectLst/>
              </c:spPr>
              <c:txPr>
                <a:bodyPr wrap="square" lIns="38100" tIns="19050" rIns="38100" bIns="19050" anchor="ctr">
                  <a:noAutofit/>
                </a:bodyPr>
                <a:lstStyle/>
                <a:p>
                  <a:pPr>
                    <a:defRPr sz="1400" b="1">
                      <a:solidFill>
                        <a:schemeClr val="bg2">
                          <a:lumMod val="50000"/>
                        </a:schemeClr>
                      </a:solidFill>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5220-4575-9865-FC0F9EACE280}"/>
                </c:ext>
              </c:extLst>
            </c:dLbl>
            <c:spPr>
              <a:solidFill>
                <a:schemeClr val="bg1"/>
              </a:solidFill>
              <a:ln>
                <a:noFill/>
              </a:ln>
              <a:effectLst/>
            </c:spPr>
            <c:txPr>
              <a:bodyPr wrap="square" lIns="38100" tIns="19050" rIns="38100" bIns="19050" anchor="ctr">
                <a:spAutoFit/>
              </a:bodyPr>
              <a:lstStyle/>
              <a:p>
                <a:pPr>
                  <a:defRPr sz="1400" b="1">
                    <a:solidFill>
                      <a:schemeClr val="bg2">
                        <a:lumMod val="50000"/>
                      </a:schemeClr>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Sheet1!$D$2:$D$9</c:f>
              <c:numCache>
                <c:formatCode>General</c:formatCode>
                <c:ptCount val="8"/>
                <c:pt idx="0">
                  <c:v>28</c:v>
                </c:pt>
                <c:pt idx="1">
                  <c:v>31</c:v>
                </c:pt>
                <c:pt idx="2">
                  <c:v>32</c:v>
                </c:pt>
                <c:pt idx="3">
                  <c:v>33</c:v>
                </c:pt>
                <c:pt idx="4">
                  <c:v>37</c:v>
                </c:pt>
                <c:pt idx="5">
                  <c:v>37</c:v>
                </c:pt>
                <c:pt idx="6">
                  <c:v>39</c:v>
                </c:pt>
                <c:pt idx="7">
                  <c:v>41</c:v>
                </c:pt>
              </c:numCache>
            </c:numRef>
          </c:val>
          <c:smooth val="0"/>
          <c:extLst>
            <c:ext xmlns:c16="http://schemas.microsoft.com/office/drawing/2014/chart" uri="{C3380CC4-5D6E-409C-BE32-E72D297353CC}">
              <c16:uniqueId val="{00000005-5220-4575-9865-FC0F9EACE280}"/>
            </c:ext>
          </c:extLst>
        </c:ser>
        <c:ser>
          <c:idx val="3"/>
          <c:order val="3"/>
          <c:tx>
            <c:strRef>
              <c:f>Sheet1!$E$1</c:f>
              <c:strCache>
                <c:ptCount val="1"/>
                <c:pt idx="0">
                  <c:v>The US should become a full member of the International Criminal Court and robustly support all of its work</c:v>
                </c:pt>
              </c:strCache>
            </c:strRef>
          </c:tx>
          <c:marker>
            <c:symbol val="none"/>
          </c:marker>
          <c:dLbls>
            <c:dLbl>
              <c:idx val="2"/>
              <c:layout>
                <c:manualLayout>
                  <c:x val="-1.8106969323188019E-2"/>
                  <c:y val="3.10248987582267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FFE-4CAB-8FD1-A342B129A973}"/>
                </c:ext>
              </c:extLst>
            </c:dLbl>
            <c:dLbl>
              <c:idx val="4"/>
              <c:layout>
                <c:manualLayout>
                  <c:x val="-1.810696932318806E-2"/>
                  <c:y val="-1.69226720499418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220-4575-9865-FC0F9EACE280}"/>
                </c:ext>
              </c:extLst>
            </c:dLbl>
            <c:dLbl>
              <c:idx val="5"/>
              <c:layout>
                <c:manualLayout>
                  <c:x val="-1.810696932318806E-2"/>
                  <c:y val="-1.97431173915988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FE-4CAB-8FD1-A342B129A973}"/>
                </c:ext>
              </c:extLst>
            </c:dLbl>
            <c:spPr>
              <a:solidFill>
                <a:schemeClr val="bg1"/>
              </a:solidFill>
              <a:ln>
                <a:noFill/>
              </a:ln>
              <a:effectLst/>
            </c:spPr>
            <c:txPr>
              <a:bodyPr wrap="square" lIns="38100" tIns="19050" rIns="38100" bIns="19050" anchor="ctr">
                <a:spAutoFit/>
              </a:bodyPr>
              <a:lstStyle/>
              <a:p>
                <a:pPr>
                  <a:defRPr sz="1400" b="1">
                    <a:solidFill>
                      <a:srgbClr val="FFC000"/>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Sheet1!$E$2:$E$9</c:f>
              <c:numCache>
                <c:formatCode>General</c:formatCode>
                <c:ptCount val="8"/>
                <c:pt idx="0">
                  <c:v>22</c:v>
                </c:pt>
                <c:pt idx="1">
                  <c:v>25</c:v>
                </c:pt>
                <c:pt idx="2">
                  <c:v>24</c:v>
                </c:pt>
                <c:pt idx="3">
                  <c:v>27</c:v>
                </c:pt>
                <c:pt idx="4">
                  <c:v>32</c:v>
                </c:pt>
                <c:pt idx="5">
                  <c:v>32</c:v>
                </c:pt>
                <c:pt idx="6">
                  <c:v>36</c:v>
                </c:pt>
                <c:pt idx="7">
                  <c:v>36</c:v>
                </c:pt>
              </c:numCache>
            </c:numRef>
          </c:val>
          <c:smooth val="0"/>
          <c:extLst>
            <c:ext xmlns:c16="http://schemas.microsoft.com/office/drawing/2014/chart" uri="{C3380CC4-5D6E-409C-BE32-E72D297353CC}">
              <c16:uniqueId val="{00000007-5220-4575-9865-FC0F9EACE280}"/>
            </c:ext>
          </c:extLst>
        </c:ser>
        <c:dLbls>
          <c:dLblPos val="ctr"/>
          <c:showLegendKey val="0"/>
          <c:showVal val="1"/>
          <c:showCatName val="0"/>
          <c:showSerName val="0"/>
          <c:showPercent val="0"/>
          <c:showBubbleSize val="0"/>
        </c:dLbls>
        <c:smooth val="0"/>
        <c:axId val="1440384"/>
        <c:axId val="96215424"/>
      </c:lineChart>
      <c:dateAx>
        <c:axId val="1440384"/>
        <c:scaling>
          <c:orientation val="minMax"/>
        </c:scaling>
        <c:delete val="0"/>
        <c:axPos val="b"/>
        <c:numFmt formatCode="mmm\-yy" sourceLinked="1"/>
        <c:majorTickMark val="out"/>
        <c:minorTickMark val="none"/>
        <c:tickLblPos val="nextTo"/>
        <c:txPr>
          <a:bodyPr/>
          <a:lstStyle/>
          <a:p>
            <a:pPr>
              <a:defRPr sz="1200"/>
            </a:pPr>
            <a:endParaRPr lang="en-US"/>
          </a:p>
        </c:txPr>
        <c:crossAx val="96215424"/>
        <c:crosses val="autoZero"/>
        <c:auto val="1"/>
        <c:lblOffset val="100"/>
        <c:baseTimeUnit val="months"/>
      </c:dateAx>
      <c:valAx>
        <c:axId val="96215424"/>
        <c:scaling>
          <c:orientation val="minMax"/>
          <c:min val="20"/>
        </c:scaling>
        <c:delete val="0"/>
        <c:axPos val="l"/>
        <c:numFmt formatCode="General" sourceLinked="1"/>
        <c:majorTickMark val="out"/>
        <c:minorTickMark val="none"/>
        <c:tickLblPos val="nextTo"/>
        <c:txPr>
          <a:bodyPr/>
          <a:lstStyle/>
          <a:p>
            <a:pPr>
              <a:defRPr sz="1600"/>
            </a:pPr>
            <a:endParaRPr lang="en-US"/>
          </a:p>
        </c:txPr>
        <c:crossAx val="1440384"/>
        <c:crosses val="autoZero"/>
        <c:crossBetween val="between"/>
      </c:valAx>
    </c:plotArea>
    <c:legend>
      <c:legendPos val="t"/>
      <c:layout>
        <c:manualLayout>
          <c:xMode val="edge"/>
          <c:yMode val="edge"/>
          <c:x val="5.8146321448462476E-2"/>
          <c:y val="0"/>
          <c:w val="0.89786366340822832"/>
          <c:h val="0.35137130274593675"/>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502004476178368"/>
          <c:y val="0.14516434957349092"/>
          <c:w val="0.76497995523821627"/>
          <c:h val="0.85387582892718161"/>
        </c:manualLayout>
      </c:layout>
      <c:barChart>
        <c:barDir val="bar"/>
        <c:grouping val="percentStacked"/>
        <c:varyColors val="0"/>
        <c:ser>
          <c:idx val="0"/>
          <c:order val="0"/>
          <c:tx>
            <c:strRef>
              <c:f>Sheet1!$C$1</c:f>
              <c:strCache>
                <c:ptCount val="1"/>
                <c:pt idx="0">
                  <c:v>Strongly support</c:v>
                </c:pt>
              </c:strCache>
            </c:strRef>
          </c:tx>
          <c:spPr>
            <a:solidFill>
              <a:schemeClr val="accent1">
                <a:shade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Sheet1!$C$2:$C$3</c:f>
              <c:numCache>
                <c:formatCode>0%</c:formatCode>
                <c:ptCount val="2"/>
                <c:pt idx="0">
                  <c:v>0.2</c:v>
                </c:pt>
                <c:pt idx="1">
                  <c:v>0.25</c:v>
                </c:pt>
              </c:numCache>
            </c:numRef>
          </c:val>
          <c:extLst>
            <c:ext xmlns:c16="http://schemas.microsoft.com/office/drawing/2014/chart" uri="{C3380CC4-5D6E-409C-BE32-E72D297353CC}">
              <c16:uniqueId val="{00000000-282C-4956-8E3B-46CA2F2C15E3}"/>
            </c:ext>
          </c:extLst>
        </c:ser>
        <c:ser>
          <c:idx val="1"/>
          <c:order val="1"/>
          <c:tx>
            <c:strRef>
              <c:f>Sheet1!$D$1</c:f>
              <c:strCache>
                <c:ptCount val="1"/>
                <c:pt idx="0">
                  <c:v>Somewhat support</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Sheet1!$D$2:$D$3</c:f>
              <c:numCache>
                <c:formatCode>0%</c:formatCode>
                <c:ptCount val="2"/>
                <c:pt idx="0">
                  <c:v>0.25</c:v>
                </c:pt>
                <c:pt idx="1">
                  <c:v>0.28000000000000003</c:v>
                </c:pt>
              </c:numCache>
            </c:numRef>
          </c:val>
          <c:extLst>
            <c:ext xmlns:c16="http://schemas.microsoft.com/office/drawing/2014/chart" uri="{C3380CC4-5D6E-409C-BE32-E72D297353CC}">
              <c16:uniqueId val="{00000001-282C-4956-8E3B-46CA2F2C15E3}"/>
            </c:ext>
          </c:extLst>
        </c:ser>
        <c:ser>
          <c:idx val="2"/>
          <c:order val="2"/>
          <c:tx>
            <c:strRef>
              <c:f>Sheet1!$E$1</c:f>
              <c:strCache>
                <c:ptCount val="1"/>
                <c:pt idx="0">
                  <c:v>Neither support or oppose</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3-282C-4956-8E3B-46CA2F2C15E3}"/>
              </c:ext>
            </c:extLst>
          </c:dPt>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Sheet1!$E$2:$E$3</c:f>
              <c:numCache>
                <c:formatCode>0%</c:formatCode>
                <c:ptCount val="2"/>
                <c:pt idx="0">
                  <c:v>0.21</c:v>
                </c:pt>
                <c:pt idx="1">
                  <c:v>0.2</c:v>
                </c:pt>
              </c:numCache>
            </c:numRef>
          </c:val>
          <c:extLst>
            <c:ext xmlns:c16="http://schemas.microsoft.com/office/drawing/2014/chart" uri="{C3380CC4-5D6E-409C-BE32-E72D297353CC}">
              <c16:uniqueId val="{00000004-282C-4956-8E3B-46CA2F2C15E3}"/>
            </c:ext>
          </c:extLst>
        </c:ser>
        <c:ser>
          <c:idx val="3"/>
          <c:order val="3"/>
          <c:tx>
            <c:strRef>
              <c:f>Sheet1!$F$1</c:f>
              <c:strCache>
                <c:ptCount val="1"/>
                <c:pt idx="0">
                  <c:v>Somewhat oppose</c:v>
                </c:pt>
              </c:strCache>
            </c:strRef>
          </c:tx>
          <c:spPr>
            <a:solidFill>
              <a:schemeClr val="accent4">
                <a:lumMod val="20000"/>
                <a:lumOff val="80000"/>
              </a:schemeClr>
            </a:solidFill>
            <a:ln>
              <a:noFill/>
            </a:ln>
            <a:effectLst/>
          </c:spPr>
          <c:invertIfNegative val="0"/>
          <c:dLbls>
            <c:dLbl>
              <c:idx val="0"/>
              <c:layout>
                <c:manualLayout>
                  <c:x val="-9.1601503526883288E-3"/>
                  <c:y val="-5.79190638090216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D67-4111-A4D1-7EC9C874B476}"/>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Sheet1!$F$2:$F$3</c:f>
              <c:numCache>
                <c:formatCode>0%</c:formatCode>
                <c:ptCount val="2"/>
                <c:pt idx="0">
                  <c:v>0.08</c:v>
                </c:pt>
                <c:pt idx="1">
                  <c:v>7.0000000000000007E-2</c:v>
                </c:pt>
              </c:numCache>
            </c:numRef>
          </c:val>
          <c:extLst>
            <c:ext xmlns:c16="http://schemas.microsoft.com/office/drawing/2014/chart" uri="{C3380CC4-5D6E-409C-BE32-E72D297353CC}">
              <c16:uniqueId val="{00000000-2D67-4111-A4D1-7EC9C874B476}"/>
            </c:ext>
          </c:extLst>
        </c:ser>
        <c:ser>
          <c:idx val="4"/>
          <c:order val="4"/>
          <c:tx>
            <c:strRef>
              <c:f>Sheet1!$G$1</c:f>
              <c:strCache>
                <c:ptCount val="1"/>
                <c:pt idx="0">
                  <c:v>Strongly oppose</c:v>
                </c:pt>
              </c:strCache>
            </c:strRef>
          </c:tx>
          <c:spPr>
            <a:solidFill>
              <a:schemeClr val="accent4">
                <a:lumMod val="40000"/>
                <a:lumOff val="60000"/>
              </a:schemeClr>
            </a:solidFill>
            <a:ln>
              <a:noFill/>
            </a:ln>
            <a:effectLst/>
          </c:spPr>
          <c:invertIfNegative val="0"/>
          <c:dLbls>
            <c:dLbl>
              <c:idx val="0"/>
              <c:layout>
                <c:manualLayout>
                  <c:x val="1.591887082712275E-2"/>
                  <c:y val="-1.3921800759341157E-2"/>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0136745911641754E-2"/>
                      <c:h val="6.3130829722951906E-2"/>
                    </c:manualLayout>
                  </c15:layout>
                </c:ext>
                <c:ext xmlns:c16="http://schemas.microsoft.com/office/drawing/2014/chart" uri="{C3380CC4-5D6E-409C-BE32-E72D297353CC}">
                  <c16:uniqueId val="{00000004-2D67-4111-A4D1-7EC9C874B476}"/>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Sheet1!$G$2:$G$3</c:f>
              <c:numCache>
                <c:formatCode>0%</c:formatCode>
                <c:ptCount val="2"/>
                <c:pt idx="0">
                  <c:v>0.13</c:v>
                </c:pt>
                <c:pt idx="1">
                  <c:v>0.16</c:v>
                </c:pt>
              </c:numCache>
            </c:numRef>
          </c:val>
          <c:extLst>
            <c:ext xmlns:c16="http://schemas.microsoft.com/office/drawing/2014/chart" uri="{C3380CC4-5D6E-409C-BE32-E72D297353CC}">
              <c16:uniqueId val="{00000001-2D67-4111-A4D1-7EC9C874B476}"/>
            </c:ext>
          </c:extLst>
        </c:ser>
        <c:ser>
          <c:idx val="5"/>
          <c:order val="5"/>
          <c:tx>
            <c:strRef>
              <c:f>Sheet1!$H$1</c:f>
              <c:strCache>
                <c:ptCount val="1"/>
                <c:pt idx="0">
                  <c:v>Don't know</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Sheet1!$H$2:$H$3</c:f>
              <c:numCache>
                <c:formatCode>0%</c:formatCode>
                <c:ptCount val="2"/>
                <c:pt idx="0">
                  <c:v>0.13</c:v>
                </c:pt>
                <c:pt idx="1">
                  <c:v>0.05</c:v>
                </c:pt>
              </c:numCache>
            </c:numRef>
          </c:val>
          <c:extLst>
            <c:ext xmlns:c16="http://schemas.microsoft.com/office/drawing/2014/chart" uri="{C3380CC4-5D6E-409C-BE32-E72D297353CC}">
              <c16:uniqueId val="{00000002-2D67-4111-A4D1-7EC9C874B476}"/>
            </c:ext>
          </c:extLst>
        </c:ser>
        <c:dLbls>
          <c:showLegendKey val="0"/>
          <c:showVal val="0"/>
          <c:showCatName val="0"/>
          <c:showSerName val="0"/>
          <c:showPercent val="0"/>
          <c:showBubbleSize val="0"/>
        </c:dLbls>
        <c:gapWidth val="10"/>
        <c:overlap val="100"/>
        <c:axId val="95076352"/>
        <c:axId val="95077888"/>
      </c:barChart>
      <c:catAx>
        <c:axId val="95076352"/>
        <c:scaling>
          <c:orientation val="maxMin"/>
        </c:scaling>
        <c:delete val="1"/>
        <c:axPos val="l"/>
        <c:numFmt formatCode="General" sourceLinked="1"/>
        <c:majorTickMark val="none"/>
        <c:minorTickMark val="none"/>
        <c:tickLblPos val="none"/>
        <c:crossAx val="95077888"/>
        <c:crosses val="autoZero"/>
        <c:auto val="1"/>
        <c:lblAlgn val="ctr"/>
        <c:lblOffset val="100"/>
        <c:noMultiLvlLbl val="0"/>
      </c:catAx>
      <c:valAx>
        <c:axId val="95077888"/>
        <c:scaling>
          <c:orientation val="minMax"/>
          <c:max val="1"/>
          <c:min val="0"/>
        </c:scaling>
        <c:delete val="1"/>
        <c:axPos val="t"/>
        <c:numFmt formatCode="0%" sourceLinked="1"/>
        <c:majorTickMark val="out"/>
        <c:minorTickMark val="none"/>
        <c:tickLblPos val="none"/>
        <c:crossAx val="95076352"/>
        <c:crosses val="autoZero"/>
        <c:crossBetween val="between"/>
      </c:valAx>
      <c:spPr>
        <a:noFill/>
        <a:ln>
          <a:noFill/>
        </a:ln>
        <a:effectLst/>
      </c:spPr>
    </c:plotArea>
    <c:legend>
      <c:legendPos val="t"/>
      <c:layout>
        <c:manualLayout>
          <c:xMode val="edge"/>
          <c:yMode val="edge"/>
          <c:x val="4.3563080872993112E-4"/>
          <c:y val="4.9309132193763462E-2"/>
          <c:w val="0.99956436919127012"/>
          <c:h val="7.965011412791903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1200"/>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3502004476178368"/>
          <c:y val="0.14516434957349092"/>
          <c:w val="0.76497995523821627"/>
          <c:h val="0.85387582892718161"/>
        </c:manualLayout>
      </c:layout>
      <c:barChart>
        <c:barDir val="bar"/>
        <c:grouping val="percentStacked"/>
        <c:varyColors val="0"/>
        <c:ser>
          <c:idx val="0"/>
          <c:order val="0"/>
          <c:tx>
            <c:strRef>
              <c:f>Sheet1!$C$1</c:f>
              <c:strCache>
                <c:ptCount val="1"/>
                <c:pt idx="0">
                  <c:v>Strongly support</c:v>
                </c:pt>
              </c:strCache>
            </c:strRef>
          </c:tx>
          <c:spPr>
            <a:solidFill>
              <a:schemeClr val="accent1">
                <a:shade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Sheet1!$C$2:$C$3</c:f>
              <c:numCache>
                <c:formatCode>0%</c:formatCode>
                <c:ptCount val="2"/>
                <c:pt idx="0">
                  <c:v>0.42</c:v>
                </c:pt>
                <c:pt idx="1">
                  <c:v>0.49</c:v>
                </c:pt>
              </c:numCache>
            </c:numRef>
          </c:val>
          <c:extLst>
            <c:ext xmlns:c16="http://schemas.microsoft.com/office/drawing/2014/chart" uri="{C3380CC4-5D6E-409C-BE32-E72D297353CC}">
              <c16:uniqueId val="{00000000-282C-4956-8E3B-46CA2F2C15E3}"/>
            </c:ext>
          </c:extLst>
        </c:ser>
        <c:ser>
          <c:idx val="1"/>
          <c:order val="1"/>
          <c:tx>
            <c:strRef>
              <c:f>Sheet1!$D$1</c:f>
              <c:strCache>
                <c:ptCount val="1"/>
                <c:pt idx="0">
                  <c:v>Somewhat support</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Sheet1!$D$2:$D$3</c:f>
              <c:numCache>
                <c:formatCode>0%</c:formatCode>
                <c:ptCount val="2"/>
                <c:pt idx="0">
                  <c:v>0.26</c:v>
                </c:pt>
                <c:pt idx="1">
                  <c:v>0.27</c:v>
                </c:pt>
              </c:numCache>
            </c:numRef>
          </c:val>
          <c:extLst>
            <c:ext xmlns:c16="http://schemas.microsoft.com/office/drawing/2014/chart" uri="{C3380CC4-5D6E-409C-BE32-E72D297353CC}">
              <c16:uniqueId val="{00000001-282C-4956-8E3B-46CA2F2C15E3}"/>
            </c:ext>
          </c:extLst>
        </c:ser>
        <c:ser>
          <c:idx val="2"/>
          <c:order val="2"/>
          <c:tx>
            <c:strRef>
              <c:f>Sheet1!$E$1</c:f>
              <c:strCache>
                <c:ptCount val="1"/>
                <c:pt idx="0">
                  <c:v>Neither support or oppose</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3-282C-4956-8E3B-46CA2F2C15E3}"/>
              </c:ext>
            </c:extLst>
          </c:dPt>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Sheet1!$E$2:$E$3</c:f>
              <c:numCache>
                <c:formatCode>0%</c:formatCode>
                <c:ptCount val="2"/>
                <c:pt idx="0">
                  <c:v>0.15</c:v>
                </c:pt>
                <c:pt idx="1">
                  <c:v>0.12</c:v>
                </c:pt>
              </c:numCache>
            </c:numRef>
          </c:val>
          <c:extLst>
            <c:ext xmlns:c16="http://schemas.microsoft.com/office/drawing/2014/chart" uri="{C3380CC4-5D6E-409C-BE32-E72D297353CC}">
              <c16:uniqueId val="{00000004-282C-4956-8E3B-46CA2F2C15E3}"/>
            </c:ext>
          </c:extLst>
        </c:ser>
        <c:ser>
          <c:idx val="3"/>
          <c:order val="3"/>
          <c:tx>
            <c:strRef>
              <c:f>Sheet1!$F$1</c:f>
              <c:strCache>
                <c:ptCount val="1"/>
                <c:pt idx="0">
                  <c:v>Somewhat oppose</c:v>
                </c:pt>
              </c:strCache>
            </c:strRef>
          </c:tx>
          <c:spPr>
            <a:solidFill>
              <a:schemeClr val="accent4">
                <a:lumMod val="20000"/>
                <a:lumOff val="80000"/>
              </a:schemeClr>
            </a:solidFill>
            <a:ln>
              <a:noFill/>
            </a:ln>
            <a:effectLst/>
          </c:spPr>
          <c:invertIfNegative val="0"/>
          <c:dLbls>
            <c:dLbl>
              <c:idx val="0"/>
              <c:layout>
                <c:manualLayout>
                  <c:x val="-9.1601503526883288E-3"/>
                  <c:y val="-5.79190638090216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D67-4111-A4D1-7EC9C874B476}"/>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Sheet1!$F$2:$F$3</c:f>
              <c:numCache>
                <c:formatCode>0%</c:formatCode>
                <c:ptCount val="2"/>
                <c:pt idx="0">
                  <c:v>0.02</c:v>
                </c:pt>
                <c:pt idx="1">
                  <c:v>0.03</c:v>
                </c:pt>
              </c:numCache>
            </c:numRef>
          </c:val>
          <c:extLst>
            <c:ext xmlns:c16="http://schemas.microsoft.com/office/drawing/2014/chart" uri="{C3380CC4-5D6E-409C-BE32-E72D297353CC}">
              <c16:uniqueId val="{00000000-2D67-4111-A4D1-7EC9C874B476}"/>
            </c:ext>
          </c:extLst>
        </c:ser>
        <c:ser>
          <c:idx val="4"/>
          <c:order val="4"/>
          <c:tx>
            <c:strRef>
              <c:f>Sheet1!$G$1</c:f>
              <c:strCache>
                <c:ptCount val="1"/>
                <c:pt idx="0">
                  <c:v>Strongly oppose</c:v>
                </c:pt>
              </c:strCache>
            </c:strRef>
          </c:tx>
          <c:spPr>
            <a:solidFill>
              <a:schemeClr val="accent4">
                <a:lumMod val="40000"/>
                <a:lumOff val="60000"/>
              </a:schemeClr>
            </a:solidFill>
            <a:ln>
              <a:noFill/>
            </a:ln>
            <a:effectLst/>
          </c:spPr>
          <c:invertIfNegative val="0"/>
          <c:dLbls>
            <c:dLbl>
              <c:idx val="0"/>
              <c:layout>
                <c:manualLayout>
                  <c:x val="1.1757608574452218E-2"/>
                  <c:y val="-3.7580995459072725E-3"/>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1814221406300688E-2"/>
                      <c:h val="8.3458232149819678E-2"/>
                    </c:manualLayout>
                  </c15:layout>
                </c:ext>
                <c:ext xmlns:c16="http://schemas.microsoft.com/office/drawing/2014/chart" uri="{C3380CC4-5D6E-409C-BE32-E72D297353CC}">
                  <c16:uniqueId val="{00000004-2D67-4111-A4D1-7EC9C874B476}"/>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Sheet1!$G$2:$G$3</c:f>
              <c:numCache>
                <c:formatCode>0%</c:formatCode>
                <c:ptCount val="2"/>
                <c:pt idx="0">
                  <c:v>0.04</c:v>
                </c:pt>
                <c:pt idx="1">
                  <c:v>0.06</c:v>
                </c:pt>
              </c:numCache>
            </c:numRef>
          </c:val>
          <c:extLst>
            <c:ext xmlns:c16="http://schemas.microsoft.com/office/drawing/2014/chart" uri="{C3380CC4-5D6E-409C-BE32-E72D297353CC}">
              <c16:uniqueId val="{00000001-2D67-4111-A4D1-7EC9C874B476}"/>
            </c:ext>
          </c:extLst>
        </c:ser>
        <c:ser>
          <c:idx val="5"/>
          <c:order val="5"/>
          <c:tx>
            <c:strRef>
              <c:f>Sheet1!$H$1</c:f>
              <c:strCache>
                <c:ptCount val="1"/>
                <c:pt idx="0">
                  <c:v>Don't know</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Sheet1!$H$2:$H$3</c:f>
              <c:numCache>
                <c:formatCode>0%</c:formatCode>
                <c:ptCount val="2"/>
                <c:pt idx="0">
                  <c:v>0.12</c:v>
                </c:pt>
                <c:pt idx="1">
                  <c:v>0.04</c:v>
                </c:pt>
              </c:numCache>
            </c:numRef>
          </c:val>
          <c:extLst>
            <c:ext xmlns:c16="http://schemas.microsoft.com/office/drawing/2014/chart" uri="{C3380CC4-5D6E-409C-BE32-E72D297353CC}">
              <c16:uniqueId val="{00000002-2D67-4111-A4D1-7EC9C874B476}"/>
            </c:ext>
          </c:extLst>
        </c:ser>
        <c:dLbls>
          <c:showLegendKey val="0"/>
          <c:showVal val="0"/>
          <c:showCatName val="0"/>
          <c:showSerName val="0"/>
          <c:showPercent val="0"/>
          <c:showBubbleSize val="0"/>
        </c:dLbls>
        <c:gapWidth val="10"/>
        <c:overlap val="100"/>
        <c:axId val="95076352"/>
        <c:axId val="95077888"/>
      </c:barChart>
      <c:catAx>
        <c:axId val="95076352"/>
        <c:scaling>
          <c:orientation val="maxMin"/>
        </c:scaling>
        <c:delete val="1"/>
        <c:axPos val="l"/>
        <c:numFmt formatCode="General" sourceLinked="1"/>
        <c:majorTickMark val="none"/>
        <c:minorTickMark val="none"/>
        <c:tickLblPos val="none"/>
        <c:crossAx val="95077888"/>
        <c:crosses val="autoZero"/>
        <c:auto val="1"/>
        <c:lblAlgn val="ctr"/>
        <c:lblOffset val="100"/>
        <c:noMultiLvlLbl val="0"/>
      </c:catAx>
      <c:valAx>
        <c:axId val="95077888"/>
        <c:scaling>
          <c:orientation val="minMax"/>
          <c:max val="1"/>
          <c:min val="0"/>
        </c:scaling>
        <c:delete val="1"/>
        <c:axPos val="t"/>
        <c:numFmt formatCode="0%" sourceLinked="1"/>
        <c:majorTickMark val="out"/>
        <c:minorTickMark val="none"/>
        <c:tickLblPos val="none"/>
        <c:crossAx val="95076352"/>
        <c:crosses val="autoZero"/>
        <c:crossBetween val="between"/>
      </c:valAx>
      <c:spPr>
        <a:noFill/>
        <a:ln>
          <a:noFill/>
        </a:ln>
        <a:effectLst/>
      </c:spPr>
    </c:plotArea>
    <c:legend>
      <c:legendPos val="t"/>
      <c:layout>
        <c:manualLayout>
          <c:xMode val="edge"/>
          <c:yMode val="edge"/>
          <c:x val="4.3563080872993112E-4"/>
          <c:y val="4.9309132193763462E-2"/>
          <c:w val="0.99956436919127012"/>
          <c:h val="7.965011412791903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1200"/>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9.1229472783519207E-3"/>
          <c:y val="0.2895046008741945"/>
          <c:w val="0.99087705272164806"/>
          <c:h val="0.7095357666917117"/>
        </c:manualLayout>
      </c:layout>
      <c:barChart>
        <c:barDir val="col"/>
        <c:grouping val="percentStacked"/>
        <c:varyColors val="0"/>
        <c:ser>
          <c:idx val="0"/>
          <c:order val="0"/>
          <c:tx>
            <c:strRef>
              <c:f>Sheet1!$B$1</c:f>
              <c:strCache>
                <c:ptCount val="1"/>
                <c:pt idx="0">
                  <c:v>Much less favorable</c:v>
                </c:pt>
              </c:strCache>
            </c:strRef>
          </c:tx>
          <c:spPr>
            <a:solidFill>
              <a:schemeClr val="accent4">
                <a:lumMod val="40000"/>
                <a:lumOff val="60000"/>
              </a:schemeClr>
            </a:solidFill>
            <a:ln>
              <a:noFill/>
            </a:ln>
            <a:effectLst/>
          </c:spPr>
          <c:invertIfNegative val="0"/>
          <c:dLbls>
            <c:dLbl>
              <c:idx val="1"/>
              <c:layout>
                <c:manualLayout>
                  <c:x val="5.5621622970401813E-3"/>
                  <c:y val="-1.390793855709611E-16"/>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8991948170310531E-2"/>
                      <c:h val="8.7216326296551933E-2"/>
                    </c:manualLayout>
                  </c15:layout>
                </c:ext>
                <c:ext xmlns:c16="http://schemas.microsoft.com/office/drawing/2014/chart" uri="{C3380CC4-5D6E-409C-BE32-E72D297353CC}">
                  <c16:uniqueId val="{00000000-50DB-42A9-8DCE-2E25C507359A}"/>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Sheet1!$B$2:$B$3</c:f>
              <c:numCache>
                <c:formatCode>0%</c:formatCode>
                <c:ptCount val="2"/>
                <c:pt idx="0">
                  <c:v>0.1</c:v>
                </c:pt>
                <c:pt idx="1">
                  <c:v>0.09</c:v>
                </c:pt>
              </c:numCache>
            </c:numRef>
          </c:val>
          <c:extLst>
            <c:ext xmlns:c16="http://schemas.microsoft.com/office/drawing/2014/chart" uri="{C3380CC4-5D6E-409C-BE32-E72D297353CC}">
              <c16:uniqueId val="{00000000-7846-41A2-95FB-C19FEDFD5A70}"/>
            </c:ext>
          </c:extLst>
        </c:ser>
        <c:ser>
          <c:idx val="1"/>
          <c:order val="1"/>
          <c:tx>
            <c:strRef>
              <c:f>Sheet1!$C$1</c:f>
              <c:strCache>
                <c:ptCount val="1"/>
                <c:pt idx="0">
                  <c:v>Somewhat less favorable</c:v>
                </c:pt>
              </c:strCache>
            </c:strRef>
          </c:tx>
          <c:spPr>
            <a:solidFill>
              <a:schemeClr val="accent4">
                <a:lumMod val="20000"/>
                <a:lumOff val="80000"/>
              </a:schemeClr>
            </a:solidFill>
            <a:ln>
              <a:noFill/>
            </a:ln>
            <a:effectLst/>
          </c:spPr>
          <c:invertIfNegative val="0"/>
          <c:dLbls>
            <c:dLbl>
              <c:idx val="1"/>
              <c:layout>
                <c:manualLayout>
                  <c:x val="6.7734008173525404E-3"/>
                  <c:y val="-3.23436481252887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DB-42A9-8DCE-2E25C507359A}"/>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Sheet1!$C$2:$C$3</c:f>
              <c:numCache>
                <c:formatCode>0%</c:formatCode>
                <c:ptCount val="2"/>
                <c:pt idx="0">
                  <c:v>0.11</c:v>
                </c:pt>
                <c:pt idx="1">
                  <c:v>0.09</c:v>
                </c:pt>
              </c:numCache>
            </c:numRef>
          </c:val>
          <c:extLst>
            <c:ext xmlns:c16="http://schemas.microsoft.com/office/drawing/2014/chart" uri="{C3380CC4-5D6E-409C-BE32-E72D297353CC}">
              <c16:uniqueId val="{00000001-7846-41A2-95FB-C19FEDFD5A70}"/>
            </c:ext>
          </c:extLst>
        </c:ser>
        <c:ser>
          <c:idx val="2"/>
          <c:order val="2"/>
          <c:tx>
            <c:strRef>
              <c:f>Sheet1!$D$1</c:f>
              <c:strCache>
                <c:ptCount val="1"/>
                <c:pt idx="0">
                  <c:v>Neither more nor less favorable</c:v>
                </c:pt>
              </c:strCache>
            </c:strRef>
          </c:tx>
          <c:spPr>
            <a:solidFill>
              <a:schemeClr val="accent3"/>
            </a:solidFill>
            <a:ln>
              <a:noFill/>
            </a:ln>
            <a:effectLst/>
          </c:spPr>
          <c:invertIfNegative val="0"/>
          <c:dPt>
            <c:idx val="1"/>
            <c:invertIfNegative val="0"/>
            <c:bubble3D val="0"/>
            <c:spPr>
              <a:solidFill>
                <a:schemeClr val="accent3"/>
              </a:solidFill>
              <a:ln>
                <a:noFill/>
              </a:ln>
              <a:effectLst/>
            </c:spPr>
            <c:extLst>
              <c:ext xmlns:c16="http://schemas.microsoft.com/office/drawing/2014/chart" uri="{C3380CC4-5D6E-409C-BE32-E72D297353CC}">
                <c16:uniqueId val="{00000003-50DB-42A9-8DCE-2E25C507359A}"/>
              </c:ext>
            </c:extLst>
          </c:dPt>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Sheet1!$D$2:$D$3</c:f>
              <c:numCache>
                <c:formatCode>0%</c:formatCode>
                <c:ptCount val="2"/>
                <c:pt idx="0">
                  <c:v>0.39</c:v>
                </c:pt>
                <c:pt idx="1">
                  <c:v>0.5</c:v>
                </c:pt>
              </c:numCache>
            </c:numRef>
          </c:val>
          <c:extLst>
            <c:ext xmlns:c16="http://schemas.microsoft.com/office/drawing/2014/chart" uri="{C3380CC4-5D6E-409C-BE32-E72D297353CC}">
              <c16:uniqueId val="{00000002-7846-41A2-95FB-C19FEDFD5A70}"/>
            </c:ext>
          </c:extLst>
        </c:ser>
        <c:ser>
          <c:idx val="3"/>
          <c:order val="3"/>
          <c:tx>
            <c:strRef>
              <c:f>Sheet1!$E$1</c:f>
              <c:strCache>
                <c:ptCount val="1"/>
                <c:pt idx="0">
                  <c:v>Somewhat more favorable</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Sheet1!$E$2:$E$3</c:f>
              <c:numCache>
                <c:formatCode>0%</c:formatCode>
                <c:ptCount val="2"/>
                <c:pt idx="0">
                  <c:v>0.21</c:v>
                </c:pt>
                <c:pt idx="1">
                  <c:v>0.19</c:v>
                </c:pt>
              </c:numCache>
            </c:numRef>
          </c:val>
          <c:extLst>
            <c:ext xmlns:c16="http://schemas.microsoft.com/office/drawing/2014/chart" uri="{C3380CC4-5D6E-409C-BE32-E72D297353CC}">
              <c16:uniqueId val="{00000003-7846-41A2-95FB-C19FEDFD5A70}"/>
            </c:ext>
          </c:extLst>
        </c:ser>
        <c:ser>
          <c:idx val="4"/>
          <c:order val="4"/>
          <c:tx>
            <c:strRef>
              <c:f>Sheet1!$F$1</c:f>
              <c:strCache>
                <c:ptCount val="1"/>
                <c:pt idx="0">
                  <c:v>Much more favorable</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val>
            <c:numRef>
              <c:f>Sheet1!$F$2:$F$3</c:f>
              <c:numCache>
                <c:formatCode>0%</c:formatCode>
                <c:ptCount val="2"/>
                <c:pt idx="0">
                  <c:v>0.17</c:v>
                </c:pt>
                <c:pt idx="1">
                  <c:v>0.13</c:v>
                </c:pt>
              </c:numCache>
            </c:numRef>
          </c:val>
          <c:extLst>
            <c:ext xmlns:c16="http://schemas.microsoft.com/office/drawing/2014/chart" uri="{C3380CC4-5D6E-409C-BE32-E72D297353CC}">
              <c16:uniqueId val="{00000004-7846-41A2-95FB-C19FEDFD5A70}"/>
            </c:ext>
          </c:extLst>
        </c:ser>
        <c:dLbls>
          <c:showLegendKey val="0"/>
          <c:showVal val="0"/>
          <c:showCatName val="0"/>
          <c:showSerName val="0"/>
          <c:showPercent val="0"/>
          <c:showBubbleSize val="0"/>
        </c:dLbls>
        <c:gapWidth val="10"/>
        <c:overlap val="100"/>
        <c:axId val="95076352"/>
        <c:axId val="95077888"/>
      </c:barChart>
      <c:catAx>
        <c:axId val="95076352"/>
        <c:scaling>
          <c:orientation val="maxMin"/>
        </c:scaling>
        <c:delete val="1"/>
        <c:axPos val="b"/>
        <c:numFmt formatCode="General" sourceLinked="1"/>
        <c:majorTickMark val="none"/>
        <c:minorTickMark val="none"/>
        <c:tickLblPos val="none"/>
        <c:crossAx val="95077888"/>
        <c:crosses val="autoZero"/>
        <c:auto val="1"/>
        <c:lblAlgn val="ctr"/>
        <c:lblOffset val="100"/>
        <c:noMultiLvlLbl val="0"/>
      </c:catAx>
      <c:valAx>
        <c:axId val="95077888"/>
        <c:scaling>
          <c:orientation val="minMax"/>
          <c:max val="1"/>
          <c:min val="0"/>
        </c:scaling>
        <c:delete val="1"/>
        <c:axPos val="r"/>
        <c:numFmt formatCode="0%" sourceLinked="1"/>
        <c:majorTickMark val="out"/>
        <c:minorTickMark val="none"/>
        <c:tickLblPos val="none"/>
        <c:crossAx val="95076352"/>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stacked"/>
        <c:varyColors val="0"/>
        <c:ser>
          <c:idx val="0"/>
          <c:order val="0"/>
          <c:tx>
            <c:strRef>
              <c:f>Sheet1!$B$1</c:f>
              <c:strCache>
                <c:ptCount val="1"/>
                <c:pt idx="0">
                  <c:v>Nothing at all</c:v>
                </c:pt>
              </c:strCache>
            </c:strRef>
          </c:tx>
          <c:spPr>
            <a:solidFill>
              <a:schemeClr val="accent1">
                <a:shade val="58000"/>
              </a:schemeClr>
            </a:solidFill>
            <a:ln>
              <a:noFill/>
            </a:ln>
            <a:effectLst/>
          </c:spPr>
          <c:invertIfNegative val="0"/>
          <c:dLbls>
            <c:spPr>
              <a:noFill/>
              <a:ln>
                <a:noFill/>
              </a:ln>
              <a:effectLst/>
            </c:spPr>
            <c:txPr>
              <a:bodyPr rot="0" spcFirstLastPara="1" vertOverflow="ellipsis" vert="horz" wrap="square" anchor="ctr" anchorCtr="1"/>
              <a:lstStyle/>
              <a:p>
                <a:pPr>
                  <a:defRPr sz="13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April 2018</c:v>
                </c:pt>
                <c:pt idx="1">
                  <c:v>July 2017</c:v>
                </c:pt>
                <c:pt idx="2">
                  <c:v>July 2016</c:v>
                </c:pt>
                <c:pt idx="3">
                  <c:v>April 2016</c:v>
                </c:pt>
                <c:pt idx="4">
                  <c:v>November 2015</c:v>
                </c:pt>
                <c:pt idx="5">
                  <c:v>April 2015</c:v>
                </c:pt>
                <c:pt idx="6">
                  <c:v>December 2014</c:v>
                </c:pt>
                <c:pt idx="7">
                  <c:v>February 2014</c:v>
                </c:pt>
              </c:strCache>
            </c:strRef>
          </c:cat>
          <c:val>
            <c:numRef>
              <c:f>Sheet1!$B$2:$B$9</c:f>
              <c:numCache>
                <c:formatCode>0%</c:formatCode>
                <c:ptCount val="8"/>
                <c:pt idx="0">
                  <c:v>0.55000000000000004</c:v>
                </c:pt>
                <c:pt idx="1">
                  <c:v>0.54</c:v>
                </c:pt>
                <c:pt idx="2">
                  <c:v>0.55000000000000004</c:v>
                </c:pt>
                <c:pt idx="3">
                  <c:v>0.61</c:v>
                </c:pt>
                <c:pt idx="4">
                  <c:v>0.63</c:v>
                </c:pt>
                <c:pt idx="5">
                  <c:v>0.59</c:v>
                </c:pt>
                <c:pt idx="6">
                  <c:v>0.64</c:v>
                </c:pt>
                <c:pt idx="7">
                  <c:v>0.6</c:v>
                </c:pt>
              </c:numCache>
            </c:numRef>
          </c:val>
          <c:extLst>
            <c:ext xmlns:c16="http://schemas.microsoft.com/office/drawing/2014/chart" uri="{C3380CC4-5D6E-409C-BE32-E72D297353CC}">
              <c16:uniqueId val="{00000000-6C42-4C94-814A-6FD905C82F8E}"/>
            </c:ext>
          </c:extLst>
        </c:ser>
        <c:ser>
          <c:idx val="1"/>
          <c:order val="1"/>
          <c:tx>
            <c:strRef>
              <c:f>Sheet1!$C$1</c:f>
              <c:strCache>
                <c:ptCount val="1"/>
                <c:pt idx="0">
                  <c:v>A little bit</c:v>
                </c:pt>
              </c:strCache>
            </c:strRef>
          </c:tx>
          <c:spPr>
            <a:solidFill>
              <a:schemeClr val="accent1">
                <a:shade val="86000"/>
              </a:schemeClr>
            </a:solidFill>
            <a:ln>
              <a:noFill/>
            </a:ln>
            <a:effectLst/>
          </c:spPr>
          <c:invertIfNegative val="0"/>
          <c:dLbls>
            <c:spPr>
              <a:noFill/>
              <a:ln>
                <a:noFill/>
              </a:ln>
              <a:effectLst/>
            </c:spPr>
            <c:txPr>
              <a:bodyPr rot="0" spcFirstLastPara="1" vertOverflow="ellipsis" vert="horz" wrap="square" anchor="ctr" anchorCtr="1"/>
              <a:lstStyle/>
              <a:p>
                <a:pPr>
                  <a:defRPr sz="13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April 2018</c:v>
                </c:pt>
                <c:pt idx="1">
                  <c:v>July 2017</c:v>
                </c:pt>
                <c:pt idx="2">
                  <c:v>July 2016</c:v>
                </c:pt>
                <c:pt idx="3">
                  <c:v>April 2016</c:v>
                </c:pt>
                <c:pt idx="4">
                  <c:v>November 2015</c:v>
                </c:pt>
                <c:pt idx="5">
                  <c:v>April 2015</c:v>
                </c:pt>
                <c:pt idx="6">
                  <c:v>December 2014</c:v>
                </c:pt>
                <c:pt idx="7">
                  <c:v>February 2014</c:v>
                </c:pt>
              </c:strCache>
            </c:strRef>
          </c:cat>
          <c:val>
            <c:numRef>
              <c:f>Sheet1!$C$2:$C$9</c:f>
              <c:numCache>
                <c:formatCode>0%</c:formatCode>
                <c:ptCount val="8"/>
                <c:pt idx="0">
                  <c:v>0.28000000000000003</c:v>
                </c:pt>
                <c:pt idx="1">
                  <c:v>0.28999999999999998</c:v>
                </c:pt>
                <c:pt idx="2">
                  <c:v>0.26</c:v>
                </c:pt>
                <c:pt idx="3">
                  <c:v>0.24</c:v>
                </c:pt>
                <c:pt idx="4">
                  <c:v>0.21</c:v>
                </c:pt>
                <c:pt idx="5">
                  <c:v>0.3</c:v>
                </c:pt>
                <c:pt idx="6">
                  <c:v>0.21</c:v>
                </c:pt>
                <c:pt idx="7">
                  <c:v>0.28000000000000003</c:v>
                </c:pt>
              </c:numCache>
            </c:numRef>
          </c:val>
          <c:extLst>
            <c:ext xmlns:c16="http://schemas.microsoft.com/office/drawing/2014/chart" uri="{C3380CC4-5D6E-409C-BE32-E72D297353CC}">
              <c16:uniqueId val="{00000001-6C42-4C94-814A-6FD905C82F8E}"/>
            </c:ext>
          </c:extLst>
        </c:ser>
        <c:ser>
          <c:idx val="2"/>
          <c:order val="2"/>
          <c:tx>
            <c:strRef>
              <c:f>Sheet1!$D$1</c:f>
              <c:strCache>
                <c:ptCount val="1"/>
                <c:pt idx="0">
                  <c:v>A fair amount</c:v>
                </c:pt>
              </c:strCache>
            </c:strRef>
          </c:tx>
          <c:spPr>
            <a:solidFill>
              <a:schemeClr val="accent1">
                <a:tint val="86000"/>
              </a:schemeClr>
            </a:solidFill>
            <a:ln>
              <a:noFill/>
            </a:ln>
            <a:effectLst/>
          </c:spPr>
          <c:invertIfNegative val="0"/>
          <c:dLbls>
            <c:spPr>
              <a:noFill/>
              <a:ln>
                <a:noFill/>
              </a:ln>
              <a:effectLst/>
            </c:spPr>
            <c:txPr>
              <a:bodyPr rot="0" spcFirstLastPara="1" vertOverflow="ellipsis" vert="horz" wrap="square" anchor="ctr" anchorCtr="1"/>
              <a:lstStyle/>
              <a:p>
                <a:pPr>
                  <a:defRPr sz="13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April 2018</c:v>
                </c:pt>
                <c:pt idx="1">
                  <c:v>July 2017</c:v>
                </c:pt>
                <c:pt idx="2">
                  <c:v>July 2016</c:v>
                </c:pt>
                <c:pt idx="3">
                  <c:v>April 2016</c:v>
                </c:pt>
                <c:pt idx="4">
                  <c:v>November 2015</c:v>
                </c:pt>
                <c:pt idx="5">
                  <c:v>April 2015</c:v>
                </c:pt>
                <c:pt idx="6">
                  <c:v>December 2014</c:v>
                </c:pt>
                <c:pt idx="7">
                  <c:v>February 2014</c:v>
                </c:pt>
              </c:strCache>
            </c:strRef>
          </c:cat>
          <c:val>
            <c:numRef>
              <c:f>Sheet1!$D$2:$D$9</c:f>
              <c:numCache>
                <c:formatCode>0%</c:formatCode>
                <c:ptCount val="8"/>
                <c:pt idx="0">
                  <c:v>0.09</c:v>
                </c:pt>
                <c:pt idx="1">
                  <c:v>0.1</c:v>
                </c:pt>
                <c:pt idx="2">
                  <c:v>0.09</c:v>
                </c:pt>
                <c:pt idx="3">
                  <c:v>7.0000000000000007E-2</c:v>
                </c:pt>
                <c:pt idx="4">
                  <c:v>0.08</c:v>
                </c:pt>
                <c:pt idx="5">
                  <c:v>0.09</c:v>
                </c:pt>
                <c:pt idx="6">
                  <c:v>0.08</c:v>
                </c:pt>
                <c:pt idx="7">
                  <c:v>0.08</c:v>
                </c:pt>
              </c:numCache>
            </c:numRef>
          </c:val>
          <c:extLst>
            <c:ext xmlns:c16="http://schemas.microsoft.com/office/drawing/2014/chart" uri="{C3380CC4-5D6E-409C-BE32-E72D297353CC}">
              <c16:uniqueId val="{00000002-6C42-4C94-814A-6FD905C82F8E}"/>
            </c:ext>
          </c:extLst>
        </c:ser>
        <c:ser>
          <c:idx val="3"/>
          <c:order val="3"/>
          <c:tx>
            <c:strRef>
              <c:f>Sheet1!$E$1</c:f>
              <c:strCache>
                <c:ptCount val="1"/>
                <c:pt idx="0">
                  <c:v>A great deal</c:v>
                </c:pt>
              </c:strCache>
            </c:strRef>
          </c:tx>
          <c:spPr>
            <a:solidFill>
              <a:schemeClr val="accent1">
                <a:tint val="58000"/>
              </a:schemeClr>
            </a:solidFill>
            <a:ln>
              <a:noFill/>
            </a:ln>
            <a:effectLst/>
          </c:spPr>
          <c:invertIfNegative val="0"/>
          <c:dLbls>
            <c:spPr>
              <a:noFill/>
              <a:ln>
                <a:noFill/>
              </a:ln>
              <a:effectLst/>
            </c:spPr>
            <c:txPr>
              <a:bodyPr rot="0" spcFirstLastPara="1" vertOverflow="ellipsis" vert="horz" wrap="square" anchor="ctr" anchorCtr="1"/>
              <a:lstStyle/>
              <a:p>
                <a:pPr algn="ctr">
                  <a:defRPr lang="en-US" sz="13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April 2018</c:v>
                </c:pt>
                <c:pt idx="1">
                  <c:v>July 2017</c:v>
                </c:pt>
                <c:pt idx="2">
                  <c:v>July 2016</c:v>
                </c:pt>
                <c:pt idx="3">
                  <c:v>April 2016</c:v>
                </c:pt>
                <c:pt idx="4">
                  <c:v>November 2015</c:v>
                </c:pt>
                <c:pt idx="5">
                  <c:v>April 2015</c:v>
                </c:pt>
                <c:pt idx="6">
                  <c:v>December 2014</c:v>
                </c:pt>
                <c:pt idx="7">
                  <c:v>February 2014</c:v>
                </c:pt>
              </c:strCache>
            </c:strRef>
          </c:cat>
          <c:val>
            <c:numRef>
              <c:f>Sheet1!$E$2:$E$9</c:f>
              <c:numCache>
                <c:formatCode>0%</c:formatCode>
                <c:ptCount val="8"/>
                <c:pt idx="0">
                  <c:v>0.08</c:v>
                </c:pt>
                <c:pt idx="1">
                  <c:v>0.08</c:v>
                </c:pt>
                <c:pt idx="2">
                  <c:v>0.1</c:v>
                </c:pt>
                <c:pt idx="3">
                  <c:v>0.08</c:v>
                </c:pt>
                <c:pt idx="4">
                  <c:v>7.0000000000000007E-2</c:v>
                </c:pt>
                <c:pt idx="5">
                  <c:v>0.02</c:v>
                </c:pt>
                <c:pt idx="6">
                  <c:v>7.0000000000000007E-2</c:v>
                </c:pt>
                <c:pt idx="7">
                  <c:v>0.04</c:v>
                </c:pt>
              </c:numCache>
            </c:numRef>
          </c:val>
          <c:extLst>
            <c:ext xmlns:c16="http://schemas.microsoft.com/office/drawing/2014/chart" uri="{C3380CC4-5D6E-409C-BE32-E72D297353CC}">
              <c16:uniqueId val="{00000003-6C42-4C94-814A-6FD905C82F8E}"/>
            </c:ext>
          </c:extLst>
        </c:ser>
        <c:dLbls>
          <c:showLegendKey val="0"/>
          <c:showVal val="1"/>
          <c:showCatName val="0"/>
          <c:showSerName val="0"/>
          <c:showPercent val="0"/>
          <c:showBubbleSize val="0"/>
        </c:dLbls>
        <c:gapWidth val="150"/>
        <c:overlap val="100"/>
        <c:axId val="95566080"/>
        <c:axId val="95588352"/>
      </c:barChart>
      <c:catAx>
        <c:axId val="95566080"/>
        <c:scaling>
          <c:orientation val="maxMin"/>
        </c:scaling>
        <c:delete val="0"/>
        <c:axPos val="b"/>
        <c:numFmt formatCode="General" sourceLinked="1"/>
        <c:majorTickMark val="none"/>
        <c:minorTickMark val="none"/>
        <c:tickLblPos val="nextTo"/>
        <c:spPr>
          <a:noFill/>
          <a:ln w="9525" cap="flat" cmpd="sng" algn="ctr">
            <a:solidFill>
              <a:schemeClr val="tx1">
                <a:lumMod val="75000"/>
              </a:schemeClr>
            </a:solidFill>
            <a:prstDash val="solid"/>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95588352"/>
        <c:crosses val="autoZero"/>
        <c:auto val="1"/>
        <c:lblAlgn val="ctr"/>
        <c:lblOffset val="100"/>
        <c:noMultiLvlLbl val="0"/>
      </c:catAx>
      <c:valAx>
        <c:axId val="95588352"/>
        <c:scaling>
          <c:orientation val="minMax"/>
          <c:max val="1"/>
          <c:min val="0"/>
        </c:scaling>
        <c:delete val="1"/>
        <c:axPos val="r"/>
        <c:numFmt formatCode="0%" sourceLinked="1"/>
        <c:majorTickMark val="none"/>
        <c:minorTickMark val="none"/>
        <c:tickLblPos val="none"/>
        <c:crossAx val="955660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44294515025841874"/>
          <c:y val="0.14516434957349092"/>
          <c:w val="0.55705481490047837"/>
          <c:h val="0.85387582892718161"/>
        </c:manualLayout>
      </c:layout>
      <c:barChart>
        <c:barDir val="bar"/>
        <c:grouping val="percentStacked"/>
        <c:varyColors val="0"/>
        <c:ser>
          <c:idx val="0"/>
          <c:order val="0"/>
          <c:tx>
            <c:strRef>
              <c:f>Sheet1!$C$1</c:f>
              <c:strCache>
                <c:ptCount val="1"/>
                <c:pt idx="0">
                  <c:v>Agree</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Sheet1!$C$2:$C$15</c:f>
              <c:numCache>
                <c:formatCode>0%</c:formatCode>
                <c:ptCount val="14"/>
                <c:pt idx="0">
                  <c:v>0.38</c:v>
                </c:pt>
                <c:pt idx="1">
                  <c:v>0.62</c:v>
                </c:pt>
                <c:pt idx="3">
                  <c:v>0.73</c:v>
                </c:pt>
                <c:pt idx="4">
                  <c:v>0.81</c:v>
                </c:pt>
                <c:pt idx="6">
                  <c:v>0.24</c:v>
                </c:pt>
                <c:pt idx="7">
                  <c:v>0.35</c:v>
                </c:pt>
                <c:pt idx="9">
                  <c:v>0.63</c:v>
                </c:pt>
                <c:pt idx="10">
                  <c:v>0.75</c:v>
                </c:pt>
                <c:pt idx="12">
                  <c:v>0.18</c:v>
                </c:pt>
                <c:pt idx="13">
                  <c:v>0.24</c:v>
                </c:pt>
              </c:numCache>
            </c:numRef>
          </c:val>
          <c:extLst>
            <c:ext xmlns:c16="http://schemas.microsoft.com/office/drawing/2014/chart" uri="{C3380CC4-5D6E-409C-BE32-E72D297353CC}">
              <c16:uniqueId val="{00000000-282C-4956-8E3B-46CA2F2C15E3}"/>
            </c:ext>
          </c:extLst>
        </c:ser>
        <c:ser>
          <c:idx val="1"/>
          <c:order val="1"/>
          <c:tx>
            <c:strRef>
              <c:f>Sheet1!$D$1</c:f>
              <c:strCache>
                <c:ptCount val="1"/>
                <c:pt idx="0">
                  <c:v>Disagree</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Sheet1!$D$2:$D$15</c:f>
              <c:numCache>
                <c:formatCode>0%</c:formatCode>
                <c:ptCount val="14"/>
                <c:pt idx="0">
                  <c:v>7.0000000000000007E-2</c:v>
                </c:pt>
                <c:pt idx="1">
                  <c:v>0.13</c:v>
                </c:pt>
                <c:pt idx="3">
                  <c:v>0.08</c:v>
                </c:pt>
                <c:pt idx="4">
                  <c:v>0.12</c:v>
                </c:pt>
                <c:pt idx="6">
                  <c:v>0.46</c:v>
                </c:pt>
                <c:pt idx="7">
                  <c:v>0.49</c:v>
                </c:pt>
                <c:pt idx="9">
                  <c:v>0.13</c:v>
                </c:pt>
                <c:pt idx="10">
                  <c:v>0.14000000000000001</c:v>
                </c:pt>
                <c:pt idx="12">
                  <c:v>0.54</c:v>
                </c:pt>
                <c:pt idx="13">
                  <c:v>0.59</c:v>
                </c:pt>
              </c:numCache>
            </c:numRef>
          </c:val>
          <c:extLst>
            <c:ext xmlns:c16="http://schemas.microsoft.com/office/drawing/2014/chart" uri="{C3380CC4-5D6E-409C-BE32-E72D297353CC}">
              <c16:uniqueId val="{00000001-282C-4956-8E3B-46CA2F2C15E3}"/>
            </c:ext>
          </c:extLst>
        </c:ser>
        <c:ser>
          <c:idx val="2"/>
          <c:order val="2"/>
          <c:tx>
            <c:strRef>
              <c:f>Sheet1!$E$1</c:f>
              <c:strCache>
                <c:ptCount val="1"/>
                <c:pt idx="0">
                  <c:v>Don't know</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3-282C-4956-8E3B-46CA2F2C15E3}"/>
              </c:ext>
            </c:extLst>
          </c:dPt>
          <c:dLbls>
            <c:spPr>
              <a:noFill/>
              <a:ln>
                <a:noFill/>
              </a:ln>
              <a:effectLst/>
            </c:spPr>
            <c:txPr>
              <a:bodyPr rot="0" spcFirstLastPara="1" vertOverflow="ellipsis" vert="horz" wrap="square" anchor="ctr" anchorCtr="1"/>
              <a:lstStyle/>
              <a:p>
                <a:pPr>
                  <a:defRPr sz="1600" b="1" i="0" u="none" strike="noStrike" kern="1200" baseline="0">
                    <a:solidFill>
                      <a:schemeClr val="tx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Sheet1!$E$2:$E$15</c:f>
              <c:numCache>
                <c:formatCode>0%</c:formatCode>
                <c:ptCount val="14"/>
                <c:pt idx="0">
                  <c:v>0.55000000000000004</c:v>
                </c:pt>
                <c:pt idx="1">
                  <c:v>0.25</c:v>
                </c:pt>
                <c:pt idx="3">
                  <c:v>0.18</c:v>
                </c:pt>
                <c:pt idx="4">
                  <c:v>7.0000000000000007E-2</c:v>
                </c:pt>
                <c:pt idx="6">
                  <c:v>0.31</c:v>
                </c:pt>
                <c:pt idx="7">
                  <c:v>0.17</c:v>
                </c:pt>
                <c:pt idx="9">
                  <c:v>0.25</c:v>
                </c:pt>
                <c:pt idx="10">
                  <c:v>0.12</c:v>
                </c:pt>
                <c:pt idx="12">
                  <c:v>0.28999999999999998</c:v>
                </c:pt>
                <c:pt idx="13">
                  <c:v>0.16</c:v>
                </c:pt>
              </c:numCache>
            </c:numRef>
          </c:val>
          <c:extLst>
            <c:ext xmlns:c16="http://schemas.microsoft.com/office/drawing/2014/chart" uri="{C3380CC4-5D6E-409C-BE32-E72D297353CC}">
              <c16:uniqueId val="{00000004-282C-4956-8E3B-46CA2F2C15E3}"/>
            </c:ext>
          </c:extLst>
        </c:ser>
        <c:dLbls>
          <c:showLegendKey val="0"/>
          <c:showVal val="0"/>
          <c:showCatName val="0"/>
          <c:showSerName val="0"/>
          <c:showPercent val="0"/>
          <c:showBubbleSize val="0"/>
        </c:dLbls>
        <c:gapWidth val="10"/>
        <c:overlap val="100"/>
        <c:axId val="95076352"/>
        <c:axId val="95077888"/>
      </c:barChart>
      <c:catAx>
        <c:axId val="95076352"/>
        <c:scaling>
          <c:orientation val="maxMin"/>
        </c:scaling>
        <c:delete val="1"/>
        <c:axPos val="l"/>
        <c:numFmt formatCode="General" sourceLinked="1"/>
        <c:majorTickMark val="none"/>
        <c:minorTickMark val="none"/>
        <c:tickLblPos val="none"/>
        <c:crossAx val="95077888"/>
        <c:crosses val="autoZero"/>
        <c:auto val="1"/>
        <c:lblAlgn val="ctr"/>
        <c:lblOffset val="100"/>
        <c:noMultiLvlLbl val="0"/>
      </c:catAx>
      <c:valAx>
        <c:axId val="95077888"/>
        <c:scaling>
          <c:orientation val="minMax"/>
          <c:max val="1"/>
          <c:min val="0"/>
        </c:scaling>
        <c:delete val="1"/>
        <c:axPos val="t"/>
        <c:numFmt formatCode="0%" sourceLinked="1"/>
        <c:majorTickMark val="out"/>
        <c:minorTickMark val="none"/>
        <c:tickLblPos val="none"/>
        <c:crossAx val="95076352"/>
        <c:crosses val="autoZero"/>
        <c:crossBetween val="between"/>
      </c:valAx>
      <c:spPr>
        <a:noFill/>
        <a:ln>
          <a:noFill/>
        </a:ln>
        <a:effectLst/>
      </c:spPr>
    </c:plotArea>
    <c:legend>
      <c:legendPos val="t"/>
      <c:layout>
        <c:manualLayout>
          <c:xMode val="edge"/>
          <c:yMode val="edge"/>
          <c:x val="0.43938874283745361"/>
          <c:y val="4.9309132193763462E-2"/>
          <c:w val="0.48757853809602802"/>
          <c:h val="5.158902804721873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5945046490015818E-2"/>
          <c:y val="0.33247561511433749"/>
          <c:w val="0.92252031174799931"/>
          <c:h val="0.49404569414164218"/>
        </c:manualLayout>
      </c:layout>
      <c:lineChart>
        <c:grouping val="standard"/>
        <c:varyColors val="0"/>
        <c:ser>
          <c:idx val="0"/>
          <c:order val="0"/>
          <c:tx>
            <c:strRef>
              <c:f>Sheet1!$B$1</c:f>
              <c:strCache>
                <c:ptCount val="1"/>
                <c:pt idx="0">
                  <c:v>The United States is currently a member of the International Criminal Court </c:v>
                </c:pt>
              </c:strCache>
            </c:strRef>
          </c:tx>
          <c:marker>
            <c:symbol val="none"/>
          </c:marker>
          <c:dLbls>
            <c:dLbl>
              <c:idx val="0"/>
              <c:layout>
                <c:manualLayout>
                  <c:x val="-1.2007666996829303E-2"/>
                  <c:y val="-1.473091604027409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EF3-48C9-9084-01978416B300}"/>
                </c:ext>
              </c:extLst>
            </c:dLbl>
            <c:spPr>
              <a:solidFill>
                <a:schemeClr val="bg1"/>
              </a:solidFill>
              <a:ln>
                <a:noFill/>
              </a:ln>
              <a:effectLst/>
            </c:spPr>
            <c:txPr>
              <a:bodyPr/>
              <a:lstStyle/>
              <a:p>
                <a:pPr>
                  <a:defRPr sz="1100" b="1">
                    <a:solidFill>
                      <a:srgbClr val="426DC6"/>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Sheet1!$B$2:$B$9</c:f>
              <c:numCache>
                <c:formatCode>General</c:formatCode>
                <c:ptCount val="8"/>
                <c:pt idx="0">
                  <c:v>28</c:v>
                </c:pt>
                <c:pt idx="1">
                  <c:v>35</c:v>
                </c:pt>
                <c:pt idx="2">
                  <c:v>31</c:v>
                </c:pt>
                <c:pt idx="3">
                  <c:v>29</c:v>
                </c:pt>
                <c:pt idx="4">
                  <c:v>33</c:v>
                </c:pt>
                <c:pt idx="5">
                  <c:v>35</c:v>
                </c:pt>
                <c:pt idx="6">
                  <c:v>38</c:v>
                </c:pt>
                <c:pt idx="7">
                  <c:v>38</c:v>
                </c:pt>
              </c:numCache>
            </c:numRef>
          </c:val>
          <c:smooth val="0"/>
          <c:extLst>
            <c:ext xmlns:c16="http://schemas.microsoft.com/office/drawing/2014/chart" uri="{C3380CC4-5D6E-409C-BE32-E72D297353CC}">
              <c16:uniqueId val="{00000005-7E32-44E4-9242-76C3CAB62090}"/>
            </c:ext>
          </c:extLst>
        </c:ser>
        <c:ser>
          <c:idx val="1"/>
          <c:order val="1"/>
          <c:tx>
            <c:strRef>
              <c:f>Sheet1!$C$1</c:f>
              <c:strCache>
                <c:ptCount val="1"/>
                <c:pt idx="0">
                  <c:v>It is important for the United States to participate in international organizations that support human rights and that hold individuals accountable for mass atrocities</c:v>
                </c:pt>
              </c:strCache>
            </c:strRef>
          </c:tx>
          <c:marker>
            <c:symbol val="none"/>
          </c:marker>
          <c:dLbls>
            <c:spPr>
              <a:solidFill>
                <a:schemeClr val="bg1"/>
              </a:solidFill>
              <a:ln>
                <a:noFill/>
              </a:ln>
              <a:effectLst/>
            </c:spPr>
            <c:txPr>
              <a:bodyPr/>
              <a:lstStyle/>
              <a:p>
                <a:pPr>
                  <a:defRPr sz="1100" b="1">
                    <a:solidFill>
                      <a:schemeClr val="accent2"/>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Sheet1!$C$2:$C$9</c:f>
              <c:numCache>
                <c:formatCode>General</c:formatCode>
                <c:ptCount val="8"/>
                <c:pt idx="0">
                  <c:v>60</c:v>
                </c:pt>
                <c:pt idx="1">
                  <c:v>60</c:v>
                </c:pt>
                <c:pt idx="2">
                  <c:v>64</c:v>
                </c:pt>
                <c:pt idx="3">
                  <c:v>60</c:v>
                </c:pt>
                <c:pt idx="4">
                  <c:v>68</c:v>
                </c:pt>
                <c:pt idx="5">
                  <c:v>64</c:v>
                </c:pt>
                <c:pt idx="6">
                  <c:v>70</c:v>
                </c:pt>
                <c:pt idx="7">
                  <c:v>73</c:v>
                </c:pt>
              </c:numCache>
            </c:numRef>
          </c:val>
          <c:smooth val="0"/>
          <c:extLst>
            <c:ext xmlns:c16="http://schemas.microsoft.com/office/drawing/2014/chart" uri="{C3380CC4-5D6E-409C-BE32-E72D297353CC}">
              <c16:uniqueId val="{0000000A-7E32-44E4-9242-76C3CAB62090}"/>
            </c:ext>
          </c:extLst>
        </c:ser>
        <c:ser>
          <c:idx val="2"/>
          <c:order val="2"/>
          <c:tx>
            <c:strRef>
              <c:f>Sheet1!$D$1</c:f>
              <c:strCache>
                <c:ptCount val="1"/>
                <c:pt idx="0">
                  <c:v>Joining international organizations concerned with human rights and holding individuals accountable for mass atrocities is a risk to the US because it could hurt our autonomy </c:v>
                </c:pt>
              </c:strCache>
            </c:strRef>
          </c:tx>
          <c:marker>
            <c:symbol val="none"/>
          </c:marker>
          <c:dLbls>
            <c:dLbl>
              <c:idx val="0"/>
              <c:layout>
                <c:manualLayout>
                  <c:x val="-1.2007666996829303E-2"/>
                  <c:y val="0"/>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EF3-48C9-9084-01978416B300}"/>
                </c:ext>
              </c:extLst>
            </c:dLbl>
            <c:dLbl>
              <c:idx val="2"/>
              <c:layout>
                <c:manualLayout>
                  <c:x val="-1.6180386766522295E-2"/>
                  <c:y val="-3.535419849665793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82F-4B0B-BC7B-E213673D1645}"/>
                </c:ext>
              </c:extLst>
            </c:dLbl>
            <c:spPr>
              <a:solidFill>
                <a:schemeClr val="bg1"/>
              </a:solidFill>
              <a:ln>
                <a:noFill/>
              </a:ln>
              <a:effectLst/>
            </c:spPr>
            <c:txPr>
              <a:bodyPr/>
              <a:lstStyle/>
              <a:p>
                <a:pPr>
                  <a:defRPr sz="1100" b="1">
                    <a:solidFill>
                      <a:schemeClr val="bg2">
                        <a:lumMod val="50000"/>
                      </a:schemeClr>
                    </a:solidFill>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Sheet1!$D$2:$D$9</c:f>
              <c:numCache>
                <c:formatCode>General</c:formatCode>
                <c:ptCount val="8"/>
                <c:pt idx="0">
                  <c:v>24</c:v>
                </c:pt>
                <c:pt idx="1">
                  <c:v>23</c:v>
                </c:pt>
                <c:pt idx="2">
                  <c:v>20</c:v>
                </c:pt>
                <c:pt idx="3">
                  <c:v>24</c:v>
                </c:pt>
                <c:pt idx="4">
                  <c:v>26</c:v>
                </c:pt>
                <c:pt idx="5">
                  <c:v>28</c:v>
                </c:pt>
                <c:pt idx="6">
                  <c:v>25</c:v>
                </c:pt>
                <c:pt idx="7">
                  <c:v>24</c:v>
                </c:pt>
              </c:numCache>
            </c:numRef>
          </c:val>
          <c:smooth val="0"/>
          <c:extLst xmlns:c15="http://schemas.microsoft.com/office/drawing/2012/chart">
            <c:ext xmlns:c16="http://schemas.microsoft.com/office/drawing/2014/chart" uri="{C3380CC4-5D6E-409C-BE32-E72D297353CC}">
              <c16:uniqueId val="{00000011-7E32-44E4-9242-76C3CAB62090}"/>
            </c:ext>
          </c:extLst>
        </c:ser>
        <c:ser>
          <c:idx val="3"/>
          <c:order val="3"/>
          <c:tx>
            <c:strRef>
              <c:f>Sheet1!$E$1</c:f>
              <c:strCache>
                <c:ptCount val="1"/>
                <c:pt idx="0">
                  <c:v>We should dedicate US resources (financial, military, intelligence, etc) to international organizations that support human rights and that hold individuals </c:v>
                </c:pt>
              </c:strCache>
            </c:strRef>
          </c:tx>
          <c:marker>
            <c:symbol val="none"/>
          </c:marker>
          <c:dLbls>
            <c:spPr>
              <a:solidFill>
                <a:schemeClr val="bg1"/>
              </a:solidFill>
              <a:ln>
                <a:noFill/>
              </a:ln>
              <a:effectLst/>
            </c:spPr>
            <c:txPr>
              <a:bodyPr/>
              <a:lstStyle/>
              <a:p>
                <a:pPr>
                  <a:defRPr sz="1100" b="1">
                    <a:solidFill>
                      <a:schemeClr val="accent4">
                        <a:lumMod val="75000"/>
                      </a:schemeClr>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Sheet1!$E$2:$E$9</c:f>
              <c:numCache>
                <c:formatCode>General</c:formatCode>
                <c:ptCount val="8"/>
                <c:pt idx="0">
                  <c:v>47</c:v>
                </c:pt>
                <c:pt idx="1">
                  <c:v>48</c:v>
                </c:pt>
                <c:pt idx="2">
                  <c:v>53</c:v>
                </c:pt>
                <c:pt idx="3">
                  <c:v>52</c:v>
                </c:pt>
                <c:pt idx="4">
                  <c:v>57</c:v>
                </c:pt>
                <c:pt idx="5">
                  <c:v>55</c:v>
                </c:pt>
                <c:pt idx="6">
                  <c:v>62</c:v>
                </c:pt>
                <c:pt idx="7">
                  <c:v>63</c:v>
                </c:pt>
              </c:numCache>
            </c:numRef>
          </c:val>
          <c:smooth val="0"/>
          <c:extLst>
            <c:ext xmlns:c16="http://schemas.microsoft.com/office/drawing/2014/chart" uri="{C3380CC4-5D6E-409C-BE32-E72D297353CC}">
              <c16:uniqueId val="{0000000F-7E32-44E4-9242-76C3CAB62090}"/>
            </c:ext>
          </c:extLst>
        </c:ser>
        <c:ser>
          <c:idx val="4"/>
          <c:order val="4"/>
          <c:tx>
            <c:strRef>
              <c:f>Sheet1!$F$1</c:f>
              <c:strCache>
                <c:ptCount val="1"/>
                <c:pt idx="0">
                  <c:v>It is not in our best interests to dedicate US resources (financial, military, intelligence, etc) to supporting international organizations that support human rights and that hold individuals accountable for mass atrocities</c:v>
                </c:pt>
              </c:strCache>
            </c:strRef>
          </c:tx>
          <c:marker>
            <c:symbol val="none"/>
          </c:marker>
          <c:dLbls>
            <c:dLbl>
              <c:idx val="0"/>
              <c:layout>
                <c:manualLayout>
                  <c:x val="-9.7881352044394132E-3"/>
                  <c:y val="1.76770992483288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EF3-48C9-9084-01978416B300}"/>
                </c:ext>
              </c:extLst>
            </c:dLbl>
            <c:dLbl>
              <c:idx val="1"/>
              <c:layout>
                <c:manualLayout>
                  <c:x val="-1.3117432893024288E-2"/>
                  <c:y val="2.65156488724932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82F-4B0B-BC7B-E213673D1645}"/>
                </c:ext>
              </c:extLst>
            </c:dLbl>
            <c:dLbl>
              <c:idx val="3"/>
              <c:layout>
                <c:manualLayout>
                  <c:x val="-1.5336964685414218E-2"/>
                  <c:y val="1.47309160402739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2F-4B0B-BC7B-E213673D1645}"/>
                </c:ext>
              </c:extLst>
            </c:dLbl>
            <c:spPr>
              <a:solidFill>
                <a:schemeClr val="bg1"/>
              </a:solidFill>
              <a:ln>
                <a:noFill/>
              </a:ln>
              <a:effectLst/>
            </c:spPr>
            <c:txPr>
              <a:bodyPr/>
              <a:lstStyle/>
              <a:p>
                <a:pPr>
                  <a:defRPr sz="1100" b="1">
                    <a:solidFill>
                      <a:srgbClr val="529AD6"/>
                    </a:solidFill>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Sheet1!$F$2:$F$9</c:f>
              <c:numCache>
                <c:formatCode>General</c:formatCode>
                <c:ptCount val="8"/>
                <c:pt idx="0">
                  <c:v>21</c:v>
                </c:pt>
                <c:pt idx="1">
                  <c:v>20</c:v>
                </c:pt>
                <c:pt idx="2">
                  <c:v>20</c:v>
                </c:pt>
                <c:pt idx="3">
                  <c:v>20</c:v>
                </c:pt>
                <c:pt idx="4">
                  <c:v>20</c:v>
                </c:pt>
                <c:pt idx="5">
                  <c:v>22</c:v>
                </c:pt>
                <c:pt idx="6">
                  <c:v>21</c:v>
                </c:pt>
                <c:pt idx="7">
                  <c:v>18</c:v>
                </c:pt>
              </c:numCache>
            </c:numRef>
          </c:val>
          <c:smooth val="0"/>
          <c:extLst xmlns:c15="http://schemas.microsoft.com/office/drawing/2012/chart">
            <c:ext xmlns:c16="http://schemas.microsoft.com/office/drawing/2014/chart" uri="{C3380CC4-5D6E-409C-BE32-E72D297353CC}">
              <c16:uniqueId val="{00000012-7E32-44E4-9242-76C3CAB62090}"/>
            </c:ext>
          </c:extLst>
        </c:ser>
        <c:dLbls>
          <c:dLblPos val="ctr"/>
          <c:showLegendKey val="0"/>
          <c:showVal val="1"/>
          <c:showCatName val="0"/>
          <c:showSerName val="0"/>
          <c:showPercent val="0"/>
          <c:showBubbleSize val="0"/>
        </c:dLbls>
        <c:smooth val="0"/>
        <c:axId val="1440384"/>
        <c:axId val="96215424"/>
        <c:extLst/>
      </c:lineChart>
      <c:dateAx>
        <c:axId val="1440384"/>
        <c:scaling>
          <c:orientation val="minMax"/>
        </c:scaling>
        <c:delete val="0"/>
        <c:axPos val="b"/>
        <c:numFmt formatCode="mmm\-yy" sourceLinked="1"/>
        <c:majorTickMark val="out"/>
        <c:minorTickMark val="none"/>
        <c:tickLblPos val="nextTo"/>
        <c:crossAx val="96215424"/>
        <c:crosses val="autoZero"/>
        <c:auto val="1"/>
        <c:lblOffset val="100"/>
        <c:baseTimeUnit val="months"/>
      </c:dateAx>
      <c:valAx>
        <c:axId val="96215424"/>
        <c:scaling>
          <c:orientation val="minMax"/>
          <c:min val="10"/>
        </c:scaling>
        <c:delete val="0"/>
        <c:axPos val="l"/>
        <c:numFmt formatCode="General" sourceLinked="1"/>
        <c:majorTickMark val="out"/>
        <c:minorTickMark val="none"/>
        <c:tickLblPos val="nextTo"/>
        <c:crossAx val="1440384"/>
        <c:crosses val="autoZero"/>
        <c:crossBetween val="between"/>
      </c:valAx>
    </c:plotArea>
    <c:legend>
      <c:legendPos val="t"/>
      <c:layout>
        <c:manualLayout>
          <c:xMode val="edge"/>
          <c:yMode val="edge"/>
          <c:x val="0"/>
          <c:y val="0"/>
          <c:w val="1"/>
          <c:h val="0.32494312938476738"/>
        </c:manualLayout>
      </c:layout>
      <c:overlay val="0"/>
      <c:txPr>
        <a:bodyPr/>
        <a:lstStyle/>
        <a:p>
          <a:pPr>
            <a:defRPr sz="1000"/>
          </a:pPr>
          <a:endParaRPr lang="en-US"/>
        </a:p>
      </c:txPr>
    </c:legend>
    <c:plotVisOnly val="1"/>
    <c:dispBlanksAs val="gap"/>
    <c:showDLblsOverMax val="0"/>
  </c:chart>
  <c:txPr>
    <a:bodyPr/>
    <a:lstStyle/>
    <a:p>
      <a:pPr>
        <a:defRPr sz="1050" b="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44294515025841874"/>
          <c:y val="0.16248034040160297"/>
          <c:w val="0.4855213365324178"/>
          <c:h val="0.80636663463619862"/>
        </c:manualLayout>
      </c:layout>
      <c:barChart>
        <c:barDir val="bar"/>
        <c:grouping val="clustered"/>
        <c:varyColors val="0"/>
        <c:ser>
          <c:idx val="0"/>
          <c:order val="0"/>
          <c:tx>
            <c:strRef>
              <c:f>Sheet1!$C$1</c:f>
              <c:strCache>
                <c:ptCount val="1"/>
                <c:pt idx="0">
                  <c:v>All</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Sheet1!$B$2:$B$4</c:f>
              <c:strCache>
                <c:ptCount val="3"/>
                <c:pt idx="0">
                  <c:v>The US should become more involved in or fully join the ICC</c:v>
                </c:pt>
                <c:pt idx="1">
                  <c:v>The US should not join the ICC</c:v>
                </c:pt>
                <c:pt idx="2">
                  <c:v>Don't know</c:v>
                </c:pt>
              </c:strCache>
            </c:strRef>
          </c:cat>
          <c:val>
            <c:numRef>
              <c:f>Sheet1!$C$2:$C$4</c:f>
              <c:numCache>
                <c:formatCode>0%</c:formatCode>
                <c:ptCount val="3"/>
                <c:pt idx="0">
                  <c:v>0.5</c:v>
                </c:pt>
                <c:pt idx="1">
                  <c:v>0.2</c:v>
                </c:pt>
                <c:pt idx="2">
                  <c:v>0.28999999999999998</c:v>
                </c:pt>
              </c:numCache>
            </c:numRef>
          </c:val>
          <c:extLst>
            <c:ext xmlns:c16="http://schemas.microsoft.com/office/drawing/2014/chart" uri="{C3380CC4-5D6E-409C-BE32-E72D297353CC}">
              <c16:uniqueId val="{00000000-452D-42F7-9198-51A9C3308D5C}"/>
            </c:ext>
          </c:extLst>
        </c:ser>
        <c:ser>
          <c:idx val="1"/>
          <c:order val="1"/>
          <c:tx>
            <c:strRef>
              <c:f>Sheet1!$D$1</c:f>
              <c:strCache>
                <c:ptCount val="1"/>
                <c:pt idx="0">
                  <c:v>Aware of ICC</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Sheet1!$B$2:$B$4</c:f>
              <c:strCache>
                <c:ptCount val="3"/>
                <c:pt idx="0">
                  <c:v>The US should become more involved in or fully join the ICC</c:v>
                </c:pt>
                <c:pt idx="1">
                  <c:v>The US should not join the ICC</c:v>
                </c:pt>
                <c:pt idx="2">
                  <c:v>Don't know</c:v>
                </c:pt>
              </c:strCache>
            </c:strRef>
          </c:cat>
          <c:val>
            <c:numRef>
              <c:f>Sheet1!$D$2:$D$4</c:f>
              <c:numCache>
                <c:formatCode>0%</c:formatCode>
                <c:ptCount val="3"/>
                <c:pt idx="0">
                  <c:v>0.67</c:v>
                </c:pt>
                <c:pt idx="1">
                  <c:v>0.18</c:v>
                </c:pt>
                <c:pt idx="2">
                  <c:v>0.16</c:v>
                </c:pt>
              </c:numCache>
            </c:numRef>
          </c:val>
          <c:extLst>
            <c:ext xmlns:c16="http://schemas.microsoft.com/office/drawing/2014/chart" uri="{C3380CC4-5D6E-409C-BE32-E72D297353CC}">
              <c16:uniqueId val="{00000001-452D-42F7-9198-51A9C3308D5C}"/>
            </c:ext>
          </c:extLst>
        </c:ser>
        <c:dLbls>
          <c:showLegendKey val="0"/>
          <c:showVal val="0"/>
          <c:showCatName val="0"/>
          <c:showSerName val="0"/>
          <c:showPercent val="0"/>
          <c:showBubbleSize val="0"/>
        </c:dLbls>
        <c:gapWidth val="54"/>
        <c:axId val="91962752"/>
        <c:axId val="91989120"/>
      </c:barChart>
      <c:catAx>
        <c:axId val="91962752"/>
        <c:scaling>
          <c:orientation val="maxMin"/>
        </c:scaling>
        <c:delete val="0"/>
        <c:axPos val="l"/>
        <c:numFmt formatCode="General" sourceLinked="1"/>
        <c:majorTickMark val="none"/>
        <c:minorTickMark val="none"/>
        <c:tickLblPos val="nextTo"/>
        <c:spPr>
          <a:noFill/>
          <a:ln w="9525" cap="flat" cmpd="sng" algn="ctr">
            <a:solidFill>
              <a:schemeClr val="tx1">
                <a:lumMod val="75000"/>
              </a:schemeClr>
            </a:solidFill>
            <a:prstDash val="solid"/>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91989120"/>
        <c:crosses val="autoZero"/>
        <c:auto val="1"/>
        <c:lblAlgn val="ctr"/>
        <c:lblOffset val="100"/>
        <c:noMultiLvlLbl val="0"/>
      </c:catAx>
      <c:valAx>
        <c:axId val="91989120"/>
        <c:scaling>
          <c:orientation val="minMax"/>
          <c:max val="1"/>
          <c:min val="0"/>
        </c:scaling>
        <c:delete val="1"/>
        <c:axPos val="t"/>
        <c:numFmt formatCode="0%" sourceLinked="1"/>
        <c:majorTickMark val="out"/>
        <c:minorTickMark val="none"/>
        <c:tickLblPos val="none"/>
        <c:crossAx val="91962752"/>
        <c:crosses val="autoZero"/>
        <c:crossBetween val="between"/>
      </c:valAx>
      <c:spPr>
        <a:noFill/>
        <a:ln>
          <a:noFill/>
        </a:ln>
        <a:effectLst/>
      </c:spPr>
    </c:plotArea>
    <c:legend>
      <c:legendPos val="t"/>
      <c:layout>
        <c:manualLayout>
          <c:xMode val="edge"/>
          <c:yMode val="edge"/>
          <c:x val="0.35756983127912245"/>
          <c:y val="0"/>
          <c:w val="0.28486020206324963"/>
          <c:h val="0.14878991128119476"/>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12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754966584776116E-2"/>
          <c:y val="0.24605612109240899"/>
          <c:w val="0.94747097250221657"/>
          <c:h val="0.58812324694194418"/>
        </c:manualLayout>
      </c:layout>
      <c:lineChart>
        <c:grouping val="standard"/>
        <c:varyColors val="0"/>
        <c:ser>
          <c:idx val="0"/>
          <c:order val="0"/>
          <c:tx>
            <c:strRef>
              <c:f>Sheet1!$B$1</c:f>
              <c:strCache>
                <c:ptCount val="1"/>
                <c:pt idx="0">
                  <c:v>The US should become more involved in or fully join the ICC</c:v>
                </c:pt>
              </c:strCache>
            </c:strRef>
          </c:tx>
          <c:marker>
            <c:symbol val="none"/>
          </c:marker>
          <c:dLbls>
            <c:dLbl>
              <c:idx val="1"/>
              <c:layout>
                <c:manualLayout>
                  <c:x val="-2.8387050955490749E-2"/>
                  <c:y val="2.52120742410222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AA2-408C-AA35-DA87064D9183}"/>
                </c:ext>
              </c:extLst>
            </c:dLbl>
            <c:dLbl>
              <c:idx val="2"/>
              <c:layout>
                <c:manualLayout>
                  <c:x val="-2.1944614065691297E-2"/>
                  <c:y val="2.52120742410222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AA2-408C-AA35-DA87064D9183}"/>
                </c:ext>
              </c:extLst>
            </c:dLbl>
            <c:dLbl>
              <c:idx val="3"/>
              <c:layout>
                <c:manualLayout>
                  <c:x val="-2.8387050955490749E-2"/>
                  <c:y val="2.52120742410222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AA2-408C-AA35-DA87064D9183}"/>
                </c:ext>
              </c:extLst>
            </c:dLbl>
            <c:dLbl>
              <c:idx val="4"/>
              <c:layout>
                <c:manualLayout>
                  <c:x val="-8.092487015255766E-3"/>
                  <c:y val="-2.52120742410223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AA2-408C-AA35-DA87064D9183}"/>
                </c:ext>
              </c:extLst>
            </c:dLbl>
            <c:dLbl>
              <c:idx val="5"/>
              <c:layout>
                <c:manualLayout>
                  <c:x val="-1.8817622601286079E-2"/>
                  <c:y val="-2.52120742410223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AA2-408C-AA35-DA87064D9183}"/>
                </c:ext>
              </c:extLst>
            </c:dLbl>
            <c:spPr>
              <a:solidFill>
                <a:schemeClr val="bg1"/>
              </a:solidFill>
              <a:ln>
                <a:noFill/>
              </a:ln>
              <a:effectLst/>
            </c:spPr>
            <c:txPr>
              <a:bodyPr wrap="square" lIns="38100" tIns="19050" rIns="38100" bIns="19050" anchor="ctr">
                <a:spAutoFit/>
              </a:bodyPr>
              <a:lstStyle/>
              <a:p>
                <a:pPr>
                  <a:defRPr sz="1400" b="1">
                    <a:solidFill>
                      <a:srgbClr val="426DC6"/>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Sheet1!$B$2:$B$9</c:f>
              <c:numCache>
                <c:formatCode>General</c:formatCode>
                <c:ptCount val="8"/>
                <c:pt idx="0">
                  <c:v>34</c:v>
                </c:pt>
                <c:pt idx="1">
                  <c:v>37</c:v>
                </c:pt>
                <c:pt idx="2">
                  <c:v>37</c:v>
                </c:pt>
                <c:pt idx="3">
                  <c:v>37</c:v>
                </c:pt>
                <c:pt idx="4">
                  <c:v>44</c:v>
                </c:pt>
                <c:pt idx="5">
                  <c:v>44</c:v>
                </c:pt>
                <c:pt idx="6">
                  <c:v>50</c:v>
                </c:pt>
                <c:pt idx="7">
                  <c:v>50</c:v>
                </c:pt>
              </c:numCache>
            </c:numRef>
          </c:val>
          <c:smooth val="0"/>
          <c:extLst>
            <c:ext xmlns:c16="http://schemas.microsoft.com/office/drawing/2014/chart" uri="{C3380CC4-5D6E-409C-BE32-E72D297353CC}">
              <c16:uniqueId val="{00000005-BAA2-408C-AA35-DA87064D9183}"/>
            </c:ext>
          </c:extLst>
        </c:ser>
        <c:ser>
          <c:idx val="1"/>
          <c:order val="1"/>
          <c:tx>
            <c:strRef>
              <c:f>Sheet1!$C$1</c:f>
              <c:strCache>
                <c:ptCount val="1"/>
                <c:pt idx="0">
                  <c:v>The US should not join the ICC</c:v>
                </c:pt>
              </c:strCache>
            </c:strRef>
          </c:tx>
          <c:marker>
            <c:symbol val="none"/>
          </c:marker>
          <c:dLbls>
            <c:spPr>
              <a:solidFill>
                <a:schemeClr val="bg1"/>
              </a:solidFill>
              <a:ln>
                <a:noFill/>
              </a:ln>
              <a:effectLst/>
            </c:spPr>
            <c:txPr>
              <a:bodyPr wrap="square" lIns="38100" tIns="19050" rIns="38100" bIns="19050" anchor="ctr">
                <a:spAutoFit/>
              </a:bodyPr>
              <a:lstStyle/>
              <a:p>
                <a:pPr>
                  <a:defRPr sz="1400" b="1">
                    <a:solidFill>
                      <a:srgbClr val="EF7929"/>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Sheet1!$C$2:$C$9</c:f>
              <c:numCache>
                <c:formatCode>General</c:formatCode>
                <c:ptCount val="8"/>
                <c:pt idx="0">
                  <c:v>24</c:v>
                </c:pt>
                <c:pt idx="1">
                  <c:v>25</c:v>
                </c:pt>
                <c:pt idx="2">
                  <c:v>23</c:v>
                </c:pt>
                <c:pt idx="3">
                  <c:v>19</c:v>
                </c:pt>
                <c:pt idx="4">
                  <c:v>21</c:v>
                </c:pt>
                <c:pt idx="5">
                  <c:v>21</c:v>
                </c:pt>
                <c:pt idx="6">
                  <c:v>21</c:v>
                </c:pt>
                <c:pt idx="7">
                  <c:v>20</c:v>
                </c:pt>
              </c:numCache>
            </c:numRef>
          </c:val>
          <c:smooth val="0"/>
          <c:extLst>
            <c:ext xmlns:c16="http://schemas.microsoft.com/office/drawing/2014/chart" uri="{C3380CC4-5D6E-409C-BE32-E72D297353CC}">
              <c16:uniqueId val="{0000000B-BAA2-408C-AA35-DA87064D9183}"/>
            </c:ext>
          </c:extLst>
        </c:ser>
        <c:ser>
          <c:idx val="2"/>
          <c:order val="2"/>
          <c:tx>
            <c:strRef>
              <c:f>Sheet1!$D$1</c:f>
              <c:strCache>
                <c:ptCount val="1"/>
                <c:pt idx="0">
                  <c:v>Don't know</c:v>
                </c:pt>
              </c:strCache>
            </c:strRef>
          </c:tx>
          <c:marker>
            <c:symbol val="none"/>
          </c:marker>
          <c:dLbls>
            <c:dLbl>
              <c:idx val="1"/>
              <c:layout>
                <c:manualLayout>
                  <c:x val="-2.8883183513852204E-2"/>
                  <c:y val="-4.15952198547056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BAA2-408C-AA35-DA87064D9183}"/>
                </c:ext>
              </c:extLst>
            </c:dLbl>
            <c:spPr>
              <a:solidFill>
                <a:schemeClr val="bg1"/>
              </a:solidFill>
              <a:ln>
                <a:noFill/>
              </a:ln>
              <a:effectLst/>
            </c:spPr>
            <c:txPr>
              <a:bodyPr wrap="square" lIns="38100" tIns="19050" rIns="38100" bIns="19050" anchor="ctr">
                <a:spAutoFit/>
              </a:bodyPr>
              <a:lstStyle/>
              <a:p>
                <a:pPr>
                  <a:defRPr sz="1400" b="1">
                    <a:solidFill>
                      <a:schemeClr val="bg2">
                        <a:lumMod val="50000"/>
                      </a:schemeClr>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f>Sheet1!$D$2:$D$9</c:f>
              <c:numCache>
                <c:formatCode>General</c:formatCode>
                <c:ptCount val="8"/>
                <c:pt idx="0">
                  <c:v>42</c:v>
                </c:pt>
                <c:pt idx="1">
                  <c:v>38</c:v>
                </c:pt>
                <c:pt idx="2">
                  <c:v>40</c:v>
                </c:pt>
                <c:pt idx="3">
                  <c:v>45</c:v>
                </c:pt>
                <c:pt idx="4">
                  <c:v>35</c:v>
                </c:pt>
                <c:pt idx="5">
                  <c:v>35</c:v>
                </c:pt>
                <c:pt idx="6">
                  <c:v>29</c:v>
                </c:pt>
                <c:pt idx="7">
                  <c:v>29</c:v>
                </c:pt>
              </c:numCache>
            </c:numRef>
          </c:val>
          <c:smooth val="0"/>
          <c:extLst>
            <c:ext xmlns:c16="http://schemas.microsoft.com/office/drawing/2014/chart" uri="{C3380CC4-5D6E-409C-BE32-E72D297353CC}">
              <c16:uniqueId val="{00000011-BAA2-408C-AA35-DA87064D9183}"/>
            </c:ext>
          </c:extLst>
        </c:ser>
        <c:dLbls>
          <c:dLblPos val="ctr"/>
          <c:showLegendKey val="0"/>
          <c:showVal val="1"/>
          <c:showCatName val="0"/>
          <c:showSerName val="0"/>
          <c:showPercent val="0"/>
          <c:showBubbleSize val="0"/>
        </c:dLbls>
        <c:smooth val="0"/>
        <c:axId val="1440384"/>
        <c:axId val="96215424"/>
        <c:extLst>
          <c:ext xmlns:c15="http://schemas.microsoft.com/office/drawing/2012/chart" uri="{02D57815-91ED-43cb-92C2-25804820EDAC}">
            <c15:filteredLineSeries>
              <c15:ser>
                <c:idx val="3"/>
                <c:order val="3"/>
                <c:tx>
                  <c:strRef>
                    <c:extLst>
                      <c:ext uri="{02D57815-91ED-43cb-92C2-25804820EDAC}">
                        <c15:formulaRef>
                          <c15:sqref>Sheet1!$E$1</c15:sqref>
                        </c15:formulaRef>
                      </c:ext>
                    </c:extLst>
                    <c:strCache>
                      <c:ptCount val="1"/>
                      <c:pt idx="0">
                        <c:v>The US should become a full member of the International Criminal Court and robustly support all of its work</c:v>
                      </c:pt>
                    </c:strCache>
                  </c:strRef>
                </c:tx>
                <c:marker>
                  <c:symbol val="none"/>
                </c:marker>
                <c:dLbls>
                  <c:dLbl>
                    <c:idx val="4"/>
                    <c:layout>
                      <c:manualLayout>
                        <c:x val="-4.87126857035604E-3"/>
                        <c:y val="-2.0169659392817816E-2"/>
                      </c:manualLayout>
                    </c:layout>
                    <c:dLblPos val="r"/>
                    <c:showLegendKey val="0"/>
                    <c:showVal val="1"/>
                    <c:showCatName val="0"/>
                    <c:showSerName val="0"/>
                    <c:showPercent val="0"/>
                    <c:showBubbleSize val="0"/>
                    <c:extLst>
                      <c:ext uri="{CE6537A1-D6FC-4f65-9D91-7224C49458BB}"/>
                      <c:ext xmlns:c16="http://schemas.microsoft.com/office/drawing/2014/chart" uri="{C3380CC4-5D6E-409C-BE32-E72D297353CC}">
                        <c16:uniqueId val="{00000012-BAA2-408C-AA35-DA87064D9183}"/>
                      </c:ext>
                    </c:extLst>
                  </c:dLbl>
                  <c:spPr>
                    <a:noFill/>
                    <a:ln>
                      <a:noFill/>
                    </a:ln>
                    <a:effectLst/>
                  </c:spPr>
                  <c:dLblPos val="ctr"/>
                  <c:showLegendKey val="0"/>
                  <c:showVal val="1"/>
                  <c:showCatName val="0"/>
                  <c:showSerName val="0"/>
                  <c:showPercent val="0"/>
                  <c:showBubbleSize val="0"/>
                  <c:showLeaderLines val="0"/>
                  <c:extLst>
                    <c:ext uri="{CE6537A1-D6FC-4f65-9D91-7224C49458BB}">
                      <c15:showLeaderLines val="0"/>
                    </c:ext>
                  </c:extLst>
                </c:dLbls>
                <c:cat>
                  <c:numRef>
                    <c:extLst>
                      <c:ext uri="{02D57815-91ED-43cb-92C2-25804820EDAC}">
                        <c15:formulaRef>
                          <c15:sqref>Sheet1!$A$2:$A$9</c15:sqref>
                        </c15:formulaRef>
                      </c:ext>
                    </c:extLst>
                    <c:numCache>
                      <c:formatCode>mmm\-yy</c:formatCode>
                      <c:ptCount val="8"/>
                      <c:pt idx="0">
                        <c:v>41671</c:v>
                      </c:pt>
                      <c:pt idx="1">
                        <c:v>41974</c:v>
                      </c:pt>
                      <c:pt idx="2">
                        <c:v>42095</c:v>
                      </c:pt>
                      <c:pt idx="3">
                        <c:v>42309</c:v>
                      </c:pt>
                      <c:pt idx="4">
                        <c:v>42461</c:v>
                      </c:pt>
                      <c:pt idx="5" formatCode="d\-mmm">
                        <c:v>42567</c:v>
                      </c:pt>
                      <c:pt idx="6">
                        <c:v>42917</c:v>
                      </c:pt>
                      <c:pt idx="7">
                        <c:v>43191</c:v>
                      </c:pt>
                    </c:numCache>
                  </c:numRef>
                </c:cat>
                <c:val>
                  <c:numRef>
                    <c:extLst>
                      <c:ext uri="{02D57815-91ED-43cb-92C2-25804820EDAC}">
                        <c15:formulaRef>
                          <c15:sqref>Sheet1!$E$2:$E$9</c15:sqref>
                        </c15:formulaRef>
                      </c:ext>
                    </c:extLst>
                    <c:numCache>
                      <c:formatCode>General</c:formatCode>
                      <c:ptCount val="8"/>
                      <c:pt idx="0">
                        <c:v>22</c:v>
                      </c:pt>
                      <c:pt idx="1">
                        <c:v>25</c:v>
                      </c:pt>
                      <c:pt idx="2">
                        <c:v>24</c:v>
                      </c:pt>
                      <c:pt idx="3">
                        <c:v>27</c:v>
                      </c:pt>
                      <c:pt idx="4">
                        <c:v>32</c:v>
                      </c:pt>
                      <c:pt idx="5">
                        <c:v>32</c:v>
                      </c:pt>
                    </c:numCache>
                  </c:numRef>
                </c:val>
                <c:smooth val="0"/>
                <c:extLst>
                  <c:ext xmlns:c16="http://schemas.microsoft.com/office/drawing/2014/chart" uri="{C3380CC4-5D6E-409C-BE32-E72D297353CC}">
                    <c16:uniqueId val="{00000013-BAA2-408C-AA35-DA87064D9183}"/>
                  </c:ext>
                </c:extLst>
              </c15:ser>
            </c15:filteredLineSeries>
          </c:ext>
        </c:extLst>
      </c:lineChart>
      <c:dateAx>
        <c:axId val="1440384"/>
        <c:scaling>
          <c:orientation val="minMax"/>
        </c:scaling>
        <c:delete val="0"/>
        <c:axPos val="b"/>
        <c:numFmt formatCode="mmm\-yy" sourceLinked="1"/>
        <c:majorTickMark val="out"/>
        <c:minorTickMark val="none"/>
        <c:tickLblPos val="nextTo"/>
        <c:txPr>
          <a:bodyPr/>
          <a:lstStyle/>
          <a:p>
            <a:pPr>
              <a:defRPr sz="1200"/>
            </a:pPr>
            <a:endParaRPr lang="en-US"/>
          </a:p>
        </c:txPr>
        <c:crossAx val="96215424"/>
        <c:crosses val="autoZero"/>
        <c:auto val="1"/>
        <c:lblOffset val="100"/>
        <c:baseTimeUnit val="months"/>
      </c:dateAx>
      <c:valAx>
        <c:axId val="96215424"/>
        <c:scaling>
          <c:orientation val="minMax"/>
          <c:min val="10"/>
        </c:scaling>
        <c:delete val="0"/>
        <c:axPos val="l"/>
        <c:numFmt formatCode="General" sourceLinked="1"/>
        <c:majorTickMark val="out"/>
        <c:minorTickMark val="none"/>
        <c:tickLblPos val="nextTo"/>
        <c:txPr>
          <a:bodyPr/>
          <a:lstStyle/>
          <a:p>
            <a:pPr>
              <a:defRPr sz="1600"/>
            </a:pPr>
            <a:endParaRPr lang="en-US"/>
          </a:p>
        </c:txPr>
        <c:crossAx val="1440384"/>
        <c:crosses val="autoZero"/>
        <c:crossBetween val="between"/>
      </c:valAx>
    </c:plotArea>
    <c:legend>
      <c:legendPos val="t"/>
      <c:layout>
        <c:manualLayout>
          <c:xMode val="edge"/>
          <c:yMode val="edge"/>
          <c:x val="1.9830911395567526E-2"/>
          <c:y val="6.0508978178453444E-2"/>
          <c:w val="0.93617903887211684"/>
          <c:h val="0.17783445752053348"/>
        </c:manualLayout>
      </c:layout>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44294515025841874"/>
          <c:y val="0.14516434957349092"/>
          <c:w val="0.4855213365324178"/>
          <c:h val="0.85387582892718161"/>
        </c:manualLayout>
      </c:layout>
      <c:barChart>
        <c:barDir val="bar"/>
        <c:grouping val="percentStacked"/>
        <c:varyColors val="0"/>
        <c:ser>
          <c:idx val="0"/>
          <c:order val="0"/>
          <c:tx>
            <c:strRef>
              <c:f>Sheet1!$B$1</c:f>
              <c:strCache>
                <c:ptCount val="1"/>
                <c:pt idx="0">
                  <c:v>Agree</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Sheet1!$A$2:$A$12</c:f>
              <c:strCache>
                <c:ptCount val="11"/>
                <c:pt idx="0">
                  <c:v>The US should continue to dedicate moderate resources to supporting some actions of the ICC without formally joining, such as by providing satellite photos if our satellites are passing an area of interest to the ICC</c:v>
                </c:pt>
                <c:pt idx="1">
                  <c:v>Just those aware of ICC</c:v>
                </c:pt>
                <c:pt idx="3">
                  <c:v>Joining the ICC would compromise America's sovereignty as a nation</c:v>
                </c:pt>
                <c:pt idx="4">
                  <c:v>Just those aware of ICC</c:v>
                </c:pt>
                <c:pt idx="6">
                  <c:v>The US should become more engaged and involved in the ICC without becoming a member by making all forms of our vast governmental resources available to support the work of the ICC</c:v>
                </c:pt>
                <c:pt idx="7">
                  <c:v>Just those aware of ICC</c:v>
                </c:pt>
                <c:pt idx="9">
                  <c:v>The US should become a full member of the International Criminal Court and robustly support all of its work.</c:v>
                </c:pt>
                <c:pt idx="10">
                  <c:v>Just those aware of ICC</c:v>
                </c:pt>
              </c:strCache>
            </c:strRef>
          </c:cat>
          <c:val>
            <c:numRef>
              <c:f>Sheet1!$B$2:$B$12</c:f>
              <c:numCache>
                <c:formatCode>0%</c:formatCode>
                <c:ptCount val="11"/>
                <c:pt idx="0">
                  <c:v>0.54</c:v>
                </c:pt>
                <c:pt idx="1">
                  <c:v>0.62</c:v>
                </c:pt>
                <c:pt idx="3">
                  <c:v>0.28000000000000003</c:v>
                </c:pt>
                <c:pt idx="4">
                  <c:v>0.37</c:v>
                </c:pt>
                <c:pt idx="6">
                  <c:v>0.41</c:v>
                </c:pt>
                <c:pt idx="7">
                  <c:v>0.5</c:v>
                </c:pt>
                <c:pt idx="9">
                  <c:v>0.36</c:v>
                </c:pt>
                <c:pt idx="10">
                  <c:v>0.54</c:v>
                </c:pt>
              </c:numCache>
            </c:numRef>
          </c:val>
          <c:extLst>
            <c:ext xmlns:c16="http://schemas.microsoft.com/office/drawing/2014/chart" uri="{C3380CC4-5D6E-409C-BE32-E72D297353CC}">
              <c16:uniqueId val="{00000000-0527-4884-9B2A-77BEC82F4F01}"/>
            </c:ext>
          </c:extLst>
        </c:ser>
        <c:ser>
          <c:idx val="1"/>
          <c:order val="1"/>
          <c:tx>
            <c:strRef>
              <c:f>Sheet1!$C$1</c:f>
              <c:strCache>
                <c:ptCount val="1"/>
                <c:pt idx="0">
                  <c:v>Disagree</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Sheet1!$A$2:$A$12</c:f>
              <c:strCache>
                <c:ptCount val="11"/>
                <c:pt idx="0">
                  <c:v>The US should continue to dedicate moderate resources to supporting some actions of the ICC without formally joining, such as by providing satellite photos if our satellites are passing an area of interest to the ICC</c:v>
                </c:pt>
                <c:pt idx="1">
                  <c:v>Just those aware of ICC</c:v>
                </c:pt>
                <c:pt idx="3">
                  <c:v>Joining the ICC would compromise America's sovereignty as a nation</c:v>
                </c:pt>
                <c:pt idx="4">
                  <c:v>Just those aware of ICC</c:v>
                </c:pt>
                <c:pt idx="6">
                  <c:v>The US should become more engaged and involved in the ICC without becoming a member by making all forms of our vast governmental resources available to support the work of the ICC</c:v>
                </c:pt>
                <c:pt idx="7">
                  <c:v>Just those aware of ICC</c:v>
                </c:pt>
                <c:pt idx="9">
                  <c:v>The US should become a full member of the International Criminal Court and robustly support all of its work.</c:v>
                </c:pt>
                <c:pt idx="10">
                  <c:v>Just those aware of ICC</c:v>
                </c:pt>
              </c:strCache>
            </c:strRef>
          </c:cat>
          <c:val>
            <c:numRef>
              <c:f>Sheet1!$C$2:$C$12</c:f>
              <c:numCache>
                <c:formatCode>0%</c:formatCode>
                <c:ptCount val="11"/>
                <c:pt idx="0">
                  <c:v>0.21</c:v>
                </c:pt>
                <c:pt idx="1">
                  <c:v>0.27</c:v>
                </c:pt>
                <c:pt idx="3">
                  <c:v>0.38</c:v>
                </c:pt>
                <c:pt idx="4">
                  <c:v>0.46</c:v>
                </c:pt>
                <c:pt idx="6">
                  <c:v>0.3</c:v>
                </c:pt>
                <c:pt idx="7">
                  <c:v>0.34</c:v>
                </c:pt>
                <c:pt idx="9">
                  <c:v>0.28000000000000003</c:v>
                </c:pt>
                <c:pt idx="10">
                  <c:v>0.28999999999999998</c:v>
                </c:pt>
              </c:numCache>
            </c:numRef>
          </c:val>
          <c:extLst>
            <c:ext xmlns:c16="http://schemas.microsoft.com/office/drawing/2014/chart" uri="{C3380CC4-5D6E-409C-BE32-E72D297353CC}">
              <c16:uniqueId val="{00000001-0527-4884-9B2A-77BEC82F4F01}"/>
            </c:ext>
          </c:extLst>
        </c:ser>
        <c:ser>
          <c:idx val="2"/>
          <c:order val="2"/>
          <c:tx>
            <c:strRef>
              <c:f>Sheet1!$D$1</c:f>
              <c:strCache>
                <c:ptCount val="1"/>
                <c:pt idx="0">
                  <c:v>Don't know</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Sheet1!$A$2:$A$12</c:f>
              <c:strCache>
                <c:ptCount val="11"/>
                <c:pt idx="0">
                  <c:v>The US should continue to dedicate moderate resources to supporting some actions of the ICC without formally joining, such as by providing satellite photos if our satellites are passing an area of interest to the ICC</c:v>
                </c:pt>
                <c:pt idx="1">
                  <c:v>Just those aware of ICC</c:v>
                </c:pt>
                <c:pt idx="3">
                  <c:v>Joining the ICC would compromise America's sovereignty as a nation</c:v>
                </c:pt>
                <c:pt idx="4">
                  <c:v>Just those aware of ICC</c:v>
                </c:pt>
                <c:pt idx="6">
                  <c:v>The US should become more engaged and involved in the ICC without becoming a member by making all forms of our vast governmental resources available to support the work of the ICC</c:v>
                </c:pt>
                <c:pt idx="7">
                  <c:v>Just those aware of ICC</c:v>
                </c:pt>
                <c:pt idx="9">
                  <c:v>The US should become a full member of the International Criminal Court and robustly support all of its work.</c:v>
                </c:pt>
                <c:pt idx="10">
                  <c:v>Just those aware of ICC</c:v>
                </c:pt>
              </c:strCache>
            </c:strRef>
          </c:cat>
          <c:val>
            <c:numRef>
              <c:f>Sheet1!$D$2:$D$12</c:f>
              <c:numCache>
                <c:formatCode>0%</c:formatCode>
                <c:ptCount val="11"/>
                <c:pt idx="0">
                  <c:v>0.24</c:v>
                </c:pt>
                <c:pt idx="1">
                  <c:v>0.11</c:v>
                </c:pt>
                <c:pt idx="3">
                  <c:v>0.34</c:v>
                </c:pt>
                <c:pt idx="4">
                  <c:v>0.17</c:v>
                </c:pt>
                <c:pt idx="6">
                  <c:v>0.28999999999999998</c:v>
                </c:pt>
                <c:pt idx="7">
                  <c:v>0.17</c:v>
                </c:pt>
                <c:pt idx="9">
                  <c:v>0.36</c:v>
                </c:pt>
                <c:pt idx="10">
                  <c:v>0.17</c:v>
                </c:pt>
              </c:numCache>
            </c:numRef>
          </c:val>
          <c:extLst>
            <c:ext xmlns:c16="http://schemas.microsoft.com/office/drawing/2014/chart" uri="{C3380CC4-5D6E-409C-BE32-E72D297353CC}">
              <c16:uniqueId val="{00000002-0527-4884-9B2A-77BEC82F4F01}"/>
            </c:ext>
          </c:extLst>
        </c:ser>
        <c:dLbls>
          <c:showLegendKey val="0"/>
          <c:showVal val="0"/>
          <c:showCatName val="0"/>
          <c:showSerName val="0"/>
          <c:showPercent val="0"/>
          <c:showBubbleSize val="0"/>
        </c:dLbls>
        <c:gapWidth val="33"/>
        <c:overlap val="100"/>
        <c:axId val="95859840"/>
        <c:axId val="95861376"/>
      </c:barChart>
      <c:catAx>
        <c:axId val="95859840"/>
        <c:scaling>
          <c:orientation val="maxMin"/>
        </c:scaling>
        <c:delete val="1"/>
        <c:axPos val="l"/>
        <c:numFmt formatCode="General" sourceLinked="1"/>
        <c:majorTickMark val="none"/>
        <c:minorTickMark val="none"/>
        <c:tickLblPos val="none"/>
        <c:crossAx val="95861376"/>
        <c:crosses val="autoZero"/>
        <c:auto val="1"/>
        <c:lblAlgn val="ctr"/>
        <c:lblOffset val="100"/>
        <c:noMultiLvlLbl val="0"/>
      </c:catAx>
      <c:valAx>
        <c:axId val="95861376"/>
        <c:scaling>
          <c:orientation val="minMax"/>
          <c:max val="1"/>
          <c:min val="0"/>
        </c:scaling>
        <c:delete val="1"/>
        <c:axPos val="t"/>
        <c:numFmt formatCode="0%" sourceLinked="1"/>
        <c:majorTickMark val="out"/>
        <c:minorTickMark val="none"/>
        <c:tickLblPos val="none"/>
        <c:crossAx val="95859840"/>
        <c:crosses val="autoZero"/>
        <c:crossBetween val="between"/>
      </c:valAx>
      <c:spPr>
        <a:noFill/>
        <a:ln>
          <a:noFill/>
        </a:ln>
        <a:effectLst/>
      </c:spPr>
    </c:plotArea>
    <c:legend>
      <c:legendPos val="t"/>
      <c:layout>
        <c:manualLayout>
          <c:xMode val="edge"/>
          <c:yMode val="edge"/>
          <c:x val="0.43770046623021402"/>
          <c:y val="9.5611916264090213E-2"/>
          <c:w val="0.48757853809602802"/>
          <c:h val="5.158902804721873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12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786696761808111E-2"/>
          <c:y val="0.1161504186347268"/>
          <c:w val="0.89085472119711007"/>
          <c:h val="0.5842297529813556"/>
        </c:manualLayout>
      </c:layout>
      <c:lineChart>
        <c:grouping val="standard"/>
        <c:varyColors val="0"/>
        <c:ser>
          <c:idx val="0"/>
          <c:order val="0"/>
          <c:tx>
            <c:strRef>
              <c:f>Sheet1!$B$1</c:f>
              <c:strCache>
                <c:ptCount val="1"/>
                <c:pt idx="0">
                  <c:v>Agree</c:v>
                </c:pt>
              </c:strCache>
            </c:strRef>
          </c:tx>
          <c:spPr>
            <a:ln w="28575" cap="rnd">
              <a:solidFill>
                <a:schemeClr val="accent1"/>
              </a:solidFill>
              <a:round/>
            </a:ln>
            <a:effectLst/>
          </c:spPr>
          <c:marker>
            <c:symbol val="none"/>
          </c:marker>
          <c:dLbls>
            <c:spPr>
              <a:solidFill>
                <a:srgbClr val="E7EFF7"/>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4271C6"/>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Sheet1!$A$2:$A$19</c:f>
              <c:numCache>
                <c:formatCode>[$-409]mmm\-yy;@</c:formatCode>
                <c:ptCount val="18"/>
                <c:pt idx="0">
                  <c:v>41671</c:v>
                </c:pt>
                <c:pt idx="1">
                  <c:v>41974</c:v>
                </c:pt>
                <c:pt idx="2">
                  <c:v>42095</c:v>
                </c:pt>
                <c:pt idx="3">
                  <c:v>42309</c:v>
                </c:pt>
                <c:pt idx="4">
                  <c:v>42461</c:v>
                </c:pt>
                <c:pt idx="5">
                  <c:v>42552</c:v>
                </c:pt>
                <c:pt idx="6">
                  <c:v>42917</c:v>
                </c:pt>
                <c:pt idx="7">
                  <c:v>43191</c:v>
                </c:pt>
              </c:numCache>
            </c:numRef>
          </c:cat>
          <c:val>
            <c:numRef>
              <c:f>Sheet1!$B$2:$B$19</c:f>
              <c:numCache>
                <c:formatCode>0%</c:formatCode>
                <c:ptCount val="18"/>
                <c:pt idx="0">
                  <c:v>0.44</c:v>
                </c:pt>
                <c:pt idx="1">
                  <c:v>0.47</c:v>
                </c:pt>
                <c:pt idx="2">
                  <c:v>0.43</c:v>
                </c:pt>
                <c:pt idx="3">
                  <c:v>0.42</c:v>
                </c:pt>
                <c:pt idx="4">
                  <c:v>0.52</c:v>
                </c:pt>
                <c:pt idx="5">
                  <c:v>0.49</c:v>
                </c:pt>
                <c:pt idx="6">
                  <c:v>0.53</c:v>
                </c:pt>
                <c:pt idx="7">
                  <c:v>0.54</c:v>
                </c:pt>
              </c:numCache>
            </c:numRef>
          </c:val>
          <c:smooth val="0"/>
          <c:extLst>
            <c:ext xmlns:c16="http://schemas.microsoft.com/office/drawing/2014/chart" uri="{C3380CC4-5D6E-409C-BE32-E72D297353CC}">
              <c16:uniqueId val="{00000000-A11B-432D-A44E-9318C96BC335}"/>
            </c:ext>
          </c:extLst>
        </c:ser>
        <c:dLbls>
          <c:showLegendKey val="0"/>
          <c:showVal val="0"/>
          <c:showCatName val="0"/>
          <c:showSerName val="0"/>
          <c:showPercent val="0"/>
          <c:showBubbleSize val="0"/>
        </c:dLbls>
        <c:smooth val="0"/>
        <c:axId val="112798016"/>
        <c:axId val="533338976"/>
      </c:lineChart>
      <c:dateAx>
        <c:axId val="112798016"/>
        <c:scaling>
          <c:orientation val="minMax"/>
        </c:scaling>
        <c:delete val="1"/>
        <c:axPos val="b"/>
        <c:numFmt formatCode="[$-409]mmm\-yy;@" sourceLinked="1"/>
        <c:majorTickMark val="none"/>
        <c:minorTickMark val="none"/>
        <c:tickLblPos val="nextTo"/>
        <c:crossAx val="533338976"/>
        <c:crosses val="autoZero"/>
        <c:auto val="1"/>
        <c:lblOffset val="100"/>
        <c:baseTimeUnit val="months"/>
      </c:dateAx>
      <c:valAx>
        <c:axId val="5333389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798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786696761808111E-2"/>
          <c:y val="0.1161504186347268"/>
          <c:w val="0.89085472119711007"/>
          <c:h val="0.5842297529813556"/>
        </c:manualLayout>
      </c:layout>
      <c:lineChart>
        <c:grouping val="standard"/>
        <c:varyColors val="0"/>
        <c:ser>
          <c:idx val="0"/>
          <c:order val="0"/>
          <c:tx>
            <c:strRef>
              <c:f>Sheet1!$B$1</c:f>
              <c:strCache>
                <c:ptCount val="1"/>
                <c:pt idx="0">
                  <c:v>Agree</c:v>
                </c:pt>
              </c:strCache>
            </c:strRef>
          </c:tx>
          <c:spPr>
            <a:ln w="28575" cap="rnd">
              <a:solidFill>
                <a:schemeClr val="accent1"/>
              </a:solidFill>
              <a:round/>
            </a:ln>
            <a:effectLst/>
          </c:spPr>
          <c:marker>
            <c:symbol val="none"/>
          </c:marker>
          <c:dLbls>
            <c:spPr>
              <a:solidFill>
                <a:schemeClr val="bg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4271C6"/>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[$-409]mmm\-yy;@</c:formatCode>
                <c:ptCount val="8"/>
                <c:pt idx="0">
                  <c:v>41671</c:v>
                </c:pt>
                <c:pt idx="1">
                  <c:v>41974</c:v>
                </c:pt>
                <c:pt idx="2">
                  <c:v>42095</c:v>
                </c:pt>
                <c:pt idx="3">
                  <c:v>42309</c:v>
                </c:pt>
                <c:pt idx="4">
                  <c:v>42461</c:v>
                </c:pt>
                <c:pt idx="5">
                  <c:v>42552</c:v>
                </c:pt>
                <c:pt idx="6">
                  <c:v>42917</c:v>
                </c:pt>
                <c:pt idx="7">
                  <c:v>43191</c:v>
                </c:pt>
              </c:numCache>
            </c:numRef>
          </c:cat>
          <c:val>
            <c:numRef>
              <c:f>Sheet1!$B$2:$B$9</c:f>
              <c:numCache>
                <c:formatCode>0%</c:formatCode>
                <c:ptCount val="8"/>
                <c:pt idx="0">
                  <c:v>0.26</c:v>
                </c:pt>
                <c:pt idx="1">
                  <c:v>0.28000000000000003</c:v>
                </c:pt>
                <c:pt idx="2">
                  <c:v>0.26</c:v>
                </c:pt>
                <c:pt idx="3">
                  <c:v>0.24</c:v>
                </c:pt>
                <c:pt idx="4">
                  <c:v>0.31</c:v>
                </c:pt>
                <c:pt idx="5">
                  <c:v>0.32</c:v>
                </c:pt>
                <c:pt idx="6">
                  <c:v>0.3</c:v>
                </c:pt>
                <c:pt idx="7">
                  <c:v>0.28000000000000003</c:v>
                </c:pt>
              </c:numCache>
            </c:numRef>
          </c:val>
          <c:smooth val="0"/>
          <c:extLst>
            <c:ext xmlns:c16="http://schemas.microsoft.com/office/drawing/2014/chart" uri="{C3380CC4-5D6E-409C-BE32-E72D297353CC}">
              <c16:uniqueId val="{00000000-C582-4C80-BC32-F23FE3612B76}"/>
            </c:ext>
          </c:extLst>
        </c:ser>
        <c:dLbls>
          <c:showLegendKey val="0"/>
          <c:showVal val="0"/>
          <c:showCatName val="0"/>
          <c:showSerName val="0"/>
          <c:showPercent val="0"/>
          <c:showBubbleSize val="0"/>
        </c:dLbls>
        <c:smooth val="0"/>
        <c:axId val="112798016"/>
        <c:axId val="533338976"/>
      </c:lineChart>
      <c:dateAx>
        <c:axId val="112798016"/>
        <c:scaling>
          <c:orientation val="minMax"/>
        </c:scaling>
        <c:delete val="1"/>
        <c:axPos val="b"/>
        <c:numFmt formatCode="[$-409]mmm\-yy;@" sourceLinked="1"/>
        <c:majorTickMark val="none"/>
        <c:minorTickMark val="none"/>
        <c:tickLblPos val="nextTo"/>
        <c:crossAx val="533338976"/>
        <c:crosses val="autoZero"/>
        <c:auto val="1"/>
        <c:lblOffset val="100"/>
        <c:baseTimeUnit val="months"/>
      </c:dateAx>
      <c:valAx>
        <c:axId val="5333389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798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1794C298-011F-4C30-9909-B55977177490}" type="datetimeFigureOut">
              <a:rPr lang="en-US" smtClean="0"/>
              <a:t>4/11/2018</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71A9FEF0-AB3B-404D-B005-47AC8F903688}" type="slidenum">
              <a:rPr lang="en-US" smtClean="0"/>
              <a:t>‹#›</a:t>
            </a:fld>
            <a:endParaRPr lang="en-US" dirty="0"/>
          </a:p>
        </p:txBody>
      </p:sp>
    </p:spTree>
    <p:extLst>
      <p:ext uri="{BB962C8B-B14F-4D97-AF65-F5344CB8AC3E}">
        <p14:creationId xmlns:p14="http://schemas.microsoft.com/office/powerpoint/2010/main" val="523116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a:t>
            </a:fld>
            <a:endParaRPr lang="en-GB" dirty="0"/>
          </a:p>
        </p:txBody>
      </p:sp>
    </p:spTree>
    <p:extLst>
      <p:ext uri="{BB962C8B-B14F-4D97-AF65-F5344CB8AC3E}">
        <p14:creationId xmlns:p14="http://schemas.microsoft.com/office/powerpoint/2010/main" val="32191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11</a:t>
            </a:fld>
            <a:endParaRPr lang="en-GB" dirty="0"/>
          </a:p>
        </p:txBody>
      </p:sp>
    </p:spTree>
    <p:extLst>
      <p:ext uri="{BB962C8B-B14F-4D97-AF65-F5344CB8AC3E}">
        <p14:creationId xmlns:p14="http://schemas.microsoft.com/office/powerpoint/2010/main" val="2577901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12</a:t>
            </a:fld>
            <a:endParaRPr lang="en-GB" dirty="0"/>
          </a:p>
        </p:txBody>
      </p:sp>
    </p:spTree>
    <p:extLst>
      <p:ext uri="{BB962C8B-B14F-4D97-AF65-F5344CB8AC3E}">
        <p14:creationId xmlns:p14="http://schemas.microsoft.com/office/powerpoint/2010/main" val="3952003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13</a:t>
            </a:fld>
            <a:endParaRPr lang="en-GB" dirty="0"/>
          </a:p>
        </p:txBody>
      </p:sp>
    </p:spTree>
    <p:extLst>
      <p:ext uri="{BB962C8B-B14F-4D97-AF65-F5344CB8AC3E}">
        <p14:creationId xmlns:p14="http://schemas.microsoft.com/office/powerpoint/2010/main" val="2345423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14</a:t>
            </a:fld>
            <a:endParaRPr lang="en-GB" dirty="0"/>
          </a:p>
        </p:txBody>
      </p:sp>
    </p:spTree>
    <p:extLst>
      <p:ext uri="{BB962C8B-B14F-4D97-AF65-F5344CB8AC3E}">
        <p14:creationId xmlns:p14="http://schemas.microsoft.com/office/powerpoint/2010/main" val="3206907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15</a:t>
            </a:fld>
            <a:endParaRPr lang="en-GB" dirty="0"/>
          </a:p>
        </p:txBody>
      </p:sp>
    </p:spTree>
    <p:extLst>
      <p:ext uri="{BB962C8B-B14F-4D97-AF65-F5344CB8AC3E}">
        <p14:creationId xmlns:p14="http://schemas.microsoft.com/office/powerpoint/2010/main" val="318830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3</a:t>
            </a:fld>
            <a:endParaRPr lang="en-GB" dirty="0"/>
          </a:p>
        </p:txBody>
      </p:sp>
    </p:spTree>
    <p:extLst>
      <p:ext uri="{BB962C8B-B14F-4D97-AF65-F5344CB8AC3E}">
        <p14:creationId xmlns:p14="http://schemas.microsoft.com/office/powerpoint/2010/main" val="129336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4</a:t>
            </a:fld>
            <a:endParaRPr lang="en-GB" dirty="0"/>
          </a:p>
        </p:txBody>
      </p:sp>
    </p:spTree>
    <p:extLst>
      <p:ext uri="{BB962C8B-B14F-4D97-AF65-F5344CB8AC3E}">
        <p14:creationId xmlns:p14="http://schemas.microsoft.com/office/powerpoint/2010/main" val="75920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5</a:t>
            </a:fld>
            <a:endParaRPr lang="en-GB" dirty="0"/>
          </a:p>
        </p:txBody>
      </p:sp>
    </p:spTree>
    <p:extLst>
      <p:ext uri="{BB962C8B-B14F-4D97-AF65-F5344CB8AC3E}">
        <p14:creationId xmlns:p14="http://schemas.microsoft.com/office/powerpoint/2010/main" val="160989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6</a:t>
            </a:fld>
            <a:endParaRPr lang="en-GB" dirty="0"/>
          </a:p>
        </p:txBody>
      </p:sp>
    </p:spTree>
    <p:extLst>
      <p:ext uri="{BB962C8B-B14F-4D97-AF65-F5344CB8AC3E}">
        <p14:creationId xmlns:p14="http://schemas.microsoft.com/office/powerpoint/2010/main" val="364020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7</a:t>
            </a:fld>
            <a:endParaRPr lang="en-GB" dirty="0"/>
          </a:p>
        </p:txBody>
      </p:sp>
    </p:spTree>
    <p:extLst>
      <p:ext uri="{BB962C8B-B14F-4D97-AF65-F5344CB8AC3E}">
        <p14:creationId xmlns:p14="http://schemas.microsoft.com/office/powerpoint/2010/main" val="331964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8</a:t>
            </a:fld>
            <a:endParaRPr lang="en-GB" dirty="0"/>
          </a:p>
        </p:txBody>
      </p:sp>
    </p:spTree>
    <p:extLst>
      <p:ext uri="{BB962C8B-B14F-4D97-AF65-F5344CB8AC3E}">
        <p14:creationId xmlns:p14="http://schemas.microsoft.com/office/powerpoint/2010/main" val="185173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9</a:t>
            </a:fld>
            <a:endParaRPr lang="en-GB" dirty="0"/>
          </a:p>
        </p:txBody>
      </p:sp>
    </p:spTree>
    <p:extLst>
      <p:ext uri="{BB962C8B-B14F-4D97-AF65-F5344CB8AC3E}">
        <p14:creationId xmlns:p14="http://schemas.microsoft.com/office/powerpoint/2010/main" val="3326830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10</a:t>
            </a:fld>
            <a:endParaRPr lang="en-GB" dirty="0"/>
          </a:p>
        </p:txBody>
      </p:sp>
    </p:spTree>
    <p:extLst>
      <p:ext uri="{BB962C8B-B14F-4D97-AF65-F5344CB8AC3E}">
        <p14:creationId xmlns:p14="http://schemas.microsoft.com/office/powerpoint/2010/main" val="4166165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20228" y="2869646"/>
            <a:ext cx="6013184" cy="678193"/>
          </a:xfrm>
          <a:prstGeom prst="rect">
            <a:avLst/>
          </a:prstGeom>
        </p:spPr>
        <p:txBody>
          <a:bodyPr anchor="ctr"/>
          <a:lstStyle>
            <a:lvl1pPr>
              <a:defRPr sz="4933" baseline="0"/>
            </a:lvl1pPr>
          </a:lstStyle>
          <a:p>
            <a:r>
              <a:rPr lang="en-US" dirty="0"/>
              <a:t>Impact word(s)</a:t>
            </a:r>
          </a:p>
        </p:txBody>
      </p:sp>
      <p:sp>
        <p:nvSpPr>
          <p:cNvPr id="3" name="Subtitle 2"/>
          <p:cNvSpPr>
            <a:spLocks noGrp="1"/>
          </p:cNvSpPr>
          <p:nvPr>
            <p:ph type="subTitle" idx="1" hasCustomPrompt="1"/>
          </p:nvPr>
        </p:nvSpPr>
        <p:spPr>
          <a:xfrm>
            <a:off x="5820228" y="3819110"/>
            <a:ext cx="6013184" cy="1391519"/>
          </a:xfrm>
        </p:spPr>
        <p:txBody>
          <a:bodyPr/>
          <a:lstStyle>
            <a:lvl1pPr marL="0" indent="0" algn="l">
              <a:buNone/>
              <a:defRPr baseline="0">
                <a:solidFill>
                  <a:schemeClr val="bg2">
                    <a:lumMod val="75000"/>
                  </a:schemeClr>
                </a:solidFill>
              </a:defRPr>
            </a:lvl1pPr>
            <a:lvl2pPr marL="4320" indent="0" algn="l">
              <a:spcBef>
                <a:spcPts val="0"/>
              </a:spcBef>
              <a:buNone/>
              <a:tabLst/>
              <a:defRPr baseline="0">
                <a:solidFill>
                  <a:schemeClr val="bg2">
                    <a:lumMod val="75000"/>
                  </a:schemeClr>
                </a:solidFill>
              </a:defRPr>
            </a:lvl2pPr>
            <a:lvl3pPr marL="1232345" indent="0" algn="ctr">
              <a:buNone/>
              <a:defRPr>
                <a:solidFill>
                  <a:schemeClr val="tx1">
                    <a:tint val="75000"/>
                  </a:schemeClr>
                </a:solidFill>
              </a:defRPr>
            </a:lvl3pPr>
            <a:lvl4pPr marL="1848516" indent="0" algn="ctr">
              <a:buNone/>
              <a:defRPr>
                <a:solidFill>
                  <a:schemeClr val="tx1">
                    <a:tint val="75000"/>
                  </a:schemeClr>
                </a:solidFill>
              </a:defRPr>
            </a:lvl4pPr>
            <a:lvl5pPr marL="2464690" indent="0" algn="ctr">
              <a:buNone/>
              <a:defRPr>
                <a:solidFill>
                  <a:schemeClr val="tx1">
                    <a:tint val="75000"/>
                  </a:schemeClr>
                </a:solidFill>
              </a:defRPr>
            </a:lvl5pPr>
            <a:lvl6pPr marL="3080862" indent="0" algn="ctr">
              <a:buNone/>
              <a:defRPr>
                <a:solidFill>
                  <a:schemeClr val="tx1">
                    <a:tint val="75000"/>
                  </a:schemeClr>
                </a:solidFill>
              </a:defRPr>
            </a:lvl6pPr>
            <a:lvl7pPr marL="3697036" indent="0" algn="ctr">
              <a:buNone/>
              <a:defRPr>
                <a:solidFill>
                  <a:schemeClr val="tx1">
                    <a:tint val="75000"/>
                  </a:schemeClr>
                </a:solidFill>
              </a:defRPr>
            </a:lvl7pPr>
            <a:lvl8pPr marL="4313207" indent="0" algn="ctr">
              <a:buNone/>
              <a:defRPr>
                <a:solidFill>
                  <a:schemeClr val="tx1">
                    <a:tint val="75000"/>
                  </a:schemeClr>
                </a:solidFill>
              </a:defRPr>
            </a:lvl8pPr>
            <a:lvl9pPr marL="4929378" indent="0" algn="ctr">
              <a:buNone/>
              <a:defRPr>
                <a:solidFill>
                  <a:schemeClr val="tx1">
                    <a:tint val="75000"/>
                  </a:schemeClr>
                </a:solidFill>
              </a:defRPr>
            </a:lvl9pPr>
          </a:lstStyle>
          <a:p>
            <a:r>
              <a:rPr lang="en-US" dirty="0"/>
              <a:t>Presenter Name</a:t>
            </a:r>
          </a:p>
          <a:p>
            <a:pPr lvl="1"/>
            <a:r>
              <a:rPr lang="en-US" dirty="0"/>
              <a:t>Job title, date, or other relevant presenter info</a:t>
            </a:r>
          </a:p>
        </p:txBody>
      </p:sp>
      <p:sp>
        <p:nvSpPr>
          <p:cNvPr id="20" name="Text Placeholder 19"/>
          <p:cNvSpPr>
            <a:spLocks noGrp="1"/>
          </p:cNvSpPr>
          <p:nvPr>
            <p:ph type="body" sz="quarter" idx="13" hasCustomPrompt="1"/>
          </p:nvPr>
        </p:nvSpPr>
        <p:spPr>
          <a:xfrm>
            <a:off x="5820228" y="1852084"/>
            <a:ext cx="6013184" cy="849939"/>
          </a:xfrm>
        </p:spPr>
        <p:txBody>
          <a:bodyPr anchor="b">
            <a:normAutofit/>
          </a:bodyPr>
          <a:lstStyle>
            <a:lvl1pPr>
              <a:defRPr sz="2933" b="0" cap="none" baseline="0">
                <a:solidFill>
                  <a:schemeClr val="bg2"/>
                </a:solidFill>
              </a:defRPr>
            </a:lvl1pPr>
          </a:lstStyle>
          <a:p>
            <a:pPr lvl="0"/>
            <a:r>
              <a:rPr lang="en-US" dirty="0"/>
              <a:t>Full presentation title</a:t>
            </a:r>
            <a:endParaRPr lang="en-GB" dirty="0"/>
          </a:p>
        </p:txBody>
      </p:sp>
      <p:sp>
        <p:nvSpPr>
          <p:cNvPr id="7" name="Picture Placeholder 6"/>
          <p:cNvSpPr>
            <a:spLocks noGrp="1"/>
          </p:cNvSpPr>
          <p:nvPr>
            <p:ph type="pic" sz="quarter" idx="15" hasCustomPrompt="1"/>
          </p:nvPr>
        </p:nvSpPr>
        <p:spPr>
          <a:xfrm>
            <a:off x="10252048" y="722995"/>
            <a:ext cx="1553701" cy="844549"/>
          </a:xfrm>
          <a:solidFill>
            <a:schemeClr val="bg1"/>
          </a:solidFill>
        </p:spPr>
        <p:txBody>
          <a:bodyPr/>
          <a:lstStyle>
            <a:lvl1pPr algn="ctr">
              <a:defRPr sz="1867"/>
            </a:lvl1pPr>
          </a:lstStyle>
          <a:p>
            <a:r>
              <a:rPr lang="en-GB" dirty="0"/>
              <a:t>Client Logo</a:t>
            </a:r>
            <a:br>
              <a:rPr lang="en-GB" dirty="0"/>
            </a:br>
            <a:r>
              <a:rPr lang="en-GB" dirty="0"/>
              <a:t>(delete if unused)</a:t>
            </a:r>
          </a:p>
        </p:txBody>
      </p:sp>
      <p:sp>
        <p:nvSpPr>
          <p:cNvPr id="14" name="Footer Placeholder 10"/>
          <p:cNvSpPr>
            <a:spLocks noGrp="1"/>
          </p:cNvSpPr>
          <p:nvPr>
            <p:ph type="ftr" sz="quarter" idx="11"/>
          </p:nvPr>
        </p:nvSpPr>
        <p:spPr>
          <a:xfrm>
            <a:off x="5820228" y="5375267"/>
            <a:ext cx="5825672" cy="794629"/>
          </a:xfrm>
          <a:prstGeom prst="rect">
            <a:avLst/>
          </a:prstGeom>
        </p:spPr>
        <p:txBody>
          <a:bodyPr lIns="0" tIns="0" rIns="0" bIns="0"/>
          <a:lstStyle>
            <a:lvl1pPr>
              <a:defRPr sz="1067">
                <a:solidFill>
                  <a:schemeClr val="accent4">
                    <a:lumMod val="75000"/>
                  </a:schemeClr>
                </a:solidFill>
              </a:defRPr>
            </a:lvl1pPr>
          </a:lstStyle>
          <a:p>
            <a:pPr defTabSz="1232345"/>
            <a:endParaRPr lang="en-GB" dirty="0">
              <a:solidFill>
                <a:srgbClr val="C8C9C7">
                  <a:lumMod val="75000"/>
                </a:srgbClr>
              </a:solidFill>
            </a:endParaRPr>
          </a:p>
        </p:txBody>
      </p:sp>
      <p:sp>
        <p:nvSpPr>
          <p:cNvPr id="12" name="Picture Placeholder 5"/>
          <p:cNvSpPr>
            <a:spLocks noGrp="1"/>
          </p:cNvSpPr>
          <p:nvPr>
            <p:ph type="pic" sz="quarter" idx="16"/>
          </p:nvPr>
        </p:nvSpPr>
        <p:spPr>
          <a:xfrm>
            <a:off x="-1976" y="-7234"/>
            <a:ext cx="5267247" cy="6875929"/>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645459 w 4392706"/>
              <a:gd name="connsiteY3" fmla="*/ 4937312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443753 w 4392706"/>
              <a:gd name="connsiteY3" fmla="*/ 5152465 h 5152465"/>
              <a:gd name="connsiteX4" fmla="*/ 0 w 4392706"/>
              <a:gd name="connsiteY4" fmla="*/ 8965 h 5152465"/>
              <a:gd name="connsiteX0" fmla="*/ 0 w 3962400"/>
              <a:gd name="connsiteY0" fmla="*/ 0 h 5156947"/>
              <a:gd name="connsiteX1" fmla="*/ 2286000 w 3962400"/>
              <a:gd name="connsiteY1" fmla="*/ 4482 h 5156947"/>
              <a:gd name="connsiteX2" fmla="*/ 3962400 w 3962400"/>
              <a:gd name="connsiteY2" fmla="*/ 5156947 h 5156947"/>
              <a:gd name="connsiteX3" fmla="*/ 13447 w 3962400"/>
              <a:gd name="connsiteY3" fmla="*/ 5156947 h 5156947"/>
              <a:gd name="connsiteX4" fmla="*/ 0 w 3962400"/>
              <a:gd name="connsiteY4" fmla="*/ 0 h 5156947"/>
              <a:gd name="connsiteX0" fmla="*/ 67 w 3950435"/>
              <a:gd name="connsiteY0" fmla="*/ 0 h 5156947"/>
              <a:gd name="connsiteX1" fmla="*/ 2274035 w 3950435"/>
              <a:gd name="connsiteY1" fmla="*/ 4482 h 5156947"/>
              <a:gd name="connsiteX2" fmla="*/ 3950435 w 3950435"/>
              <a:gd name="connsiteY2" fmla="*/ 5156947 h 5156947"/>
              <a:gd name="connsiteX3" fmla="*/ 1482 w 3950435"/>
              <a:gd name="connsiteY3" fmla="*/ 5156947 h 5156947"/>
              <a:gd name="connsiteX4" fmla="*/ 67 w 3950435"/>
              <a:gd name="connsiteY4" fmla="*/ 0 h 5156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435" h="5156947">
                <a:moveTo>
                  <a:pt x="67" y="0"/>
                </a:moveTo>
                <a:lnTo>
                  <a:pt x="2274035" y="4482"/>
                </a:lnTo>
                <a:lnTo>
                  <a:pt x="3950435" y="5156947"/>
                </a:lnTo>
                <a:lnTo>
                  <a:pt x="1482" y="5156947"/>
                </a:lnTo>
                <a:cubicBezTo>
                  <a:pt x="-3000" y="3437965"/>
                  <a:pt x="4549" y="1718982"/>
                  <a:pt x="67" y="0"/>
                </a:cubicBezTo>
                <a:close/>
              </a:path>
            </a:pathLst>
          </a:custGeom>
        </p:spPr>
        <p:txBody>
          <a:bodyPr/>
          <a:lstStyle/>
          <a:p>
            <a:r>
              <a:rPr lang="en-US" dirty="0"/>
              <a:t>Click icon to add picture</a:t>
            </a:r>
            <a:endParaRPr lang="en-GB" dirty="0"/>
          </a:p>
        </p:txBody>
      </p:sp>
    </p:spTree>
    <p:extLst>
      <p:ext uri="{BB962C8B-B14F-4D97-AF65-F5344CB8AC3E}">
        <p14:creationId xmlns:p14="http://schemas.microsoft.com/office/powerpoint/2010/main" val="58052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Results and Topic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18401" y="118800"/>
            <a:ext cx="10883100" cy="553998"/>
          </a:xfrm>
          <a:prstGeom prst="rect">
            <a:avLst/>
          </a:prstGeom>
        </p:spPr>
        <p:txBody>
          <a:bodyPr wrap="square" lIns="0" tIns="0" rIns="0" bIns="0" anchor="ctr" anchorCtr="0">
            <a:spAutoFit/>
          </a:bodyPr>
          <a:lstStyle>
            <a:lvl1pPr algn="l">
              <a:lnSpc>
                <a:spcPct val="90000"/>
              </a:lnSpc>
              <a:defRPr sz="2000" b="1"/>
            </a:lvl1pPr>
          </a:lstStyle>
          <a:p>
            <a:r>
              <a:rPr lang="en-US" noProof="0" dirty="0" err="1"/>
              <a:t>Titelmasterformat</a:t>
            </a:r>
            <a:r>
              <a:rPr lang="en-US" noProof="0" dirty="0"/>
              <a:t> </a:t>
            </a:r>
            <a:r>
              <a:rPr lang="en-US" noProof="0" dirty="0" err="1"/>
              <a:t>durch</a:t>
            </a:r>
            <a:r>
              <a:rPr lang="en-US" noProof="0" dirty="0"/>
              <a:t> </a:t>
            </a:r>
            <a:br>
              <a:rPr lang="en-US" noProof="0" dirty="0"/>
            </a:br>
            <a:r>
              <a:rPr lang="en-US" noProof="0" dirty="0" err="1"/>
              <a:t>Klicken</a:t>
            </a:r>
            <a:r>
              <a:rPr lang="en-US" noProof="0" dirty="0"/>
              <a:t> </a:t>
            </a:r>
            <a:r>
              <a:rPr lang="en-US" noProof="0" dirty="0" err="1"/>
              <a:t>bearbeiten</a:t>
            </a:r>
            <a:endParaRPr lang="en-US" noProof="0" dirty="0"/>
          </a:p>
        </p:txBody>
      </p:sp>
      <p:sp>
        <p:nvSpPr>
          <p:cNvPr id="3" name="Inhaltsplatzhalter 2"/>
          <p:cNvSpPr>
            <a:spLocks noGrp="1"/>
          </p:cNvSpPr>
          <p:nvPr>
            <p:ph idx="1"/>
          </p:nvPr>
        </p:nvSpPr>
        <p:spPr>
          <a:xfrm>
            <a:off x="470400" y="979200"/>
            <a:ext cx="10320000" cy="5490000"/>
          </a:xfrm>
          <a:prstGeom prst="rect">
            <a:avLst/>
          </a:prstGeom>
        </p:spPr>
        <p:txBody>
          <a:bodyPr lIns="0" tIns="0" rIns="0" bIns="0"/>
          <a:lstStyle>
            <a:lvl1pPr marL="182563" indent="-182563">
              <a:lnSpc>
                <a:spcPct val="90000"/>
              </a:lnSpc>
              <a:spcBef>
                <a:spcPts val="800"/>
              </a:spcBef>
              <a:buFont typeface="Wingdings" pitchFamily="2" charset="2"/>
              <a:buChar char="§"/>
              <a:defRPr sz="1800"/>
            </a:lvl1pPr>
            <a:lvl2pPr marL="539750" indent="-274638">
              <a:lnSpc>
                <a:spcPct val="90000"/>
              </a:lnSpc>
              <a:spcBef>
                <a:spcPts val="800"/>
              </a:spcBef>
              <a:buClr>
                <a:schemeClr val="tx1"/>
              </a:buClr>
              <a:buFont typeface="Wingdings" pitchFamily="2" charset="2"/>
              <a:buChar char="ð"/>
              <a:defRPr sz="1600"/>
            </a:lvl2pPr>
            <a:lvl3pPr marL="804863" indent="-174625">
              <a:lnSpc>
                <a:spcPct val="90000"/>
              </a:lnSpc>
              <a:spcBef>
                <a:spcPts val="800"/>
              </a:spcBef>
              <a:buClr>
                <a:schemeClr val="tx1"/>
              </a:buClr>
              <a:buFont typeface="Calibri" pitchFamily="34" charset="0"/>
              <a:buChar char="─"/>
              <a:defRPr sz="1400"/>
            </a:lvl3pPr>
          </a:lstStyle>
          <a:p>
            <a:pPr lvl="0"/>
            <a:r>
              <a:rPr lang="en-US" noProof="0"/>
              <a:t>Click to edit Master text styles</a:t>
            </a:r>
          </a:p>
          <a:p>
            <a:pPr lvl="1"/>
            <a:r>
              <a:rPr lang="en-US" noProof="0"/>
              <a:t>Second level</a:t>
            </a:r>
          </a:p>
          <a:p>
            <a:pPr lvl="2"/>
            <a:r>
              <a:rPr lang="en-US" noProof="0"/>
              <a:t>Third level</a:t>
            </a:r>
          </a:p>
        </p:txBody>
      </p:sp>
      <p:sp>
        <p:nvSpPr>
          <p:cNvPr id="5" name="Fußzeilenplatzhalter 4"/>
          <p:cNvSpPr>
            <a:spLocks noGrp="1"/>
          </p:cNvSpPr>
          <p:nvPr>
            <p:ph type="ftr" sz="quarter" idx="11"/>
          </p:nvPr>
        </p:nvSpPr>
        <p:spPr>
          <a:xfrm>
            <a:off x="3105601" y="6566400"/>
            <a:ext cx="169918" cy="184666"/>
          </a:xfrm>
          <a:prstGeom prst="rect">
            <a:avLst/>
          </a:prstGeom>
        </p:spPr>
        <p:txBody>
          <a:bodyPr wrap="none" lIns="0" tIns="0" rIns="0" bIns="0">
            <a:spAutoFit/>
          </a:bodyPr>
          <a:lstStyle>
            <a:lvl1pPr>
              <a:defRPr sz="1200">
                <a:solidFill>
                  <a:schemeClr val="tx1"/>
                </a:solidFill>
              </a:defRPr>
            </a:lvl1pPr>
          </a:lstStyle>
          <a:p>
            <a:r>
              <a:rPr lang="de-DE" dirty="0"/>
              <a:t>(#)</a:t>
            </a:r>
          </a:p>
        </p:txBody>
      </p:sp>
      <p:grpSp>
        <p:nvGrpSpPr>
          <p:cNvPr id="4" name="Group 18"/>
          <p:cNvGrpSpPr>
            <a:grpSpLocks noChangeAspect="1"/>
          </p:cNvGrpSpPr>
          <p:nvPr userDrawn="1"/>
        </p:nvGrpSpPr>
        <p:grpSpPr bwMode="auto">
          <a:xfrm>
            <a:off x="201601" y="151200"/>
            <a:ext cx="696383" cy="468312"/>
            <a:chOff x="1352" y="681"/>
            <a:chExt cx="3519" cy="3153"/>
          </a:xfrm>
        </p:grpSpPr>
        <p:sp>
          <p:nvSpPr>
            <p:cNvPr id="24"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2"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3"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7"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8"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41" name="Freeform 36"/>
          <p:cNvSpPr>
            <a:spLocks/>
          </p:cNvSpPr>
          <p:nvPr userDrawn="1"/>
        </p:nvSpPr>
        <p:spPr bwMode="auto">
          <a:xfrm>
            <a:off x="7516285" y="0"/>
            <a:ext cx="4288367" cy="1200150"/>
          </a:xfrm>
          <a:custGeom>
            <a:avLst/>
            <a:gdLst>
              <a:gd name="T0" fmla="*/ 2026 w 2026"/>
              <a:gd name="T1" fmla="*/ 756 h 756"/>
              <a:gd name="T2" fmla="*/ 1054 w 2026"/>
              <a:gd name="T3" fmla="*/ 272 h 756"/>
              <a:gd name="T4" fmla="*/ 0 w 2026"/>
              <a:gd name="T5" fmla="*/ 0 h 756"/>
            </a:gdLst>
            <a:ahLst/>
            <a:cxnLst>
              <a:cxn ang="0">
                <a:pos x="T0" y="T1"/>
              </a:cxn>
              <a:cxn ang="0">
                <a:pos x="T2" y="T3"/>
              </a:cxn>
              <a:cxn ang="0">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rgbClr val="281051">
                <a:alpha val="2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sz="1800" dirty="0"/>
          </a:p>
        </p:txBody>
      </p:sp>
      <p:sp>
        <p:nvSpPr>
          <p:cNvPr id="42" name="Freeform 37"/>
          <p:cNvSpPr>
            <a:spLocks/>
          </p:cNvSpPr>
          <p:nvPr userDrawn="1"/>
        </p:nvSpPr>
        <p:spPr bwMode="auto">
          <a:xfrm>
            <a:off x="7573227" y="6553200"/>
            <a:ext cx="1598084" cy="304800"/>
          </a:xfrm>
          <a:custGeom>
            <a:avLst/>
            <a:gdLst>
              <a:gd name="T0" fmla="*/ 368 w 368"/>
              <a:gd name="T1" fmla="*/ 104 h 104"/>
              <a:gd name="T2" fmla="*/ 184 w 368"/>
              <a:gd name="T3" fmla="*/ 0 h 104"/>
              <a:gd name="T4" fmla="*/ 0 w 368"/>
              <a:gd name="T5" fmla="*/ 104 h 104"/>
              <a:gd name="T6" fmla="*/ 368 w 368"/>
              <a:gd name="T7" fmla="*/ 104 h 104"/>
            </a:gdLst>
            <a:ahLst/>
            <a:cxnLst>
              <a:cxn ang="0">
                <a:pos x="T0" y="T1"/>
              </a:cxn>
              <a:cxn ang="0">
                <a:pos x="T2" y="T3"/>
              </a:cxn>
              <a:cxn ang="0">
                <a:pos x="T4" y="T5"/>
              </a:cxn>
              <a:cxn ang="0">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rgbClr val="A8CCDD"/>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43" name="Freeform 38"/>
          <p:cNvSpPr>
            <a:spLocks/>
          </p:cNvSpPr>
          <p:nvPr userDrawn="1"/>
        </p:nvSpPr>
        <p:spPr bwMode="auto">
          <a:xfrm>
            <a:off x="1" y="4794250"/>
            <a:ext cx="1570567" cy="2019300"/>
          </a:xfrm>
          <a:custGeom>
            <a:avLst/>
            <a:gdLst>
              <a:gd name="T0" fmla="*/ 742 w 742"/>
              <a:gd name="T1" fmla="*/ 1272 h 1272"/>
              <a:gd name="T2" fmla="*/ 684 w 742"/>
              <a:gd name="T3" fmla="*/ 1220 h 1272"/>
              <a:gd name="T4" fmla="*/ 576 w 742"/>
              <a:gd name="T5" fmla="*/ 1110 h 1272"/>
              <a:gd name="T6" fmla="*/ 454 w 742"/>
              <a:gd name="T7" fmla="*/ 970 h 1272"/>
              <a:gd name="T8" fmla="*/ 356 w 742"/>
              <a:gd name="T9" fmla="*/ 826 h 1272"/>
              <a:gd name="T10" fmla="*/ 266 w 742"/>
              <a:gd name="T11" fmla="*/ 674 h 1272"/>
              <a:gd name="T12" fmla="*/ 186 w 742"/>
              <a:gd name="T13" fmla="*/ 512 h 1272"/>
              <a:gd name="T14" fmla="*/ 112 w 742"/>
              <a:gd name="T15" fmla="*/ 330 h 1272"/>
              <a:gd name="T16" fmla="*/ 0 w 742"/>
              <a:gd name="T17"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rgbClr val="281051">
                <a:alpha val="2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sz="1800" dirty="0"/>
          </a:p>
        </p:txBody>
      </p:sp>
      <p:sp>
        <p:nvSpPr>
          <p:cNvPr id="44" name="Foliennummernplatzhalter 5"/>
          <p:cNvSpPr>
            <a:spLocks noGrp="1"/>
          </p:cNvSpPr>
          <p:nvPr>
            <p:ph type="sldNum" sz="quarter" idx="12"/>
          </p:nvPr>
        </p:nvSpPr>
        <p:spPr>
          <a:xfrm>
            <a:off x="11790375" y="6566400"/>
            <a:ext cx="182742" cy="184666"/>
          </a:xfrm>
          <a:prstGeom prst="rect">
            <a:avLst/>
          </a:prstGeom>
        </p:spPr>
        <p:txBody>
          <a:bodyPr wrap="none" lIns="0" tIns="0" rIns="0" bIns="0" anchor="b" anchorCtr="0">
            <a:spAutoFit/>
          </a:bodyPr>
          <a:lstStyle>
            <a:lvl1pPr algn="r">
              <a:defRPr sz="1200" b="1"/>
            </a:lvl1pPr>
          </a:lstStyle>
          <a:p>
            <a:fld id="{99DB18A3-D21F-4BB0-9E84-DFB029941648}" type="slidenum">
              <a:rPr lang="de-DE" smtClean="0"/>
              <a:pPr/>
              <a:t>‹#›</a:t>
            </a:fld>
            <a:endParaRPr lang="de-DE" dirty="0"/>
          </a:p>
        </p:txBody>
      </p:sp>
      <p:sp>
        <p:nvSpPr>
          <p:cNvPr id="45" name="Freeform 37"/>
          <p:cNvSpPr>
            <a:spLocks/>
          </p:cNvSpPr>
          <p:nvPr userDrawn="1"/>
        </p:nvSpPr>
        <p:spPr bwMode="auto">
          <a:xfrm rot="5400000">
            <a:off x="-396080" y="6055518"/>
            <a:ext cx="1198563" cy="406400"/>
          </a:xfrm>
          <a:custGeom>
            <a:avLst/>
            <a:gdLst>
              <a:gd name="T0" fmla="*/ 368 w 368"/>
              <a:gd name="T1" fmla="*/ 104 h 104"/>
              <a:gd name="T2" fmla="*/ 184 w 368"/>
              <a:gd name="T3" fmla="*/ 0 h 104"/>
              <a:gd name="T4" fmla="*/ 0 w 368"/>
              <a:gd name="T5" fmla="*/ 104 h 104"/>
              <a:gd name="T6" fmla="*/ 368 w 368"/>
              <a:gd name="T7" fmla="*/ 104 h 104"/>
            </a:gdLst>
            <a:ahLst/>
            <a:cxnLst>
              <a:cxn ang="0">
                <a:pos x="T0" y="T1"/>
              </a:cxn>
              <a:cxn ang="0">
                <a:pos x="T2" y="T3"/>
              </a:cxn>
              <a:cxn ang="0">
                <a:pos x="T4" y="T5"/>
              </a:cxn>
              <a:cxn ang="0">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rgbClr val="A8CCDD"/>
          </a:solidFill>
          <a:ln>
            <a:noFill/>
          </a:ln>
        </p:spPr>
        <p:txBody>
          <a:bodyPr vert="horz" wrap="square" lIns="91440" tIns="45720" rIns="91440" bIns="45720" numCol="1" anchor="t" anchorCtr="0" compatLnSpc="1">
            <a:prstTxWarp prst="textNoShape">
              <a:avLst/>
            </a:prstTxWarp>
          </a:bodyPr>
          <a:lstStyle/>
          <a:p>
            <a:endParaRPr lang="en-US" sz="1800" dirty="0"/>
          </a:p>
        </p:txBody>
      </p:sp>
      <p:pic>
        <p:nvPicPr>
          <p:cNvPr id="39" name="Picture 2" descr="Public Affair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66551" y="6593643"/>
            <a:ext cx="2171695" cy="18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09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bg>
      <p:bgPr>
        <a:solidFill>
          <a:schemeClr val="accent4"/>
        </a:solidFill>
        <a:effectLst/>
      </p:bgPr>
    </p:bg>
    <p:spTree>
      <p:nvGrpSpPr>
        <p:cNvPr id="1" name=""/>
        <p:cNvGrpSpPr/>
        <p:nvPr/>
      </p:nvGrpSpPr>
      <p:grpSpPr>
        <a:xfrm>
          <a:off x="0" y="0"/>
          <a:ext cx="0" cy="0"/>
          <a:chOff x="0" y="0"/>
          <a:chExt cx="0" cy="0"/>
        </a:xfrm>
      </p:grpSpPr>
      <p:grpSp>
        <p:nvGrpSpPr>
          <p:cNvPr id="23" name="Group 18"/>
          <p:cNvGrpSpPr>
            <a:grpSpLocks noChangeAspect="1"/>
          </p:cNvGrpSpPr>
          <p:nvPr userDrawn="1"/>
        </p:nvGrpSpPr>
        <p:grpSpPr bwMode="auto">
          <a:xfrm>
            <a:off x="201601" y="151200"/>
            <a:ext cx="696383" cy="468312"/>
            <a:chOff x="1352" y="681"/>
            <a:chExt cx="3519" cy="3153"/>
          </a:xfrm>
        </p:grpSpPr>
        <p:sp>
          <p:nvSpPr>
            <p:cNvPr id="24"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2"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3"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7"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8"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20" name="Titel 1"/>
          <p:cNvSpPr>
            <a:spLocks noGrp="1"/>
          </p:cNvSpPr>
          <p:nvPr>
            <p:ph type="title" hasCustomPrompt="1"/>
          </p:nvPr>
        </p:nvSpPr>
        <p:spPr>
          <a:xfrm>
            <a:off x="1118401" y="118800"/>
            <a:ext cx="10883100" cy="553998"/>
          </a:xfrm>
          <a:prstGeom prst="rect">
            <a:avLst/>
          </a:prstGeom>
        </p:spPr>
        <p:txBody>
          <a:bodyPr wrap="square" lIns="0" tIns="0" rIns="0" bIns="0" anchor="ctr" anchorCtr="0">
            <a:spAutoFit/>
          </a:bodyPr>
          <a:lstStyle>
            <a:lvl1pPr algn="l">
              <a:lnSpc>
                <a:spcPct val="90000"/>
              </a:lnSpc>
              <a:defRPr sz="2000" b="1"/>
            </a:lvl1pPr>
          </a:lstStyle>
          <a:p>
            <a:r>
              <a:rPr lang="en-US" noProof="0" dirty="0" err="1"/>
              <a:t>Titelmasterformat</a:t>
            </a:r>
            <a:r>
              <a:rPr lang="en-US" noProof="0" dirty="0"/>
              <a:t> </a:t>
            </a:r>
            <a:r>
              <a:rPr lang="en-US" noProof="0" dirty="0" err="1"/>
              <a:t>durch</a:t>
            </a:r>
            <a:r>
              <a:rPr lang="en-US" noProof="0" dirty="0"/>
              <a:t> </a:t>
            </a:r>
            <a:br>
              <a:rPr lang="en-US" noProof="0" dirty="0"/>
            </a:br>
            <a:r>
              <a:rPr lang="en-US" noProof="0" dirty="0" err="1"/>
              <a:t>Klicken</a:t>
            </a:r>
            <a:r>
              <a:rPr lang="en-US" noProof="0" dirty="0"/>
              <a:t> </a:t>
            </a:r>
            <a:r>
              <a:rPr lang="en-US" noProof="0" dirty="0" err="1"/>
              <a:t>bearbeiten</a:t>
            </a:r>
            <a:endParaRPr lang="en-US" noProof="0" dirty="0"/>
          </a:p>
        </p:txBody>
      </p:sp>
      <p:sp>
        <p:nvSpPr>
          <p:cNvPr id="21" name="Inhaltsplatzhalter 2"/>
          <p:cNvSpPr>
            <a:spLocks noGrp="1"/>
          </p:cNvSpPr>
          <p:nvPr>
            <p:ph idx="1"/>
          </p:nvPr>
        </p:nvSpPr>
        <p:spPr>
          <a:xfrm>
            <a:off x="470400" y="979200"/>
            <a:ext cx="10320000" cy="5490000"/>
          </a:xfrm>
          <a:prstGeom prst="rect">
            <a:avLst/>
          </a:prstGeom>
        </p:spPr>
        <p:txBody>
          <a:bodyPr lIns="0" tIns="0" rIns="0" bIns="0"/>
          <a:lstStyle>
            <a:lvl1pPr marL="182563" indent="-182563">
              <a:lnSpc>
                <a:spcPct val="90000"/>
              </a:lnSpc>
              <a:spcBef>
                <a:spcPts val="800"/>
              </a:spcBef>
              <a:buFont typeface="Wingdings" pitchFamily="2" charset="2"/>
              <a:buChar char="§"/>
              <a:defRPr sz="1800"/>
            </a:lvl1pPr>
            <a:lvl2pPr marL="539750" indent="-274638">
              <a:lnSpc>
                <a:spcPct val="90000"/>
              </a:lnSpc>
              <a:spcBef>
                <a:spcPts val="800"/>
              </a:spcBef>
              <a:buClr>
                <a:schemeClr val="tx1"/>
              </a:buClr>
              <a:buFont typeface="Wingdings" pitchFamily="2" charset="2"/>
              <a:buChar char="ð"/>
              <a:defRPr sz="1600"/>
            </a:lvl2pPr>
            <a:lvl3pPr marL="804863" indent="-174625">
              <a:lnSpc>
                <a:spcPct val="90000"/>
              </a:lnSpc>
              <a:spcBef>
                <a:spcPts val="800"/>
              </a:spcBef>
              <a:buClr>
                <a:schemeClr val="tx1"/>
              </a:buClr>
              <a:buFont typeface="Calibri" pitchFamily="34" charset="0"/>
              <a:buChar char="─"/>
              <a:defRPr sz="1400"/>
            </a:lvl3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7715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Angled Im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381829" y="1497131"/>
            <a:ext cx="5467465" cy="3656447"/>
          </a:xfrm>
        </p:spPr>
        <p:txBody>
          <a:bodyPr anchor="ctr">
            <a:normAutofit/>
          </a:bodyPr>
          <a:lstStyle>
            <a:lvl1pPr marL="0" indent="0" algn="l">
              <a:buNone/>
              <a:defRPr sz="3600" b="1" baseline="0">
                <a:solidFill>
                  <a:schemeClr val="tx1"/>
                </a:solidFill>
              </a:defRPr>
            </a:lvl1pPr>
            <a:lvl2pPr marL="4320" indent="0" algn="l">
              <a:spcBef>
                <a:spcPts val="0"/>
              </a:spcBef>
              <a:buNone/>
              <a:tabLst/>
              <a:defRPr sz="2933" baseline="0">
                <a:solidFill>
                  <a:schemeClr val="bg2"/>
                </a:solidFill>
              </a:defRPr>
            </a:lvl2pPr>
            <a:lvl3pPr marL="1232345" indent="0" algn="ctr">
              <a:buNone/>
              <a:defRPr>
                <a:solidFill>
                  <a:schemeClr val="tx1">
                    <a:tint val="75000"/>
                  </a:schemeClr>
                </a:solidFill>
              </a:defRPr>
            </a:lvl3pPr>
            <a:lvl4pPr marL="1848516" indent="0" algn="ctr">
              <a:buNone/>
              <a:defRPr>
                <a:solidFill>
                  <a:schemeClr val="tx1">
                    <a:tint val="75000"/>
                  </a:schemeClr>
                </a:solidFill>
              </a:defRPr>
            </a:lvl4pPr>
            <a:lvl5pPr marL="2464690" indent="0" algn="ctr">
              <a:buNone/>
              <a:defRPr>
                <a:solidFill>
                  <a:schemeClr val="tx1">
                    <a:tint val="75000"/>
                  </a:schemeClr>
                </a:solidFill>
              </a:defRPr>
            </a:lvl5pPr>
            <a:lvl6pPr marL="3080862" indent="0" algn="ctr">
              <a:buNone/>
              <a:defRPr>
                <a:solidFill>
                  <a:schemeClr val="tx1">
                    <a:tint val="75000"/>
                  </a:schemeClr>
                </a:solidFill>
              </a:defRPr>
            </a:lvl6pPr>
            <a:lvl7pPr marL="3697036" indent="0" algn="ctr">
              <a:buNone/>
              <a:defRPr>
                <a:solidFill>
                  <a:schemeClr val="tx1">
                    <a:tint val="75000"/>
                  </a:schemeClr>
                </a:solidFill>
              </a:defRPr>
            </a:lvl7pPr>
            <a:lvl8pPr marL="4313207" indent="0" algn="ctr">
              <a:buNone/>
              <a:defRPr>
                <a:solidFill>
                  <a:schemeClr val="tx1">
                    <a:tint val="75000"/>
                  </a:schemeClr>
                </a:solidFill>
              </a:defRPr>
            </a:lvl8pPr>
            <a:lvl9pPr marL="4929378" indent="0" algn="ctr">
              <a:buNone/>
              <a:defRPr>
                <a:solidFill>
                  <a:schemeClr val="tx1">
                    <a:tint val="75000"/>
                  </a:schemeClr>
                </a:solidFill>
              </a:defRPr>
            </a:lvl9pPr>
          </a:lstStyle>
          <a:p>
            <a:r>
              <a:rPr lang="en-US" dirty="0"/>
              <a:t>Slide Title</a:t>
            </a:r>
          </a:p>
          <a:p>
            <a:pPr lvl="1"/>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endParaRPr lang="en-US" dirty="0"/>
          </a:p>
        </p:txBody>
      </p:sp>
      <p:sp>
        <p:nvSpPr>
          <p:cNvPr id="6" name="Picture Placeholder 5"/>
          <p:cNvSpPr>
            <a:spLocks noGrp="1"/>
          </p:cNvSpPr>
          <p:nvPr>
            <p:ph type="pic" sz="quarter" idx="15"/>
          </p:nvPr>
        </p:nvSpPr>
        <p:spPr>
          <a:xfrm>
            <a:off x="0" y="-11954"/>
            <a:ext cx="5856941" cy="6869953"/>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2706" h="5152465">
                <a:moveTo>
                  <a:pt x="0" y="8965"/>
                </a:moveTo>
                <a:lnTo>
                  <a:pt x="2716306" y="0"/>
                </a:lnTo>
                <a:lnTo>
                  <a:pt x="4392706" y="5152465"/>
                </a:lnTo>
                <a:lnTo>
                  <a:pt x="0" y="5152465"/>
                </a:lnTo>
                <a:lnTo>
                  <a:pt x="0" y="8965"/>
                </a:lnTo>
                <a:close/>
              </a:path>
            </a:pathLst>
          </a:custGeom>
        </p:spPr>
        <p:txBody>
          <a:bodyPr/>
          <a:lstStyle/>
          <a:p>
            <a:r>
              <a:rPr lang="en-US" dirty="0"/>
              <a:t>Click icon to add picture</a:t>
            </a:r>
            <a:endParaRPr lang="en-GB" dirty="0"/>
          </a:p>
        </p:txBody>
      </p:sp>
    </p:spTree>
    <p:extLst>
      <p:ext uri="{BB962C8B-B14F-4D97-AF65-F5344CB8AC3E}">
        <p14:creationId xmlns:p14="http://schemas.microsoft.com/office/powerpoint/2010/main" val="267041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Bullets only">
    <p:spTree>
      <p:nvGrpSpPr>
        <p:cNvPr id="1" name=""/>
        <p:cNvGrpSpPr/>
        <p:nvPr/>
      </p:nvGrpSpPr>
      <p:grpSpPr>
        <a:xfrm>
          <a:off x="0" y="0"/>
          <a:ext cx="0" cy="0"/>
          <a:chOff x="0" y="0"/>
          <a:chExt cx="0" cy="0"/>
        </a:xfrm>
      </p:grpSpPr>
      <p:sp>
        <p:nvSpPr>
          <p:cNvPr id="5" name="Text Placeholder 4"/>
          <p:cNvSpPr>
            <a:spLocks noGrp="1"/>
          </p:cNvSpPr>
          <p:nvPr>
            <p:ph type="body" sz="quarter" idx="14" hasCustomPrompt="1"/>
          </p:nvPr>
        </p:nvSpPr>
        <p:spPr>
          <a:xfrm>
            <a:off x="311151" y="1865605"/>
            <a:ext cx="11051116" cy="3519196"/>
          </a:xfrm>
        </p:spPr>
        <p:txBody>
          <a:bodyPr/>
          <a:lstStyle>
            <a:lvl1pPr marL="234945" indent="-234945">
              <a:lnSpc>
                <a:spcPct val="100000"/>
              </a:lnSpc>
              <a:spcBef>
                <a:spcPts val="400"/>
              </a:spcBef>
              <a:spcAft>
                <a:spcPts val="400"/>
              </a:spcAft>
              <a:buFont typeface="Arial" panose="020B0604020202020204" pitchFamily="34" charset="0"/>
              <a:buChar char="•"/>
              <a:defRPr sz="1600" cap="none"/>
            </a:lvl1pPr>
            <a:lvl2pPr marL="634984" indent="-222245">
              <a:lnSpc>
                <a:spcPct val="100000"/>
              </a:lnSpc>
              <a:spcBef>
                <a:spcPts val="400"/>
              </a:spcBef>
              <a:spcAft>
                <a:spcPts val="400"/>
              </a:spcAft>
              <a:buFont typeface="Arial" panose="020B0604020202020204" pitchFamily="34" charset="0"/>
              <a:buChar char="–"/>
              <a:tabLst/>
              <a:defRPr sz="1600"/>
            </a:lvl2pPr>
            <a:lvl3pPr marL="922844" indent="-237061">
              <a:lnSpc>
                <a:spcPct val="100000"/>
              </a:lnSpc>
              <a:spcBef>
                <a:spcPts val="400"/>
              </a:spcBef>
              <a:spcAft>
                <a:spcPts val="400"/>
              </a:spcAft>
              <a:buSzPct val="85000"/>
              <a:buFont typeface="Arial" panose="020B0604020202020204" pitchFamily="34" charset="0"/>
              <a:buChar char="•"/>
              <a:defRPr sz="1600"/>
            </a:lvl3pPr>
            <a:lvl5pPr marL="1291134" indent="-232828">
              <a:lnSpc>
                <a:spcPct val="100000"/>
              </a:lnSpc>
              <a:spcBef>
                <a:spcPts val="400"/>
              </a:spcBef>
              <a:spcAft>
                <a:spcPts val="400"/>
              </a:spcAft>
              <a:buSzPct val="85000"/>
              <a:buFont typeface="Arial" panose="020B0604020202020204" pitchFamily="34" charset="0"/>
              <a:buChar char="-"/>
              <a:defRPr sz="1600"/>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sp>
        <p:nvSpPr>
          <p:cNvPr id="6" name="Title Placeholder 1"/>
          <p:cNvSpPr>
            <a:spLocks noGrp="1"/>
          </p:cNvSpPr>
          <p:nvPr>
            <p:ph type="title"/>
          </p:nvPr>
        </p:nvSpPr>
        <p:spPr>
          <a:xfrm>
            <a:off x="309835" y="686508"/>
            <a:ext cx="11539460" cy="615397"/>
          </a:xfrm>
          <a:prstGeom prst="rect">
            <a:avLst/>
          </a:prstGeom>
        </p:spPr>
        <p:txBody>
          <a:bodyPr vert="horz" wrap="square" lIns="0" tIns="0" rIns="0" bIns="0" rtlCol="0" anchor="t">
            <a:spAutoFit/>
          </a:bodyPr>
          <a:lstStyle/>
          <a:p>
            <a:r>
              <a:rPr lang="en-US" dirty="0"/>
              <a:t>Click to add emphasis part of title</a:t>
            </a:r>
          </a:p>
        </p:txBody>
      </p:sp>
      <p:sp>
        <p:nvSpPr>
          <p:cNvPr id="7" name="Text Placeholder 7"/>
          <p:cNvSpPr>
            <a:spLocks noGrp="1"/>
          </p:cNvSpPr>
          <p:nvPr>
            <p:ph type="body" sz="quarter" idx="13" hasCustomPrompt="1"/>
          </p:nvPr>
        </p:nvSpPr>
        <p:spPr>
          <a:xfrm>
            <a:off x="304801" y="331098"/>
            <a:ext cx="8957556" cy="348353"/>
          </a:xfrm>
        </p:spPr>
        <p:txBody>
          <a:bodyPr anchor="t">
            <a:noAutofit/>
          </a:bodyPr>
          <a:lstStyle>
            <a:lvl1pPr marL="0" indent="0">
              <a:buNone/>
              <a:defRPr sz="2533" b="0" baseline="0">
                <a:solidFill>
                  <a:schemeClr val="bg2"/>
                </a:solidFill>
              </a:defRPr>
            </a:lvl1pPr>
          </a:lstStyle>
          <a:p>
            <a:pPr lvl="0"/>
            <a:r>
              <a:rPr lang="en-US" dirty="0"/>
              <a:t>CLICK TO ADD TAG LINE OR BEGINNING OF TITLE</a:t>
            </a:r>
            <a:endParaRPr lang="en-GB" dirty="0"/>
          </a:p>
        </p:txBody>
      </p:sp>
    </p:spTree>
    <p:extLst>
      <p:ext uri="{BB962C8B-B14F-4D97-AF65-F5344CB8AC3E}">
        <p14:creationId xmlns:p14="http://schemas.microsoft.com/office/powerpoint/2010/main" val="112207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 Only - No wayfinder in header">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09835" y="331098"/>
            <a:ext cx="11539460" cy="615397"/>
          </a:xfrm>
          <a:prstGeom prst="rect">
            <a:avLst/>
          </a:prstGeom>
        </p:spPr>
        <p:txBody>
          <a:bodyPr vert="horz" wrap="square" lIns="0" tIns="0" rIns="0" bIns="0" rtlCol="0" anchor="t">
            <a:spAutoFit/>
          </a:bodyPr>
          <a:lstStyle/>
          <a:p>
            <a:r>
              <a:rPr lang="en-US" dirty="0"/>
              <a:t>Click to add emphasis part of title</a:t>
            </a:r>
          </a:p>
        </p:txBody>
      </p:sp>
      <p:sp>
        <p:nvSpPr>
          <p:cNvPr id="6" name="TextBox 5"/>
          <p:cNvSpPr txBox="1"/>
          <p:nvPr userDrawn="1"/>
        </p:nvSpPr>
        <p:spPr>
          <a:xfrm>
            <a:off x="11734994" y="6623297"/>
            <a:ext cx="342705" cy="158671"/>
          </a:xfrm>
          <a:prstGeom prst="rect">
            <a:avLst/>
          </a:prstGeom>
        </p:spPr>
        <p:txBody>
          <a:bodyPr vert="horz" wrap="none" lIns="0" tIns="0" rIns="0" bIns="0" rtlCol="0" anchor="b">
            <a:normAutofit/>
          </a:bodyPr>
          <a:lstStyle/>
          <a:p>
            <a:pPr marL="0" marR="0" lvl="0" indent="0" algn="ctr" defTabSz="1232345" rtl="0" eaLnBrk="1" fontAlgn="auto" latinLnBrk="0" hangingPunct="1">
              <a:lnSpc>
                <a:spcPct val="85000"/>
              </a:lnSpc>
              <a:spcBef>
                <a:spcPts val="272"/>
              </a:spcBef>
              <a:spcAft>
                <a:spcPts val="0"/>
              </a:spcAft>
              <a:buClrTx/>
              <a:buSzTx/>
              <a:buFontTx/>
              <a:buNone/>
              <a:tabLst/>
              <a:defRPr/>
            </a:pPr>
            <a:endParaRPr kumimoji="0" lang="en-GB" sz="1200" b="0" i="0" u="none" strike="noStrike" kern="1200" cap="none" spc="0" normalizeH="0" baseline="0" noProof="0" dirty="0">
              <a:ln>
                <a:noFill/>
              </a:ln>
              <a:solidFill>
                <a:srgbClr val="888B8D"/>
              </a:solidFill>
              <a:effectLst/>
              <a:uLnTx/>
              <a:uFillTx/>
              <a:latin typeface="Calibri"/>
              <a:ea typeface="+mn-ea"/>
              <a:cs typeface="+mn-cs"/>
            </a:endParaRPr>
          </a:p>
        </p:txBody>
      </p:sp>
    </p:spTree>
    <p:extLst>
      <p:ext uri="{BB962C8B-B14F-4D97-AF65-F5344CB8AC3E}">
        <p14:creationId xmlns:p14="http://schemas.microsoft.com/office/powerpoint/2010/main" val="273438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Main Title - 1/3 Image">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0" y="-17913"/>
            <a:ext cx="6285793" cy="6875913"/>
          </a:xfrm>
          <a:custGeom>
            <a:avLst/>
            <a:gdLst>
              <a:gd name="connsiteX0" fmla="*/ 0 w 4000500"/>
              <a:gd name="connsiteY0" fmla="*/ 0 h 5143500"/>
              <a:gd name="connsiteX1" fmla="*/ 4000500 w 4000500"/>
              <a:gd name="connsiteY1" fmla="*/ 0 h 5143500"/>
              <a:gd name="connsiteX2" fmla="*/ 4000500 w 4000500"/>
              <a:gd name="connsiteY2" fmla="*/ 5143500 h 5143500"/>
              <a:gd name="connsiteX3" fmla="*/ 0 w 4000500"/>
              <a:gd name="connsiteY3" fmla="*/ 5143500 h 5143500"/>
              <a:gd name="connsiteX4" fmla="*/ 0 w 4000500"/>
              <a:gd name="connsiteY4" fmla="*/ 0 h 5143500"/>
              <a:gd name="connsiteX0" fmla="*/ 0 w 4000500"/>
              <a:gd name="connsiteY0" fmla="*/ 0 h 5143500"/>
              <a:gd name="connsiteX1" fmla="*/ 432547 w 4000500"/>
              <a:gd name="connsiteY1" fmla="*/ 8964 h 5143500"/>
              <a:gd name="connsiteX2" fmla="*/ 4000500 w 4000500"/>
              <a:gd name="connsiteY2" fmla="*/ 5143500 h 5143500"/>
              <a:gd name="connsiteX3" fmla="*/ 0 w 4000500"/>
              <a:gd name="connsiteY3" fmla="*/ 5143500 h 5143500"/>
              <a:gd name="connsiteX4" fmla="*/ 0 w 4000500"/>
              <a:gd name="connsiteY4" fmla="*/ 0 h 5143500"/>
              <a:gd name="connsiteX0" fmla="*/ 0 w 3740523"/>
              <a:gd name="connsiteY0" fmla="*/ 0 h 5143500"/>
              <a:gd name="connsiteX1" fmla="*/ 432547 w 3740523"/>
              <a:gd name="connsiteY1" fmla="*/ 8964 h 5143500"/>
              <a:gd name="connsiteX2" fmla="*/ 3740523 w 3740523"/>
              <a:gd name="connsiteY2" fmla="*/ 5143500 h 5143500"/>
              <a:gd name="connsiteX3" fmla="*/ 0 w 3740523"/>
              <a:gd name="connsiteY3" fmla="*/ 5143500 h 5143500"/>
              <a:gd name="connsiteX4" fmla="*/ 0 w 3740523"/>
              <a:gd name="connsiteY4" fmla="*/ 0 h 5143500"/>
              <a:gd name="connsiteX0" fmla="*/ 0 w 3740523"/>
              <a:gd name="connsiteY0" fmla="*/ 0 h 5143500"/>
              <a:gd name="connsiteX1" fmla="*/ 441511 w 3740523"/>
              <a:gd name="connsiteY1" fmla="*/ 17929 h 5143500"/>
              <a:gd name="connsiteX2" fmla="*/ 3740523 w 3740523"/>
              <a:gd name="connsiteY2" fmla="*/ 5143500 h 5143500"/>
              <a:gd name="connsiteX3" fmla="*/ 0 w 3740523"/>
              <a:gd name="connsiteY3" fmla="*/ 5143500 h 5143500"/>
              <a:gd name="connsiteX4" fmla="*/ 0 w 3740523"/>
              <a:gd name="connsiteY4" fmla="*/ 0 h 5143500"/>
              <a:gd name="connsiteX0" fmla="*/ 0 w 3740523"/>
              <a:gd name="connsiteY0" fmla="*/ 8966 h 5152466"/>
              <a:gd name="connsiteX1" fmla="*/ 441511 w 3740523"/>
              <a:gd name="connsiteY1" fmla="*/ 0 h 5152466"/>
              <a:gd name="connsiteX2" fmla="*/ 3740523 w 3740523"/>
              <a:gd name="connsiteY2" fmla="*/ 5152466 h 5152466"/>
              <a:gd name="connsiteX3" fmla="*/ 0 w 3740523"/>
              <a:gd name="connsiteY3" fmla="*/ 5152466 h 5152466"/>
              <a:gd name="connsiteX4" fmla="*/ 0 w 3740523"/>
              <a:gd name="connsiteY4" fmla="*/ 8966 h 5152466"/>
              <a:gd name="connsiteX0" fmla="*/ 0 w 3797216"/>
              <a:gd name="connsiteY0" fmla="*/ 8966 h 5152466"/>
              <a:gd name="connsiteX1" fmla="*/ 441511 w 3797216"/>
              <a:gd name="connsiteY1" fmla="*/ 0 h 5152466"/>
              <a:gd name="connsiteX2" fmla="*/ 3797216 w 3797216"/>
              <a:gd name="connsiteY2" fmla="*/ 5152466 h 5152466"/>
              <a:gd name="connsiteX3" fmla="*/ 0 w 3797216"/>
              <a:gd name="connsiteY3" fmla="*/ 5152466 h 5152466"/>
              <a:gd name="connsiteX4" fmla="*/ 0 w 3797216"/>
              <a:gd name="connsiteY4" fmla="*/ 8966 h 5152466"/>
              <a:gd name="connsiteX0" fmla="*/ 0 w 3797216"/>
              <a:gd name="connsiteY0" fmla="*/ 0 h 5143500"/>
              <a:gd name="connsiteX1" fmla="*/ 299780 w 3797216"/>
              <a:gd name="connsiteY1" fmla="*/ 16201 h 5143500"/>
              <a:gd name="connsiteX2" fmla="*/ 3797216 w 3797216"/>
              <a:gd name="connsiteY2" fmla="*/ 5143500 h 5143500"/>
              <a:gd name="connsiteX3" fmla="*/ 0 w 3797216"/>
              <a:gd name="connsiteY3" fmla="*/ 5143500 h 5143500"/>
              <a:gd name="connsiteX4" fmla="*/ 0 w 3797216"/>
              <a:gd name="connsiteY4" fmla="*/ 0 h 5143500"/>
              <a:gd name="connsiteX0" fmla="*/ 0 w 3974380"/>
              <a:gd name="connsiteY0" fmla="*/ 0 h 5143500"/>
              <a:gd name="connsiteX1" fmla="*/ 299780 w 3974380"/>
              <a:gd name="connsiteY1" fmla="*/ 16201 h 5143500"/>
              <a:gd name="connsiteX2" fmla="*/ 3974380 w 3974380"/>
              <a:gd name="connsiteY2" fmla="*/ 5118334 h 5143500"/>
              <a:gd name="connsiteX3" fmla="*/ 0 w 3974380"/>
              <a:gd name="connsiteY3" fmla="*/ 5143500 h 5143500"/>
              <a:gd name="connsiteX4" fmla="*/ 0 w 3974380"/>
              <a:gd name="connsiteY4" fmla="*/ 0 h 5143500"/>
              <a:gd name="connsiteX0" fmla="*/ 0 w 3974380"/>
              <a:gd name="connsiteY0" fmla="*/ 2675 h 5146175"/>
              <a:gd name="connsiteX1" fmla="*/ 306867 w 3974380"/>
              <a:gd name="connsiteY1" fmla="*/ 0 h 5146175"/>
              <a:gd name="connsiteX2" fmla="*/ 3974380 w 3974380"/>
              <a:gd name="connsiteY2" fmla="*/ 5121009 h 5146175"/>
              <a:gd name="connsiteX3" fmla="*/ 0 w 3974380"/>
              <a:gd name="connsiteY3" fmla="*/ 5146175 h 5146175"/>
              <a:gd name="connsiteX4" fmla="*/ 0 w 3974380"/>
              <a:gd name="connsiteY4" fmla="*/ 2675 h 5146175"/>
              <a:gd name="connsiteX0" fmla="*/ 0 w 3974380"/>
              <a:gd name="connsiteY0" fmla="*/ 2675 h 5152467"/>
              <a:gd name="connsiteX1" fmla="*/ 306867 w 3974380"/>
              <a:gd name="connsiteY1" fmla="*/ 0 h 5152467"/>
              <a:gd name="connsiteX2" fmla="*/ 3974380 w 3974380"/>
              <a:gd name="connsiteY2" fmla="*/ 5152467 h 5152467"/>
              <a:gd name="connsiteX3" fmla="*/ 0 w 3974380"/>
              <a:gd name="connsiteY3" fmla="*/ 5146175 h 5152467"/>
              <a:gd name="connsiteX4" fmla="*/ 0 w 3974380"/>
              <a:gd name="connsiteY4" fmla="*/ 2675 h 5152467"/>
              <a:gd name="connsiteX0" fmla="*/ 0 w 3974380"/>
              <a:gd name="connsiteY0" fmla="*/ 2675 h 5152467"/>
              <a:gd name="connsiteX1" fmla="*/ 306867 w 3974380"/>
              <a:gd name="connsiteY1" fmla="*/ 0 h 5152467"/>
              <a:gd name="connsiteX2" fmla="*/ 3974380 w 3974380"/>
              <a:gd name="connsiteY2" fmla="*/ 5152467 h 5152467"/>
              <a:gd name="connsiteX3" fmla="*/ 21260 w 3974380"/>
              <a:gd name="connsiteY3" fmla="*/ 5146175 h 5152467"/>
              <a:gd name="connsiteX4" fmla="*/ 0 w 3974380"/>
              <a:gd name="connsiteY4" fmla="*/ 2675 h 5152467"/>
              <a:gd name="connsiteX0" fmla="*/ 0 w 3974380"/>
              <a:gd name="connsiteY0" fmla="*/ 2675 h 5152467"/>
              <a:gd name="connsiteX1" fmla="*/ 306867 w 3974380"/>
              <a:gd name="connsiteY1" fmla="*/ 0 h 5152467"/>
              <a:gd name="connsiteX2" fmla="*/ 3974380 w 3974380"/>
              <a:gd name="connsiteY2" fmla="*/ 5152467 h 5152467"/>
              <a:gd name="connsiteX3" fmla="*/ 14173 w 3974380"/>
              <a:gd name="connsiteY3" fmla="*/ 5152467 h 5152467"/>
              <a:gd name="connsiteX4" fmla="*/ 0 w 3974380"/>
              <a:gd name="connsiteY4" fmla="*/ 2675 h 5152467"/>
              <a:gd name="connsiteX0" fmla="*/ 3766 w 3978146"/>
              <a:gd name="connsiteY0" fmla="*/ 2675 h 5152467"/>
              <a:gd name="connsiteX1" fmla="*/ 310633 w 3978146"/>
              <a:gd name="connsiteY1" fmla="*/ 0 h 5152467"/>
              <a:gd name="connsiteX2" fmla="*/ 3978146 w 3978146"/>
              <a:gd name="connsiteY2" fmla="*/ 5152467 h 5152467"/>
              <a:gd name="connsiteX3" fmla="*/ 1847 w 3978146"/>
              <a:gd name="connsiteY3" fmla="*/ 5152467 h 5152467"/>
              <a:gd name="connsiteX4" fmla="*/ 3766 w 3978146"/>
              <a:gd name="connsiteY4" fmla="*/ 2675 h 5152467"/>
              <a:gd name="connsiteX0" fmla="*/ 0 w 3982426"/>
              <a:gd name="connsiteY0" fmla="*/ 0 h 5171223"/>
              <a:gd name="connsiteX1" fmla="*/ 314913 w 3982426"/>
              <a:gd name="connsiteY1" fmla="*/ 18756 h 5171223"/>
              <a:gd name="connsiteX2" fmla="*/ 3982426 w 3982426"/>
              <a:gd name="connsiteY2" fmla="*/ 5171223 h 5171223"/>
              <a:gd name="connsiteX3" fmla="*/ 6127 w 3982426"/>
              <a:gd name="connsiteY3" fmla="*/ 5171223 h 5171223"/>
              <a:gd name="connsiteX4" fmla="*/ 0 w 3982426"/>
              <a:gd name="connsiteY4" fmla="*/ 0 h 5171223"/>
              <a:gd name="connsiteX0" fmla="*/ 0 w 3982426"/>
              <a:gd name="connsiteY0" fmla="*/ 0 h 5156935"/>
              <a:gd name="connsiteX1" fmla="*/ 314913 w 3982426"/>
              <a:gd name="connsiteY1" fmla="*/ 4468 h 5156935"/>
              <a:gd name="connsiteX2" fmla="*/ 3982426 w 3982426"/>
              <a:gd name="connsiteY2" fmla="*/ 5156935 h 5156935"/>
              <a:gd name="connsiteX3" fmla="*/ 6127 w 3982426"/>
              <a:gd name="connsiteY3" fmla="*/ 5156935 h 5156935"/>
              <a:gd name="connsiteX4" fmla="*/ 0 w 3982426"/>
              <a:gd name="connsiteY4" fmla="*/ 0 h 5156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2426" h="5156935">
                <a:moveTo>
                  <a:pt x="0" y="0"/>
                </a:moveTo>
                <a:lnTo>
                  <a:pt x="314913" y="4468"/>
                </a:lnTo>
                <a:lnTo>
                  <a:pt x="3982426" y="5156935"/>
                </a:lnTo>
                <a:lnTo>
                  <a:pt x="6127" y="5156935"/>
                </a:lnTo>
                <a:cubicBezTo>
                  <a:pt x="-960" y="3442435"/>
                  <a:pt x="7087" y="1714500"/>
                  <a:pt x="0" y="0"/>
                </a:cubicBezTo>
                <a:close/>
              </a:path>
            </a:pathLst>
          </a:custGeom>
        </p:spPr>
        <p:txBody>
          <a:bodyPr/>
          <a:lstStyle/>
          <a:p>
            <a:r>
              <a:rPr lang="en-US" dirty="0"/>
              <a:t>Click icon to add picture</a:t>
            </a:r>
            <a:endParaRPr lang="en-GB" dirty="0"/>
          </a:p>
        </p:txBody>
      </p:sp>
      <p:sp>
        <p:nvSpPr>
          <p:cNvPr id="2" name="Title 1"/>
          <p:cNvSpPr>
            <a:spLocks noGrp="1"/>
          </p:cNvSpPr>
          <p:nvPr>
            <p:ph type="ctrTitle" hasCustomPrompt="1"/>
          </p:nvPr>
        </p:nvSpPr>
        <p:spPr>
          <a:xfrm>
            <a:off x="5568002" y="2952519"/>
            <a:ext cx="6265412" cy="512448"/>
          </a:xfrm>
          <a:prstGeom prst="rect">
            <a:avLst/>
          </a:prstGeom>
        </p:spPr>
        <p:txBody>
          <a:bodyPr anchor="ctr"/>
          <a:lstStyle>
            <a:lvl1pPr>
              <a:defRPr sz="3700" baseline="0"/>
            </a:lvl1pPr>
          </a:lstStyle>
          <a:p>
            <a:r>
              <a:rPr lang="en-US" dirty="0"/>
              <a:t>Impact word(s)</a:t>
            </a:r>
          </a:p>
        </p:txBody>
      </p:sp>
      <p:sp>
        <p:nvSpPr>
          <p:cNvPr id="3" name="Subtitle 2"/>
          <p:cNvSpPr>
            <a:spLocks noGrp="1"/>
          </p:cNvSpPr>
          <p:nvPr>
            <p:ph type="subTitle" idx="1" hasCustomPrompt="1"/>
          </p:nvPr>
        </p:nvSpPr>
        <p:spPr>
          <a:xfrm>
            <a:off x="5568002" y="3819109"/>
            <a:ext cx="6265412" cy="1776400"/>
          </a:xfrm>
        </p:spPr>
        <p:txBody>
          <a:bodyPr/>
          <a:lstStyle>
            <a:lvl1pPr marL="0" indent="0" algn="l">
              <a:buNone/>
              <a:defRPr baseline="0">
                <a:solidFill>
                  <a:schemeClr val="bg2">
                    <a:lumMod val="75000"/>
                  </a:schemeClr>
                </a:solidFill>
              </a:defRPr>
            </a:lvl1pPr>
            <a:lvl2pPr marL="3240" indent="0" algn="l">
              <a:spcBef>
                <a:spcPts val="0"/>
              </a:spcBef>
              <a:buNone/>
              <a:tabLst/>
              <a:defRPr baseline="0">
                <a:solidFill>
                  <a:schemeClr val="bg2">
                    <a:lumMod val="75000"/>
                  </a:schemeClr>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Presenter Name</a:t>
            </a:r>
          </a:p>
          <a:p>
            <a:pPr lvl="1"/>
            <a:r>
              <a:rPr lang="en-US" dirty="0"/>
              <a:t>Job title, date, or other relevant presenter info</a:t>
            </a:r>
          </a:p>
        </p:txBody>
      </p:sp>
      <p:sp>
        <p:nvSpPr>
          <p:cNvPr id="20" name="Text Placeholder 19"/>
          <p:cNvSpPr>
            <a:spLocks noGrp="1"/>
          </p:cNvSpPr>
          <p:nvPr>
            <p:ph type="body" sz="quarter" idx="13" hasCustomPrompt="1"/>
          </p:nvPr>
        </p:nvSpPr>
        <p:spPr>
          <a:xfrm>
            <a:off x="5568002" y="1700808"/>
            <a:ext cx="6265412" cy="1001215"/>
          </a:xfrm>
        </p:spPr>
        <p:txBody>
          <a:bodyPr anchor="b">
            <a:normAutofit/>
          </a:bodyPr>
          <a:lstStyle>
            <a:lvl1pPr>
              <a:defRPr sz="2200" b="0" cap="none" baseline="0">
                <a:solidFill>
                  <a:schemeClr val="bg2"/>
                </a:solidFill>
              </a:defRPr>
            </a:lvl1pPr>
          </a:lstStyle>
          <a:p>
            <a:pPr lvl="0"/>
            <a:r>
              <a:rPr lang="en-US" dirty="0"/>
              <a:t>Full presentation title</a:t>
            </a:r>
            <a:endParaRPr lang="en-GB" dirty="0"/>
          </a:p>
        </p:txBody>
      </p:sp>
      <p:sp>
        <p:nvSpPr>
          <p:cNvPr id="7" name="Picture Placeholder 6"/>
          <p:cNvSpPr>
            <a:spLocks noGrp="1"/>
          </p:cNvSpPr>
          <p:nvPr>
            <p:ph type="pic" sz="quarter" idx="15" hasCustomPrompt="1"/>
          </p:nvPr>
        </p:nvSpPr>
        <p:spPr>
          <a:xfrm>
            <a:off x="10322584" y="548681"/>
            <a:ext cx="1553701" cy="648072"/>
          </a:xfrm>
          <a:solidFill>
            <a:schemeClr val="bg1"/>
          </a:solidFill>
        </p:spPr>
        <p:txBody>
          <a:bodyPr/>
          <a:lstStyle>
            <a:lvl1pPr algn="ctr">
              <a:defRPr sz="1400"/>
            </a:lvl1pPr>
          </a:lstStyle>
          <a:p>
            <a:r>
              <a:rPr lang="en-GB" dirty="0"/>
              <a:t>Client Logo</a:t>
            </a:r>
            <a:br>
              <a:rPr lang="en-GB" dirty="0"/>
            </a:br>
            <a:r>
              <a:rPr lang="en-GB" dirty="0"/>
              <a:t>(delete if unused)</a:t>
            </a:r>
          </a:p>
        </p:txBody>
      </p:sp>
      <p:sp>
        <p:nvSpPr>
          <p:cNvPr id="11" name="Slide Number Placeholder 5"/>
          <p:cNvSpPr>
            <a:spLocks noGrp="1"/>
          </p:cNvSpPr>
          <p:nvPr>
            <p:ph type="sldNum" sz="quarter" idx="12"/>
          </p:nvPr>
        </p:nvSpPr>
        <p:spPr>
          <a:xfrm>
            <a:off x="329753" y="6169898"/>
            <a:ext cx="747175" cy="346923"/>
          </a:xfrm>
          <a:prstGeom prst="rect">
            <a:avLst/>
          </a:prstGeom>
        </p:spPr>
        <p:txBody>
          <a:bodyPr lIns="0" tIns="0" rIns="0" bIns="0" anchor="b"/>
          <a:lstStyle>
            <a:lvl1pPr>
              <a:defRPr sz="800">
                <a:solidFill>
                  <a:schemeClr val="tx1"/>
                </a:solidFill>
              </a:defRPr>
            </a:lvl1pPr>
          </a:lstStyle>
          <a:p>
            <a:fld id="{7F034911-0302-4AAB-AEF0-815419E29289}" type="slidenum">
              <a:rPr lang="en-US" smtClean="0"/>
              <a:pPr/>
              <a:t>‹#›</a:t>
            </a:fld>
            <a:endParaRPr lang="en-US" dirty="0"/>
          </a:p>
        </p:txBody>
      </p:sp>
      <p:sp>
        <p:nvSpPr>
          <p:cNvPr id="14" name="Footer Placeholder 10"/>
          <p:cNvSpPr>
            <a:spLocks noGrp="1"/>
          </p:cNvSpPr>
          <p:nvPr>
            <p:ph type="ftr" sz="quarter" idx="11"/>
          </p:nvPr>
        </p:nvSpPr>
        <p:spPr>
          <a:xfrm>
            <a:off x="5568002" y="5375269"/>
            <a:ext cx="6265412" cy="794629"/>
          </a:xfrm>
          <a:prstGeom prst="rect">
            <a:avLst/>
          </a:prstGeom>
        </p:spPr>
        <p:txBody>
          <a:bodyPr lIns="0" tIns="0" rIns="0" bIns="0"/>
          <a:lstStyle>
            <a:lvl1pPr>
              <a:defRPr sz="1000">
                <a:solidFill>
                  <a:schemeClr val="accent4">
                    <a:lumMod val="75000"/>
                  </a:schemeClr>
                </a:solidFill>
              </a:defRPr>
            </a:lvl1pPr>
          </a:lstStyle>
          <a:p>
            <a:endParaRPr lang="en-GB" dirty="0"/>
          </a:p>
        </p:txBody>
      </p:sp>
      <p:sp>
        <p:nvSpPr>
          <p:cNvPr id="21" name="TextBox 20"/>
          <p:cNvSpPr txBox="1"/>
          <p:nvPr userDrawn="1"/>
        </p:nvSpPr>
        <p:spPr>
          <a:xfrm>
            <a:off x="319512" y="6249103"/>
            <a:ext cx="409584" cy="317340"/>
          </a:xfrm>
          <a:prstGeom prst="rect">
            <a:avLst/>
          </a:prstGeom>
        </p:spPr>
        <p:txBody>
          <a:bodyPr vert="horz" wrap="none" lIns="0" tIns="0" rIns="0" bIns="0" rtlCol="0" anchor="b">
            <a:normAutofit/>
          </a:bodyPr>
          <a:lstStyle/>
          <a:p>
            <a:pPr>
              <a:lnSpc>
                <a:spcPct val="85000"/>
              </a:lnSpc>
              <a:spcBef>
                <a:spcPts val="204"/>
              </a:spcBef>
            </a:pPr>
            <a:fld id="{01990C03-C3A3-48FE-AF6D-3AE397C89625}" type="slidenum">
              <a:rPr lang="en-GB" sz="1000">
                <a:solidFill>
                  <a:schemeClr val="bg1"/>
                </a:solidFill>
              </a:rPr>
              <a:pPr>
                <a:lnSpc>
                  <a:spcPct val="85000"/>
                </a:lnSpc>
                <a:spcBef>
                  <a:spcPts val="204"/>
                </a:spcBef>
              </a:pPr>
              <a:t>‹#›</a:t>
            </a:fld>
            <a:endParaRPr lang="en-GB" sz="1000" dirty="0">
              <a:solidFill>
                <a:schemeClr val="bg1"/>
              </a:solidFill>
            </a:endParaRPr>
          </a:p>
        </p:txBody>
      </p:sp>
    </p:spTree>
    <p:extLst>
      <p:ext uri="{BB962C8B-B14F-4D97-AF65-F5344CB8AC3E}">
        <p14:creationId xmlns:p14="http://schemas.microsoft.com/office/powerpoint/2010/main" val="98560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28" name="Titel 1"/>
          <p:cNvSpPr>
            <a:spLocks noGrp="1"/>
          </p:cNvSpPr>
          <p:nvPr>
            <p:ph type="ctrTitle"/>
          </p:nvPr>
        </p:nvSpPr>
        <p:spPr>
          <a:xfrm>
            <a:off x="1099201" y="2096891"/>
            <a:ext cx="10902300" cy="498598"/>
          </a:xfrm>
          <a:prstGeom prst="rect">
            <a:avLst/>
          </a:prstGeom>
        </p:spPr>
        <p:txBody>
          <a:bodyPr wrap="square" lIns="0" tIns="0" rIns="0" bIns="0" anchor="b" anchorCtr="0">
            <a:spAutoFit/>
          </a:bodyPr>
          <a:lstStyle>
            <a:lvl1pPr algn="l">
              <a:lnSpc>
                <a:spcPct val="90000"/>
              </a:lnSpc>
              <a:defRPr sz="3600" b="1"/>
            </a:lvl1pPr>
          </a:lstStyle>
          <a:p>
            <a:r>
              <a:rPr lang="en-US" noProof="0"/>
              <a:t>Click to edit Master title style</a:t>
            </a:r>
          </a:p>
        </p:txBody>
      </p:sp>
      <p:sp>
        <p:nvSpPr>
          <p:cNvPr id="29" name="Untertitel 2"/>
          <p:cNvSpPr>
            <a:spLocks noGrp="1"/>
          </p:cNvSpPr>
          <p:nvPr>
            <p:ph type="subTitle" idx="1"/>
          </p:nvPr>
        </p:nvSpPr>
        <p:spPr>
          <a:xfrm>
            <a:off x="1099201" y="2642401"/>
            <a:ext cx="10902300" cy="387798"/>
          </a:xfrm>
          <a:prstGeom prst="rect">
            <a:avLst/>
          </a:prstGeom>
        </p:spPr>
        <p:txBody>
          <a:bodyPr wrap="square" lIns="0" tIns="0" rIns="0" bIns="0">
            <a:spAutoFit/>
          </a:bodyPr>
          <a:lstStyle>
            <a:lvl1pPr marL="0" indent="0" algn="l">
              <a:lnSpc>
                <a:spcPct val="90000"/>
              </a:lnSpc>
              <a:spcBef>
                <a:spcPts val="1000"/>
              </a:spcBef>
              <a:buNone/>
              <a:defRPr sz="2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grpSp>
        <p:nvGrpSpPr>
          <p:cNvPr id="30" name="Group 2"/>
          <p:cNvGrpSpPr>
            <a:grpSpLocks noChangeAspect="1"/>
          </p:cNvGrpSpPr>
          <p:nvPr userDrawn="1"/>
        </p:nvGrpSpPr>
        <p:grpSpPr bwMode="auto">
          <a:xfrm>
            <a:off x="508800" y="381601"/>
            <a:ext cx="1439333" cy="968375"/>
            <a:chOff x="1352" y="681"/>
            <a:chExt cx="3519" cy="3153"/>
          </a:xfrm>
        </p:grpSpPr>
        <p:sp>
          <p:nvSpPr>
            <p:cNvPr id="31" name="Freeform 3"/>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2" name="Freeform 4"/>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3" name="Freeform 5"/>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6"/>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7"/>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8"/>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7" name="Freeform 9"/>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8" name="Freeform 10"/>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9" name="Freeform 11"/>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0" name="Freeform 12"/>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1" name="Freeform 13"/>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2" name="Freeform 14"/>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3" name="Freeform 15"/>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4" name="Freeform 16"/>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45" name="Freeform 17"/>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20" name="Picture 2" descr="Ipsos Public Affair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12001" y="377825"/>
            <a:ext cx="6301316" cy="53975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userDrawn="1"/>
        </p:nvSpPr>
        <p:spPr>
          <a:xfrm>
            <a:off x="0" y="3542390"/>
            <a:ext cx="12192000" cy="254977"/>
          </a:xfrm>
          <a:prstGeom prst="rect">
            <a:avLst/>
          </a:prstGeom>
          <a:solidFill>
            <a:schemeClr val="accent4">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sp>
        <p:nvSpPr>
          <p:cNvPr id="22" name="Rectangle 21"/>
          <p:cNvSpPr/>
          <p:nvPr userDrawn="1"/>
        </p:nvSpPr>
        <p:spPr>
          <a:xfrm>
            <a:off x="0" y="3739896"/>
            <a:ext cx="12192000" cy="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800" dirty="0"/>
          </a:p>
        </p:txBody>
      </p:sp>
    </p:spTree>
    <p:extLst>
      <p:ext uri="{BB962C8B-B14F-4D97-AF65-F5344CB8AC3E}">
        <p14:creationId xmlns:p14="http://schemas.microsoft.com/office/powerpoint/2010/main" val="355180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nd Contact">
    <p:bg>
      <p:bgPr>
        <a:solidFill>
          <a:schemeClr val="accent4"/>
        </a:solidFill>
        <a:effectLst/>
      </p:bgPr>
    </p:bg>
    <p:spTree>
      <p:nvGrpSpPr>
        <p:cNvPr id="1" name=""/>
        <p:cNvGrpSpPr/>
        <p:nvPr/>
      </p:nvGrpSpPr>
      <p:grpSpPr>
        <a:xfrm>
          <a:off x="0" y="0"/>
          <a:ext cx="0" cy="0"/>
          <a:chOff x="0" y="0"/>
          <a:chExt cx="0" cy="0"/>
        </a:xfrm>
      </p:grpSpPr>
      <p:sp>
        <p:nvSpPr>
          <p:cNvPr id="4" name="Freeform 3"/>
          <p:cNvSpPr>
            <a:spLocks/>
          </p:cNvSpPr>
          <p:nvPr/>
        </p:nvSpPr>
        <p:spPr bwMode="auto">
          <a:xfrm>
            <a:off x="0" y="560389"/>
            <a:ext cx="11846984" cy="4503737"/>
          </a:xfrm>
          <a:custGeom>
            <a:avLst/>
            <a:gdLst>
              <a:gd name="T0" fmla="*/ 0 w 5597"/>
              <a:gd name="T1" fmla="*/ 2060 h 2837"/>
              <a:gd name="T2" fmla="*/ 3918 w 5597"/>
              <a:gd name="T3" fmla="*/ 0 h 2837"/>
              <a:gd name="T4" fmla="*/ 5597 w 5597"/>
              <a:gd name="T5" fmla="*/ 2837 h 2837"/>
            </a:gdLst>
            <a:ahLst/>
            <a:cxnLst>
              <a:cxn ang="0">
                <a:pos x="T0" y="T1"/>
              </a:cxn>
              <a:cxn ang="0">
                <a:pos x="T2" y="T3"/>
              </a:cxn>
              <a:cxn ang="0">
                <a:pos x="T4" y="T5"/>
              </a:cxn>
            </a:cxnLst>
            <a:rect l="0" t="0" r="r" b="b"/>
            <a:pathLst>
              <a:path w="5597" h="2837">
                <a:moveTo>
                  <a:pt x="0" y="2060"/>
                </a:moveTo>
                <a:lnTo>
                  <a:pt x="3918" y="0"/>
                </a:lnTo>
                <a:lnTo>
                  <a:pt x="5597" y="2837"/>
                </a:lnTo>
              </a:path>
            </a:pathLst>
          </a:custGeom>
          <a:noFill/>
          <a:ln w="12700">
            <a:solidFill>
              <a:srgbClr val="FFFFFF">
                <a:alpha val="29804"/>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sz="1800" dirty="0"/>
          </a:p>
        </p:txBody>
      </p:sp>
      <p:sp>
        <p:nvSpPr>
          <p:cNvPr id="5" name="Freeform 4"/>
          <p:cNvSpPr>
            <a:spLocks/>
          </p:cNvSpPr>
          <p:nvPr/>
        </p:nvSpPr>
        <p:spPr bwMode="auto">
          <a:xfrm>
            <a:off x="4813301" y="5272089"/>
            <a:ext cx="6110817" cy="1589087"/>
          </a:xfrm>
          <a:custGeom>
            <a:avLst/>
            <a:gdLst>
              <a:gd name="T0" fmla="*/ 1432 w 1432"/>
              <a:gd name="T1" fmla="*/ 496 h 496"/>
              <a:gd name="T2" fmla="*/ 716 w 1432"/>
              <a:gd name="T3" fmla="*/ 0 h 496"/>
              <a:gd name="T4" fmla="*/ 0 w 1432"/>
              <a:gd name="T5" fmla="*/ 496 h 496"/>
              <a:gd name="T6" fmla="*/ 1432 w 1432"/>
              <a:gd name="T7" fmla="*/ 496 h 496"/>
            </a:gdLst>
            <a:ahLst/>
            <a:cxnLst>
              <a:cxn ang="0">
                <a:pos x="T0" y="T1"/>
              </a:cxn>
              <a:cxn ang="0">
                <a:pos x="T2" y="T3"/>
              </a:cxn>
              <a:cxn ang="0">
                <a:pos x="T4" y="T5"/>
              </a:cxn>
              <a:cxn ang="0">
                <a:pos x="T6" y="T7"/>
              </a:cxn>
            </a:cxnLst>
            <a:rect l="0" t="0" r="r" b="b"/>
            <a:pathLst>
              <a:path w="1432" h="496">
                <a:moveTo>
                  <a:pt x="1432" y="496"/>
                </a:moveTo>
                <a:cubicBezTo>
                  <a:pt x="1323" y="207"/>
                  <a:pt x="1044" y="0"/>
                  <a:pt x="716" y="0"/>
                </a:cubicBezTo>
                <a:cubicBezTo>
                  <a:pt x="388" y="0"/>
                  <a:pt x="109" y="207"/>
                  <a:pt x="0" y="496"/>
                </a:cubicBezTo>
                <a:lnTo>
                  <a:pt x="1432" y="4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6" name="Freeform 5"/>
          <p:cNvSpPr>
            <a:spLocks/>
          </p:cNvSpPr>
          <p:nvPr/>
        </p:nvSpPr>
        <p:spPr bwMode="auto">
          <a:xfrm>
            <a:off x="11396134" y="4954589"/>
            <a:ext cx="802217" cy="1368425"/>
          </a:xfrm>
          <a:custGeom>
            <a:avLst/>
            <a:gdLst>
              <a:gd name="T0" fmla="*/ 184 w 184"/>
              <a:gd name="T1" fmla="*/ 0 h 420"/>
              <a:gd name="T2" fmla="*/ 0 w 184"/>
              <a:gd name="T3" fmla="*/ 210 h 420"/>
              <a:gd name="T4" fmla="*/ 184 w 184"/>
              <a:gd name="T5" fmla="*/ 420 h 420"/>
              <a:gd name="T6" fmla="*/ 184 w 184"/>
              <a:gd name="T7" fmla="*/ 0 h 420"/>
            </a:gdLst>
            <a:ahLst/>
            <a:cxnLst>
              <a:cxn ang="0">
                <a:pos x="T0" y="T1"/>
              </a:cxn>
              <a:cxn ang="0">
                <a:pos x="T2" y="T3"/>
              </a:cxn>
              <a:cxn ang="0">
                <a:pos x="T4" y="T5"/>
              </a:cxn>
              <a:cxn ang="0">
                <a:pos x="T6" y="T7"/>
              </a:cxn>
            </a:cxnLst>
            <a:rect l="0" t="0" r="r" b="b"/>
            <a:pathLst>
              <a:path w="184" h="420">
                <a:moveTo>
                  <a:pt x="184" y="0"/>
                </a:moveTo>
                <a:cubicBezTo>
                  <a:pt x="80" y="14"/>
                  <a:pt x="0" y="103"/>
                  <a:pt x="0" y="210"/>
                </a:cubicBezTo>
                <a:cubicBezTo>
                  <a:pt x="0" y="318"/>
                  <a:pt x="80" y="407"/>
                  <a:pt x="184" y="420"/>
                </a:cubicBezTo>
                <a:lnTo>
                  <a:pt x="18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7" name="Titel 1"/>
          <p:cNvSpPr>
            <a:spLocks noGrp="1"/>
          </p:cNvSpPr>
          <p:nvPr userDrawn="1">
            <p:ph type="title" hasCustomPrompt="1"/>
          </p:nvPr>
        </p:nvSpPr>
        <p:spPr>
          <a:xfrm>
            <a:off x="1118401" y="118800"/>
            <a:ext cx="10883100" cy="553998"/>
          </a:xfrm>
          <a:prstGeom prst="rect">
            <a:avLst/>
          </a:prstGeom>
        </p:spPr>
        <p:txBody>
          <a:bodyPr wrap="square" lIns="0" tIns="0" rIns="0" bIns="0" anchor="ctr" anchorCtr="0">
            <a:spAutoFit/>
          </a:bodyPr>
          <a:lstStyle>
            <a:lvl1pPr algn="l">
              <a:lnSpc>
                <a:spcPct val="90000"/>
              </a:lnSpc>
              <a:defRPr sz="2000" b="1">
                <a:solidFill>
                  <a:schemeClr val="tx1"/>
                </a:solidFill>
              </a:defRPr>
            </a:lvl1pPr>
          </a:lstStyle>
          <a:p>
            <a:r>
              <a:rPr lang="en-US" noProof="0" dirty="0" err="1"/>
              <a:t>Titelmasterformat</a:t>
            </a:r>
            <a:r>
              <a:rPr lang="en-US" noProof="0" dirty="0"/>
              <a:t> </a:t>
            </a:r>
            <a:r>
              <a:rPr lang="en-US" noProof="0" dirty="0" err="1"/>
              <a:t>durch</a:t>
            </a:r>
            <a:r>
              <a:rPr lang="en-US" noProof="0" dirty="0"/>
              <a:t> </a:t>
            </a:r>
            <a:br>
              <a:rPr lang="en-US" noProof="0" dirty="0"/>
            </a:br>
            <a:r>
              <a:rPr lang="en-US" noProof="0" dirty="0" err="1"/>
              <a:t>Klicken</a:t>
            </a:r>
            <a:r>
              <a:rPr lang="en-US" noProof="0" dirty="0"/>
              <a:t> </a:t>
            </a:r>
            <a:r>
              <a:rPr lang="en-US" noProof="0" dirty="0" err="1"/>
              <a:t>bearbeiten</a:t>
            </a:r>
            <a:endParaRPr lang="en-US" noProof="0" dirty="0"/>
          </a:p>
        </p:txBody>
      </p:sp>
      <p:sp>
        <p:nvSpPr>
          <p:cNvPr id="8" name="Inhaltsplatzhalter 2"/>
          <p:cNvSpPr>
            <a:spLocks noGrp="1"/>
          </p:cNvSpPr>
          <p:nvPr userDrawn="1">
            <p:ph idx="1"/>
          </p:nvPr>
        </p:nvSpPr>
        <p:spPr>
          <a:xfrm>
            <a:off x="470400" y="979200"/>
            <a:ext cx="10320000" cy="4140000"/>
          </a:xfrm>
          <a:prstGeom prst="rect">
            <a:avLst/>
          </a:prstGeom>
        </p:spPr>
        <p:txBody>
          <a:bodyPr lIns="0" tIns="0" rIns="0" bIns="0"/>
          <a:lstStyle>
            <a:lvl1pPr marL="182563" indent="-182563">
              <a:lnSpc>
                <a:spcPct val="90000"/>
              </a:lnSpc>
              <a:spcBef>
                <a:spcPts val="800"/>
              </a:spcBef>
              <a:buFont typeface="Wingdings" pitchFamily="2" charset="2"/>
              <a:buChar char="§"/>
              <a:defRPr sz="1800">
                <a:solidFill>
                  <a:schemeClr val="tx1"/>
                </a:solidFill>
              </a:defRPr>
            </a:lvl1pPr>
            <a:lvl2pPr marL="539750" indent="-274638">
              <a:lnSpc>
                <a:spcPct val="90000"/>
              </a:lnSpc>
              <a:spcBef>
                <a:spcPts val="800"/>
              </a:spcBef>
              <a:buClr>
                <a:schemeClr val="tx1"/>
              </a:buClr>
              <a:buFont typeface="Wingdings" pitchFamily="2" charset="2"/>
              <a:buChar char="ð"/>
              <a:defRPr sz="1600">
                <a:solidFill>
                  <a:schemeClr val="tx1"/>
                </a:solidFill>
              </a:defRPr>
            </a:lvl2pPr>
            <a:lvl3pPr marL="804863" indent="-174625">
              <a:lnSpc>
                <a:spcPct val="90000"/>
              </a:lnSpc>
              <a:spcBef>
                <a:spcPts val="800"/>
              </a:spcBef>
              <a:buClr>
                <a:schemeClr val="tx1"/>
              </a:buClr>
              <a:buFont typeface="Calibri" pitchFamily="34" charset="0"/>
              <a:buChar char="─"/>
              <a:defRPr sz="1400">
                <a:solidFill>
                  <a:schemeClr val="tx1"/>
                </a:solidFill>
              </a:defRPr>
            </a:lvl3pPr>
          </a:lstStyle>
          <a:p>
            <a:pPr lvl="0"/>
            <a:r>
              <a:rPr lang="en-US" noProof="0"/>
              <a:t>Click to edit Master text styles</a:t>
            </a:r>
          </a:p>
          <a:p>
            <a:pPr lvl="1"/>
            <a:r>
              <a:rPr lang="en-US" noProof="0"/>
              <a:t>Second level</a:t>
            </a:r>
          </a:p>
          <a:p>
            <a:pPr lvl="2"/>
            <a:r>
              <a:rPr lang="en-US" noProof="0"/>
              <a:t>Third level</a:t>
            </a:r>
          </a:p>
        </p:txBody>
      </p:sp>
      <p:grpSp>
        <p:nvGrpSpPr>
          <p:cNvPr id="9" name="Group 18"/>
          <p:cNvGrpSpPr>
            <a:grpSpLocks noChangeAspect="1"/>
          </p:cNvGrpSpPr>
          <p:nvPr userDrawn="1"/>
        </p:nvGrpSpPr>
        <p:grpSpPr bwMode="auto">
          <a:xfrm>
            <a:off x="201601" y="151200"/>
            <a:ext cx="696383" cy="468312"/>
            <a:chOff x="1352" y="681"/>
            <a:chExt cx="3519" cy="3153"/>
          </a:xfrm>
        </p:grpSpPr>
        <p:sp>
          <p:nvSpPr>
            <p:cNvPr id="10"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2"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3"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5"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6"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7"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8"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9"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0"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25" name="Foliennummernplatzhalter 5"/>
          <p:cNvSpPr>
            <a:spLocks noGrp="1"/>
          </p:cNvSpPr>
          <p:nvPr>
            <p:ph type="sldNum" sz="quarter" idx="12"/>
          </p:nvPr>
        </p:nvSpPr>
        <p:spPr>
          <a:xfrm>
            <a:off x="11790375" y="6566400"/>
            <a:ext cx="182742" cy="184666"/>
          </a:xfrm>
          <a:prstGeom prst="rect">
            <a:avLst/>
          </a:prstGeom>
        </p:spPr>
        <p:txBody>
          <a:bodyPr wrap="none" lIns="0" tIns="0" rIns="0" bIns="0" anchor="b" anchorCtr="0">
            <a:spAutoFit/>
          </a:bodyPr>
          <a:lstStyle>
            <a:lvl1pPr algn="r">
              <a:defRPr sz="1200" b="1"/>
            </a:lvl1pPr>
          </a:lstStyle>
          <a:p>
            <a:fld id="{99DB18A3-D21F-4BB0-9E84-DFB029941648}" type="slidenum">
              <a:rPr lang="de-DE" smtClean="0"/>
              <a:pPr/>
              <a:t>‹#›</a:t>
            </a:fld>
            <a:endParaRPr lang="de-DE" dirty="0"/>
          </a:p>
        </p:txBody>
      </p:sp>
    </p:spTree>
    <p:extLst>
      <p:ext uri="{BB962C8B-B14F-4D97-AF65-F5344CB8AC3E}">
        <p14:creationId xmlns:p14="http://schemas.microsoft.com/office/powerpoint/2010/main" val="363932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Chapter">
    <p:bg>
      <p:bgPr>
        <a:solidFill>
          <a:schemeClr val="accent4"/>
        </a:solidFill>
        <a:effectLst/>
      </p:bgPr>
    </p:bg>
    <p:spTree>
      <p:nvGrpSpPr>
        <p:cNvPr id="1" name=""/>
        <p:cNvGrpSpPr/>
        <p:nvPr/>
      </p:nvGrpSpPr>
      <p:grpSpPr>
        <a:xfrm>
          <a:off x="0" y="0"/>
          <a:ext cx="0" cy="0"/>
          <a:chOff x="0" y="0"/>
          <a:chExt cx="0" cy="0"/>
        </a:xfrm>
      </p:grpSpPr>
      <p:sp>
        <p:nvSpPr>
          <p:cNvPr id="7" name="Freeform 2"/>
          <p:cNvSpPr>
            <a:spLocks/>
          </p:cNvSpPr>
          <p:nvPr userDrawn="1"/>
        </p:nvSpPr>
        <p:spPr bwMode="auto">
          <a:xfrm>
            <a:off x="1" y="950913"/>
            <a:ext cx="6347884" cy="5003800"/>
          </a:xfrm>
          <a:custGeom>
            <a:avLst/>
            <a:gdLst>
              <a:gd name="T0" fmla="*/ 692 w 1492"/>
              <a:gd name="T1" fmla="*/ 0 h 1600"/>
              <a:gd name="T2" fmla="*/ 0 w 1492"/>
              <a:gd name="T3" fmla="*/ 399 h 1600"/>
              <a:gd name="T4" fmla="*/ 0 w 1492"/>
              <a:gd name="T5" fmla="*/ 1202 h 1600"/>
              <a:gd name="T6" fmla="*/ 692 w 1492"/>
              <a:gd name="T7" fmla="*/ 1600 h 1600"/>
              <a:gd name="T8" fmla="*/ 1492 w 1492"/>
              <a:gd name="T9" fmla="*/ 800 h 1600"/>
              <a:gd name="T10" fmla="*/ 692 w 1492"/>
              <a:gd name="T11" fmla="*/ 0 h 1600"/>
            </a:gdLst>
            <a:ahLst/>
            <a:cxnLst>
              <a:cxn ang="0">
                <a:pos x="T0" y="T1"/>
              </a:cxn>
              <a:cxn ang="0">
                <a:pos x="T2" y="T3"/>
              </a:cxn>
              <a:cxn ang="0">
                <a:pos x="T4" y="T5"/>
              </a:cxn>
              <a:cxn ang="0">
                <a:pos x="T6" y="T7"/>
              </a:cxn>
              <a:cxn ang="0">
                <a:pos x="T8" y="T9"/>
              </a:cxn>
              <a:cxn ang="0">
                <a:pos x="T10" y="T11"/>
              </a:cxn>
            </a:cxnLst>
            <a:rect l="0" t="0" r="r" b="b"/>
            <a:pathLst>
              <a:path w="1492" h="1600">
                <a:moveTo>
                  <a:pt x="692" y="0"/>
                </a:moveTo>
                <a:cubicBezTo>
                  <a:pt x="397" y="0"/>
                  <a:pt x="139" y="161"/>
                  <a:pt x="0" y="399"/>
                </a:cubicBezTo>
                <a:cubicBezTo>
                  <a:pt x="0" y="1202"/>
                  <a:pt x="0" y="1202"/>
                  <a:pt x="0" y="1202"/>
                </a:cubicBezTo>
                <a:cubicBezTo>
                  <a:pt x="139" y="1440"/>
                  <a:pt x="397" y="1600"/>
                  <a:pt x="692" y="1600"/>
                </a:cubicBezTo>
                <a:cubicBezTo>
                  <a:pt x="1134" y="1600"/>
                  <a:pt x="1492" y="1242"/>
                  <a:pt x="1492" y="800"/>
                </a:cubicBezTo>
                <a:cubicBezTo>
                  <a:pt x="1492" y="359"/>
                  <a:pt x="1134" y="0"/>
                  <a:pt x="69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8" name="Freeform 3"/>
          <p:cNvSpPr>
            <a:spLocks/>
          </p:cNvSpPr>
          <p:nvPr userDrawn="1"/>
        </p:nvSpPr>
        <p:spPr bwMode="auto">
          <a:xfrm>
            <a:off x="9914467" y="1541463"/>
            <a:ext cx="2281767" cy="2360612"/>
          </a:xfrm>
          <a:custGeom>
            <a:avLst/>
            <a:gdLst>
              <a:gd name="T0" fmla="*/ 520 w 520"/>
              <a:gd name="T1" fmla="*/ 32 h 740"/>
              <a:gd name="T2" fmla="*/ 370 w 520"/>
              <a:gd name="T3" fmla="*/ 0 h 740"/>
              <a:gd name="T4" fmla="*/ 0 w 520"/>
              <a:gd name="T5" fmla="*/ 370 h 740"/>
              <a:gd name="T6" fmla="*/ 370 w 520"/>
              <a:gd name="T7" fmla="*/ 740 h 740"/>
              <a:gd name="T8" fmla="*/ 520 w 520"/>
              <a:gd name="T9" fmla="*/ 709 h 740"/>
              <a:gd name="T10" fmla="*/ 520 w 520"/>
              <a:gd name="T11" fmla="*/ 32 h 740"/>
            </a:gdLst>
            <a:ahLst/>
            <a:cxnLst>
              <a:cxn ang="0">
                <a:pos x="T0" y="T1"/>
              </a:cxn>
              <a:cxn ang="0">
                <a:pos x="T2" y="T3"/>
              </a:cxn>
              <a:cxn ang="0">
                <a:pos x="T4" y="T5"/>
              </a:cxn>
              <a:cxn ang="0">
                <a:pos x="T6" y="T7"/>
              </a:cxn>
              <a:cxn ang="0">
                <a:pos x="T8" y="T9"/>
              </a:cxn>
              <a:cxn ang="0">
                <a:pos x="T10" y="T11"/>
              </a:cxn>
            </a:cxnLst>
            <a:rect l="0" t="0" r="r" b="b"/>
            <a:pathLst>
              <a:path w="520" h="740">
                <a:moveTo>
                  <a:pt x="520" y="32"/>
                </a:moveTo>
                <a:cubicBezTo>
                  <a:pt x="474" y="12"/>
                  <a:pt x="423" y="0"/>
                  <a:pt x="370" y="0"/>
                </a:cubicBezTo>
                <a:cubicBezTo>
                  <a:pt x="166" y="0"/>
                  <a:pt x="0" y="166"/>
                  <a:pt x="0" y="370"/>
                </a:cubicBezTo>
                <a:cubicBezTo>
                  <a:pt x="0" y="575"/>
                  <a:pt x="166" y="740"/>
                  <a:pt x="370" y="740"/>
                </a:cubicBezTo>
                <a:cubicBezTo>
                  <a:pt x="423" y="740"/>
                  <a:pt x="474" y="729"/>
                  <a:pt x="520" y="709"/>
                </a:cubicBezTo>
                <a:lnTo>
                  <a:pt x="520"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9" name="Line 4"/>
          <p:cNvSpPr>
            <a:spLocks noChangeShapeType="1"/>
          </p:cNvSpPr>
          <p:nvPr userDrawn="1"/>
        </p:nvSpPr>
        <p:spPr bwMode="auto">
          <a:xfrm flipH="1">
            <a:off x="6290734" y="2803525"/>
            <a:ext cx="3623733" cy="249238"/>
          </a:xfrm>
          <a:prstGeom prst="line">
            <a:avLst/>
          </a:prstGeom>
          <a:noFill/>
          <a:ln w="12700">
            <a:solidFill>
              <a:srgbClr val="FFFFFF">
                <a:alpha val="29804"/>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sz="1800" dirty="0"/>
          </a:p>
        </p:txBody>
      </p:sp>
      <p:sp>
        <p:nvSpPr>
          <p:cNvPr id="10" name="Freeform 5"/>
          <p:cNvSpPr>
            <a:spLocks/>
          </p:cNvSpPr>
          <p:nvPr userDrawn="1"/>
        </p:nvSpPr>
        <p:spPr bwMode="auto">
          <a:xfrm>
            <a:off x="778934" y="5846764"/>
            <a:ext cx="1223433" cy="746125"/>
          </a:xfrm>
          <a:custGeom>
            <a:avLst/>
            <a:gdLst>
              <a:gd name="T0" fmla="*/ 0 w 578"/>
              <a:gd name="T1" fmla="*/ 470 h 470"/>
              <a:gd name="T2" fmla="*/ 286 w 578"/>
              <a:gd name="T3" fmla="*/ 270 h 470"/>
              <a:gd name="T4" fmla="*/ 578 w 578"/>
              <a:gd name="T5" fmla="*/ 0 h 470"/>
            </a:gdLst>
            <a:ahLst/>
            <a:cxnLst>
              <a:cxn ang="0">
                <a:pos x="T0" y="T1"/>
              </a:cxn>
              <a:cxn ang="0">
                <a:pos x="T2" y="T3"/>
              </a:cxn>
              <a:cxn ang="0">
                <a:pos x="T4" y="T5"/>
              </a:cxn>
            </a:cxnLst>
            <a:rect l="0" t="0" r="r" b="b"/>
            <a:pathLst>
              <a:path w="578" h="470">
                <a:moveTo>
                  <a:pt x="0" y="470"/>
                </a:moveTo>
                <a:cubicBezTo>
                  <a:pt x="95" y="409"/>
                  <a:pt x="190" y="348"/>
                  <a:pt x="286" y="270"/>
                </a:cubicBezTo>
                <a:cubicBezTo>
                  <a:pt x="382" y="192"/>
                  <a:pt x="529" y="45"/>
                  <a:pt x="578" y="0"/>
                </a:cubicBezTo>
              </a:path>
            </a:pathLst>
          </a:custGeom>
          <a:noFill/>
          <a:ln w="12700" cmpd="sng">
            <a:solidFill>
              <a:srgbClr val="FFFFFF">
                <a:alpha val="29804"/>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sz="1800" dirty="0"/>
          </a:p>
        </p:txBody>
      </p:sp>
      <p:sp>
        <p:nvSpPr>
          <p:cNvPr id="11" name="Freeform 6"/>
          <p:cNvSpPr>
            <a:spLocks/>
          </p:cNvSpPr>
          <p:nvPr userDrawn="1"/>
        </p:nvSpPr>
        <p:spPr bwMode="auto">
          <a:xfrm>
            <a:off x="-4233" y="6272214"/>
            <a:ext cx="855133" cy="592137"/>
          </a:xfrm>
          <a:custGeom>
            <a:avLst/>
            <a:gdLst>
              <a:gd name="T0" fmla="*/ 189 w 191"/>
              <a:gd name="T1" fmla="*/ 183 h 183"/>
              <a:gd name="T2" fmla="*/ 191 w 191"/>
              <a:gd name="T3" fmla="*/ 160 h 183"/>
              <a:gd name="T4" fmla="*/ 31 w 191"/>
              <a:gd name="T5" fmla="*/ 0 h 183"/>
              <a:gd name="T6" fmla="*/ 0 w 191"/>
              <a:gd name="T7" fmla="*/ 3 h 183"/>
              <a:gd name="T8" fmla="*/ 0 w 191"/>
              <a:gd name="T9" fmla="*/ 183 h 183"/>
              <a:gd name="T10" fmla="*/ 189 w 191"/>
              <a:gd name="T11" fmla="*/ 183 h 183"/>
            </a:gdLst>
            <a:ahLst/>
            <a:cxnLst>
              <a:cxn ang="0">
                <a:pos x="T0" y="T1"/>
              </a:cxn>
              <a:cxn ang="0">
                <a:pos x="T2" y="T3"/>
              </a:cxn>
              <a:cxn ang="0">
                <a:pos x="T4" y="T5"/>
              </a:cxn>
              <a:cxn ang="0">
                <a:pos x="T6" y="T7"/>
              </a:cxn>
              <a:cxn ang="0">
                <a:pos x="T8" y="T9"/>
              </a:cxn>
              <a:cxn ang="0">
                <a:pos x="T10" y="T11"/>
              </a:cxn>
            </a:cxnLst>
            <a:rect l="0" t="0" r="r" b="b"/>
            <a:pathLst>
              <a:path w="191" h="183">
                <a:moveTo>
                  <a:pt x="189" y="183"/>
                </a:moveTo>
                <a:cubicBezTo>
                  <a:pt x="190" y="175"/>
                  <a:pt x="191" y="168"/>
                  <a:pt x="191" y="160"/>
                </a:cubicBezTo>
                <a:cubicBezTo>
                  <a:pt x="191" y="72"/>
                  <a:pt x="119" y="0"/>
                  <a:pt x="31" y="0"/>
                </a:cubicBezTo>
                <a:cubicBezTo>
                  <a:pt x="21" y="0"/>
                  <a:pt x="10" y="1"/>
                  <a:pt x="0" y="3"/>
                </a:cubicBezTo>
                <a:cubicBezTo>
                  <a:pt x="0" y="183"/>
                  <a:pt x="0" y="183"/>
                  <a:pt x="0" y="183"/>
                </a:cubicBezTo>
                <a:lnTo>
                  <a:pt x="189" y="1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 name="Titel 1"/>
          <p:cNvSpPr>
            <a:spLocks noGrp="1"/>
          </p:cNvSpPr>
          <p:nvPr>
            <p:ph type="ctrTitle"/>
          </p:nvPr>
        </p:nvSpPr>
        <p:spPr>
          <a:xfrm>
            <a:off x="192001" y="3184497"/>
            <a:ext cx="5888567" cy="498598"/>
          </a:xfrm>
          <a:prstGeom prst="rect">
            <a:avLst/>
          </a:prstGeom>
        </p:spPr>
        <p:txBody>
          <a:bodyPr wrap="square" lIns="0" tIns="0" rIns="0" bIns="0" anchor="ctr" anchorCtr="0">
            <a:spAutoFit/>
          </a:bodyPr>
          <a:lstStyle>
            <a:lvl1pPr>
              <a:lnSpc>
                <a:spcPct val="90000"/>
              </a:lnSpc>
              <a:defRPr sz="3600" b="1"/>
            </a:lvl1pPr>
          </a:lstStyle>
          <a:p>
            <a:r>
              <a:rPr lang="en-US" noProof="0"/>
              <a:t>Click to edit Master title style</a:t>
            </a:r>
            <a:endParaRPr lang="en-US" noProof="0" dirty="0"/>
          </a:p>
        </p:txBody>
      </p:sp>
      <p:sp>
        <p:nvSpPr>
          <p:cNvPr id="3" name="Untertitel 2"/>
          <p:cNvSpPr>
            <a:spLocks noGrp="1"/>
          </p:cNvSpPr>
          <p:nvPr>
            <p:ph type="subTitle" idx="1"/>
          </p:nvPr>
        </p:nvSpPr>
        <p:spPr>
          <a:xfrm>
            <a:off x="6105601" y="4680001"/>
            <a:ext cx="5907777" cy="387798"/>
          </a:xfrm>
          <a:prstGeom prst="rect">
            <a:avLst/>
          </a:prstGeom>
        </p:spPr>
        <p:txBody>
          <a:bodyPr wrap="square" lIns="0" tIns="0" rIns="0" bIns="0">
            <a:spAutoFit/>
          </a:bodyPr>
          <a:lstStyle>
            <a:lvl1pPr marL="0" indent="0" algn="l">
              <a:lnSpc>
                <a:spcPct val="90000"/>
              </a:lnSpc>
              <a:spcBef>
                <a:spcPts val="1000"/>
              </a:spcBef>
              <a:buNone/>
              <a:defRPr sz="2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sp>
        <p:nvSpPr>
          <p:cNvPr id="6" name="Foliennummernplatzhalter 5"/>
          <p:cNvSpPr>
            <a:spLocks noGrp="1"/>
          </p:cNvSpPr>
          <p:nvPr>
            <p:ph type="sldNum" sz="quarter" idx="12"/>
          </p:nvPr>
        </p:nvSpPr>
        <p:spPr>
          <a:xfrm>
            <a:off x="11790375" y="6566400"/>
            <a:ext cx="182742" cy="184666"/>
          </a:xfrm>
          <a:prstGeom prst="rect">
            <a:avLst/>
          </a:prstGeom>
        </p:spPr>
        <p:txBody>
          <a:bodyPr wrap="none" lIns="0" tIns="0" rIns="0" bIns="0" anchor="b" anchorCtr="0">
            <a:spAutoFit/>
          </a:bodyPr>
          <a:lstStyle>
            <a:lvl1pPr algn="r">
              <a:defRPr sz="1200" b="1"/>
            </a:lvl1pPr>
          </a:lstStyle>
          <a:p>
            <a:fld id="{99DB18A3-D21F-4BB0-9E84-DFB029941648}" type="slidenum">
              <a:rPr lang="de-DE" smtClean="0"/>
              <a:pPr/>
              <a:t>‹#›</a:t>
            </a:fld>
            <a:endParaRPr lang="de-DE" dirty="0"/>
          </a:p>
        </p:txBody>
      </p:sp>
      <p:grpSp>
        <p:nvGrpSpPr>
          <p:cNvPr id="12" name="Group 18"/>
          <p:cNvGrpSpPr>
            <a:grpSpLocks noChangeAspect="1"/>
          </p:cNvGrpSpPr>
          <p:nvPr userDrawn="1"/>
        </p:nvGrpSpPr>
        <p:grpSpPr bwMode="auto">
          <a:xfrm>
            <a:off x="201601" y="151200"/>
            <a:ext cx="696383" cy="468312"/>
            <a:chOff x="1352" y="681"/>
            <a:chExt cx="3519" cy="3153"/>
          </a:xfrm>
        </p:grpSpPr>
        <p:sp>
          <p:nvSpPr>
            <p:cNvPr id="13"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5"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6"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7"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8"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9"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0"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1"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2"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3"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4"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11890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Results and Topic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18401" y="118800"/>
            <a:ext cx="10883100" cy="553998"/>
          </a:xfrm>
          <a:prstGeom prst="rect">
            <a:avLst/>
          </a:prstGeom>
        </p:spPr>
        <p:txBody>
          <a:bodyPr wrap="square" lIns="0" tIns="0" rIns="0" bIns="0" anchor="ctr" anchorCtr="0">
            <a:spAutoFit/>
          </a:bodyPr>
          <a:lstStyle>
            <a:lvl1pPr algn="l">
              <a:lnSpc>
                <a:spcPct val="90000"/>
              </a:lnSpc>
              <a:defRPr sz="2000" b="1"/>
            </a:lvl1pPr>
          </a:lstStyle>
          <a:p>
            <a:r>
              <a:rPr lang="en-US" noProof="0" dirty="0" err="1"/>
              <a:t>Titelmasterformat</a:t>
            </a:r>
            <a:r>
              <a:rPr lang="en-US" noProof="0" dirty="0"/>
              <a:t> </a:t>
            </a:r>
            <a:r>
              <a:rPr lang="en-US" noProof="0" dirty="0" err="1"/>
              <a:t>durch</a:t>
            </a:r>
            <a:r>
              <a:rPr lang="en-US" noProof="0" dirty="0"/>
              <a:t> </a:t>
            </a:r>
            <a:br>
              <a:rPr lang="en-US" noProof="0" dirty="0"/>
            </a:br>
            <a:r>
              <a:rPr lang="en-US" noProof="0" dirty="0" err="1"/>
              <a:t>Klicken</a:t>
            </a:r>
            <a:r>
              <a:rPr lang="en-US" noProof="0" dirty="0"/>
              <a:t> </a:t>
            </a:r>
            <a:r>
              <a:rPr lang="en-US" noProof="0" dirty="0" err="1"/>
              <a:t>bearbeiten</a:t>
            </a:r>
            <a:endParaRPr lang="en-US" noProof="0" dirty="0"/>
          </a:p>
        </p:txBody>
      </p:sp>
      <p:sp>
        <p:nvSpPr>
          <p:cNvPr id="3" name="Inhaltsplatzhalter 2"/>
          <p:cNvSpPr>
            <a:spLocks noGrp="1"/>
          </p:cNvSpPr>
          <p:nvPr>
            <p:ph idx="1"/>
          </p:nvPr>
        </p:nvSpPr>
        <p:spPr>
          <a:xfrm>
            <a:off x="470400" y="979200"/>
            <a:ext cx="10320000" cy="5490000"/>
          </a:xfrm>
          <a:prstGeom prst="rect">
            <a:avLst/>
          </a:prstGeom>
        </p:spPr>
        <p:txBody>
          <a:bodyPr lIns="0" tIns="0" rIns="0" bIns="0"/>
          <a:lstStyle>
            <a:lvl1pPr marL="182563" indent="-182563">
              <a:lnSpc>
                <a:spcPct val="90000"/>
              </a:lnSpc>
              <a:spcBef>
                <a:spcPts val="800"/>
              </a:spcBef>
              <a:buFont typeface="Wingdings" pitchFamily="2" charset="2"/>
              <a:buChar char="§"/>
              <a:defRPr sz="1800"/>
            </a:lvl1pPr>
            <a:lvl2pPr marL="539750" indent="-274638">
              <a:lnSpc>
                <a:spcPct val="90000"/>
              </a:lnSpc>
              <a:spcBef>
                <a:spcPts val="800"/>
              </a:spcBef>
              <a:buClr>
                <a:schemeClr val="tx1"/>
              </a:buClr>
              <a:buFont typeface="Wingdings" pitchFamily="2" charset="2"/>
              <a:buChar char="ð"/>
              <a:defRPr sz="1600"/>
            </a:lvl2pPr>
            <a:lvl3pPr marL="804863" indent="-174625">
              <a:lnSpc>
                <a:spcPct val="90000"/>
              </a:lnSpc>
              <a:spcBef>
                <a:spcPts val="800"/>
              </a:spcBef>
              <a:buClr>
                <a:schemeClr val="tx1"/>
              </a:buClr>
              <a:buFont typeface="Calibri" pitchFamily="34" charset="0"/>
              <a:buChar char="─"/>
              <a:defRPr sz="1400"/>
            </a:lvl3pPr>
          </a:lstStyle>
          <a:p>
            <a:pPr lvl="0"/>
            <a:r>
              <a:rPr lang="en-US" noProof="0"/>
              <a:t>Click to edit Master text styles</a:t>
            </a:r>
          </a:p>
          <a:p>
            <a:pPr lvl="1"/>
            <a:r>
              <a:rPr lang="en-US" noProof="0"/>
              <a:t>Second level</a:t>
            </a:r>
          </a:p>
          <a:p>
            <a:pPr lvl="2"/>
            <a:r>
              <a:rPr lang="en-US" noProof="0"/>
              <a:t>Third level</a:t>
            </a:r>
          </a:p>
        </p:txBody>
      </p:sp>
      <p:grpSp>
        <p:nvGrpSpPr>
          <p:cNvPr id="23" name="Group 18"/>
          <p:cNvGrpSpPr>
            <a:grpSpLocks noChangeAspect="1"/>
          </p:cNvGrpSpPr>
          <p:nvPr userDrawn="1"/>
        </p:nvGrpSpPr>
        <p:grpSpPr bwMode="auto">
          <a:xfrm>
            <a:off x="201601" y="151200"/>
            <a:ext cx="696383" cy="468312"/>
            <a:chOff x="1352" y="681"/>
            <a:chExt cx="3519" cy="3153"/>
          </a:xfrm>
        </p:grpSpPr>
        <p:sp>
          <p:nvSpPr>
            <p:cNvPr id="24"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5"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6"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7"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8"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29"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0"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1"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2"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3"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5"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6"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7"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8"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39" name="Freeform 34"/>
          <p:cNvSpPr>
            <a:spLocks/>
          </p:cNvSpPr>
          <p:nvPr userDrawn="1"/>
        </p:nvSpPr>
        <p:spPr bwMode="auto">
          <a:xfrm>
            <a:off x="10924117" y="1311275"/>
            <a:ext cx="1267883" cy="1949450"/>
          </a:xfrm>
          <a:custGeom>
            <a:avLst/>
            <a:gdLst>
              <a:gd name="T0" fmla="*/ 304 w 304"/>
              <a:gd name="T1" fmla="*/ 1 h 588"/>
              <a:gd name="T2" fmla="*/ 294 w 304"/>
              <a:gd name="T3" fmla="*/ 0 h 588"/>
              <a:gd name="T4" fmla="*/ 0 w 304"/>
              <a:gd name="T5" fmla="*/ 294 h 588"/>
              <a:gd name="T6" fmla="*/ 294 w 304"/>
              <a:gd name="T7" fmla="*/ 588 h 588"/>
              <a:gd name="T8" fmla="*/ 304 w 304"/>
              <a:gd name="T9" fmla="*/ 588 h 588"/>
              <a:gd name="T10" fmla="*/ 304 w 304"/>
              <a:gd name="T11" fmla="*/ 1 h 588"/>
            </a:gdLst>
            <a:ahLst/>
            <a:cxnLst>
              <a:cxn ang="0">
                <a:pos x="T0" y="T1"/>
              </a:cxn>
              <a:cxn ang="0">
                <a:pos x="T2" y="T3"/>
              </a:cxn>
              <a:cxn ang="0">
                <a:pos x="T4" y="T5"/>
              </a:cxn>
              <a:cxn ang="0">
                <a:pos x="T6" y="T7"/>
              </a:cxn>
              <a:cxn ang="0">
                <a:pos x="T8" y="T9"/>
              </a:cxn>
              <a:cxn ang="0">
                <a:pos x="T10" y="T11"/>
              </a:cxn>
            </a:cxnLst>
            <a:rect l="0" t="0" r="r" b="b"/>
            <a:pathLst>
              <a:path w="304" h="588">
                <a:moveTo>
                  <a:pt x="304" y="1"/>
                </a:moveTo>
                <a:cubicBezTo>
                  <a:pt x="301" y="1"/>
                  <a:pt x="298" y="0"/>
                  <a:pt x="294" y="0"/>
                </a:cubicBezTo>
                <a:cubicBezTo>
                  <a:pt x="132" y="0"/>
                  <a:pt x="0" y="132"/>
                  <a:pt x="0" y="294"/>
                </a:cubicBezTo>
                <a:cubicBezTo>
                  <a:pt x="0" y="457"/>
                  <a:pt x="132" y="588"/>
                  <a:pt x="294" y="588"/>
                </a:cubicBezTo>
                <a:cubicBezTo>
                  <a:pt x="298" y="588"/>
                  <a:pt x="301" y="588"/>
                  <a:pt x="304" y="588"/>
                </a:cubicBezTo>
                <a:lnTo>
                  <a:pt x="304" y="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40" name="Freeform 35"/>
          <p:cNvSpPr>
            <a:spLocks/>
          </p:cNvSpPr>
          <p:nvPr userDrawn="1"/>
        </p:nvSpPr>
        <p:spPr bwMode="auto">
          <a:xfrm>
            <a:off x="11794067" y="803275"/>
            <a:ext cx="397933" cy="584200"/>
          </a:xfrm>
          <a:custGeom>
            <a:avLst/>
            <a:gdLst>
              <a:gd name="T0" fmla="*/ 104 w 104"/>
              <a:gd name="T1" fmla="*/ 0 h 193"/>
              <a:gd name="T2" fmla="*/ 0 w 104"/>
              <a:gd name="T3" fmla="*/ 144 h 193"/>
              <a:gd name="T4" fmla="*/ 8 w 104"/>
              <a:gd name="T5" fmla="*/ 193 h 193"/>
              <a:gd name="T6" fmla="*/ 94 w 104"/>
              <a:gd name="T7" fmla="*/ 180 h 193"/>
              <a:gd name="T8" fmla="*/ 104 w 104"/>
              <a:gd name="T9" fmla="*/ 181 h 193"/>
              <a:gd name="T10" fmla="*/ 104 w 104"/>
              <a:gd name="T11" fmla="*/ 0 h 193"/>
            </a:gdLst>
            <a:ahLst/>
            <a:cxnLst>
              <a:cxn ang="0">
                <a:pos x="T0" y="T1"/>
              </a:cxn>
              <a:cxn ang="0">
                <a:pos x="T2" y="T3"/>
              </a:cxn>
              <a:cxn ang="0">
                <a:pos x="T4" y="T5"/>
              </a:cxn>
              <a:cxn ang="0">
                <a:pos x="T6" y="T7"/>
              </a:cxn>
              <a:cxn ang="0">
                <a:pos x="T8" y="T9"/>
              </a:cxn>
              <a:cxn ang="0">
                <a:pos x="T10" y="T11"/>
              </a:cxn>
            </a:cxnLst>
            <a:rect l="0" t="0" r="r" b="b"/>
            <a:pathLst>
              <a:path w="104" h="193">
                <a:moveTo>
                  <a:pt x="104" y="0"/>
                </a:moveTo>
                <a:cubicBezTo>
                  <a:pt x="44" y="21"/>
                  <a:pt x="0" y="77"/>
                  <a:pt x="0" y="144"/>
                </a:cubicBezTo>
                <a:cubicBezTo>
                  <a:pt x="0" y="162"/>
                  <a:pt x="3" y="178"/>
                  <a:pt x="8" y="193"/>
                </a:cubicBezTo>
                <a:cubicBezTo>
                  <a:pt x="36" y="185"/>
                  <a:pt x="65" y="180"/>
                  <a:pt x="94" y="180"/>
                </a:cubicBezTo>
                <a:cubicBezTo>
                  <a:pt x="98" y="180"/>
                  <a:pt x="101" y="181"/>
                  <a:pt x="104" y="181"/>
                </a:cubicBezTo>
                <a:lnTo>
                  <a:pt x="10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41" name="Freeform 36"/>
          <p:cNvSpPr>
            <a:spLocks/>
          </p:cNvSpPr>
          <p:nvPr userDrawn="1"/>
        </p:nvSpPr>
        <p:spPr bwMode="auto">
          <a:xfrm>
            <a:off x="7516285" y="0"/>
            <a:ext cx="4288367" cy="1200150"/>
          </a:xfrm>
          <a:custGeom>
            <a:avLst/>
            <a:gdLst>
              <a:gd name="T0" fmla="*/ 2026 w 2026"/>
              <a:gd name="T1" fmla="*/ 756 h 756"/>
              <a:gd name="T2" fmla="*/ 1054 w 2026"/>
              <a:gd name="T3" fmla="*/ 272 h 756"/>
              <a:gd name="T4" fmla="*/ 0 w 2026"/>
              <a:gd name="T5" fmla="*/ 0 h 756"/>
            </a:gdLst>
            <a:ahLst/>
            <a:cxnLst>
              <a:cxn ang="0">
                <a:pos x="T0" y="T1"/>
              </a:cxn>
              <a:cxn ang="0">
                <a:pos x="T2" y="T3"/>
              </a:cxn>
              <a:cxn ang="0">
                <a:pos x="T4" y="T5"/>
              </a:cxn>
            </a:cxnLst>
            <a:rect l="0" t="0" r="r" b="b"/>
            <a:pathLst>
              <a:path w="2026" h="756">
                <a:moveTo>
                  <a:pt x="2026" y="756"/>
                </a:moveTo>
                <a:cubicBezTo>
                  <a:pt x="1709" y="577"/>
                  <a:pt x="1392" y="398"/>
                  <a:pt x="1054" y="272"/>
                </a:cubicBezTo>
                <a:cubicBezTo>
                  <a:pt x="716" y="146"/>
                  <a:pt x="358" y="73"/>
                  <a:pt x="0" y="0"/>
                </a:cubicBezTo>
              </a:path>
            </a:pathLst>
          </a:custGeom>
          <a:noFill/>
          <a:ln w="12700" cmpd="sng">
            <a:solidFill>
              <a:srgbClr val="A8CCDD">
                <a:alpha val="5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sz="1800" dirty="0"/>
          </a:p>
        </p:txBody>
      </p:sp>
      <p:sp>
        <p:nvSpPr>
          <p:cNvPr id="42" name="Freeform 37"/>
          <p:cNvSpPr>
            <a:spLocks/>
          </p:cNvSpPr>
          <p:nvPr userDrawn="1"/>
        </p:nvSpPr>
        <p:spPr bwMode="auto">
          <a:xfrm>
            <a:off x="1536701" y="6553200"/>
            <a:ext cx="1598084" cy="304800"/>
          </a:xfrm>
          <a:custGeom>
            <a:avLst/>
            <a:gdLst>
              <a:gd name="T0" fmla="*/ 368 w 368"/>
              <a:gd name="T1" fmla="*/ 104 h 104"/>
              <a:gd name="T2" fmla="*/ 184 w 368"/>
              <a:gd name="T3" fmla="*/ 0 h 104"/>
              <a:gd name="T4" fmla="*/ 0 w 368"/>
              <a:gd name="T5" fmla="*/ 104 h 104"/>
              <a:gd name="T6" fmla="*/ 368 w 368"/>
              <a:gd name="T7" fmla="*/ 104 h 104"/>
            </a:gdLst>
            <a:ahLst/>
            <a:cxnLst>
              <a:cxn ang="0">
                <a:pos x="T0" y="T1"/>
              </a:cxn>
              <a:cxn ang="0">
                <a:pos x="T2" y="T3"/>
              </a:cxn>
              <a:cxn ang="0">
                <a:pos x="T4" y="T5"/>
              </a:cxn>
              <a:cxn ang="0">
                <a:pos x="T6" y="T7"/>
              </a:cxn>
            </a:cxnLst>
            <a:rect l="0" t="0" r="r" b="b"/>
            <a:pathLst>
              <a:path w="368" h="104">
                <a:moveTo>
                  <a:pt x="368" y="104"/>
                </a:moveTo>
                <a:cubicBezTo>
                  <a:pt x="330" y="42"/>
                  <a:pt x="262" y="0"/>
                  <a:pt x="184" y="0"/>
                </a:cubicBezTo>
                <a:cubicBezTo>
                  <a:pt x="106" y="0"/>
                  <a:pt x="38" y="42"/>
                  <a:pt x="0" y="104"/>
                </a:cubicBezTo>
                <a:lnTo>
                  <a:pt x="368" y="10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43" name="Freeform 38"/>
          <p:cNvSpPr>
            <a:spLocks/>
          </p:cNvSpPr>
          <p:nvPr userDrawn="1"/>
        </p:nvSpPr>
        <p:spPr bwMode="auto">
          <a:xfrm>
            <a:off x="1" y="4794250"/>
            <a:ext cx="1570567" cy="2019300"/>
          </a:xfrm>
          <a:custGeom>
            <a:avLst/>
            <a:gdLst>
              <a:gd name="T0" fmla="*/ 742 w 742"/>
              <a:gd name="T1" fmla="*/ 1272 h 1272"/>
              <a:gd name="T2" fmla="*/ 684 w 742"/>
              <a:gd name="T3" fmla="*/ 1220 h 1272"/>
              <a:gd name="T4" fmla="*/ 576 w 742"/>
              <a:gd name="T5" fmla="*/ 1110 h 1272"/>
              <a:gd name="T6" fmla="*/ 454 w 742"/>
              <a:gd name="T7" fmla="*/ 970 h 1272"/>
              <a:gd name="T8" fmla="*/ 356 w 742"/>
              <a:gd name="T9" fmla="*/ 826 h 1272"/>
              <a:gd name="T10" fmla="*/ 266 w 742"/>
              <a:gd name="T11" fmla="*/ 674 h 1272"/>
              <a:gd name="T12" fmla="*/ 186 w 742"/>
              <a:gd name="T13" fmla="*/ 512 h 1272"/>
              <a:gd name="T14" fmla="*/ 112 w 742"/>
              <a:gd name="T15" fmla="*/ 330 h 1272"/>
              <a:gd name="T16" fmla="*/ 0 w 742"/>
              <a:gd name="T17"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272">
                <a:moveTo>
                  <a:pt x="742" y="1272"/>
                </a:moveTo>
                <a:cubicBezTo>
                  <a:pt x="727" y="1259"/>
                  <a:pt x="712" y="1247"/>
                  <a:pt x="684" y="1220"/>
                </a:cubicBezTo>
                <a:cubicBezTo>
                  <a:pt x="656" y="1193"/>
                  <a:pt x="614" y="1152"/>
                  <a:pt x="576" y="1110"/>
                </a:cubicBezTo>
                <a:cubicBezTo>
                  <a:pt x="538" y="1068"/>
                  <a:pt x="491" y="1017"/>
                  <a:pt x="454" y="970"/>
                </a:cubicBezTo>
                <a:cubicBezTo>
                  <a:pt x="417" y="923"/>
                  <a:pt x="387" y="875"/>
                  <a:pt x="356" y="826"/>
                </a:cubicBezTo>
                <a:cubicBezTo>
                  <a:pt x="325" y="777"/>
                  <a:pt x="294" y="726"/>
                  <a:pt x="266" y="674"/>
                </a:cubicBezTo>
                <a:cubicBezTo>
                  <a:pt x="238" y="622"/>
                  <a:pt x="212" y="569"/>
                  <a:pt x="186" y="512"/>
                </a:cubicBezTo>
                <a:cubicBezTo>
                  <a:pt x="160" y="455"/>
                  <a:pt x="143" y="415"/>
                  <a:pt x="112" y="330"/>
                </a:cubicBezTo>
                <a:cubicBezTo>
                  <a:pt x="81" y="245"/>
                  <a:pt x="19" y="55"/>
                  <a:pt x="0" y="0"/>
                </a:cubicBezTo>
              </a:path>
            </a:pathLst>
          </a:custGeom>
          <a:noFill/>
          <a:ln w="12700" cmpd="sng">
            <a:solidFill>
              <a:srgbClr val="A8CCDD">
                <a:alpha val="50196"/>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sz="1800" dirty="0"/>
          </a:p>
        </p:txBody>
      </p:sp>
      <p:sp>
        <p:nvSpPr>
          <p:cNvPr id="44" name="Foliennummernplatzhalter 5"/>
          <p:cNvSpPr>
            <a:spLocks noGrp="1"/>
          </p:cNvSpPr>
          <p:nvPr>
            <p:ph type="sldNum" sz="quarter" idx="12"/>
          </p:nvPr>
        </p:nvSpPr>
        <p:spPr>
          <a:xfrm>
            <a:off x="11790375" y="6566400"/>
            <a:ext cx="182742" cy="184666"/>
          </a:xfrm>
          <a:prstGeom prst="rect">
            <a:avLst/>
          </a:prstGeom>
        </p:spPr>
        <p:txBody>
          <a:bodyPr wrap="none" lIns="0" tIns="0" rIns="0" bIns="0" anchor="b" anchorCtr="0">
            <a:spAutoFit/>
          </a:bodyPr>
          <a:lstStyle>
            <a:lvl1pPr algn="r">
              <a:defRPr sz="1200" b="1"/>
            </a:lvl1pPr>
          </a:lstStyle>
          <a:p>
            <a:fld id="{99DB18A3-D21F-4BB0-9E84-DFB029941648}" type="slidenum">
              <a:rPr lang="de-DE" smtClean="0"/>
              <a:pPr/>
              <a:t>‹#›</a:t>
            </a:fld>
            <a:endParaRPr lang="de-DE" dirty="0"/>
          </a:p>
        </p:txBody>
      </p:sp>
      <p:pic>
        <p:nvPicPr>
          <p:cNvPr id="45" name="Picture 2" descr="Public Affair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66551" y="6593643"/>
            <a:ext cx="2171695" cy="18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1215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0201" y="1851257"/>
            <a:ext cx="11535495" cy="352401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18"/>
          <p:cNvGrpSpPr>
            <a:grpSpLocks noChangeAspect="1"/>
          </p:cNvGrpSpPr>
          <p:nvPr userDrawn="1"/>
        </p:nvGrpSpPr>
        <p:grpSpPr bwMode="auto">
          <a:xfrm>
            <a:off x="11156610" y="151199"/>
            <a:ext cx="927266" cy="831439"/>
            <a:chOff x="1352" y="681"/>
            <a:chExt cx="3519" cy="3153"/>
          </a:xfrm>
        </p:grpSpPr>
        <p:sp>
          <p:nvSpPr>
            <p:cNvPr id="5" name="Freeform 19"/>
            <p:cNvSpPr>
              <a:spLocks noChangeAspect="1"/>
            </p:cNvSpPr>
            <p:nvPr/>
          </p:nvSpPr>
          <p:spPr bwMode="auto">
            <a:xfrm>
              <a:off x="1352" y="681"/>
              <a:ext cx="3519" cy="3153"/>
            </a:xfrm>
            <a:custGeom>
              <a:avLst/>
              <a:gdLst>
                <a:gd name="T0" fmla="*/ 0 w 3862"/>
                <a:gd name="T1" fmla="*/ 3449 h 3449"/>
                <a:gd name="T2" fmla="*/ 0 w 3862"/>
                <a:gd name="T3" fmla="*/ 3449 h 3449"/>
                <a:gd name="T4" fmla="*/ 0 w 3862"/>
                <a:gd name="T5" fmla="*/ 0 h 3449"/>
                <a:gd name="T6" fmla="*/ 3696 w 3862"/>
                <a:gd name="T7" fmla="*/ 0 h 3449"/>
                <a:gd name="T8" fmla="*/ 3327 w 3862"/>
                <a:gd name="T9" fmla="*/ 3449 h 3449"/>
                <a:gd name="T10" fmla="*/ 0 w 3862"/>
                <a:gd name="T11" fmla="*/ 3449 h 3449"/>
              </a:gdLst>
              <a:ahLst/>
              <a:cxnLst>
                <a:cxn ang="0">
                  <a:pos x="T0" y="T1"/>
                </a:cxn>
                <a:cxn ang="0">
                  <a:pos x="T2" y="T3"/>
                </a:cxn>
                <a:cxn ang="0">
                  <a:pos x="T4" y="T5"/>
                </a:cxn>
                <a:cxn ang="0">
                  <a:pos x="T6" y="T7"/>
                </a:cxn>
                <a:cxn ang="0">
                  <a:pos x="T8" y="T9"/>
                </a:cxn>
                <a:cxn ang="0">
                  <a:pos x="T10" y="T11"/>
                </a:cxn>
              </a:cxnLst>
              <a:rect l="0" t="0" r="r" b="b"/>
              <a:pathLst>
                <a:path w="3862" h="3449">
                  <a:moveTo>
                    <a:pt x="0" y="3449"/>
                  </a:moveTo>
                  <a:lnTo>
                    <a:pt x="0" y="3449"/>
                  </a:lnTo>
                  <a:lnTo>
                    <a:pt x="0" y="0"/>
                  </a:lnTo>
                  <a:lnTo>
                    <a:pt x="3696" y="0"/>
                  </a:lnTo>
                  <a:cubicBezTo>
                    <a:pt x="3862" y="1150"/>
                    <a:pt x="3797" y="2241"/>
                    <a:pt x="3327" y="3449"/>
                  </a:cubicBezTo>
                  <a:lnTo>
                    <a:pt x="0" y="3449"/>
                  </a:lnTo>
                  <a:close/>
                </a:path>
              </a:pathLst>
            </a:custGeom>
            <a:solidFill>
              <a:srgbClr val="009D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20"/>
            <p:cNvSpPr>
              <a:spLocks noChangeAspect="1"/>
            </p:cNvSpPr>
            <p:nvPr/>
          </p:nvSpPr>
          <p:spPr bwMode="auto">
            <a:xfrm>
              <a:off x="2708" y="1843"/>
              <a:ext cx="75" cy="54"/>
            </a:xfrm>
            <a:custGeom>
              <a:avLst/>
              <a:gdLst>
                <a:gd name="T0" fmla="*/ 16 w 81"/>
                <a:gd name="T1" fmla="*/ 40 h 66"/>
                <a:gd name="T2" fmla="*/ 16 w 81"/>
                <a:gd name="T3" fmla="*/ 40 h 66"/>
                <a:gd name="T4" fmla="*/ 0 w 81"/>
                <a:gd name="T5" fmla="*/ 54 h 66"/>
                <a:gd name="T6" fmla="*/ 79 w 81"/>
                <a:gd name="T7" fmla="*/ 22 h 66"/>
                <a:gd name="T8" fmla="*/ 81 w 81"/>
                <a:gd name="T9" fmla="*/ 0 h 66"/>
                <a:gd name="T10" fmla="*/ 16 w 81"/>
                <a:gd name="T11" fmla="*/ 40 h 66"/>
              </a:gdLst>
              <a:ahLst/>
              <a:cxnLst>
                <a:cxn ang="0">
                  <a:pos x="T0" y="T1"/>
                </a:cxn>
                <a:cxn ang="0">
                  <a:pos x="T2" y="T3"/>
                </a:cxn>
                <a:cxn ang="0">
                  <a:pos x="T4" y="T5"/>
                </a:cxn>
                <a:cxn ang="0">
                  <a:pos x="T6" y="T7"/>
                </a:cxn>
                <a:cxn ang="0">
                  <a:pos x="T8" y="T9"/>
                </a:cxn>
                <a:cxn ang="0">
                  <a:pos x="T10" y="T11"/>
                </a:cxn>
              </a:cxnLst>
              <a:rect l="0" t="0" r="r" b="b"/>
              <a:pathLst>
                <a:path w="81" h="66">
                  <a:moveTo>
                    <a:pt x="16" y="40"/>
                  </a:moveTo>
                  <a:lnTo>
                    <a:pt x="16" y="40"/>
                  </a:lnTo>
                  <a:lnTo>
                    <a:pt x="0" y="54"/>
                  </a:lnTo>
                  <a:cubicBezTo>
                    <a:pt x="35" y="66"/>
                    <a:pt x="72" y="42"/>
                    <a:pt x="79" y="22"/>
                  </a:cubicBezTo>
                  <a:lnTo>
                    <a:pt x="81" y="0"/>
                  </a:lnTo>
                  <a:cubicBezTo>
                    <a:pt x="54" y="6"/>
                    <a:pt x="27" y="19"/>
                    <a:pt x="16" y="4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21"/>
            <p:cNvSpPr>
              <a:spLocks noChangeAspect="1"/>
            </p:cNvSpPr>
            <p:nvPr/>
          </p:nvSpPr>
          <p:spPr bwMode="auto">
            <a:xfrm>
              <a:off x="2869" y="1972"/>
              <a:ext cx="65" cy="54"/>
            </a:xfrm>
            <a:custGeom>
              <a:avLst/>
              <a:gdLst>
                <a:gd name="T0" fmla="*/ 27 w 81"/>
                <a:gd name="T1" fmla="*/ 1 h 63"/>
                <a:gd name="T2" fmla="*/ 27 w 81"/>
                <a:gd name="T3" fmla="*/ 1 h 63"/>
                <a:gd name="T4" fmla="*/ 0 w 81"/>
                <a:gd name="T5" fmla="*/ 0 h 63"/>
                <a:gd name="T6" fmla="*/ 33 w 81"/>
                <a:gd name="T7" fmla="*/ 58 h 63"/>
                <a:gd name="T8" fmla="*/ 53 w 81"/>
                <a:gd name="T9" fmla="*/ 63 h 63"/>
                <a:gd name="T10" fmla="*/ 27 w 81"/>
                <a:gd name="T11" fmla="*/ 1 h 63"/>
              </a:gdLst>
              <a:ahLst/>
              <a:cxnLst>
                <a:cxn ang="0">
                  <a:pos x="T0" y="T1"/>
                </a:cxn>
                <a:cxn ang="0">
                  <a:pos x="T2" y="T3"/>
                </a:cxn>
                <a:cxn ang="0">
                  <a:pos x="T4" y="T5"/>
                </a:cxn>
                <a:cxn ang="0">
                  <a:pos x="T6" y="T7"/>
                </a:cxn>
                <a:cxn ang="0">
                  <a:pos x="T8" y="T9"/>
                </a:cxn>
                <a:cxn ang="0">
                  <a:pos x="T10" y="T11"/>
                </a:cxn>
              </a:cxnLst>
              <a:rect l="0" t="0" r="r" b="b"/>
              <a:pathLst>
                <a:path w="81" h="63">
                  <a:moveTo>
                    <a:pt x="27" y="1"/>
                  </a:moveTo>
                  <a:lnTo>
                    <a:pt x="27" y="1"/>
                  </a:lnTo>
                  <a:lnTo>
                    <a:pt x="0" y="0"/>
                  </a:lnTo>
                  <a:cubicBezTo>
                    <a:pt x="0" y="24"/>
                    <a:pt x="8" y="43"/>
                    <a:pt x="33" y="58"/>
                  </a:cubicBezTo>
                  <a:lnTo>
                    <a:pt x="53" y="63"/>
                  </a:lnTo>
                  <a:cubicBezTo>
                    <a:pt x="81" y="39"/>
                    <a:pt x="44" y="15"/>
                    <a:pt x="27" y="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22"/>
            <p:cNvSpPr>
              <a:spLocks noChangeAspect="1"/>
            </p:cNvSpPr>
            <p:nvPr/>
          </p:nvSpPr>
          <p:spPr bwMode="auto">
            <a:xfrm>
              <a:off x="2622" y="1413"/>
              <a:ext cx="86" cy="75"/>
            </a:xfrm>
            <a:custGeom>
              <a:avLst/>
              <a:gdLst>
                <a:gd name="T0" fmla="*/ 20 w 96"/>
                <a:gd name="T1" fmla="*/ 50 h 79"/>
                <a:gd name="T2" fmla="*/ 20 w 96"/>
                <a:gd name="T3" fmla="*/ 50 h 79"/>
                <a:gd name="T4" fmla="*/ 0 w 96"/>
                <a:gd name="T5" fmla="*/ 64 h 79"/>
                <a:gd name="T6" fmla="*/ 89 w 96"/>
                <a:gd name="T7" fmla="*/ 27 h 79"/>
                <a:gd name="T8" fmla="*/ 96 w 96"/>
                <a:gd name="T9" fmla="*/ 0 h 79"/>
                <a:gd name="T10" fmla="*/ 20 w 96"/>
                <a:gd name="T11" fmla="*/ 50 h 79"/>
              </a:gdLst>
              <a:ahLst/>
              <a:cxnLst>
                <a:cxn ang="0">
                  <a:pos x="T0" y="T1"/>
                </a:cxn>
                <a:cxn ang="0">
                  <a:pos x="T2" y="T3"/>
                </a:cxn>
                <a:cxn ang="0">
                  <a:pos x="T4" y="T5"/>
                </a:cxn>
                <a:cxn ang="0">
                  <a:pos x="T6" y="T7"/>
                </a:cxn>
                <a:cxn ang="0">
                  <a:pos x="T8" y="T9"/>
                </a:cxn>
                <a:cxn ang="0">
                  <a:pos x="T10" y="T11"/>
                </a:cxn>
              </a:cxnLst>
              <a:rect l="0" t="0" r="r" b="b"/>
              <a:pathLst>
                <a:path w="96" h="79">
                  <a:moveTo>
                    <a:pt x="20" y="50"/>
                  </a:moveTo>
                  <a:lnTo>
                    <a:pt x="20" y="50"/>
                  </a:lnTo>
                  <a:lnTo>
                    <a:pt x="0" y="64"/>
                  </a:lnTo>
                  <a:cubicBezTo>
                    <a:pt x="41" y="79"/>
                    <a:pt x="75" y="57"/>
                    <a:pt x="89" y="27"/>
                  </a:cubicBezTo>
                  <a:lnTo>
                    <a:pt x="96" y="0"/>
                  </a:lnTo>
                  <a:cubicBezTo>
                    <a:pt x="63" y="8"/>
                    <a:pt x="38" y="8"/>
                    <a:pt x="20" y="50"/>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23"/>
            <p:cNvSpPr>
              <a:spLocks noChangeAspect="1"/>
            </p:cNvSpPr>
            <p:nvPr/>
          </p:nvSpPr>
          <p:spPr bwMode="auto">
            <a:xfrm>
              <a:off x="2568" y="1563"/>
              <a:ext cx="75" cy="76"/>
            </a:xfrm>
            <a:custGeom>
              <a:avLst/>
              <a:gdLst>
                <a:gd name="T0" fmla="*/ 77 w 77"/>
                <a:gd name="T1" fmla="*/ 22 h 77"/>
                <a:gd name="T2" fmla="*/ 77 w 77"/>
                <a:gd name="T3" fmla="*/ 22 h 77"/>
                <a:gd name="T4" fmla="*/ 71 w 77"/>
                <a:gd name="T5" fmla="*/ 0 h 77"/>
                <a:gd name="T6" fmla="*/ 0 w 77"/>
                <a:gd name="T7" fmla="*/ 44 h 77"/>
                <a:gd name="T8" fmla="*/ 0 w 77"/>
                <a:gd name="T9" fmla="*/ 62 h 77"/>
                <a:gd name="T10" fmla="*/ 77 w 77"/>
                <a:gd name="T11" fmla="*/ 22 h 77"/>
              </a:gdLst>
              <a:ahLst/>
              <a:cxnLst>
                <a:cxn ang="0">
                  <a:pos x="T0" y="T1"/>
                </a:cxn>
                <a:cxn ang="0">
                  <a:pos x="T2" y="T3"/>
                </a:cxn>
                <a:cxn ang="0">
                  <a:pos x="T4" y="T5"/>
                </a:cxn>
                <a:cxn ang="0">
                  <a:pos x="T6" y="T7"/>
                </a:cxn>
                <a:cxn ang="0">
                  <a:pos x="T8" y="T9"/>
                </a:cxn>
                <a:cxn ang="0">
                  <a:pos x="T10" y="T11"/>
                </a:cxn>
              </a:cxnLst>
              <a:rect l="0" t="0" r="r" b="b"/>
              <a:pathLst>
                <a:path w="77" h="77">
                  <a:moveTo>
                    <a:pt x="77" y="22"/>
                  </a:moveTo>
                  <a:lnTo>
                    <a:pt x="77" y="22"/>
                  </a:lnTo>
                  <a:lnTo>
                    <a:pt x="71" y="0"/>
                  </a:lnTo>
                  <a:cubicBezTo>
                    <a:pt x="38" y="7"/>
                    <a:pt x="14" y="19"/>
                    <a:pt x="0" y="44"/>
                  </a:cubicBezTo>
                  <a:lnTo>
                    <a:pt x="0" y="62"/>
                  </a:lnTo>
                  <a:cubicBezTo>
                    <a:pt x="42" y="77"/>
                    <a:pt x="64" y="40"/>
                    <a:pt x="77" y="2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4"/>
            <p:cNvSpPr>
              <a:spLocks noChangeAspect="1"/>
            </p:cNvSpPr>
            <p:nvPr/>
          </p:nvSpPr>
          <p:spPr bwMode="auto">
            <a:xfrm>
              <a:off x="2547" y="1725"/>
              <a:ext cx="86" cy="64"/>
            </a:xfrm>
            <a:custGeom>
              <a:avLst/>
              <a:gdLst>
                <a:gd name="T0" fmla="*/ 0 w 90"/>
                <a:gd name="T1" fmla="*/ 52 h 74"/>
                <a:gd name="T2" fmla="*/ 0 w 90"/>
                <a:gd name="T3" fmla="*/ 52 h 74"/>
                <a:gd name="T4" fmla="*/ 14 w 90"/>
                <a:gd name="T5" fmla="*/ 60 h 74"/>
                <a:gd name="T6" fmla="*/ 73 w 90"/>
                <a:gd name="T7" fmla="*/ 23 h 74"/>
                <a:gd name="T8" fmla="*/ 90 w 90"/>
                <a:gd name="T9" fmla="*/ 8 h 74"/>
                <a:gd name="T10" fmla="*/ 0 w 90"/>
                <a:gd name="T11" fmla="*/ 52 h 74"/>
              </a:gdLst>
              <a:ahLst/>
              <a:cxnLst>
                <a:cxn ang="0">
                  <a:pos x="T0" y="T1"/>
                </a:cxn>
                <a:cxn ang="0">
                  <a:pos x="T2" y="T3"/>
                </a:cxn>
                <a:cxn ang="0">
                  <a:pos x="T4" y="T5"/>
                </a:cxn>
                <a:cxn ang="0">
                  <a:pos x="T6" y="T7"/>
                </a:cxn>
                <a:cxn ang="0">
                  <a:pos x="T8" y="T9"/>
                </a:cxn>
                <a:cxn ang="0">
                  <a:pos x="T10" y="T11"/>
                </a:cxn>
              </a:cxnLst>
              <a:rect l="0" t="0" r="r" b="b"/>
              <a:pathLst>
                <a:path w="90" h="74">
                  <a:moveTo>
                    <a:pt x="0" y="52"/>
                  </a:moveTo>
                  <a:lnTo>
                    <a:pt x="0" y="52"/>
                  </a:lnTo>
                  <a:lnTo>
                    <a:pt x="14" y="60"/>
                  </a:lnTo>
                  <a:cubicBezTo>
                    <a:pt x="59" y="74"/>
                    <a:pt x="62" y="38"/>
                    <a:pt x="73" y="23"/>
                  </a:cubicBezTo>
                  <a:lnTo>
                    <a:pt x="90" y="8"/>
                  </a:lnTo>
                  <a:cubicBezTo>
                    <a:pt x="48" y="0"/>
                    <a:pt x="11" y="31"/>
                    <a:pt x="0" y="52"/>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5"/>
            <p:cNvSpPr>
              <a:spLocks noChangeAspect="1"/>
            </p:cNvSpPr>
            <p:nvPr/>
          </p:nvSpPr>
          <p:spPr bwMode="auto">
            <a:xfrm>
              <a:off x="2773" y="1176"/>
              <a:ext cx="86" cy="75"/>
            </a:xfrm>
            <a:custGeom>
              <a:avLst/>
              <a:gdLst>
                <a:gd name="T0" fmla="*/ 16 w 88"/>
                <a:gd name="T1" fmla="*/ 4 h 72"/>
                <a:gd name="T2" fmla="*/ 16 w 88"/>
                <a:gd name="T3" fmla="*/ 4 h 72"/>
                <a:gd name="T4" fmla="*/ 0 w 88"/>
                <a:gd name="T5" fmla="*/ 12 h 72"/>
                <a:gd name="T6" fmla="*/ 86 w 88"/>
                <a:gd name="T7" fmla="*/ 49 h 72"/>
                <a:gd name="T8" fmla="*/ 88 w 88"/>
                <a:gd name="T9" fmla="*/ 22 h 72"/>
                <a:gd name="T10" fmla="*/ 16 w 88"/>
                <a:gd name="T11" fmla="*/ 4 h 72"/>
              </a:gdLst>
              <a:ahLst/>
              <a:cxnLst>
                <a:cxn ang="0">
                  <a:pos x="T0" y="T1"/>
                </a:cxn>
                <a:cxn ang="0">
                  <a:pos x="T2" y="T3"/>
                </a:cxn>
                <a:cxn ang="0">
                  <a:pos x="T4" y="T5"/>
                </a:cxn>
                <a:cxn ang="0">
                  <a:pos x="T6" y="T7"/>
                </a:cxn>
                <a:cxn ang="0">
                  <a:pos x="T8" y="T9"/>
                </a:cxn>
                <a:cxn ang="0">
                  <a:pos x="T10" y="T11"/>
                </a:cxn>
              </a:cxnLst>
              <a:rect l="0" t="0" r="r" b="b"/>
              <a:pathLst>
                <a:path w="88" h="72">
                  <a:moveTo>
                    <a:pt x="16" y="4"/>
                  </a:moveTo>
                  <a:lnTo>
                    <a:pt x="16" y="4"/>
                  </a:lnTo>
                  <a:lnTo>
                    <a:pt x="0" y="12"/>
                  </a:lnTo>
                  <a:cubicBezTo>
                    <a:pt x="4" y="40"/>
                    <a:pt x="70" y="72"/>
                    <a:pt x="86" y="49"/>
                  </a:cubicBezTo>
                  <a:lnTo>
                    <a:pt x="88" y="22"/>
                  </a:lnTo>
                  <a:cubicBezTo>
                    <a:pt x="67" y="8"/>
                    <a:pt x="45" y="0"/>
                    <a:pt x="16" y="4"/>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noChangeAspect="1"/>
            </p:cNvSpPr>
            <p:nvPr/>
          </p:nvSpPr>
          <p:spPr bwMode="auto">
            <a:xfrm>
              <a:off x="2955" y="1111"/>
              <a:ext cx="76" cy="87"/>
            </a:xfrm>
            <a:custGeom>
              <a:avLst/>
              <a:gdLst>
                <a:gd name="T0" fmla="*/ 46 w 86"/>
                <a:gd name="T1" fmla="*/ 7 h 92"/>
                <a:gd name="T2" fmla="*/ 46 w 86"/>
                <a:gd name="T3" fmla="*/ 7 h 92"/>
                <a:gd name="T4" fmla="*/ 21 w 86"/>
                <a:gd name="T5" fmla="*/ 0 h 92"/>
                <a:gd name="T6" fmla="*/ 14 w 86"/>
                <a:gd name="T7" fmla="*/ 66 h 92"/>
                <a:gd name="T8" fmla="*/ 27 w 86"/>
                <a:gd name="T9" fmla="*/ 92 h 92"/>
                <a:gd name="T10" fmla="*/ 46 w 86"/>
                <a:gd name="T11" fmla="*/ 7 h 92"/>
              </a:gdLst>
              <a:ahLst/>
              <a:cxnLst>
                <a:cxn ang="0">
                  <a:pos x="T0" y="T1"/>
                </a:cxn>
                <a:cxn ang="0">
                  <a:pos x="T2" y="T3"/>
                </a:cxn>
                <a:cxn ang="0">
                  <a:pos x="T4" y="T5"/>
                </a:cxn>
                <a:cxn ang="0">
                  <a:pos x="T6" y="T7"/>
                </a:cxn>
                <a:cxn ang="0">
                  <a:pos x="T8" y="T9"/>
                </a:cxn>
                <a:cxn ang="0">
                  <a:pos x="T10" y="T11"/>
                </a:cxn>
              </a:cxnLst>
              <a:rect l="0" t="0" r="r" b="b"/>
              <a:pathLst>
                <a:path w="86" h="92">
                  <a:moveTo>
                    <a:pt x="46" y="7"/>
                  </a:moveTo>
                  <a:lnTo>
                    <a:pt x="46" y="7"/>
                  </a:lnTo>
                  <a:lnTo>
                    <a:pt x="21" y="0"/>
                  </a:lnTo>
                  <a:cubicBezTo>
                    <a:pt x="7" y="19"/>
                    <a:pt x="0" y="33"/>
                    <a:pt x="14" y="66"/>
                  </a:cubicBezTo>
                  <a:lnTo>
                    <a:pt x="27" y="92"/>
                  </a:lnTo>
                  <a:cubicBezTo>
                    <a:pt x="57" y="63"/>
                    <a:pt x="86" y="36"/>
                    <a:pt x="46" y="7"/>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7"/>
            <p:cNvSpPr>
              <a:spLocks noChangeAspect="1" noEditPoints="1"/>
            </p:cNvSpPr>
            <p:nvPr/>
          </p:nvSpPr>
          <p:spPr bwMode="auto">
            <a:xfrm>
              <a:off x="3149" y="929"/>
              <a:ext cx="667" cy="1678"/>
            </a:xfrm>
            <a:custGeom>
              <a:avLst/>
              <a:gdLst>
                <a:gd name="T0" fmla="*/ 451 w 724"/>
                <a:gd name="T1" fmla="*/ 808 h 1845"/>
                <a:gd name="T2" fmla="*/ 451 w 724"/>
                <a:gd name="T3" fmla="*/ 808 h 1845"/>
                <a:gd name="T4" fmla="*/ 326 w 724"/>
                <a:gd name="T5" fmla="*/ 776 h 1845"/>
                <a:gd name="T6" fmla="*/ 477 w 724"/>
                <a:gd name="T7" fmla="*/ 746 h 1845"/>
                <a:gd name="T8" fmla="*/ 493 w 724"/>
                <a:gd name="T9" fmla="*/ 773 h 1845"/>
                <a:gd name="T10" fmla="*/ 451 w 724"/>
                <a:gd name="T11" fmla="*/ 808 h 1845"/>
                <a:gd name="T12" fmla="*/ 451 w 724"/>
                <a:gd name="T13" fmla="*/ 808 h 1845"/>
                <a:gd name="T14" fmla="*/ 639 w 724"/>
                <a:gd name="T15" fmla="*/ 841 h 1845"/>
                <a:gd name="T16" fmla="*/ 639 w 724"/>
                <a:gd name="T17" fmla="*/ 841 h 1845"/>
                <a:gd name="T18" fmla="*/ 601 w 724"/>
                <a:gd name="T19" fmla="*/ 701 h 1845"/>
                <a:gd name="T20" fmla="*/ 634 w 724"/>
                <a:gd name="T21" fmla="*/ 646 h 1845"/>
                <a:gd name="T22" fmla="*/ 627 w 724"/>
                <a:gd name="T23" fmla="*/ 477 h 1845"/>
                <a:gd name="T24" fmla="*/ 641 w 724"/>
                <a:gd name="T25" fmla="*/ 463 h 1845"/>
                <a:gd name="T26" fmla="*/ 627 w 724"/>
                <a:gd name="T27" fmla="*/ 414 h 1845"/>
                <a:gd name="T28" fmla="*/ 615 w 724"/>
                <a:gd name="T29" fmla="*/ 342 h 1845"/>
                <a:gd name="T30" fmla="*/ 590 w 724"/>
                <a:gd name="T31" fmla="*/ 286 h 1845"/>
                <a:gd name="T32" fmla="*/ 602 w 724"/>
                <a:gd name="T33" fmla="*/ 260 h 1845"/>
                <a:gd name="T34" fmla="*/ 560 w 724"/>
                <a:gd name="T35" fmla="*/ 236 h 1845"/>
                <a:gd name="T36" fmla="*/ 523 w 724"/>
                <a:gd name="T37" fmla="*/ 213 h 1845"/>
                <a:gd name="T38" fmla="*/ 514 w 724"/>
                <a:gd name="T39" fmla="*/ 180 h 1845"/>
                <a:gd name="T40" fmla="*/ 483 w 724"/>
                <a:gd name="T41" fmla="*/ 195 h 1845"/>
                <a:gd name="T42" fmla="*/ 476 w 724"/>
                <a:gd name="T43" fmla="*/ 154 h 1845"/>
                <a:gd name="T44" fmla="*/ 434 w 724"/>
                <a:gd name="T45" fmla="*/ 171 h 1845"/>
                <a:gd name="T46" fmla="*/ 411 w 724"/>
                <a:gd name="T47" fmla="*/ 119 h 1845"/>
                <a:gd name="T48" fmla="*/ 389 w 724"/>
                <a:gd name="T49" fmla="*/ 124 h 1845"/>
                <a:gd name="T50" fmla="*/ 356 w 724"/>
                <a:gd name="T51" fmla="*/ 150 h 1845"/>
                <a:gd name="T52" fmla="*/ 356 w 724"/>
                <a:gd name="T53" fmla="*/ 101 h 1845"/>
                <a:gd name="T54" fmla="*/ 341 w 724"/>
                <a:gd name="T55" fmla="*/ 93 h 1845"/>
                <a:gd name="T56" fmla="*/ 314 w 724"/>
                <a:gd name="T57" fmla="*/ 81 h 1845"/>
                <a:gd name="T58" fmla="*/ 276 w 724"/>
                <a:gd name="T59" fmla="*/ 97 h 1845"/>
                <a:gd name="T60" fmla="*/ 292 w 724"/>
                <a:gd name="T61" fmla="*/ 51 h 1845"/>
                <a:gd name="T62" fmla="*/ 244 w 724"/>
                <a:gd name="T63" fmla="*/ 106 h 1845"/>
                <a:gd name="T64" fmla="*/ 216 w 724"/>
                <a:gd name="T65" fmla="*/ 112 h 1845"/>
                <a:gd name="T66" fmla="*/ 266 w 724"/>
                <a:gd name="T67" fmla="*/ 43 h 1845"/>
                <a:gd name="T68" fmla="*/ 214 w 724"/>
                <a:gd name="T69" fmla="*/ 91 h 1845"/>
                <a:gd name="T70" fmla="*/ 173 w 724"/>
                <a:gd name="T71" fmla="*/ 98 h 1845"/>
                <a:gd name="T72" fmla="*/ 186 w 724"/>
                <a:gd name="T73" fmla="*/ 38 h 1845"/>
                <a:gd name="T74" fmla="*/ 173 w 724"/>
                <a:gd name="T75" fmla="*/ 69 h 1845"/>
                <a:gd name="T76" fmla="*/ 166 w 724"/>
                <a:gd name="T77" fmla="*/ 36 h 1845"/>
                <a:gd name="T78" fmla="*/ 142 w 724"/>
                <a:gd name="T79" fmla="*/ 114 h 1845"/>
                <a:gd name="T80" fmla="*/ 126 w 724"/>
                <a:gd name="T81" fmla="*/ 39 h 1845"/>
                <a:gd name="T82" fmla="*/ 80 w 724"/>
                <a:gd name="T83" fmla="*/ 112 h 1845"/>
                <a:gd name="T84" fmla="*/ 56 w 724"/>
                <a:gd name="T85" fmla="*/ 117 h 1845"/>
                <a:gd name="T86" fmla="*/ 37 w 724"/>
                <a:gd name="T87" fmla="*/ 43 h 1845"/>
                <a:gd name="T88" fmla="*/ 5 w 724"/>
                <a:gd name="T89" fmla="*/ 1808 h 1845"/>
                <a:gd name="T90" fmla="*/ 0 w 724"/>
                <a:gd name="T91" fmla="*/ 1840 h 1845"/>
                <a:gd name="T92" fmla="*/ 162 w 724"/>
                <a:gd name="T93" fmla="*/ 1823 h 1845"/>
                <a:gd name="T94" fmla="*/ 529 w 724"/>
                <a:gd name="T95" fmla="*/ 1842 h 1845"/>
                <a:gd name="T96" fmla="*/ 614 w 724"/>
                <a:gd name="T97" fmla="*/ 1829 h 1845"/>
                <a:gd name="T98" fmla="*/ 421 w 724"/>
                <a:gd name="T99" fmla="*/ 1778 h 1845"/>
                <a:gd name="T100" fmla="*/ 272 w 724"/>
                <a:gd name="T101" fmla="*/ 1664 h 1845"/>
                <a:gd name="T102" fmla="*/ 237 w 724"/>
                <a:gd name="T103" fmla="*/ 1566 h 1845"/>
                <a:gd name="T104" fmla="*/ 239 w 724"/>
                <a:gd name="T105" fmla="*/ 1432 h 1845"/>
                <a:gd name="T106" fmla="*/ 315 w 724"/>
                <a:gd name="T107" fmla="*/ 1404 h 1845"/>
                <a:gd name="T108" fmla="*/ 586 w 724"/>
                <a:gd name="T109" fmla="*/ 1387 h 1845"/>
                <a:gd name="T110" fmla="*/ 605 w 724"/>
                <a:gd name="T111" fmla="*/ 1286 h 1845"/>
                <a:gd name="T112" fmla="*/ 609 w 724"/>
                <a:gd name="T113" fmla="*/ 1223 h 1845"/>
                <a:gd name="T114" fmla="*/ 630 w 724"/>
                <a:gd name="T115" fmla="*/ 1174 h 1845"/>
                <a:gd name="T116" fmla="*/ 590 w 724"/>
                <a:gd name="T117" fmla="*/ 1133 h 1845"/>
                <a:gd name="T118" fmla="*/ 650 w 724"/>
                <a:gd name="T119" fmla="*/ 1082 h 1845"/>
                <a:gd name="T120" fmla="*/ 621 w 724"/>
                <a:gd name="T121" fmla="*/ 1018 h 1845"/>
                <a:gd name="T122" fmla="*/ 704 w 724"/>
                <a:gd name="T123" fmla="*/ 959 h 1845"/>
                <a:gd name="T124" fmla="*/ 639 w 724"/>
                <a:gd name="T125" fmla="*/ 84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4" h="1845">
                  <a:moveTo>
                    <a:pt x="451" y="808"/>
                  </a:moveTo>
                  <a:lnTo>
                    <a:pt x="451" y="808"/>
                  </a:lnTo>
                  <a:cubicBezTo>
                    <a:pt x="397" y="820"/>
                    <a:pt x="315" y="783"/>
                    <a:pt x="326" y="776"/>
                  </a:cubicBezTo>
                  <a:cubicBezTo>
                    <a:pt x="353" y="757"/>
                    <a:pt x="416" y="725"/>
                    <a:pt x="477" y="746"/>
                  </a:cubicBezTo>
                  <a:cubicBezTo>
                    <a:pt x="488" y="750"/>
                    <a:pt x="492" y="760"/>
                    <a:pt x="493" y="773"/>
                  </a:cubicBezTo>
                  <a:cubicBezTo>
                    <a:pt x="496" y="804"/>
                    <a:pt x="471" y="805"/>
                    <a:pt x="451" y="808"/>
                  </a:cubicBezTo>
                  <a:lnTo>
                    <a:pt x="451" y="808"/>
                  </a:lnTo>
                  <a:close/>
                  <a:moveTo>
                    <a:pt x="639" y="841"/>
                  </a:moveTo>
                  <a:lnTo>
                    <a:pt x="639" y="841"/>
                  </a:lnTo>
                  <a:cubicBezTo>
                    <a:pt x="610" y="803"/>
                    <a:pt x="557" y="751"/>
                    <a:pt x="601" y="701"/>
                  </a:cubicBezTo>
                  <a:cubicBezTo>
                    <a:pt x="624" y="684"/>
                    <a:pt x="631" y="670"/>
                    <a:pt x="634" y="646"/>
                  </a:cubicBezTo>
                  <a:cubicBezTo>
                    <a:pt x="644" y="560"/>
                    <a:pt x="639" y="524"/>
                    <a:pt x="627" y="477"/>
                  </a:cubicBezTo>
                  <a:cubicBezTo>
                    <a:pt x="629" y="473"/>
                    <a:pt x="638" y="478"/>
                    <a:pt x="641" y="463"/>
                  </a:cubicBezTo>
                  <a:cubicBezTo>
                    <a:pt x="650" y="422"/>
                    <a:pt x="627" y="414"/>
                    <a:pt x="627" y="414"/>
                  </a:cubicBezTo>
                  <a:cubicBezTo>
                    <a:pt x="645" y="399"/>
                    <a:pt x="643" y="342"/>
                    <a:pt x="615" y="342"/>
                  </a:cubicBezTo>
                  <a:cubicBezTo>
                    <a:pt x="631" y="317"/>
                    <a:pt x="617" y="277"/>
                    <a:pt x="590" y="286"/>
                  </a:cubicBezTo>
                  <a:cubicBezTo>
                    <a:pt x="590" y="286"/>
                    <a:pt x="604" y="278"/>
                    <a:pt x="602" y="260"/>
                  </a:cubicBezTo>
                  <a:cubicBezTo>
                    <a:pt x="599" y="224"/>
                    <a:pt x="547" y="259"/>
                    <a:pt x="560" y="236"/>
                  </a:cubicBezTo>
                  <a:cubicBezTo>
                    <a:pt x="567" y="223"/>
                    <a:pt x="538" y="180"/>
                    <a:pt x="523" y="213"/>
                  </a:cubicBezTo>
                  <a:cubicBezTo>
                    <a:pt x="515" y="207"/>
                    <a:pt x="529" y="187"/>
                    <a:pt x="514" y="180"/>
                  </a:cubicBezTo>
                  <a:cubicBezTo>
                    <a:pt x="504" y="181"/>
                    <a:pt x="495" y="188"/>
                    <a:pt x="483" y="195"/>
                  </a:cubicBezTo>
                  <a:cubicBezTo>
                    <a:pt x="479" y="181"/>
                    <a:pt x="494" y="174"/>
                    <a:pt x="476" y="154"/>
                  </a:cubicBezTo>
                  <a:cubicBezTo>
                    <a:pt x="452" y="138"/>
                    <a:pt x="451" y="162"/>
                    <a:pt x="434" y="171"/>
                  </a:cubicBezTo>
                  <a:cubicBezTo>
                    <a:pt x="404" y="164"/>
                    <a:pt x="476" y="146"/>
                    <a:pt x="411" y="119"/>
                  </a:cubicBezTo>
                  <a:cubicBezTo>
                    <a:pt x="395" y="159"/>
                    <a:pt x="396" y="130"/>
                    <a:pt x="389" y="124"/>
                  </a:cubicBezTo>
                  <a:cubicBezTo>
                    <a:pt x="384" y="121"/>
                    <a:pt x="375" y="131"/>
                    <a:pt x="356" y="150"/>
                  </a:cubicBezTo>
                  <a:cubicBezTo>
                    <a:pt x="366" y="124"/>
                    <a:pt x="388" y="92"/>
                    <a:pt x="356" y="101"/>
                  </a:cubicBezTo>
                  <a:cubicBezTo>
                    <a:pt x="320" y="117"/>
                    <a:pt x="341" y="96"/>
                    <a:pt x="341" y="93"/>
                  </a:cubicBezTo>
                  <a:cubicBezTo>
                    <a:pt x="372" y="79"/>
                    <a:pt x="312" y="45"/>
                    <a:pt x="314" y="81"/>
                  </a:cubicBezTo>
                  <a:cubicBezTo>
                    <a:pt x="313" y="105"/>
                    <a:pt x="261" y="126"/>
                    <a:pt x="276" y="97"/>
                  </a:cubicBezTo>
                  <a:cubicBezTo>
                    <a:pt x="286" y="60"/>
                    <a:pt x="331" y="116"/>
                    <a:pt x="292" y="51"/>
                  </a:cubicBezTo>
                  <a:cubicBezTo>
                    <a:pt x="268" y="78"/>
                    <a:pt x="248" y="96"/>
                    <a:pt x="244" y="106"/>
                  </a:cubicBezTo>
                  <a:cubicBezTo>
                    <a:pt x="225" y="181"/>
                    <a:pt x="236" y="113"/>
                    <a:pt x="216" y="112"/>
                  </a:cubicBezTo>
                  <a:cubicBezTo>
                    <a:pt x="242" y="94"/>
                    <a:pt x="276" y="63"/>
                    <a:pt x="266" y="43"/>
                  </a:cubicBezTo>
                  <a:cubicBezTo>
                    <a:pt x="237" y="41"/>
                    <a:pt x="172" y="87"/>
                    <a:pt x="214" y="91"/>
                  </a:cubicBezTo>
                  <a:cubicBezTo>
                    <a:pt x="211" y="106"/>
                    <a:pt x="187" y="123"/>
                    <a:pt x="173" y="98"/>
                  </a:cubicBezTo>
                  <a:cubicBezTo>
                    <a:pt x="196" y="92"/>
                    <a:pt x="235" y="15"/>
                    <a:pt x="186" y="38"/>
                  </a:cubicBezTo>
                  <a:cubicBezTo>
                    <a:pt x="181" y="42"/>
                    <a:pt x="181" y="56"/>
                    <a:pt x="173" y="69"/>
                  </a:cubicBezTo>
                  <a:cubicBezTo>
                    <a:pt x="161" y="58"/>
                    <a:pt x="170" y="42"/>
                    <a:pt x="166" y="36"/>
                  </a:cubicBezTo>
                  <a:cubicBezTo>
                    <a:pt x="127" y="0"/>
                    <a:pt x="141" y="93"/>
                    <a:pt x="142" y="114"/>
                  </a:cubicBezTo>
                  <a:cubicBezTo>
                    <a:pt x="92" y="82"/>
                    <a:pt x="139" y="91"/>
                    <a:pt x="126" y="39"/>
                  </a:cubicBezTo>
                  <a:cubicBezTo>
                    <a:pt x="84" y="47"/>
                    <a:pt x="73" y="64"/>
                    <a:pt x="80" y="112"/>
                  </a:cubicBezTo>
                  <a:cubicBezTo>
                    <a:pt x="74" y="123"/>
                    <a:pt x="63" y="149"/>
                    <a:pt x="56" y="117"/>
                  </a:cubicBezTo>
                  <a:cubicBezTo>
                    <a:pt x="79" y="87"/>
                    <a:pt x="77" y="44"/>
                    <a:pt x="37" y="43"/>
                  </a:cubicBezTo>
                  <a:cubicBezTo>
                    <a:pt x="101" y="631"/>
                    <a:pt x="97" y="1225"/>
                    <a:pt x="5" y="1808"/>
                  </a:cubicBezTo>
                  <a:lnTo>
                    <a:pt x="0" y="1840"/>
                  </a:lnTo>
                  <a:cubicBezTo>
                    <a:pt x="46" y="1839"/>
                    <a:pt x="113" y="1825"/>
                    <a:pt x="162" y="1823"/>
                  </a:cubicBezTo>
                  <a:cubicBezTo>
                    <a:pt x="301" y="1827"/>
                    <a:pt x="298" y="1845"/>
                    <a:pt x="529" y="1842"/>
                  </a:cubicBezTo>
                  <a:cubicBezTo>
                    <a:pt x="582" y="1837"/>
                    <a:pt x="597" y="1829"/>
                    <a:pt x="614" y="1829"/>
                  </a:cubicBezTo>
                  <a:cubicBezTo>
                    <a:pt x="597" y="1758"/>
                    <a:pt x="481" y="1798"/>
                    <a:pt x="421" y="1778"/>
                  </a:cubicBezTo>
                  <a:cubicBezTo>
                    <a:pt x="321" y="1768"/>
                    <a:pt x="304" y="1708"/>
                    <a:pt x="272" y="1664"/>
                  </a:cubicBezTo>
                  <a:cubicBezTo>
                    <a:pt x="258" y="1639"/>
                    <a:pt x="237" y="1608"/>
                    <a:pt x="237" y="1566"/>
                  </a:cubicBezTo>
                  <a:cubicBezTo>
                    <a:pt x="230" y="1513"/>
                    <a:pt x="240" y="1484"/>
                    <a:pt x="239" y="1432"/>
                  </a:cubicBezTo>
                  <a:cubicBezTo>
                    <a:pt x="243" y="1393"/>
                    <a:pt x="287" y="1401"/>
                    <a:pt x="315" y="1404"/>
                  </a:cubicBezTo>
                  <a:cubicBezTo>
                    <a:pt x="402" y="1413"/>
                    <a:pt x="547" y="1399"/>
                    <a:pt x="586" y="1387"/>
                  </a:cubicBezTo>
                  <a:cubicBezTo>
                    <a:pt x="641" y="1371"/>
                    <a:pt x="642" y="1337"/>
                    <a:pt x="605" y="1286"/>
                  </a:cubicBezTo>
                  <a:cubicBezTo>
                    <a:pt x="597" y="1261"/>
                    <a:pt x="598" y="1245"/>
                    <a:pt x="609" y="1223"/>
                  </a:cubicBezTo>
                  <a:cubicBezTo>
                    <a:pt x="625" y="1206"/>
                    <a:pt x="644" y="1195"/>
                    <a:pt x="630" y="1174"/>
                  </a:cubicBezTo>
                  <a:cubicBezTo>
                    <a:pt x="630" y="1174"/>
                    <a:pt x="504" y="1147"/>
                    <a:pt x="590" y="1133"/>
                  </a:cubicBezTo>
                  <a:cubicBezTo>
                    <a:pt x="679" y="1118"/>
                    <a:pt x="650" y="1082"/>
                    <a:pt x="650" y="1082"/>
                  </a:cubicBezTo>
                  <a:cubicBezTo>
                    <a:pt x="650" y="1082"/>
                    <a:pt x="635" y="1045"/>
                    <a:pt x="621" y="1018"/>
                  </a:cubicBezTo>
                  <a:cubicBezTo>
                    <a:pt x="611" y="998"/>
                    <a:pt x="695" y="991"/>
                    <a:pt x="704" y="959"/>
                  </a:cubicBezTo>
                  <a:cubicBezTo>
                    <a:pt x="724" y="932"/>
                    <a:pt x="661" y="871"/>
                    <a:pt x="639" y="841"/>
                  </a:cubicBez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8"/>
            <p:cNvSpPr>
              <a:spLocks noChangeAspect="1"/>
            </p:cNvSpPr>
            <p:nvPr/>
          </p:nvSpPr>
          <p:spPr bwMode="auto">
            <a:xfrm>
              <a:off x="1352" y="681"/>
              <a:ext cx="1829" cy="3153"/>
            </a:xfrm>
            <a:custGeom>
              <a:avLst/>
              <a:gdLst>
                <a:gd name="T0" fmla="*/ 1974 w 2011"/>
                <a:gd name="T1" fmla="*/ 2106 h 3449"/>
                <a:gd name="T2" fmla="*/ 0 w 2011"/>
                <a:gd name="T3" fmla="*/ 3449 h 3449"/>
                <a:gd name="T4" fmla="*/ 1972 w 2011"/>
                <a:gd name="T5" fmla="*/ 0 h 3449"/>
                <a:gd name="T6" fmla="*/ 1980 w 2011"/>
                <a:gd name="T7" fmla="*/ 347 h 3449"/>
                <a:gd name="T8" fmla="*/ 1982 w 2011"/>
                <a:gd name="T9" fmla="*/ 392 h 3449"/>
                <a:gd name="T10" fmla="*/ 1923 w 2011"/>
                <a:gd name="T11" fmla="*/ 324 h 3449"/>
                <a:gd name="T12" fmla="*/ 1878 w 2011"/>
                <a:gd name="T13" fmla="*/ 384 h 3449"/>
                <a:gd name="T14" fmla="*/ 1858 w 2011"/>
                <a:gd name="T15" fmla="*/ 411 h 3449"/>
                <a:gd name="T16" fmla="*/ 1823 w 2011"/>
                <a:gd name="T17" fmla="*/ 348 h 3449"/>
                <a:gd name="T18" fmla="*/ 1766 w 2011"/>
                <a:gd name="T19" fmla="*/ 359 h 3449"/>
                <a:gd name="T20" fmla="*/ 1702 w 2011"/>
                <a:gd name="T21" fmla="*/ 494 h 3449"/>
                <a:gd name="T22" fmla="*/ 1680 w 2011"/>
                <a:gd name="T23" fmla="*/ 420 h 3449"/>
                <a:gd name="T24" fmla="*/ 1605 w 2011"/>
                <a:gd name="T25" fmla="*/ 427 h 3449"/>
                <a:gd name="T26" fmla="*/ 1609 w 2011"/>
                <a:gd name="T27" fmla="*/ 499 h 3449"/>
                <a:gd name="T28" fmla="*/ 1520 w 2011"/>
                <a:gd name="T29" fmla="*/ 498 h 3449"/>
                <a:gd name="T30" fmla="*/ 1513 w 2011"/>
                <a:gd name="T31" fmla="*/ 560 h 3449"/>
                <a:gd name="T32" fmla="*/ 1407 w 2011"/>
                <a:gd name="T33" fmla="*/ 521 h 3449"/>
                <a:gd name="T34" fmla="*/ 1521 w 2011"/>
                <a:gd name="T35" fmla="*/ 578 h 3449"/>
                <a:gd name="T36" fmla="*/ 1453 w 2011"/>
                <a:gd name="T37" fmla="*/ 612 h 3449"/>
                <a:gd name="T38" fmla="*/ 1441 w 2011"/>
                <a:gd name="T39" fmla="*/ 603 h 3449"/>
                <a:gd name="T40" fmla="*/ 1404 w 2011"/>
                <a:gd name="T41" fmla="*/ 640 h 3449"/>
                <a:gd name="T42" fmla="*/ 1448 w 2011"/>
                <a:gd name="T43" fmla="*/ 632 h 3449"/>
                <a:gd name="T44" fmla="*/ 1433 w 2011"/>
                <a:gd name="T45" fmla="*/ 703 h 3449"/>
                <a:gd name="T46" fmla="*/ 1392 w 2011"/>
                <a:gd name="T47" fmla="*/ 719 h 3449"/>
                <a:gd name="T48" fmla="*/ 1410 w 2011"/>
                <a:gd name="T49" fmla="*/ 785 h 3449"/>
                <a:gd name="T50" fmla="*/ 1321 w 2011"/>
                <a:gd name="T51" fmla="*/ 761 h 3449"/>
                <a:gd name="T52" fmla="*/ 1255 w 2011"/>
                <a:gd name="T53" fmla="*/ 760 h 3449"/>
                <a:gd name="T54" fmla="*/ 1205 w 2011"/>
                <a:gd name="T55" fmla="*/ 829 h 3449"/>
                <a:gd name="T56" fmla="*/ 1350 w 2011"/>
                <a:gd name="T57" fmla="*/ 845 h 3449"/>
                <a:gd name="T58" fmla="*/ 1308 w 2011"/>
                <a:gd name="T59" fmla="*/ 881 h 3449"/>
                <a:gd name="T60" fmla="*/ 1308 w 2011"/>
                <a:gd name="T61" fmla="*/ 953 h 3449"/>
                <a:gd name="T62" fmla="*/ 1358 w 2011"/>
                <a:gd name="T63" fmla="*/ 951 h 3449"/>
                <a:gd name="T64" fmla="*/ 1319 w 2011"/>
                <a:gd name="T65" fmla="*/ 1061 h 3449"/>
                <a:gd name="T66" fmla="*/ 1324 w 2011"/>
                <a:gd name="T67" fmla="*/ 1115 h 3449"/>
                <a:gd name="T68" fmla="*/ 1283 w 2011"/>
                <a:gd name="T69" fmla="*/ 1185 h 3449"/>
                <a:gd name="T70" fmla="*/ 1257 w 2011"/>
                <a:gd name="T71" fmla="*/ 1226 h 3449"/>
                <a:gd name="T72" fmla="*/ 1285 w 2011"/>
                <a:gd name="T73" fmla="*/ 1267 h 3449"/>
                <a:gd name="T74" fmla="*/ 1314 w 2011"/>
                <a:gd name="T75" fmla="*/ 1311 h 3449"/>
                <a:gd name="T76" fmla="*/ 1363 w 2011"/>
                <a:gd name="T77" fmla="*/ 1376 h 3449"/>
                <a:gd name="T78" fmla="*/ 1438 w 2011"/>
                <a:gd name="T79" fmla="*/ 1413 h 3449"/>
                <a:gd name="T80" fmla="*/ 1494 w 2011"/>
                <a:gd name="T81" fmla="*/ 1379 h 3449"/>
                <a:gd name="T82" fmla="*/ 1513 w 2011"/>
                <a:gd name="T83" fmla="*/ 1471 h 3449"/>
                <a:gd name="T84" fmla="*/ 1605 w 2011"/>
                <a:gd name="T85" fmla="*/ 1474 h 3449"/>
                <a:gd name="T86" fmla="*/ 1584 w 2011"/>
                <a:gd name="T87" fmla="*/ 1525 h 3449"/>
                <a:gd name="T88" fmla="*/ 1618 w 2011"/>
                <a:gd name="T89" fmla="*/ 1559 h 3449"/>
                <a:gd name="T90" fmla="*/ 1644 w 2011"/>
                <a:gd name="T91" fmla="*/ 1602 h 3449"/>
                <a:gd name="T92" fmla="*/ 1700 w 2011"/>
                <a:gd name="T93" fmla="*/ 1594 h 3449"/>
                <a:gd name="T94" fmla="*/ 1729 w 2011"/>
                <a:gd name="T95" fmla="*/ 1535 h 3449"/>
                <a:gd name="T96" fmla="*/ 1794 w 2011"/>
                <a:gd name="T97" fmla="*/ 1574 h 3449"/>
                <a:gd name="T98" fmla="*/ 1808 w 2011"/>
                <a:gd name="T99" fmla="*/ 1711 h 3449"/>
                <a:gd name="T100" fmla="*/ 1870 w 2011"/>
                <a:gd name="T101" fmla="*/ 1688 h 3449"/>
                <a:gd name="T102" fmla="*/ 1839 w 2011"/>
                <a:gd name="T103" fmla="*/ 1844 h 3449"/>
                <a:gd name="T104" fmla="*/ 1446 w 2011"/>
                <a:gd name="T105" fmla="*/ 2092 h 3449"/>
                <a:gd name="T106" fmla="*/ 1654 w 2011"/>
                <a:gd name="T107" fmla="*/ 2103 h 3449"/>
                <a:gd name="T108" fmla="*/ 1974 w 2011"/>
                <a:gd name="T109" fmla="*/ 2105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11" h="3449">
                  <a:moveTo>
                    <a:pt x="1974" y="2106"/>
                  </a:moveTo>
                  <a:lnTo>
                    <a:pt x="1974" y="2106"/>
                  </a:lnTo>
                  <a:cubicBezTo>
                    <a:pt x="1903" y="2543"/>
                    <a:pt x="1782" y="2987"/>
                    <a:pt x="1602" y="3449"/>
                  </a:cubicBezTo>
                  <a:lnTo>
                    <a:pt x="0" y="3449"/>
                  </a:lnTo>
                  <a:lnTo>
                    <a:pt x="0" y="0"/>
                  </a:lnTo>
                  <a:lnTo>
                    <a:pt x="1972" y="0"/>
                  </a:lnTo>
                  <a:cubicBezTo>
                    <a:pt x="1988" y="113"/>
                    <a:pt x="1999" y="197"/>
                    <a:pt x="2011" y="309"/>
                  </a:cubicBezTo>
                  <a:cubicBezTo>
                    <a:pt x="2011" y="309"/>
                    <a:pt x="1977" y="320"/>
                    <a:pt x="1980" y="347"/>
                  </a:cubicBezTo>
                  <a:cubicBezTo>
                    <a:pt x="1984" y="378"/>
                    <a:pt x="1997" y="385"/>
                    <a:pt x="1997" y="385"/>
                  </a:cubicBezTo>
                  <a:lnTo>
                    <a:pt x="1982" y="392"/>
                  </a:lnTo>
                  <a:cubicBezTo>
                    <a:pt x="1982" y="392"/>
                    <a:pt x="1966" y="368"/>
                    <a:pt x="1966" y="369"/>
                  </a:cubicBezTo>
                  <a:cubicBezTo>
                    <a:pt x="1966" y="346"/>
                    <a:pt x="1976" y="311"/>
                    <a:pt x="1923" y="324"/>
                  </a:cubicBezTo>
                  <a:cubicBezTo>
                    <a:pt x="1904" y="365"/>
                    <a:pt x="1952" y="373"/>
                    <a:pt x="1939" y="401"/>
                  </a:cubicBezTo>
                  <a:cubicBezTo>
                    <a:pt x="1883" y="404"/>
                    <a:pt x="1923" y="359"/>
                    <a:pt x="1878" y="384"/>
                  </a:cubicBezTo>
                  <a:cubicBezTo>
                    <a:pt x="1881" y="371"/>
                    <a:pt x="1871" y="336"/>
                    <a:pt x="1857" y="339"/>
                  </a:cubicBezTo>
                  <a:cubicBezTo>
                    <a:pt x="1851" y="358"/>
                    <a:pt x="1836" y="391"/>
                    <a:pt x="1858" y="411"/>
                  </a:cubicBezTo>
                  <a:cubicBezTo>
                    <a:pt x="1851" y="416"/>
                    <a:pt x="1830" y="413"/>
                    <a:pt x="1825" y="406"/>
                  </a:cubicBezTo>
                  <a:cubicBezTo>
                    <a:pt x="1819" y="396"/>
                    <a:pt x="1840" y="379"/>
                    <a:pt x="1823" y="348"/>
                  </a:cubicBezTo>
                  <a:cubicBezTo>
                    <a:pt x="1771" y="371"/>
                    <a:pt x="1819" y="421"/>
                    <a:pt x="1776" y="440"/>
                  </a:cubicBezTo>
                  <a:cubicBezTo>
                    <a:pt x="1729" y="434"/>
                    <a:pt x="1803" y="394"/>
                    <a:pt x="1766" y="359"/>
                  </a:cubicBezTo>
                  <a:cubicBezTo>
                    <a:pt x="1723" y="369"/>
                    <a:pt x="1707" y="413"/>
                    <a:pt x="1724" y="439"/>
                  </a:cubicBezTo>
                  <a:cubicBezTo>
                    <a:pt x="1723" y="462"/>
                    <a:pt x="1705" y="474"/>
                    <a:pt x="1702" y="494"/>
                  </a:cubicBezTo>
                  <a:cubicBezTo>
                    <a:pt x="1681" y="491"/>
                    <a:pt x="1672" y="483"/>
                    <a:pt x="1670" y="475"/>
                  </a:cubicBezTo>
                  <a:cubicBezTo>
                    <a:pt x="1667" y="460"/>
                    <a:pt x="1708" y="453"/>
                    <a:pt x="1680" y="420"/>
                  </a:cubicBezTo>
                  <a:cubicBezTo>
                    <a:pt x="1635" y="427"/>
                    <a:pt x="1665" y="500"/>
                    <a:pt x="1629" y="461"/>
                  </a:cubicBezTo>
                  <a:cubicBezTo>
                    <a:pt x="1626" y="444"/>
                    <a:pt x="1614" y="429"/>
                    <a:pt x="1605" y="427"/>
                  </a:cubicBezTo>
                  <a:cubicBezTo>
                    <a:pt x="1588" y="439"/>
                    <a:pt x="1580" y="459"/>
                    <a:pt x="1591" y="476"/>
                  </a:cubicBezTo>
                  <a:lnTo>
                    <a:pt x="1609" y="499"/>
                  </a:lnTo>
                  <a:cubicBezTo>
                    <a:pt x="1607" y="499"/>
                    <a:pt x="1617" y="513"/>
                    <a:pt x="1615" y="512"/>
                  </a:cubicBezTo>
                  <a:cubicBezTo>
                    <a:pt x="1585" y="488"/>
                    <a:pt x="1545" y="471"/>
                    <a:pt x="1520" y="498"/>
                  </a:cubicBezTo>
                  <a:cubicBezTo>
                    <a:pt x="1523" y="523"/>
                    <a:pt x="1545" y="525"/>
                    <a:pt x="1579" y="533"/>
                  </a:cubicBezTo>
                  <a:cubicBezTo>
                    <a:pt x="1536" y="537"/>
                    <a:pt x="1527" y="552"/>
                    <a:pt x="1513" y="560"/>
                  </a:cubicBezTo>
                  <a:cubicBezTo>
                    <a:pt x="1508" y="532"/>
                    <a:pt x="1475" y="527"/>
                    <a:pt x="1444" y="523"/>
                  </a:cubicBezTo>
                  <a:cubicBezTo>
                    <a:pt x="1426" y="527"/>
                    <a:pt x="1415" y="515"/>
                    <a:pt x="1407" y="521"/>
                  </a:cubicBezTo>
                  <a:cubicBezTo>
                    <a:pt x="1420" y="553"/>
                    <a:pt x="1451" y="578"/>
                    <a:pt x="1490" y="586"/>
                  </a:cubicBezTo>
                  <a:cubicBezTo>
                    <a:pt x="1507" y="584"/>
                    <a:pt x="1509" y="584"/>
                    <a:pt x="1521" y="578"/>
                  </a:cubicBezTo>
                  <a:cubicBezTo>
                    <a:pt x="1544" y="588"/>
                    <a:pt x="1542" y="592"/>
                    <a:pt x="1548" y="608"/>
                  </a:cubicBezTo>
                  <a:cubicBezTo>
                    <a:pt x="1514" y="623"/>
                    <a:pt x="1487" y="604"/>
                    <a:pt x="1453" y="612"/>
                  </a:cubicBezTo>
                  <a:cubicBezTo>
                    <a:pt x="1453" y="614"/>
                    <a:pt x="1445" y="614"/>
                    <a:pt x="1444" y="611"/>
                  </a:cubicBezTo>
                  <a:cubicBezTo>
                    <a:pt x="1445" y="611"/>
                    <a:pt x="1440" y="603"/>
                    <a:pt x="1441" y="603"/>
                  </a:cubicBezTo>
                  <a:cubicBezTo>
                    <a:pt x="1426" y="575"/>
                    <a:pt x="1387" y="586"/>
                    <a:pt x="1366" y="592"/>
                  </a:cubicBezTo>
                  <a:cubicBezTo>
                    <a:pt x="1363" y="614"/>
                    <a:pt x="1386" y="632"/>
                    <a:pt x="1404" y="640"/>
                  </a:cubicBezTo>
                  <a:cubicBezTo>
                    <a:pt x="1429" y="649"/>
                    <a:pt x="1438" y="641"/>
                    <a:pt x="1438" y="641"/>
                  </a:cubicBezTo>
                  <a:lnTo>
                    <a:pt x="1448" y="632"/>
                  </a:lnTo>
                  <a:cubicBezTo>
                    <a:pt x="1459" y="672"/>
                    <a:pt x="1473" y="674"/>
                    <a:pt x="1494" y="690"/>
                  </a:cubicBezTo>
                  <a:cubicBezTo>
                    <a:pt x="1471" y="698"/>
                    <a:pt x="1462" y="705"/>
                    <a:pt x="1433" y="703"/>
                  </a:cubicBezTo>
                  <a:cubicBezTo>
                    <a:pt x="1400" y="652"/>
                    <a:pt x="1301" y="630"/>
                    <a:pt x="1305" y="654"/>
                  </a:cubicBezTo>
                  <a:cubicBezTo>
                    <a:pt x="1319" y="706"/>
                    <a:pt x="1392" y="719"/>
                    <a:pt x="1392" y="719"/>
                  </a:cubicBezTo>
                  <a:cubicBezTo>
                    <a:pt x="1392" y="719"/>
                    <a:pt x="1354" y="733"/>
                    <a:pt x="1360" y="746"/>
                  </a:cubicBezTo>
                  <a:cubicBezTo>
                    <a:pt x="1367" y="758"/>
                    <a:pt x="1417" y="766"/>
                    <a:pt x="1410" y="785"/>
                  </a:cubicBezTo>
                  <a:cubicBezTo>
                    <a:pt x="1358" y="762"/>
                    <a:pt x="1348" y="771"/>
                    <a:pt x="1383" y="817"/>
                  </a:cubicBezTo>
                  <a:cubicBezTo>
                    <a:pt x="1339" y="819"/>
                    <a:pt x="1349" y="772"/>
                    <a:pt x="1321" y="761"/>
                  </a:cubicBezTo>
                  <a:cubicBezTo>
                    <a:pt x="1301" y="775"/>
                    <a:pt x="1313" y="806"/>
                    <a:pt x="1313" y="806"/>
                  </a:cubicBezTo>
                  <a:cubicBezTo>
                    <a:pt x="1303" y="798"/>
                    <a:pt x="1277" y="754"/>
                    <a:pt x="1255" y="760"/>
                  </a:cubicBezTo>
                  <a:cubicBezTo>
                    <a:pt x="1248" y="765"/>
                    <a:pt x="1248" y="789"/>
                    <a:pt x="1265" y="805"/>
                  </a:cubicBezTo>
                  <a:cubicBezTo>
                    <a:pt x="1244" y="809"/>
                    <a:pt x="1210" y="806"/>
                    <a:pt x="1205" y="829"/>
                  </a:cubicBezTo>
                  <a:cubicBezTo>
                    <a:pt x="1239" y="855"/>
                    <a:pt x="1276" y="855"/>
                    <a:pt x="1329" y="849"/>
                  </a:cubicBezTo>
                  <a:cubicBezTo>
                    <a:pt x="1329" y="849"/>
                    <a:pt x="1339" y="848"/>
                    <a:pt x="1350" y="845"/>
                  </a:cubicBezTo>
                  <a:cubicBezTo>
                    <a:pt x="1360" y="842"/>
                    <a:pt x="1375" y="856"/>
                    <a:pt x="1375" y="856"/>
                  </a:cubicBezTo>
                  <a:cubicBezTo>
                    <a:pt x="1349" y="862"/>
                    <a:pt x="1360" y="870"/>
                    <a:pt x="1308" y="881"/>
                  </a:cubicBezTo>
                  <a:cubicBezTo>
                    <a:pt x="1274" y="897"/>
                    <a:pt x="1247" y="918"/>
                    <a:pt x="1247" y="953"/>
                  </a:cubicBezTo>
                  <a:cubicBezTo>
                    <a:pt x="1268" y="963"/>
                    <a:pt x="1294" y="973"/>
                    <a:pt x="1308" y="953"/>
                  </a:cubicBezTo>
                  <a:cubicBezTo>
                    <a:pt x="1331" y="920"/>
                    <a:pt x="1324" y="946"/>
                    <a:pt x="1340" y="945"/>
                  </a:cubicBezTo>
                  <a:lnTo>
                    <a:pt x="1358" y="951"/>
                  </a:lnTo>
                  <a:cubicBezTo>
                    <a:pt x="1344" y="986"/>
                    <a:pt x="1264" y="985"/>
                    <a:pt x="1279" y="1011"/>
                  </a:cubicBezTo>
                  <a:cubicBezTo>
                    <a:pt x="1295" y="1035"/>
                    <a:pt x="1319" y="1061"/>
                    <a:pt x="1319" y="1061"/>
                  </a:cubicBezTo>
                  <a:cubicBezTo>
                    <a:pt x="1319" y="1061"/>
                    <a:pt x="1263" y="1032"/>
                    <a:pt x="1247" y="1053"/>
                  </a:cubicBezTo>
                  <a:cubicBezTo>
                    <a:pt x="1232" y="1071"/>
                    <a:pt x="1265" y="1102"/>
                    <a:pt x="1324" y="1115"/>
                  </a:cubicBezTo>
                  <a:cubicBezTo>
                    <a:pt x="1304" y="1128"/>
                    <a:pt x="1233" y="1115"/>
                    <a:pt x="1276" y="1160"/>
                  </a:cubicBezTo>
                  <a:cubicBezTo>
                    <a:pt x="1225" y="1181"/>
                    <a:pt x="1242" y="1196"/>
                    <a:pt x="1283" y="1185"/>
                  </a:cubicBezTo>
                  <a:lnTo>
                    <a:pt x="1303" y="1188"/>
                  </a:lnTo>
                  <a:cubicBezTo>
                    <a:pt x="1291" y="1196"/>
                    <a:pt x="1254" y="1213"/>
                    <a:pt x="1257" y="1226"/>
                  </a:cubicBezTo>
                  <a:cubicBezTo>
                    <a:pt x="1259" y="1243"/>
                    <a:pt x="1300" y="1222"/>
                    <a:pt x="1307" y="1235"/>
                  </a:cubicBezTo>
                  <a:cubicBezTo>
                    <a:pt x="1310" y="1254"/>
                    <a:pt x="1287" y="1262"/>
                    <a:pt x="1285" y="1267"/>
                  </a:cubicBezTo>
                  <a:cubicBezTo>
                    <a:pt x="1314" y="1286"/>
                    <a:pt x="1331" y="1241"/>
                    <a:pt x="1358" y="1267"/>
                  </a:cubicBezTo>
                  <a:cubicBezTo>
                    <a:pt x="1348" y="1286"/>
                    <a:pt x="1305" y="1282"/>
                    <a:pt x="1314" y="1311"/>
                  </a:cubicBezTo>
                  <a:cubicBezTo>
                    <a:pt x="1330" y="1323"/>
                    <a:pt x="1357" y="1318"/>
                    <a:pt x="1373" y="1329"/>
                  </a:cubicBezTo>
                  <a:cubicBezTo>
                    <a:pt x="1373" y="1329"/>
                    <a:pt x="1351" y="1371"/>
                    <a:pt x="1363" y="1376"/>
                  </a:cubicBezTo>
                  <a:cubicBezTo>
                    <a:pt x="1386" y="1388"/>
                    <a:pt x="1408" y="1351"/>
                    <a:pt x="1416" y="1349"/>
                  </a:cubicBezTo>
                  <a:cubicBezTo>
                    <a:pt x="1410" y="1396"/>
                    <a:pt x="1450" y="1380"/>
                    <a:pt x="1438" y="1413"/>
                  </a:cubicBezTo>
                  <a:cubicBezTo>
                    <a:pt x="1438" y="1430"/>
                    <a:pt x="1436" y="1454"/>
                    <a:pt x="1454" y="1463"/>
                  </a:cubicBezTo>
                  <a:cubicBezTo>
                    <a:pt x="1491" y="1452"/>
                    <a:pt x="1495" y="1423"/>
                    <a:pt x="1494" y="1379"/>
                  </a:cubicBezTo>
                  <a:cubicBezTo>
                    <a:pt x="1494" y="1364"/>
                    <a:pt x="1537" y="1389"/>
                    <a:pt x="1537" y="1389"/>
                  </a:cubicBezTo>
                  <a:cubicBezTo>
                    <a:pt x="1563" y="1410"/>
                    <a:pt x="1492" y="1426"/>
                    <a:pt x="1513" y="1471"/>
                  </a:cubicBezTo>
                  <a:cubicBezTo>
                    <a:pt x="1573" y="1479"/>
                    <a:pt x="1573" y="1428"/>
                    <a:pt x="1621" y="1419"/>
                  </a:cubicBezTo>
                  <a:cubicBezTo>
                    <a:pt x="1643" y="1433"/>
                    <a:pt x="1612" y="1457"/>
                    <a:pt x="1605" y="1474"/>
                  </a:cubicBezTo>
                  <a:cubicBezTo>
                    <a:pt x="1575" y="1491"/>
                    <a:pt x="1538" y="1471"/>
                    <a:pt x="1509" y="1530"/>
                  </a:cubicBezTo>
                  <a:cubicBezTo>
                    <a:pt x="1551" y="1546"/>
                    <a:pt x="1570" y="1533"/>
                    <a:pt x="1584" y="1525"/>
                  </a:cubicBezTo>
                  <a:cubicBezTo>
                    <a:pt x="1597" y="1516"/>
                    <a:pt x="1596" y="1511"/>
                    <a:pt x="1606" y="1507"/>
                  </a:cubicBezTo>
                  <a:cubicBezTo>
                    <a:pt x="1607" y="1523"/>
                    <a:pt x="1603" y="1553"/>
                    <a:pt x="1618" y="1559"/>
                  </a:cubicBezTo>
                  <a:cubicBezTo>
                    <a:pt x="1632" y="1558"/>
                    <a:pt x="1633" y="1553"/>
                    <a:pt x="1645" y="1546"/>
                  </a:cubicBezTo>
                  <a:cubicBezTo>
                    <a:pt x="1657" y="1558"/>
                    <a:pt x="1626" y="1589"/>
                    <a:pt x="1644" y="1602"/>
                  </a:cubicBezTo>
                  <a:cubicBezTo>
                    <a:pt x="1661" y="1599"/>
                    <a:pt x="1667" y="1583"/>
                    <a:pt x="1667" y="1583"/>
                  </a:cubicBezTo>
                  <a:cubicBezTo>
                    <a:pt x="1677" y="1597"/>
                    <a:pt x="1689" y="1597"/>
                    <a:pt x="1700" y="1594"/>
                  </a:cubicBezTo>
                  <a:cubicBezTo>
                    <a:pt x="1706" y="1579"/>
                    <a:pt x="1707" y="1545"/>
                    <a:pt x="1688" y="1533"/>
                  </a:cubicBezTo>
                  <a:cubicBezTo>
                    <a:pt x="1697" y="1522"/>
                    <a:pt x="1720" y="1543"/>
                    <a:pt x="1729" y="1535"/>
                  </a:cubicBezTo>
                  <a:cubicBezTo>
                    <a:pt x="1748" y="1557"/>
                    <a:pt x="1707" y="1600"/>
                    <a:pt x="1737" y="1618"/>
                  </a:cubicBezTo>
                  <a:cubicBezTo>
                    <a:pt x="1766" y="1615"/>
                    <a:pt x="1765" y="1586"/>
                    <a:pt x="1794" y="1574"/>
                  </a:cubicBezTo>
                  <a:cubicBezTo>
                    <a:pt x="1789" y="1604"/>
                    <a:pt x="1824" y="1626"/>
                    <a:pt x="1779" y="1648"/>
                  </a:cubicBezTo>
                  <a:cubicBezTo>
                    <a:pt x="1779" y="1677"/>
                    <a:pt x="1834" y="1669"/>
                    <a:pt x="1808" y="1711"/>
                  </a:cubicBezTo>
                  <a:cubicBezTo>
                    <a:pt x="1818" y="1728"/>
                    <a:pt x="1831" y="1721"/>
                    <a:pt x="1843" y="1718"/>
                  </a:cubicBezTo>
                  <a:lnTo>
                    <a:pt x="1870" y="1688"/>
                  </a:lnTo>
                  <a:cubicBezTo>
                    <a:pt x="1862" y="1712"/>
                    <a:pt x="1860" y="1750"/>
                    <a:pt x="1867" y="1777"/>
                  </a:cubicBezTo>
                  <a:cubicBezTo>
                    <a:pt x="1858" y="1800"/>
                    <a:pt x="1879" y="1825"/>
                    <a:pt x="1839" y="1844"/>
                  </a:cubicBezTo>
                  <a:cubicBezTo>
                    <a:pt x="1828" y="1900"/>
                    <a:pt x="1827" y="1956"/>
                    <a:pt x="1763" y="1992"/>
                  </a:cubicBezTo>
                  <a:cubicBezTo>
                    <a:pt x="1726" y="2060"/>
                    <a:pt x="1497" y="2024"/>
                    <a:pt x="1446" y="2092"/>
                  </a:cubicBezTo>
                  <a:cubicBezTo>
                    <a:pt x="1459" y="2104"/>
                    <a:pt x="1576" y="2100"/>
                    <a:pt x="1591" y="2096"/>
                  </a:cubicBezTo>
                  <a:cubicBezTo>
                    <a:pt x="1613" y="2085"/>
                    <a:pt x="1631" y="2104"/>
                    <a:pt x="1654" y="2103"/>
                  </a:cubicBezTo>
                  <a:cubicBezTo>
                    <a:pt x="1705" y="2103"/>
                    <a:pt x="1767" y="2086"/>
                    <a:pt x="1809" y="2103"/>
                  </a:cubicBezTo>
                  <a:cubicBezTo>
                    <a:pt x="1869" y="2103"/>
                    <a:pt x="1920" y="2105"/>
                    <a:pt x="1974" y="2105"/>
                  </a:cubicBezTo>
                  <a:lnTo>
                    <a:pt x="1974" y="2106"/>
                  </a:lnTo>
                  <a:close/>
                </a:path>
              </a:pathLst>
            </a:custGeom>
            <a:solidFill>
              <a:srgbClr val="2F469C"/>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9"/>
            <p:cNvSpPr>
              <a:spLocks noChangeAspect="1" noEditPoints="1"/>
            </p:cNvSpPr>
            <p:nvPr/>
          </p:nvSpPr>
          <p:spPr bwMode="auto">
            <a:xfrm>
              <a:off x="3235" y="2758"/>
              <a:ext cx="581" cy="570"/>
            </a:xfrm>
            <a:custGeom>
              <a:avLst/>
              <a:gdLst>
                <a:gd name="T0" fmla="*/ 321 w 639"/>
                <a:gd name="T1" fmla="*/ 621 h 621"/>
                <a:gd name="T2" fmla="*/ 321 w 639"/>
                <a:gd name="T3" fmla="*/ 621 h 621"/>
                <a:gd name="T4" fmla="*/ 639 w 639"/>
                <a:gd name="T5" fmla="*/ 307 h 621"/>
                <a:gd name="T6" fmla="*/ 321 w 639"/>
                <a:gd name="T7" fmla="*/ 0 h 621"/>
                <a:gd name="T8" fmla="*/ 0 w 639"/>
                <a:gd name="T9" fmla="*/ 307 h 621"/>
                <a:gd name="T10" fmla="*/ 321 w 639"/>
                <a:gd name="T11" fmla="*/ 621 h 621"/>
                <a:gd name="T12" fmla="*/ 321 w 639"/>
                <a:gd name="T13" fmla="*/ 621 h 621"/>
                <a:gd name="T14" fmla="*/ 162 w 639"/>
                <a:gd name="T15" fmla="*/ 307 h 621"/>
                <a:gd name="T16" fmla="*/ 162 w 639"/>
                <a:gd name="T17" fmla="*/ 307 h 621"/>
                <a:gd name="T18" fmla="*/ 321 w 639"/>
                <a:gd name="T19" fmla="*/ 125 h 621"/>
                <a:gd name="T20" fmla="*/ 477 w 639"/>
                <a:gd name="T21" fmla="*/ 307 h 621"/>
                <a:gd name="T22" fmla="*/ 321 w 639"/>
                <a:gd name="T23" fmla="*/ 495 h 621"/>
                <a:gd name="T24" fmla="*/ 162 w 639"/>
                <a:gd name="T25" fmla="*/ 30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9" h="621">
                  <a:moveTo>
                    <a:pt x="321" y="621"/>
                  </a:moveTo>
                  <a:lnTo>
                    <a:pt x="321" y="621"/>
                  </a:lnTo>
                  <a:cubicBezTo>
                    <a:pt x="512" y="621"/>
                    <a:pt x="639" y="480"/>
                    <a:pt x="639" y="307"/>
                  </a:cubicBezTo>
                  <a:cubicBezTo>
                    <a:pt x="639" y="124"/>
                    <a:pt x="511" y="0"/>
                    <a:pt x="321" y="0"/>
                  </a:cubicBezTo>
                  <a:cubicBezTo>
                    <a:pt x="130" y="0"/>
                    <a:pt x="0" y="121"/>
                    <a:pt x="0" y="307"/>
                  </a:cubicBezTo>
                  <a:cubicBezTo>
                    <a:pt x="0" y="489"/>
                    <a:pt x="132" y="621"/>
                    <a:pt x="321" y="621"/>
                  </a:cubicBezTo>
                  <a:lnTo>
                    <a:pt x="321" y="621"/>
                  </a:lnTo>
                  <a:close/>
                  <a:moveTo>
                    <a:pt x="162" y="307"/>
                  </a:moveTo>
                  <a:lnTo>
                    <a:pt x="162" y="307"/>
                  </a:lnTo>
                  <a:cubicBezTo>
                    <a:pt x="162" y="198"/>
                    <a:pt x="214" y="125"/>
                    <a:pt x="321" y="125"/>
                  </a:cubicBezTo>
                  <a:cubicBezTo>
                    <a:pt x="425" y="125"/>
                    <a:pt x="477" y="192"/>
                    <a:pt x="477" y="307"/>
                  </a:cubicBezTo>
                  <a:cubicBezTo>
                    <a:pt x="477" y="413"/>
                    <a:pt x="426" y="495"/>
                    <a:pt x="321" y="495"/>
                  </a:cubicBezTo>
                  <a:cubicBezTo>
                    <a:pt x="220" y="495"/>
                    <a:pt x="162" y="415"/>
                    <a:pt x="162" y="30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0"/>
            <p:cNvSpPr>
              <a:spLocks noChangeAspect="1"/>
            </p:cNvSpPr>
            <p:nvPr/>
          </p:nvSpPr>
          <p:spPr bwMode="auto">
            <a:xfrm>
              <a:off x="3892" y="2758"/>
              <a:ext cx="409" cy="570"/>
            </a:xfrm>
            <a:custGeom>
              <a:avLst/>
              <a:gdLst>
                <a:gd name="T0" fmla="*/ 377 w 441"/>
                <a:gd name="T1" fmla="*/ 128 h 621"/>
                <a:gd name="T2" fmla="*/ 377 w 441"/>
                <a:gd name="T3" fmla="*/ 128 h 621"/>
                <a:gd name="T4" fmla="*/ 270 w 441"/>
                <a:gd name="T5" fmla="*/ 114 h 621"/>
                <a:gd name="T6" fmla="*/ 163 w 441"/>
                <a:gd name="T7" fmla="*/ 160 h 621"/>
                <a:gd name="T8" fmla="*/ 290 w 441"/>
                <a:gd name="T9" fmla="*/ 260 h 621"/>
                <a:gd name="T10" fmla="*/ 441 w 441"/>
                <a:gd name="T11" fmla="*/ 443 h 621"/>
                <a:gd name="T12" fmla="*/ 187 w 441"/>
                <a:gd name="T13" fmla="*/ 621 h 621"/>
                <a:gd name="T14" fmla="*/ 11 w 441"/>
                <a:gd name="T15" fmla="*/ 594 h 621"/>
                <a:gd name="T16" fmla="*/ 11 w 441"/>
                <a:gd name="T17" fmla="*/ 469 h 621"/>
                <a:gd name="T18" fmla="*/ 193 w 441"/>
                <a:gd name="T19" fmla="*/ 506 h 621"/>
                <a:gd name="T20" fmla="*/ 279 w 441"/>
                <a:gd name="T21" fmla="*/ 448 h 621"/>
                <a:gd name="T22" fmla="*/ 153 w 441"/>
                <a:gd name="T23" fmla="*/ 349 h 621"/>
                <a:gd name="T24" fmla="*/ 0 w 441"/>
                <a:gd name="T25" fmla="*/ 160 h 621"/>
                <a:gd name="T26" fmla="*/ 243 w 441"/>
                <a:gd name="T27" fmla="*/ 0 h 621"/>
                <a:gd name="T28" fmla="*/ 377 w 441"/>
                <a:gd name="T29" fmla="*/ 10 h 621"/>
                <a:gd name="T30" fmla="*/ 377 w 441"/>
                <a:gd name="T31" fmla="*/ 12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621">
                  <a:moveTo>
                    <a:pt x="377" y="128"/>
                  </a:moveTo>
                  <a:lnTo>
                    <a:pt x="377" y="128"/>
                  </a:lnTo>
                  <a:cubicBezTo>
                    <a:pt x="341" y="122"/>
                    <a:pt x="306" y="114"/>
                    <a:pt x="270" y="114"/>
                  </a:cubicBezTo>
                  <a:cubicBezTo>
                    <a:pt x="207" y="114"/>
                    <a:pt x="163" y="129"/>
                    <a:pt x="163" y="160"/>
                  </a:cubicBezTo>
                  <a:cubicBezTo>
                    <a:pt x="163" y="195"/>
                    <a:pt x="223" y="224"/>
                    <a:pt x="290" y="260"/>
                  </a:cubicBezTo>
                  <a:cubicBezTo>
                    <a:pt x="353" y="294"/>
                    <a:pt x="441" y="340"/>
                    <a:pt x="441" y="443"/>
                  </a:cubicBezTo>
                  <a:cubicBezTo>
                    <a:pt x="441" y="557"/>
                    <a:pt x="340" y="621"/>
                    <a:pt x="187" y="621"/>
                  </a:cubicBezTo>
                  <a:cubicBezTo>
                    <a:pt x="117" y="621"/>
                    <a:pt x="69" y="607"/>
                    <a:pt x="11" y="594"/>
                  </a:cubicBezTo>
                  <a:lnTo>
                    <a:pt x="11" y="469"/>
                  </a:lnTo>
                  <a:cubicBezTo>
                    <a:pt x="56" y="482"/>
                    <a:pt x="128" y="506"/>
                    <a:pt x="193" y="506"/>
                  </a:cubicBezTo>
                  <a:cubicBezTo>
                    <a:pt x="236" y="506"/>
                    <a:pt x="279" y="487"/>
                    <a:pt x="279" y="448"/>
                  </a:cubicBezTo>
                  <a:cubicBezTo>
                    <a:pt x="279" y="412"/>
                    <a:pt x="227" y="391"/>
                    <a:pt x="153" y="349"/>
                  </a:cubicBezTo>
                  <a:cubicBezTo>
                    <a:pt x="86" y="316"/>
                    <a:pt x="0" y="247"/>
                    <a:pt x="0" y="160"/>
                  </a:cubicBezTo>
                  <a:cubicBezTo>
                    <a:pt x="0" y="57"/>
                    <a:pt x="104" y="0"/>
                    <a:pt x="243" y="0"/>
                  </a:cubicBezTo>
                  <a:cubicBezTo>
                    <a:pt x="288" y="0"/>
                    <a:pt x="333" y="4"/>
                    <a:pt x="377" y="10"/>
                  </a:cubicBezTo>
                  <a:lnTo>
                    <a:pt x="377" y="128"/>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31"/>
            <p:cNvSpPr>
              <a:spLocks noChangeAspect="1"/>
            </p:cNvSpPr>
            <p:nvPr/>
          </p:nvSpPr>
          <p:spPr bwMode="auto">
            <a:xfrm>
              <a:off x="1772" y="2564"/>
              <a:ext cx="215" cy="743"/>
            </a:xfrm>
            <a:custGeom>
              <a:avLst/>
              <a:gdLst>
                <a:gd name="T0" fmla="*/ 18 w 229"/>
                <a:gd name="T1" fmla="*/ 817 h 817"/>
                <a:gd name="T2" fmla="*/ 18 w 229"/>
                <a:gd name="T3" fmla="*/ 817 h 817"/>
                <a:gd name="T4" fmla="*/ 24 w 229"/>
                <a:gd name="T5" fmla="*/ 606 h 817"/>
                <a:gd name="T6" fmla="*/ 24 w 229"/>
                <a:gd name="T7" fmla="*/ 287 h 817"/>
                <a:gd name="T8" fmla="*/ 0 w 229"/>
                <a:gd name="T9" fmla="*/ 0 h 817"/>
                <a:gd name="T10" fmla="*/ 211 w 229"/>
                <a:gd name="T11" fmla="*/ 0 h 817"/>
                <a:gd name="T12" fmla="*/ 205 w 229"/>
                <a:gd name="T13" fmla="*/ 232 h 817"/>
                <a:gd name="T14" fmla="*/ 205 w 229"/>
                <a:gd name="T15" fmla="*/ 530 h 817"/>
                <a:gd name="T16" fmla="*/ 229 w 229"/>
                <a:gd name="T17" fmla="*/ 817 h 817"/>
                <a:gd name="T18" fmla="*/ 18 w 229"/>
                <a:gd name="T19" fmla="*/ 817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817">
                  <a:moveTo>
                    <a:pt x="18" y="817"/>
                  </a:moveTo>
                  <a:lnTo>
                    <a:pt x="18" y="817"/>
                  </a:lnTo>
                  <a:cubicBezTo>
                    <a:pt x="22" y="750"/>
                    <a:pt x="24" y="699"/>
                    <a:pt x="24" y="606"/>
                  </a:cubicBezTo>
                  <a:lnTo>
                    <a:pt x="24" y="287"/>
                  </a:lnTo>
                  <a:cubicBezTo>
                    <a:pt x="24" y="172"/>
                    <a:pt x="17" y="85"/>
                    <a:pt x="0" y="0"/>
                  </a:cubicBezTo>
                  <a:lnTo>
                    <a:pt x="211" y="0"/>
                  </a:lnTo>
                  <a:cubicBezTo>
                    <a:pt x="211" y="59"/>
                    <a:pt x="205" y="140"/>
                    <a:pt x="205" y="232"/>
                  </a:cubicBezTo>
                  <a:lnTo>
                    <a:pt x="205" y="530"/>
                  </a:lnTo>
                  <a:cubicBezTo>
                    <a:pt x="205" y="614"/>
                    <a:pt x="218" y="739"/>
                    <a:pt x="229" y="817"/>
                  </a:cubicBezTo>
                  <a:lnTo>
                    <a:pt x="18" y="817"/>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2"/>
            <p:cNvSpPr>
              <a:spLocks noChangeAspect="1" noEditPoints="1"/>
            </p:cNvSpPr>
            <p:nvPr/>
          </p:nvSpPr>
          <p:spPr bwMode="auto">
            <a:xfrm>
              <a:off x="2095" y="2758"/>
              <a:ext cx="602" cy="785"/>
            </a:xfrm>
            <a:custGeom>
              <a:avLst/>
              <a:gdLst>
                <a:gd name="T0" fmla="*/ 210 w 662"/>
                <a:gd name="T1" fmla="*/ 851 h 863"/>
                <a:gd name="T2" fmla="*/ 210 w 662"/>
                <a:gd name="T3" fmla="*/ 851 h 863"/>
                <a:gd name="T4" fmla="*/ 198 w 662"/>
                <a:gd name="T5" fmla="*/ 632 h 863"/>
                <a:gd name="T6" fmla="*/ 198 w 662"/>
                <a:gd name="T7" fmla="*/ 564 h 863"/>
                <a:gd name="T8" fmla="*/ 385 w 662"/>
                <a:gd name="T9" fmla="*/ 621 h 863"/>
                <a:gd name="T10" fmla="*/ 662 w 662"/>
                <a:gd name="T11" fmla="*/ 322 h 863"/>
                <a:gd name="T12" fmla="*/ 378 w 662"/>
                <a:gd name="T13" fmla="*/ 0 h 863"/>
                <a:gd name="T14" fmla="*/ 174 w 662"/>
                <a:gd name="T15" fmla="*/ 98 h 863"/>
                <a:gd name="T16" fmla="*/ 153 w 662"/>
                <a:gd name="T17" fmla="*/ 15 h 863"/>
                <a:gd name="T18" fmla="*/ 0 w 662"/>
                <a:gd name="T19" fmla="*/ 26 h 863"/>
                <a:gd name="T20" fmla="*/ 36 w 662"/>
                <a:gd name="T21" fmla="*/ 323 h 863"/>
                <a:gd name="T22" fmla="*/ 36 w 662"/>
                <a:gd name="T23" fmla="*/ 564 h 863"/>
                <a:gd name="T24" fmla="*/ 12 w 662"/>
                <a:gd name="T25" fmla="*/ 863 h 863"/>
                <a:gd name="T26" fmla="*/ 210 w 662"/>
                <a:gd name="T27" fmla="*/ 851 h 863"/>
                <a:gd name="T28" fmla="*/ 210 w 662"/>
                <a:gd name="T29" fmla="*/ 851 h 863"/>
                <a:gd name="T30" fmla="*/ 186 w 662"/>
                <a:gd name="T31" fmla="*/ 323 h 863"/>
                <a:gd name="T32" fmla="*/ 186 w 662"/>
                <a:gd name="T33" fmla="*/ 323 h 863"/>
                <a:gd name="T34" fmla="*/ 338 w 662"/>
                <a:gd name="T35" fmla="*/ 125 h 863"/>
                <a:gd name="T36" fmla="*/ 500 w 662"/>
                <a:gd name="T37" fmla="*/ 323 h 863"/>
                <a:gd name="T38" fmla="*/ 345 w 662"/>
                <a:gd name="T39" fmla="*/ 495 h 863"/>
                <a:gd name="T40" fmla="*/ 186 w 662"/>
                <a:gd name="T41" fmla="*/ 32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2" h="863">
                  <a:moveTo>
                    <a:pt x="210" y="851"/>
                  </a:moveTo>
                  <a:lnTo>
                    <a:pt x="210" y="851"/>
                  </a:lnTo>
                  <a:cubicBezTo>
                    <a:pt x="198" y="763"/>
                    <a:pt x="198" y="664"/>
                    <a:pt x="198" y="632"/>
                  </a:cubicBezTo>
                  <a:lnTo>
                    <a:pt x="198" y="564"/>
                  </a:lnTo>
                  <a:cubicBezTo>
                    <a:pt x="242" y="589"/>
                    <a:pt x="288" y="621"/>
                    <a:pt x="385" y="621"/>
                  </a:cubicBezTo>
                  <a:cubicBezTo>
                    <a:pt x="550" y="621"/>
                    <a:pt x="662" y="495"/>
                    <a:pt x="662" y="322"/>
                  </a:cubicBezTo>
                  <a:cubicBezTo>
                    <a:pt x="662" y="134"/>
                    <a:pt x="546" y="0"/>
                    <a:pt x="378" y="0"/>
                  </a:cubicBezTo>
                  <a:cubicBezTo>
                    <a:pt x="261" y="0"/>
                    <a:pt x="213" y="56"/>
                    <a:pt x="174" y="98"/>
                  </a:cubicBezTo>
                  <a:cubicBezTo>
                    <a:pt x="166" y="67"/>
                    <a:pt x="162" y="41"/>
                    <a:pt x="153" y="15"/>
                  </a:cubicBezTo>
                  <a:lnTo>
                    <a:pt x="0" y="26"/>
                  </a:lnTo>
                  <a:cubicBezTo>
                    <a:pt x="19" y="127"/>
                    <a:pt x="36" y="220"/>
                    <a:pt x="36" y="323"/>
                  </a:cubicBezTo>
                  <a:lnTo>
                    <a:pt x="36" y="564"/>
                  </a:lnTo>
                  <a:cubicBezTo>
                    <a:pt x="36" y="648"/>
                    <a:pt x="18" y="808"/>
                    <a:pt x="12" y="863"/>
                  </a:cubicBezTo>
                  <a:lnTo>
                    <a:pt x="210" y="851"/>
                  </a:lnTo>
                  <a:lnTo>
                    <a:pt x="210" y="851"/>
                  </a:lnTo>
                  <a:close/>
                  <a:moveTo>
                    <a:pt x="186" y="323"/>
                  </a:moveTo>
                  <a:lnTo>
                    <a:pt x="186" y="323"/>
                  </a:lnTo>
                  <a:cubicBezTo>
                    <a:pt x="186" y="206"/>
                    <a:pt x="236" y="125"/>
                    <a:pt x="338" y="125"/>
                  </a:cubicBezTo>
                  <a:cubicBezTo>
                    <a:pt x="433" y="125"/>
                    <a:pt x="500" y="207"/>
                    <a:pt x="500" y="323"/>
                  </a:cubicBezTo>
                  <a:cubicBezTo>
                    <a:pt x="500" y="426"/>
                    <a:pt x="448" y="495"/>
                    <a:pt x="345" y="495"/>
                  </a:cubicBezTo>
                  <a:cubicBezTo>
                    <a:pt x="244" y="495"/>
                    <a:pt x="186" y="437"/>
                    <a:pt x="186" y="32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3"/>
            <p:cNvSpPr>
              <a:spLocks noChangeAspect="1"/>
            </p:cNvSpPr>
            <p:nvPr/>
          </p:nvSpPr>
          <p:spPr bwMode="auto">
            <a:xfrm>
              <a:off x="2773" y="2758"/>
              <a:ext cx="398" cy="570"/>
            </a:xfrm>
            <a:custGeom>
              <a:avLst/>
              <a:gdLst>
                <a:gd name="T0" fmla="*/ 364 w 440"/>
                <a:gd name="T1" fmla="*/ 126 h 621"/>
                <a:gd name="T2" fmla="*/ 364 w 440"/>
                <a:gd name="T3" fmla="*/ 126 h 621"/>
                <a:gd name="T4" fmla="*/ 270 w 440"/>
                <a:gd name="T5" fmla="*/ 114 h 621"/>
                <a:gd name="T6" fmla="*/ 162 w 440"/>
                <a:gd name="T7" fmla="*/ 160 h 621"/>
                <a:gd name="T8" fmla="*/ 289 w 440"/>
                <a:gd name="T9" fmla="*/ 260 h 621"/>
                <a:gd name="T10" fmla="*/ 440 w 440"/>
                <a:gd name="T11" fmla="*/ 443 h 621"/>
                <a:gd name="T12" fmla="*/ 186 w 440"/>
                <a:gd name="T13" fmla="*/ 621 h 621"/>
                <a:gd name="T14" fmla="*/ 11 w 440"/>
                <a:gd name="T15" fmla="*/ 594 h 621"/>
                <a:gd name="T16" fmla="*/ 11 w 440"/>
                <a:gd name="T17" fmla="*/ 469 h 621"/>
                <a:gd name="T18" fmla="*/ 192 w 440"/>
                <a:gd name="T19" fmla="*/ 506 h 621"/>
                <a:gd name="T20" fmla="*/ 278 w 440"/>
                <a:gd name="T21" fmla="*/ 448 h 621"/>
                <a:gd name="T22" fmla="*/ 152 w 440"/>
                <a:gd name="T23" fmla="*/ 349 h 621"/>
                <a:gd name="T24" fmla="*/ 0 w 440"/>
                <a:gd name="T25" fmla="*/ 160 h 621"/>
                <a:gd name="T26" fmla="*/ 242 w 440"/>
                <a:gd name="T27" fmla="*/ 0 h 621"/>
                <a:gd name="T28" fmla="*/ 387 w 440"/>
                <a:gd name="T29" fmla="*/ 12 h 621"/>
                <a:gd name="T30" fmla="*/ 364 w 440"/>
                <a:gd name="T31" fmla="*/ 12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 h="621">
                  <a:moveTo>
                    <a:pt x="364" y="126"/>
                  </a:moveTo>
                  <a:lnTo>
                    <a:pt x="364" y="126"/>
                  </a:lnTo>
                  <a:cubicBezTo>
                    <a:pt x="328" y="120"/>
                    <a:pt x="306" y="114"/>
                    <a:pt x="270" y="114"/>
                  </a:cubicBezTo>
                  <a:cubicBezTo>
                    <a:pt x="206" y="114"/>
                    <a:pt x="162" y="129"/>
                    <a:pt x="162" y="160"/>
                  </a:cubicBezTo>
                  <a:cubicBezTo>
                    <a:pt x="162" y="195"/>
                    <a:pt x="222" y="224"/>
                    <a:pt x="289" y="260"/>
                  </a:cubicBezTo>
                  <a:cubicBezTo>
                    <a:pt x="353" y="294"/>
                    <a:pt x="440" y="340"/>
                    <a:pt x="440" y="443"/>
                  </a:cubicBezTo>
                  <a:cubicBezTo>
                    <a:pt x="440" y="557"/>
                    <a:pt x="339" y="621"/>
                    <a:pt x="186" y="621"/>
                  </a:cubicBezTo>
                  <a:cubicBezTo>
                    <a:pt x="116" y="621"/>
                    <a:pt x="68" y="607"/>
                    <a:pt x="11" y="594"/>
                  </a:cubicBezTo>
                  <a:lnTo>
                    <a:pt x="11" y="469"/>
                  </a:lnTo>
                  <a:cubicBezTo>
                    <a:pt x="55" y="482"/>
                    <a:pt x="127" y="506"/>
                    <a:pt x="192" y="506"/>
                  </a:cubicBezTo>
                  <a:cubicBezTo>
                    <a:pt x="235" y="506"/>
                    <a:pt x="278" y="487"/>
                    <a:pt x="278" y="448"/>
                  </a:cubicBezTo>
                  <a:cubicBezTo>
                    <a:pt x="278" y="412"/>
                    <a:pt x="227" y="391"/>
                    <a:pt x="152" y="349"/>
                  </a:cubicBezTo>
                  <a:cubicBezTo>
                    <a:pt x="85" y="316"/>
                    <a:pt x="0" y="247"/>
                    <a:pt x="0" y="160"/>
                  </a:cubicBezTo>
                  <a:cubicBezTo>
                    <a:pt x="0" y="57"/>
                    <a:pt x="103" y="0"/>
                    <a:pt x="242" y="0"/>
                  </a:cubicBezTo>
                  <a:cubicBezTo>
                    <a:pt x="288" y="0"/>
                    <a:pt x="342" y="6"/>
                    <a:pt x="387" y="12"/>
                  </a:cubicBezTo>
                  <a:lnTo>
                    <a:pt x="364" y="126"/>
                  </a:ln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0" name="Picture 2" descr="Public Affairs"/>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452895" y="6593642"/>
            <a:ext cx="1628771" cy="18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648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79" r:id="rId4"/>
    <p:sldLayoutId id="2147483722" r:id="rId5"/>
  </p:sldLayoutIdLst>
  <p:hf hdr="0" ftr="0" dt="0"/>
  <p:txStyles>
    <p:titleStyle>
      <a:lvl1pPr algn="l" defTabSz="1232345" rtl="0" eaLnBrk="1" latinLnBrk="0" hangingPunct="1">
        <a:lnSpc>
          <a:spcPct val="90000"/>
        </a:lnSpc>
        <a:spcBef>
          <a:spcPts val="544"/>
        </a:spcBef>
        <a:buNone/>
        <a:tabLst/>
        <a:defRPr sz="4400" b="1" kern="1200">
          <a:solidFill>
            <a:schemeClr val="tx1"/>
          </a:solidFill>
          <a:latin typeface="+mj-lt"/>
          <a:ea typeface="+mj-ea"/>
          <a:cs typeface="+mj-cs"/>
        </a:defRPr>
      </a:lvl1pPr>
    </p:titleStyle>
    <p:bodyStyle>
      <a:lvl1pPr marL="0" indent="0" algn="l" defTabSz="1232345" rtl="0" eaLnBrk="1" latinLnBrk="0" hangingPunct="1">
        <a:lnSpc>
          <a:spcPct val="100000"/>
        </a:lnSpc>
        <a:spcBef>
          <a:spcPts val="400"/>
        </a:spcBef>
        <a:spcAft>
          <a:spcPts val="400"/>
        </a:spcAft>
        <a:buFont typeface="Arial" panose="020B0604020202020204" pitchFamily="34" charset="0"/>
        <a:buNone/>
        <a:defRPr sz="2133" kern="1200" cap="all" baseline="0">
          <a:solidFill>
            <a:schemeClr val="tx1"/>
          </a:solidFill>
          <a:latin typeface="+mn-lt"/>
          <a:ea typeface="+mn-ea"/>
          <a:cs typeface="+mn-cs"/>
        </a:defRPr>
      </a:lvl1pPr>
      <a:lvl2pPr marL="4320" indent="0" algn="l" defTabSz="1232345" rtl="0" eaLnBrk="1" latinLnBrk="0" hangingPunct="1">
        <a:lnSpc>
          <a:spcPct val="10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2pPr>
      <a:lvl3pPr marL="249063" indent="-249063"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3pPr>
      <a:lvl4pPr marL="575867" indent="-254822" algn="l" defTabSz="1232345" rtl="0" eaLnBrk="1" latinLnBrk="0" hangingPunct="1">
        <a:lnSpc>
          <a:spcPct val="100000"/>
        </a:lnSpc>
        <a:spcBef>
          <a:spcPts val="400"/>
        </a:spcBef>
        <a:spcAft>
          <a:spcPts val="400"/>
        </a:spcAft>
        <a:buFont typeface="Arial" panose="020B0604020202020204" pitchFamily="34" charset="0"/>
        <a:buChar char="–"/>
        <a:defRPr sz="1600" kern="1200">
          <a:solidFill>
            <a:schemeClr val="tx1"/>
          </a:solidFill>
          <a:latin typeface="+mn-lt"/>
          <a:ea typeface="+mn-ea"/>
          <a:cs typeface="+mn-cs"/>
        </a:defRPr>
      </a:lvl4pPr>
      <a:lvl5pPr marL="809092" indent="-234666" algn="l" defTabSz="1232345" rtl="0" eaLnBrk="1" latinLnBrk="0" hangingPunct="1">
        <a:lnSpc>
          <a:spcPct val="100000"/>
        </a:lnSpc>
        <a:spcBef>
          <a:spcPts val="400"/>
        </a:spcBef>
        <a:spcAft>
          <a:spcPts val="400"/>
        </a:spcAft>
        <a:buSzPct val="85000"/>
        <a:buFont typeface="Arial" panose="020B0604020202020204" pitchFamily="34" charset="0"/>
        <a:buChar char="•"/>
        <a:defRPr sz="1600" kern="1200">
          <a:solidFill>
            <a:schemeClr val="tx1"/>
          </a:solidFill>
          <a:latin typeface="+mn-lt"/>
          <a:ea typeface="+mn-ea"/>
          <a:cs typeface="+mn-cs"/>
        </a:defRPr>
      </a:lvl5pPr>
      <a:lvl6pPr marL="3388949"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4005121"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621292"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237466" indent="-308086" algn="l" defTabSz="1232345"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32345" rtl="0" eaLnBrk="1" latinLnBrk="0" hangingPunct="1">
        <a:defRPr sz="2400" kern="1200">
          <a:solidFill>
            <a:schemeClr val="tx1"/>
          </a:solidFill>
          <a:latin typeface="+mn-lt"/>
          <a:ea typeface="+mn-ea"/>
          <a:cs typeface="+mn-cs"/>
        </a:defRPr>
      </a:lvl1pPr>
      <a:lvl2pPr marL="616171" algn="l" defTabSz="1232345" rtl="0" eaLnBrk="1" latinLnBrk="0" hangingPunct="1">
        <a:defRPr sz="2400" kern="1200">
          <a:solidFill>
            <a:schemeClr val="tx1"/>
          </a:solidFill>
          <a:latin typeface="+mn-lt"/>
          <a:ea typeface="+mn-ea"/>
          <a:cs typeface="+mn-cs"/>
        </a:defRPr>
      </a:lvl2pPr>
      <a:lvl3pPr marL="1232345" algn="l" defTabSz="1232345" rtl="0" eaLnBrk="1" latinLnBrk="0" hangingPunct="1">
        <a:defRPr sz="2400" kern="1200">
          <a:solidFill>
            <a:schemeClr val="tx1"/>
          </a:solidFill>
          <a:latin typeface="+mn-lt"/>
          <a:ea typeface="+mn-ea"/>
          <a:cs typeface="+mn-cs"/>
        </a:defRPr>
      </a:lvl3pPr>
      <a:lvl4pPr marL="1848516" algn="l" defTabSz="1232345" rtl="0" eaLnBrk="1" latinLnBrk="0" hangingPunct="1">
        <a:defRPr sz="2400" kern="1200">
          <a:solidFill>
            <a:schemeClr val="tx1"/>
          </a:solidFill>
          <a:latin typeface="+mn-lt"/>
          <a:ea typeface="+mn-ea"/>
          <a:cs typeface="+mn-cs"/>
        </a:defRPr>
      </a:lvl4pPr>
      <a:lvl5pPr marL="2464690" algn="l" defTabSz="1232345" rtl="0" eaLnBrk="1" latinLnBrk="0" hangingPunct="1">
        <a:defRPr sz="2400" kern="1200">
          <a:solidFill>
            <a:schemeClr val="tx1"/>
          </a:solidFill>
          <a:latin typeface="+mn-lt"/>
          <a:ea typeface="+mn-ea"/>
          <a:cs typeface="+mn-cs"/>
        </a:defRPr>
      </a:lvl5pPr>
      <a:lvl6pPr marL="3080862" algn="l" defTabSz="1232345" rtl="0" eaLnBrk="1" latinLnBrk="0" hangingPunct="1">
        <a:defRPr sz="2400" kern="1200">
          <a:solidFill>
            <a:schemeClr val="tx1"/>
          </a:solidFill>
          <a:latin typeface="+mn-lt"/>
          <a:ea typeface="+mn-ea"/>
          <a:cs typeface="+mn-cs"/>
        </a:defRPr>
      </a:lvl6pPr>
      <a:lvl7pPr marL="3697036" algn="l" defTabSz="1232345" rtl="0" eaLnBrk="1" latinLnBrk="0" hangingPunct="1">
        <a:defRPr sz="2400" kern="1200">
          <a:solidFill>
            <a:schemeClr val="tx1"/>
          </a:solidFill>
          <a:latin typeface="+mn-lt"/>
          <a:ea typeface="+mn-ea"/>
          <a:cs typeface="+mn-cs"/>
        </a:defRPr>
      </a:lvl7pPr>
      <a:lvl8pPr marL="4313207" algn="l" defTabSz="1232345" rtl="0" eaLnBrk="1" latinLnBrk="0" hangingPunct="1">
        <a:defRPr sz="2400" kern="1200">
          <a:solidFill>
            <a:schemeClr val="tx1"/>
          </a:solidFill>
          <a:latin typeface="+mn-lt"/>
          <a:ea typeface="+mn-ea"/>
          <a:cs typeface="+mn-cs"/>
        </a:defRPr>
      </a:lvl8pPr>
      <a:lvl9pPr marL="4929378" algn="l" defTabSz="123234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56562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a:xfrm>
            <a:off x="4144873" y="2897909"/>
            <a:ext cx="7127779" cy="1858906"/>
          </a:xfrm>
        </p:spPr>
        <p:txBody>
          <a:bodyPr/>
          <a:lstStyle/>
          <a:p>
            <a:pPr algn="ctr"/>
            <a:r>
              <a:rPr lang="en-GB" sz="4800" dirty="0"/>
              <a:t>American Bar Association</a:t>
            </a:r>
            <a:br>
              <a:rPr lang="en-GB" sz="4800" dirty="0"/>
            </a:br>
            <a:r>
              <a:rPr lang="en-GB" sz="4800" dirty="0"/>
              <a:t>April 2018</a:t>
            </a:r>
          </a:p>
        </p:txBody>
      </p:sp>
      <p:grpSp>
        <p:nvGrpSpPr>
          <p:cNvPr id="7" name="Group 6"/>
          <p:cNvGrpSpPr/>
          <p:nvPr/>
        </p:nvGrpSpPr>
        <p:grpSpPr>
          <a:xfrm>
            <a:off x="335143" y="-1444"/>
            <a:ext cx="4932104" cy="3391805"/>
            <a:chOff x="622300" y="794"/>
            <a:chExt cx="6632574" cy="4562475"/>
          </a:xfrm>
          <a:solidFill>
            <a:srgbClr val="0099CC"/>
          </a:solidFill>
        </p:grpSpPr>
        <p:sp>
          <p:nvSpPr>
            <p:cNvPr id="9" name="Freeform 51"/>
            <p:cNvSpPr>
              <a:spLocks/>
            </p:cNvSpPr>
            <p:nvPr userDrawn="1"/>
          </p:nvSpPr>
          <p:spPr bwMode="ltGray">
            <a:xfrm flipH="1">
              <a:off x="622300" y="794"/>
              <a:ext cx="6632574" cy="4038600"/>
            </a:xfrm>
            <a:custGeom>
              <a:avLst/>
              <a:gdLst>
                <a:gd name="T0" fmla="*/ 0 w 4178"/>
                <a:gd name="T1" fmla="*/ 0 h 2544"/>
                <a:gd name="T2" fmla="*/ 2544 w 4178"/>
                <a:gd name="T3" fmla="*/ 2544 h 2544"/>
                <a:gd name="T4" fmla="*/ 4178 w 4178"/>
                <a:gd name="T5" fmla="*/ 0 h 2544"/>
                <a:gd name="T6" fmla="*/ 0 w 4178"/>
                <a:gd name="T7" fmla="*/ 0 h 2544"/>
              </a:gdLst>
              <a:ahLst/>
              <a:cxnLst>
                <a:cxn ang="0">
                  <a:pos x="T0" y="T1"/>
                </a:cxn>
                <a:cxn ang="0">
                  <a:pos x="T2" y="T3"/>
                </a:cxn>
                <a:cxn ang="0">
                  <a:pos x="T4" y="T5"/>
                </a:cxn>
                <a:cxn ang="0">
                  <a:pos x="T6" y="T7"/>
                </a:cxn>
              </a:cxnLst>
              <a:rect l="0" t="0" r="r" b="b"/>
              <a:pathLst>
                <a:path w="4178" h="2544">
                  <a:moveTo>
                    <a:pt x="0" y="0"/>
                  </a:moveTo>
                  <a:lnTo>
                    <a:pt x="2544" y="2544"/>
                  </a:lnTo>
                  <a:lnTo>
                    <a:pt x="4178" y="0"/>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53"/>
            <p:cNvSpPr>
              <a:spLocks/>
            </p:cNvSpPr>
            <p:nvPr userDrawn="1"/>
          </p:nvSpPr>
          <p:spPr bwMode="ltGray">
            <a:xfrm flipH="1">
              <a:off x="1730375" y="1470819"/>
              <a:ext cx="2584450" cy="3092450"/>
            </a:xfrm>
            <a:custGeom>
              <a:avLst/>
              <a:gdLst>
                <a:gd name="T0" fmla="*/ 490 w 1628"/>
                <a:gd name="T1" fmla="*/ 1948 h 1948"/>
                <a:gd name="T2" fmla="*/ 402 w 1628"/>
                <a:gd name="T3" fmla="*/ 1886 h 1948"/>
                <a:gd name="T4" fmla="*/ 322 w 1628"/>
                <a:gd name="T5" fmla="*/ 1816 h 1948"/>
                <a:gd name="T6" fmla="*/ 250 w 1628"/>
                <a:gd name="T7" fmla="*/ 1740 h 1948"/>
                <a:gd name="T8" fmla="*/ 188 w 1628"/>
                <a:gd name="T9" fmla="*/ 1658 h 1948"/>
                <a:gd name="T10" fmla="*/ 134 w 1628"/>
                <a:gd name="T11" fmla="*/ 1570 h 1948"/>
                <a:gd name="T12" fmla="*/ 88 w 1628"/>
                <a:gd name="T13" fmla="*/ 1480 h 1948"/>
                <a:gd name="T14" fmla="*/ 52 w 1628"/>
                <a:gd name="T15" fmla="*/ 1384 h 1948"/>
                <a:gd name="T16" fmla="*/ 26 w 1628"/>
                <a:gd name="T17" fmla="*/ 1286 h 1948"/>
                <a:gd name="T18" fmla="*/ 8 w 1628"/>
                <a:gd name="T19" fmla="*/ 1186 h 1948"/>
                <a:gd name="T20" fmla="*/ 0 w 1628"/>
                <a:gd name="T21" fmla="*/ 1086 h 1948"/>
                <a:gd name="T22" fmla="*/ 2 w 1628"/>
                <a:gd name="T23" fmla="*/ 984 h 1948"/>
                <a:gd name="T24" fmla="*/ 14 w 1628"/>
                <a:gd name="T25" fmla="*/ 882 h 1948"/>
                <a:gd name="T26" fmla="*/ 36 w 1628"/>
                <a:gd name="T27" fmla="*/ 780 h 1948"/>
                <a:gd name="T28" fmla="*/ 70 w 1628"/>
                <a:gd name="T29" fmla="*/ 682 h 1948"/>
                <a:gd name="T30" fmla="*/ 112 w 1628"/>
                <a:gd name="T31" fmla="*/ 584 h 1948"/>
                <a:gd name="T32" fmla="*/ 166 w 1628"/>
                <a:gd name="T33" fmla="*/ 490 h 1948"/>
                <a:gd name="T34" fmla="*/ 196 w 1628"/>
                <a:gd name="T35" fmla="*/ 444 h 1948"/>
                <a:gd name="T36" fmla="*/ 262 w 1628"/>
                <a:gd name="T37" fmla="*/ 360 h 1948"/>
                <a:gd name="T38" fmla="*/ 334 w 1628"/>
                <a:gd name="T39" fmla="*/ 284 h 1948"/>
                <a:gd name="T40" fmla="*/ 414 w 1628"/>
                <a:gd name="T41" fmla="*/ 218 h 1948"/>
                <a:gd name="T42" fmla="*/ 498 w 1628"/>
                <a:gd name="T43" fmla="*/ 160 h 1948"/>
                <a:gd name="T44" fmla="*/ 588 w 1628"/>
                <a:gd name="T45" fmla="*/ 110 h 1948"/>
                <a:gd name="T46" fmla="*/ 682 w 1628"/>
                <a:gd name="T47" fmla="*/ 68 h 1948"/>
                <a:gd name="T48" fmla="*/ 778 w 1628"/>
                <a:gd name="T49" fmla="*/ 38 h 1948"/>
                <a:gd name="T50" fmla="*/ 876 w 1628"/>
                <a:gd name="T51" fmla="*/ 16 h 1948"/>
                <a:gd name="T52" fmla="*/ 978 w 1628"/>
                <a:gd name="T53" fmla="*/ 2 h 1948"/>
                <a:gd name="T54" fmla="*/ 1080 w 1628"/>
                <a:gd name="T55" fmla="*/ 0 h 1948"/>
                <a:gd name="T56" fmla="*/ 1182 w 1628"/>
                <a:gd name="T57" fmla="*/ 8 h 1948"/>
                <a:gd name="T58" fmla="*/ 1282 w 1628"/>
                <a:gd name="T59" fmla="*/ 24 h 1948"/>
                <a:gd name="T60" fmla="*/ 1382 w 1628"/>
                <a:gd name="T61" fmla="*/ 52 h 1948"/>
                <a:gd name="T62" fmla="*/ 1482 w 1628"/>
                <a:gd name="T63" fmla="*/ 88 h 1948"/>
                <a:gd name="T64" fmla="*/ 1576 w 1628"/>
                <a:gd name="T65" fmla="*/ 136 h 1948"/>
                <a:gd name="T66" fmla="*/ 1624 w 1628"/>
                <a:gd name="T67" fmla="*/ 164 h 1948"/>
                <a:gd name="T68" fmla="*/ 490 w 1628"/>
                <a:gd name="T69" fmla="*/ 1948 h 1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8" h="1948">
                  <a:moveTo>
                    <a:pt x="490" y="1948"/>
                  </a:moveTo>
                  <a:lnTo>
                    <a:pt x="490" y="1948"/>
                  </a:lnTo>
                  <a:lnTo>
                    <a:pt x="444" y="1918"/>
                  </a:lnTo>
                  <a:lnTo>
                    <a:pt x="402" y="1886"/>
                  </a:lnTo>
                  <a:lnTo>
                    <a:pt x="360" y="1852"/>
                  </a:lnTo>
                  <a:lnTo>
                    <a:pt x="322" y="1816"/>
                  </a:lnTo>
                  <a:lnTo>
                    <a:pt x="286" y="1778"/>
                  </a:lnTo>
                  <a:lnTo>
                    <a:pt x="250" y="1740"/>
                  </a:lnTo>
                  <a:lnTo>
                    <a:pt x="218" y="1700"/>
                  </a:lnTo>
                  <a:lnTo>
                    <a:pt x="188" y="1658"/>
                  </a:lnTo>
                  <a:lnTo>
                    <a:pt x="160" y="1614"/>
                  </a:lnTo>
                  <a:lnTo>
                    <a:pt x="134" y="1570"/>
                  </a:lnTo>
                  <a:lnTo>
                    <a:pt x="110" y="1526"/>
                  </a:lnTo>
                  <a:lnTo>
                    <a:pt x="88" y="1480"/>
                  </a:lnTo>
                  <a:lnTo>
                    <a:pt x="70" y="1432"/>
                  </a:lnTo>
                  <a:lnTo>
                    <a:pt x="52" y="1384"/>
                  </a:lnTo>
                  <a:lnTo>
                    <a:pt x="38" y="1336"/>
                  </a:lnTo>
                  <a:lnTo>
                    <a:pt x="26" y="1286"/>
                  </a:lnTo>
                  <a:lnTo>
                    <a:pt x="16" y="1236"/>
                  </a:lnTo>
                  <a:lnTo>
                    <a:pt x="8" y="1186"/>
                  </a:lnTo>
                  <a:lnTo>
                    <a:pt x="4" y="1136"/>
                  </a:lnTo>
                  <a:lnTo>
                    <a:pt x="0" y="1086"/>
                  </a:lnTo>
                  <a:lnTo>
                    <a:pt x="0" y="1034"/>
                  </a:lnTo>
                  <a:lnTo>
                    <a:pt x="2" y="984"/>
                  </a:lnTo>
                  <a:lnTo>
                    <a:pt x="8" y="932"/>
                  </a:lnTo>
                  <a:lnTo>
                    <a:pt x="14" y="882"/>
                  </a:lnTo>
                  <a:lnTo>
                    <a:pt x="24" y="830"/>
                  </a:lnTo>
                  <a:lnTo>
                    <a:pt x="36" y="780"/>
                  </a:lnTo>
                  <a:lnTo>
                    <a:pt x="52" y="730"/>
                  </a:lnTo>
                  <a:lnTo>
                    <a:pt x="70" y="682"/>
                  </a:lnTo>
                  <a:lnTo>
                    <a:pt x="90" y="632"/>
                  </a:lnTo>
                  <a:lnTo>
                    <a:pt x="112" y="584"/>
                  </a:lnTo>
                  <a:lnTo>
                    <a:pt x="138" y="536"/>
                  </a:lnTo>
                  <a:lnTo>
                    <a:pt x="166" y="490"/>
                  </a:lnTo>
                  <a:lnTo>
                    <a:pt x="166" y="490"/>
                  </a:lnTo>
                  <a:lnTo>
                    <a:pt x="196" y="444"/>
                  </a:lnTo>
                  <a:lnTo>
                    <a:pt x="228" y="402"/>
                  </a:lnTo>
                  <a:lnTo>
                    <a:pt x="262" y="360"/>
                  </a:lnTo>
                  <a:lnTo>
                    <a:pt x="298" y="322"/>
                  </a:lnTo>
                  <a:lnTo>
                    <a:pt x="334" y="284"/>
                  </a:lnTo>
                  <a:lnTo>
                    <a:pt x="374" y="250"/>
                  </a:lnTo>
                  <a:lnTo>
                    <a:pt x="414" y="218"/>
                  </a:lnTo>
                  <a:lnTo>
                    <a:pt x="456" y="188"/>
                  </a:lnTo>
                  <a:lnTo>
                    <a:pt x="498" y="160"/>
                  </a:lnTo>
                  <a:lnTo>
                    <a:pt x="542" y="134"/>
                  </a:lnTo>
                  <a:lnTo>
                    <a:pt x="588" y="110"/>
                  </a:lnTo>
                  <a:lnTo>
                    <a:pt x="634" y="88"/>
                  </a:lnTo>
                  <a:lnTo>
                    <a:pt x="682" y="68"/>
                  </a:lnTo>
                  <a:lnTo>
                    <a:pt x="730" y="52"/>
                  </a:lnTo>
                  <a:lnTo>
                    <a:pt x="778" y="38"/>
                  </a:lnTo>
                  <a:lnTo>
                    <a:pt x="828" y="26"/>
                  </a:lnTo>
                  <a:lnTo>
                    <a:pt x="876" y="16"/>
                  </a:lnTo>
                  <a:lnTo>
                    <a:pt x="926" y="8"/>
                  </a:lnTo>
                  <a:lnTo>
                    <a:pt x="978" y="2"/>
                  </a:lnTo>
                  <a:lnTo>
                    <a:pt x="1028" y="0"/>
                  </a:lnTo>
                  <a:lnTo>
                    <a:pt x="1080" y="0"/>
                  </a:lnTo>
                  <a:lnTo>
                    <a:pt x="1130" y="2"/>
                  </a:lnTo>
                  <a:lnTo>
                    <a:pt x="1182" y="8"/>
                  </a:lnTo>
                  <a:lnTo>
                    <a:pt x="1232" y="14"/>
                  </a:lnTo>
                  <a:lnTo>
                    <a:pt x="1282" y="24"/>
                  </a:lnTo>
                  <a:lnTo>
                    <a:pt x="1332" y="36"/>
                  </a:lnTo>
                  <a:lnTo>
                    <a:pt x="1382" y="52"/>
                  </a:lnTo>
                  <a:lnTo>
                    <a:pt x="1432" y="68"/>
                  </a:lnTo>
                  <a:lnTo>
                    <a:pt x="1482" y="88"/>
                  </a:lnTo>
                  <a:lnTo>
                    <a:pt x="1530" y="112"/>
                  </a:lnTo>
                  <a:lnTo>
                    <a:pt x="1576" y="136"/>
                  </a:lnTo>
                  <a:lnTo>
                    <a:pt x="1624" y="164"/>
                  </a:lnTo>
                  <a:lnTo>
                    <a:pt x="1624" y="164"/>
                  </a:lnTo>
                  <a:lnTo>
                    <a:pt x="1628" y="168"/>
                  </a:lnTo>
                  <a:lnTo>
                    <a:pt x="490" y="1948"/>
                  </a:lnTo>
                  <a:close/>
                </a:path>
              </a:pathLst>
            </a:custGeom>
            <a:solidFill>
              <a:srgbClr val="183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55"/>
            <p:cNvSpPr>
              <a:spLocks/>
            </p:cNvSpPr>
            <p:nvPr userDrawn="1"/>
          </p:nvSpPr>
          <p:spPr bwMode="ltGray">
            <a:xfrm flipH="1">
              <a:off x="4149725" y="858044"/>
              <a:ext cx="863600" cy="863600"/>
            </a:xfrm>
            <a:custGeom>
              <a:avLst/>
              <a:gdLst>
                <a:gd name="T0" fmla="*/ 0 w 544"/>
                <a:gd name="T1" fmla="*/ 272 h 544"/>
                <a:gd name="T2" fmla="*/ 4 w 544"/>
                <a:gd name="T3" fmla="*/ 218 h 544"/>
                <a:gd name="T4" fmla="*/ 20 w 544"/>
                <a:gd name="T5" fmla="*/ 166 h 544"/>
                <a:gd name="T6" fmla="*/ 46 w 544"/>
                <a:gd name="T7" fmla="*/ 120 h 544"/>
                <a:gd name="T8" fmla="*/ 80 w 544"/>
                <a:gd name="T9" fmla="*/ 80 h 544"/>
                <a:gd name="T10" fmla="*/ 120 w 544"/>
                <a:gd name="T11" fmla="*/ 46 h 544"/>
                <a:gd name="T12" fmla="*/ 166 w 544"/>
                <a:gd name="T13" fmla="*/ 20 h 544"/>
                <a:gd name="T14" fmla="*/ 216 w 544"/>
                <a:gd name="T15" fmla="*/ 4 h 544"/>
                <a:gd name="T16" fmla="*/ 272 w 544"/>
                <a:gd name="T17" fmla="*/ 0 h 544"/>
                <a:gd name="T18" fmla="*/ 300 w 544"/>
                <a:gd name="T19" fmla="*/ 0 h 544"/>
                <a:gd name="T20" fmla="*/ 352 w 544"/>
                <a:gd name="T21" fmla="*/ 12 h 544"/>
                <a:gd name="T22" fmla="*/ 402 w 544"/>
                <a:gd name="T23" fmla="*/ 32 h 544"/>
                <a:gd name="T24" fmla="*/ 446 w 544"/>
                <a:gd name="T25" fmla="*/ 62 h 544"/>
                <a:gd name="T26" fmla="*/ 482 w 544"/>
                <a:gd name="T27" fmla="*/ 98 h 544"/>
                <a:gd name="T28" fmla="*/ 512 w 544"/>
                <a:gd name="T29" fmla="*/ 142 h 544"/>
                <a:gd name="T30" fmla="*/ 532 w 544"/>
                <a:gd name="T31" fmla="*/ 190 h 544"/>
                <a:gd name="T32" fmla="*/ 544 w 544"/>
                <a:gd name="T33" fmla="*/ 244 h 544"/>
                <a:gd name="T34" fmla="*/ 544 w 544"/>
                <a:gd name="T35" fmla="*/ 272 h 544"/>
                <a:gd name="T36" fmla="*/ 538 w 544"/>
                <a:gd name="T37" fmla="*/ 326 h 544"/>
                <a:gd name="T38" fmla="*/ 524 w 544"/>
                <a:gd name="T39" fmla="*/ 378 h 544"/>
                <a:gd name="T40" fmla="*/ 498 w 544"/>
                <a:gd name="T41" fmla="*/ 424 h 544"/>
                <a:gd name="T42" fmla="*/ 464 w 544"/>
                <a:gd name="T43" fmla="*/ 464 h 544"/>
                <a:gd name="T44" fmla="*/ 424 w 544"/>
                <a:gd name="T45" fmla="*/ 498 h 544"/>
                <a:gd name="T46" fmla="*/ 378 w 544"/>
                <a:gd name="T47" fmla="*/ 524 h 544"/>
                <a:gd name="T48" fmla="*/ 326 w 544"/>
                <a:gd name="T49" fmla="*/ 540 h 544"/>
                <a:gd name="T50" fmla="*/ 272 w 544"/>
                <a:gd name="T51" fmla="*/ 544 h 544"/>
                <a:gd name="T52" fmla="*/ 244 w 544"/>
                <a:gd name="T53" fmla="*/ 544 h 544"/>
                <a:gd name="T54" fmla="*/ 190 w 544"/>
                <a:gd name="T55" fmla="*/ 532 h 544"/>
                <a:gd name="T56" fmla="*/ 142 w 544"/>
                <a:gd name="T57" fmla="*/ 512 h 544"/>
                <a:gd name="T58" fmla="*/ 98 w 544"/>
                <a:gd name="T59" fmla="*/ 482 h 544"/>
                <a:gd name="T60" fmla="*/ 62 w 544"/>
                <a:gd name="T61" fmla="*/ 446 h 544"/>
                <a:gd name="T62" fmla="*/ 32 w 544"/>
                <a:gd name="T63" fmla="*/ 402 h 544"/>
                <a:gd name="T64" fmla="*/ 12 w 544"/>
                <a:gd name="T65" fmla="*/ 354 h 544"/>
                <a:gd name="T66" fmla="*/ 0 w 544"/>
                <a:gd name="T67" fmla="*/ 300 h 544"/>
                <a:gd name="T68" fmla="*/ 0 w 544"/>
                <a:gd name="T69" fmla="*/ 27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4" h="544">
                  <a:moveTo>
                    <a:pt x="0" y="272"/>
                  </a:moveTo>
                  <a:lnTo>
                    <a:pt x="0" y="272"/>
                  </a:lnTo>
                  <a:lnTo>
                    <a:pt x="0" y="244"/>
                  </a:lnTo>
                  <a:lnTo>
                    <a:pt x="4" y="218"/>
                  </a:lnTo>
                  <a:lnTo>
                    <a:pt x="12" y="190"/>
                  </a:lnTo>
                  <a:lnTo>
                    <a:pt x="20" y="166"/>
                  </a:lnTo>
                  <a:lnTo>
                    <a:pt x="32" y="142"/>
                  </a:lnTo>
                  <a:lnTo>
                    <a:pt x="46" y="120"/>
                  </a:lnTo>
                  <a:lnTo>
                    <a:pt x="62" y="98"/>
                  </a:lnTo>
                  <a:lnTo>
                    <a:pt x="80" y="80"/>
                  </a:lnTo>
                  <a:lnTo>
                    <a:pt x="98" y="62"/>
                  </a:lnTo>
                  <a:lnTo>
                    <a:pt x="120" y="46"/>
                  </a:lnTo>
                  <a:lnTo>
                    <a:pt x="142" y="32"/>
                  </a:lnTo>
                  <a:lnTo>
                    <a:pt x="166" y="20"/>
                  </a:lnTo>
                  <a:lnTo>
                    <a:pt x="190" y="12"/>
                  </a:lnTo>
                  <a:lnTo>
                    <a:pt x="216" y="4"/>
                  </a:lnTo>
                  <a:lnTo>
                    <a:pt x="244" y="0"/>
                  </a:lnTo>
                  <a:lnTo>
                    <a:pt x="272" y="0"/>
                  </a:lnTo>
                  <a:lnTo>
                    <a:pt x="272" y="0"/>
                  </a:lnTo>
                  <a:lnTo>
                    <a:pt x="300" y="0"/>
                  </a:lnTo>
                  <a:lnTo>
                    <a:pt x="326" y="4"/>
                  </a:lnTo>
                  <a:lnTo>
                    <a:pt x="352" y="12"/>
                  </a:lnTo>
                  <a:lnTo>
                    <a:pt x="378" y="20"/>
                  </a:lnTo>
                  <a:lnTo>
                    <a:pt x="402" y="32"/>
                  </a:lnTo>
                  <a:lnTo>
                    <a:pt x="424" y="46"/>
                  </a:lnTo>
                  <a:lnTo>
                    <a:pt x="446" y="62"/>
                  </a:lnTo>
                  <a:lnTo>
                    <a:pt x="464" y="80"/>
                  </a:lnTo>
                  <a:lnTo>
                    <a:pt x="482" y="98"/>
                  </a:lnTo>
                  <a:lnTo>
                    <a:pt x="498" y="120"/>
                  </a:lnTo>
                  <a:lnTo>
                    <a:pt x="512" y="142"/>
                  </a:lnTo>
                  <a:lnTo>
                    <a:pt x="524" y="166"/>
                  </a:lnTo>
                  <a:lnTo>
                    <a:pt x="532" y="190"/>
                  </a:lnTo>
                  <a:lnTo>
                    <a:pt x="538" y="218"/>
                  </a:lnTo>
                  <a:lnTo>
                    <a:pt x="544" y="244"/>
                  </a:lnTo>
                  <a:lnTo>
                    <a:pt x="544" y="272"/>
                  </a:lnTo>
                  <a:lnTo>
                    <a:pt x="544" y="272"/>
                  </a:lnTo>
                  <a:lnTo>
                    <a:pt x="544" y="300"/>
                  </a:lnTo>
                  <a:lnTo>
                    <a:pt x="538" y="326"/>
                  </a:lnTo>
                  <a:lnTo>
                    <a:pt x="532" y="354"/>
                  </a:lnTo>
                  <a:lnTo>
                    <a:pt x="524" y="378"/>
                  </a:lnTo>
                  <a:lnTo>
                    <a:pt x="512" y="402"/>
                  </a:lnTo>
                  <a:lnTo>
                    <a:pt x="498" y="424"/>
                  </a:lnTo>
                  <a:lnTo>
                    <a:pt x="482" y="446"/>
                  </a:lnTo>
                  <a:lnTo>
                    <a:pt x="464" y="464"/>
                  </a:lnTo>
                  <a:lnTo>
                    <a:pt x="446" y="482"/>
                  </a:lnTo>
                  <a:lnTo>
                    <a:pt x="424" y="498"/>
                  </a:lnTo>
                  <a:lnTo>
                    <a:pt x="402" y="512"/>
                  </a:lnTo>
                  <a:lnTo>
                    <a:pt x="378" y="524"/>
                  </a:lnTo>
                  <a:lnTo>
                    <a:pt x="352" y="532"/>
                  </a:lnTo>
                  <a:lnTo>
                    <a:pt x="326" y="540"/>
                  </a:lnTo>
                  <a:lnTo>
                    <a:pt x="300" y="544"/>
                  </a:lnTo>
                  <a:lnTo>
                    <a:pt x="272" y="544"/>
                  </a:lnTo>
                  <a:lnTo>
                    <a:pt x="272" y="544"/>
                  </a:lnTo>
                  <a:lnTo>
                    <a:pt x="244" y="544"/>
                  </a:lnTo>
                  <a:lnTo>
                    <a:pt x="216" y="540"/>
                  </a:lnTo>
                  <a:lnTo>
                    <a:pt x="190" y="532"/>
                  </a:lnTo>
                  <a:lnTo>
                    <a:pt x="166" y="524"/>
                  </a:lnTo>
                  <a:lnTo>
                    <a:pt x="142" y="512"/>
                  </a:lnTo>
                  <a:lnTo>
                    <a:pt x="120" y="498"/>
                  </a:lnTo>
                  <a:lnTo>
                    <a:pt x="98" y="482"/>
                  </a:lnTo>
                  <a:lnTo>
                    <a:pt x="80" y="464"/>
                  </a:lnTo>
                  <a:lnTo>
                    <a:pt x="62" y="446"/>
                  </a:lnTo>
                  <a:lnTo>
                    <a:pt x="46" y="424"/>
                  </a:lnTo>
                  <a:lnTo>
                    <a:pt x="32" y="402"/>
                  </a:lnTo>
                  <a:lnTo>
                    <a:pt x="20" y="378"/>
                  </a:lnTo>
                  <a:lnTo>
                    <a:pt x="12" y="354"/>
                  </a:lnTo>
                  <a:lnTo>
                    <a:pt x="4" y="326"/>
                  </a:lnTo>
                  <a:lnTo>
                    <a:pt x="0" y="300"/>
                  </a:lnTo>
                  <a:lnTo>
                    <a:pt x="0" y="272"/>
                  </a:lnTo>
                  <a:lnTo>
                    <a:pt x="0" y="272"/>
                  </a:lnTo>
                  <a:close/>
                </a:path>
              </a:pathLst>
            </a:custGeom>
            <a:solidFill>
              <a:srgbClr val="EFB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61"/>
            <p:cNvSpPr>
              <a:spLocks/>
            </p:cNvSpPr>
            <p:nvPr userDrawn="1"/>
          </p:nvSpPr>
          <p:spPr bwMode="ltGray">
            <a:xfrm flipH="1">
              <a:off x="5730875" y="972344"/>
              <a:ext cx="654050" cy="647700"/>
            </a:xfrm>
            <a:custGeom>
              <a:avLst/>
              <a:gdLst>
                <a:gd name="T0" fmla="*/ 412 w 412"/>
                <a:gd name="T1" fmla="*/ 336 h 408"/>
                <a:gd name="T2" fmla="*/ 412 w 412"/>
                <a:gd name="T3" fmla="*/ 336 h 408"/>
                <a:gd name="T4" fmla="*/ 394 w 412"/>
                <a:gd name="T5" fmla="*/ 352 h 408"/>
                <a:gd name="T6" fmla="*/ 374 w 412"/>
                <a:gd name="T7" fmla="*/ 368 h 408"/>
                <a:gd name="T8" fmla="*/ 354 w 412"/>
                <a:gd name="T9" fmla="*/ 380 h 408"/>
                <a:gd name="T10" fmla="*/ 334 w 412"/>
                <a:gd name="T11" fmla="*/ 390 h 408"/>
                <a:gd name="T12" fmla="*/ 312 w 412"/>
                <a:gd name="T13" fmla="*/ 398 h 408"/>
                <a:gd name="T14" fmla="*/ 288 w 412"/>
                <a:gd name="T15" fmla="*/ 404 h 408"/>
                <a:gd name="T16" fmla="*/ 266 w 412"/>
                <a:gd name="T17" fmla="*/ 406 h 408"/>
                <a:gd name="T18" fmla="*/ 244 w 412"/>
                <a:gd name="T19" fmla="*/ 408 h 408"/>
                <a:gd name="T20" fmla="*/ 220 w 412"/>
                <a:gd name="T21" fmla="*/ 408 h 408"/>
                <a:gd name="T22" fmla="*/ 198 w 412"/>
                <a:gd name="T23" fmla="*/ 404 h 408"/>
                <a:gd name="T24" fmla="*/ 174 w 412"/>
                <a:gd name="T25" fmla="*/ 400 h 408"/>
                <a:gd name="T26" fmla="*/ 152 w 412"/>
                <a:gd name="T27" fmla="*/ 392 h 408"/>
                <a:gd name="T28" fmla="*/ 132 w 412"/>
                <a:gd name="T29" fmla="*/ 382 h 408"/>
                <a:gd name="T30" fmla="*/ 110 w 412"/>
                <a:gd name="T31" fmla="*/ 370 h 408"/>
                <a:gd name="T32" fmla="*/ 92 w 412"/>
                <a:gd name="T33" fmla="*/ 356 h 408"/>
                <a:gd name="T34" fmla="*/ 72 w 412"/>
                <a:gd name="T35" fmla="*/ 340 h 408"/>
                <a:gd name="T36" fmla="*/ 72 w 412"/>
                <a:gd name="T37" fmla="*/ 340 h 408"/>
                <a:gd name="T38" fmla="*/ 56 w 412"/>
                <a:gd name="T39" fmla="*/ 322 h 408"/>
                <a:gd name="T40" fmla="*/ 42 w 412"/>
                <a:gd name="T41" fmla="*/ 302 h 408"/>
                <a:gd name="T42" fmla="*/ 30 w 412"/>
                <a:gd name="T43" fmla="*/ 282 h 408"/>
                <a:gd name="T44" fmla="*/ 20 w 412"/>
                <a:gd name="T45" fmla="*/ 262 h 408"/>
                <a:gd name="T46" fmla="*/ 12 w 412"/>
                <a:gd name="T47" fmla="*/ 240 h 408"/>
                <a:gd name="T48" fmla="*/ 6 w 412"/>
                <a:gd name="T49" fmla="*/ 218 h 408"/>
                <a:gd name="T50" fmla="*/ 2 w 412"/>
                <a:gd name="T51" fmla="*/ 194 h 408"/>
                <a:gd name="T52" fmla="*/ 0 w 412"/>
                <a:gd name="T53" fmla="*/ 172 h 408"/>
                <a:gd name="T54" fmla="*/ 2 w 412"/>
                <a:gd name="T55" fmla="*/ 148 h 408"/>
                <a:gd name="T56" fmla="*/ 4 w 412"/>
                <a:gd name="T57" fmla="*/ 126 h 408"/>
                <a:gd name="T58" fmla="*/ 10 w 412"/>
                <a:gd name="T59" fmla="*/ 104 h 408"/>
                <a:gd name="T60" fmla="*/ 18 w 412"/>
                <a:gd name="T61" fmla="*/ 80 h 408"/>
                <a:gd name="T62" fmla="*/ 26 w 412"/>
                <a:gd name="T63" fmla="*/ 60 h 408"/>
                <a:gd name="T64" fmla="*/ 38 w 412"/>
                <a:gd name="T65" fmla="*/ 40 h 408"/>
                <a:gd name="T66" fmla="*/ 52 w 412"/>
                <a:gd name="T67" fmla="*/ 20 h 408"/>
                <a:gd name="T68" fmla="*/ 68 w 412"/>
                <a:gd name="T69" fmla="*/ 2 h 408"/>
                <a:gd name="T70" fmla="*/ 70 w 412"/>
                <a:gd name="T71" fmla="*/ 0 h 408"/>
                <a:gd name="T72" fmla="*/ 412 w 412"/>
                <a:gd name="T73" fmla="*/ 3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2" h="408">
                  <a:moveTo>
                    <a:pt x="412" y="336"/>
                  </a:moveTo>
                  <a:lnTo>
                    <a:pt x="412" y="336"/>
                  </a:lnTo>
                  <a:lnTo>
                    <a:pt x="394" y="352"/>
                  </a:lnTo>
                  <a:lnTo>
                    <a:pt x="374" y="368"/>
                  </a:lnTo>
                  <a:lnTo>
                    <a:pt x="354" y="380"/>
                  </a:lnTo>
                  <a:lnTo>
                    <a:pt x="334" y="390"/>
                  </a:lnTo>
                  <a:lnTo>
                    <a:pt x="312" y="398"/>
                  </a:lnTo>
                  <a:lnTo>
                    <a:pt x="288" y="404"/>
                  </a:lnTo>
                  <a:lnTo>
                    <a:pt x="266" y="406"/>
                  </a:lnTo>
                  <a:lnTo>
                    <a:pt x="244" y="408"/>
                  </a:lnTo>
                  <a:lnTo>
                    <a:pt x="220" y="408"/>
                  </a:lnTo>
                  <a:lnTo>
                    <a:pt x="198" y="404"/>
                  </a:lnTo>
                  <a:lnTo>
                    <a:pt x="174" y="400"/>
                  </a:lnTo>
                  <a:lnTo>
                    <a:pt x="152" y="392"/>
                  </a:lnTo>
                  <a:lnTo>
                    <a:pt x="132" y="382"/>
                  </a:lnTo>
                  <a:lnTo>
                    <a:pt x="110" y="370"/>
                  </a:lnTo>
                  <a:lnTo>
                    <a:pt x="92" y="356"/>
                  </a:lnTo>
                  <a:lnTo>
                    <a:pt x="72" y="340"/>
                  </a:lnTo>
                  <a:lnTo>
                    <a:pt x="72" y="340"/>
                  </a:lnTo>
                  <a:lnTo>
                    <a:pt x="56" y="322"/>
                  </a:lnTo>
                  <a:lnTo>
                    <a:pt x="42" y="302"/>
                  </a:lnTo>
                  <a:lnTo>
                    <a:pt x="30" y="282"/>
                  </a:lnTo>
                  <a:lnTo>
                    <a:pt x="20" y="262"/>
                  </a:lnTo>
                  <a:lnTo>
                    <a:pt x="12" y="240"/>
                  </a:lnTo>
                  <a:lnTo>
                    <a:pt x="6" y="218"/>
                  </a:lnTo>
                  <a:lnTo>
                    <a:pt x="2" y="194"/>
                  </a:lnTo>
                  <a:lnTo>
                    <a:pt x="0" y="172"/>
                  </a:lnTo>
                  <a:lnTo>
                    <a:pt x="2" y="148"/>
                  </a:lnTo>
                  <a:lnTo>
                    <a:pt x="4" y="126"/>
                  </a:lnTo>
                  <a:lnTo>
                    <a:pt x="10" y="104"/>
                  </a:lnTo>
                  <a:lnTo>
                    <a:pt x="18" y="80"/>
                  </a:lnTo>
                  <a:lnTo>
                    <a:pt x="26" y="60"/>
                  </a:lnTo>
                  <a:lnTo>
                    <a:pt x="38" y="40"/>
                  </a:lnTo>
                  <a:lnTo>
                    <a:pt x="52" y="20"/>
                  </a:lnTo>
                  <a:lnTo>
                    <a:pt x="68" y="2"/>
                  </a:lnTo>
                  <a:lnTo>
                    <a:pt x="70" y="0"/>
                  </a:lnTo>
                  <a:lnTo>
                    <a:pt x="412" y="336"/>
                  </a:lnTo>
                  <a:close/>
                </a:path>
              </a:pathLst>
            </a:custGeom>
            <a:solidFill>
              <a:srgbClr val="E775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62"/>
            <p:cNvSpPr>
              <a:spLocks/>
            </p:cNvSpPr>
            <p:nvPr userDrawn="1"/>
          </p:nvSpPr>
          <p:spPr bwMode="ltGray">
            <a:xfrm flipH="1">
              <a:off x="1225862" y="1362214"/>
              <a:ext cx="944562" cy="1122604"/>
            </a:xfrm>
            <a:custGeom>
              <a:avLst/>
              <a:gdLst>
                <a:gd name="T0" fmla="*/ 718 w 1008"/>
                <a:gd name="T1" fmla="*/ 0 h 1206"/>
                <a:gd name="T2" fmla="*/ 772 w 1008"/>
                <a:gd name="T3" fmla="*/ 38 h 1206"/>
                <a:gd name="T4" fmla="*/ 820 w 1008"/>
                <a:gd name="T5" fmla="*/ 82 h 1206"/>
                <a:gd name="T6" fmla="*/ 864 w 1008"/>
                <a:gd name="T7" fmla="*/ 128 h 1206"/>
                <a:gd name="T8" fmla="*/ 902 w 1008"/>
                <a:gd name="T9" fmla="*/ 180 h 1206"/>
                <a:gd name="T10" fmla="*/ 934 w 1008"/>
                <a:gd name="T11" fmla="*/ 234 h 1206"/>
                <a:gd name="T12" fmla="*/ 960 w 1008"/>
                <a:gd name="T13" fmla="*/ 290 h 1206"/>
                <a:gd name="T14" fmla="*/ 982 w 1008"/>
                <a:gd name="T15" fmla="*/ 350 h 1206"/>
                <a:gd name="T16" fmla="*/ 996 w 1008"/>
                <a:gd name="T17" fmla="*/ 410 h 1206"/>
                <a:gd name="T18" fmla="*/ 1006 w 1008"/>
                <a:gd name="T19" fmla="*/ 472 h 1206"/>
                <a:gd name="T20" fmla="*/ 1008 w 1008"/>
                <a:gd name="T21" fmla="*/ 534 h 1206"/>
                <a:gd name="T22" fmla="*/ 1006 w 1008"/>
                <a:gd name="T23" fmla="*/ 598 h 1206"/>
                <a:gd name="T24" fmla="*/ 998 w 1008"/>
                <a:gd name="T25" fmla="*/ 662 h 1206"/>
                <a:gd name="T26" fmla="*/ 984 w 1008"/>
                <a:gd name="T27" fmla="*/ 724 h 1206"/>
                <a:gd name="T28" fmla="*/ 962 w 1008"/>
                <a:gd name="T29" fmla="*/ 786 h 1206"/>
                <a:gd name="T30" fmla="*/ 936 w 1008"/>
                <a:gd name="T31" fmla="*/ 846 h 1206"/>
                <a:gd name="T32" fmla="*/ 902 w 1008"/>
                <a:gd name="T33" fmla="*/ 904 h 1206"/>
                <a:gd name="T34" fmla="*/ 884 w 1008"/>
                <a:gd name="T35" fmla="*/ 932 h 1206"/>
                <a:gd name="T36" fmla="*/ 842 w 1008"/>
                <a:gd name="T37" fmla="*/ 984 h 1206"/>
                <a:gd name="T38" fmla="*/ 798 w 1008"/>
                <a:gd name="T39" fmla="*/ 1030 h 1206"/>
                <a:gd name="T40" fmla="*/ 748 w 1008"/>
                <a:gd name="T41" fmla="*/ 1072 h 1206"/>
                <a:gd name="T42" fmla="*/ 696 w 1008"/>
                <a:gd name="T43" fmla="*/ 1108 h 1206"/>
                <a:gd name="T44" fmla="*/ 640 w 1008"/>
                <a:gd name="T45" fmla="*/ 1138 h 1206"/>
                <a:gd name="T46" fmla="*/ 582 w 1008"/>
                <a:gd name="T47" fmla="*/ 1164 h 1206"/>
                <a:gd name="T48" fmla="*/ 524 w 1008"/>
                <a:gd name="T49" fmla="*/ 1182 h 1206"/>
                <a:gd name="T50" fmla="*/ 462 w 1008"/>
                <a:gd name="T51" fmla="*/ 1196 h 1206"/>
                <a:gd name="T52" fmla="*/ 400 w 1008"/>
                <a:gd name="T53" fmla="*/ 1204 h 1206"/>
                <a:gd name="T54" fmla="*/ 336 w 1008"/>
                <a:gd name="T55" fmla="*/ 1206 h 1206"/>
                <a:gd name="T56" fmla="*/ 274 w 1008"/>
                <a:gd name="T57" fmla="*/ 1200 h 1206"/>
                <a:gd name="T58" fmla="*/ 210 w 1008"/>
                <a:gd name="T59" fmla="*/ 1190 h 1206"/>
                <a:gd name="T60" fmla="*/ 148 w 1008"/>
                <a:gd name="T61" fmla="*/ 1174 h 1206"/>
                <a:gd name="T62" fmla="*/ 88 w 1008"/>
                <a:gd name="T63" fmla="*/ 1150 h 1206"/>
                <a:gd name="T64" fmla="*/ 28 w 1008"/>
                <a:gd name="T65" fmla="*/ 1120 h 1206"/>
                <a:gd name="T66" fmla="*/ 718 w 1008"/>
                <a:gd name="T67" fmla="*/ 0 h 1206"/>
                <a:gd name="connsiteX0" fmla="*/ 7240 w 10000"/>
                <a:gd name="connsiteY0" fmla="*/ 65 h 10000"/>
                <a:gd name="connsiteX1" fmla="*/ 7123 w 10000"/>
                <a:gd name="connsiteY1" fmla="*/ 0 h 10000"/>
                <a:gd name="connsiteX2" fmla="*/ 7401 w 10000"/>
                <a:gd name="connsiteY2" fmla="*/ 149 h 10000"/>
                <a:gd name="connsiteX3" fmla="*/ 7659 w 10000"/>
                <a:gd name="connsiteY3" fmla="*/ 315 h 10000"/>
                <a:gd name="connsiteX4" fmla="*/ 7897 w 10000"/>
                <a:gd name="connsiteY4" fmla="*/ 498 h 10000"/>
                <a:gd name="connsiteX5" fmla="*/ 8135 w 10000"/>
                <a:gd name="connsiteY5" fmla="*/ 680 h 10000"/>
                <a:gd name="connsiteX6" fmla="*/ 8353 w 10000"/>
                <a:gd name="connsiteY6" fmla="*/ 862 h 10000"/>
                <a:gd name="connsiteX7" fmla="*/ 8571 w 10000"/>
                <a:gd name="connsiteY7" fmla="*/ 1061 h 10000"/>
                <a:gd name="connsiteX8" fmla="*/ 8770 w 10000"/>
                <a:gd name="connsiteY8" fmla="*/ 1277 h 10000"/>
                <a:gd name="connsiteX9" fmla="*/ 8948 w 10000"/>
                <a:gd name="connsiteY9" fmla="*/ 1493 h 10000"/>
                <a:gd name="connsiteX10" fmla="*/ 9107 w 10000"/>
                <a:gd name="connsiteY10" fmla="*/ 1708 h 10000"/>
                <a:gd name="connsiteX11" fmla="*/ 9266 w 10000"/>
                <a:gd name="connsiteY11" fmla="*/ 1940 h 10000"/>
                <a:gd name="connsiteX12" fmla="*/ 9405 w 10000"/>
                <a:gd name="connsiteY12" fmla="*/ 2172 h 10000"/>
                <a:gd name="connsiteX13" fmla="*/ 9524 w 10000"/>
                <a:gd name="connsiteY13" fmla="*/ 2405 h 10000"/>
                <a:gd name="connsiteX14" fmla="*/ 9643 w 10000"/>
                <a:gd name="connsiteY14" fmla="*/ 2653 h 10000"/>
                <a:gd name="connsiteX15" fmla="*/ 9742 w 10000"/>
                <a:gd name="connsiteY15" fmla="*/ 2902 h 10000"/>
                <a:gd name="connsiteX16" fmla="*/ 9821 w 10000"/>
                <a:gd name="connsiteY16" fmla="*/ 3151 h 10000"/>
                <a:gd name="connsiteX17" fmla="*/ 9881 w 10000"/>
                <a:gd name="connsiteY17" fmla="*/ 3400 h 10000"/>
                <a:gd name="connsiteX18" fmla="*/ 9940 w 10000"/>
                <a:gd name="connsiteY18" fmla="*/ 3648 h 10000"/>
                <a:gd name="connsiteX19" fmla="*/ 9980 w 10000"/>
                <a:gd name="connsiteY19" fmla="*/ 3914 h 10000"/>
                <a:gd name="connsiteX20" fmla="*/ 10000 w 10000"/>
                <a:gd name="connsiteY20" fmla="*/ 4179 h 10000"/>
                <a:gd name="connsiteX21" fmla="*/ 10000 w 10000"/>
                <a:gd name="connsiteY21" fmla="*/ 4428 h 10000"/>
                <a:gd name="connsiteX22" fmla="*/ 10000 w 10000"/>
                <a:gd name="connsiteY22" fmla="*/ 4693 h 10000"/>
                <a:gd name="connsiteX23" fmla="*/ 9980 w 10000"/>
                <a:gd name="connsiteY23" fmla="*/ 4959 h 10000"/>
                <a:gd name="connsiteX24" fmla="*/ 9940 w 10000"/>
                <a:gd name="connsiteY24" fmla="*/ 5224 h 10000"/>
                <a:gd name="connsiteX25" fmla="*/ 9901 w 10000"/>
                <a:gd name="connsiteY25" fmla="*/ 5489 h 10000"/>
                <a:gd name="connsiteX26" fmla="*/ 9841 w 10000"/>
                <a:gd name="connsiteY26" fmla="*/ 5738 h 10000"/>
                <a:gd name="connsiteX27" fmla="*/ 9762 w 10000"/>
                <a:gd name="connsiteY27" fmla="*/ 6003 h 10000"/>
                <a:gd name="connsiteX28" fmla="*/ 9663 w 10000"/>
                <a:gd name="connsiteY28" fmla="*/ 6252 h 10000"/>
                <a:gd name="connsiteX29" fmla="*/ 9544 w 10000"/>
                <a:gd name="connsiteY29" fmla="*/ 6517 h 10000"/>
                <a:gd name="connsiteX30" fmla="*/ 9425 w 10000"/>
                <a:gd name="connsiteY30" fmla="*/ 6766 h 10000"/>
                <a:gd name="connsiteX31" fmla="*/ 9286 w 10000"/>
                <a:gd name="connsiteY31" fmla="*/ 7015 h 10000"/>
                <a:gd name="connsiteX32" fmla="*/ 9127 w 10000"/>
                <a:gd name="connsiteY32" fmla="*/ 7247 h 10000"/>
                <a:gd name="connsiteX33" fmla="*/ 8948 w 10000"/>
                <a:gd name="connsiteY33" fmla="*/ 7496 h 10000"/>
                <a:gd name="connsiteX34" fmla="*/ 8948 w 10000"/>
                <a:gd name="connsiteY34" fmla="*/ 7496 h 10000"/>
                <a:gd name="connsiteX35" fmla="*/ 8770 w 10000"/>
                <a:gd name="connsiteY35" fmla="*/ 7728 h 10000"/>
                <a:gd name="connsiteX36" fmla="*/ 8571 w 10000"/>
                <a:gd name="connsiteY36" fmla="*/ 7944 h 10000"/>
                <a:gd name="connsiteX37" fmla="*/ 8353 w 10000"/>
                <a:gd name="connsiteY37" fmla="*/ 8159 h 10000"/>
                <a:gd name="connsiteX38" fmla="*/ 8135 w 10000"/>
                <a:gd name="connsiteY38" fmla="*/ 8358 h 10000"/>
                <a:gd name="connsiteX39" fmla="*/ 7917 w 10000"/>
                <a:gd name="connsiteY39" fmla="*/ 8541 h 10000"/>
                <a:gd name="connsiteX40" fmla="*/ 7679 w 10000"/>
                <a:gd name="connsiteY40" fmla="*/ 8723 h 10000"/>
                <a:gd name="connsiteX41" fmla="*/ 7421 w 10000"/>
                <a:gd name="connsiteY41" fmla="*/ 8889 h 10000"/>
                <a:gd name="connsiteX42" fmla="*/ 7163 w 10000"/>
                <a:gd name="connsiteY42" fmla="*/ 9038 h 10000"/>
                <a:gd name="connsiteX43" fmla="*/ 6905 w 10000"/>
                <a:gd name="connsiteY43" fmla="*/ 9187 h 10000"/>
                <a:gd name="connsiteX44" fmla="*/ 6627 w 10000"/>
                <a:gd name="connsiteY44" fmla="*/ 9320 h 10000"/>
                <a:gd name="connsiteX45" fmla="*/ 6349 w 10000"/>
                <a:gd name="connsiteY45" fmla="*/ 9436 h 10000"/>
                <a:gd name="connsiteX46" fmla="*/ 6071 w 10000"/>
                <a:gd name="connsiteY46" fmla="*/ 9552 h 10000"/>
                <a:gd name="connsiteX47" fmla="*/ 5774 w 10000"/>
                <a:gd name="connsiteY47" fmla="*/ 9652 h 10000"/>
                <a:gd name="connsiteX48" fmla="*/ 5496 w 10000"/>
                <a:gd name="connsiteY48" fmla="*/ 9735 h 10000"/>
                <a:gd name="connsiteX49" fmla="*/ 5198 w 10000"/>
                <a:gd name="connsiteY49" fmla="*/ 9801 h 10000"/>
                <a:gd name="connsiteX50" fmla="*/ 4881 w 10000"/>
                <a:gd name="connsiteY50" fmla="*/ 9867 h 10000"/>
                <a:gd name="connsiteX51" fmla="*/ 4583 w 10000"/>
                <a:gd name="connsiteY51" fmla="*/ 9917 h 10000"/>
                <a:gd name="connsiteX52" fmla="*/ 4266 w 10000"/>
                <a:gd name="connsiteY52" fmla="*/ 9950 h 10000"/>
                <a:gd name="connsiteX53" fmla="*/ 3968 w 10000"/>
                <a:gd name="connsiteY53" fmla="*/ 9983 h 10000"/>
                <a:gd name="connsiteX54" fmla="*/ 3651 w 10000"/>
                <a:gd name="connsiteY54" fmla="*/ 10000 h 10000"/>
                <a:gd name="connsiteX55" fmla="*/ 3333 w 10000"/>
                <a:gd name="connsiteY55" fmla="*/ 10000 h 10000"/>
                <a:gd name="connsiteX56" fmla="*/ 3036 w 10000"/>
                <a:gd name="connsiteY56" fmla="*/ 9983 h 10000"/>
                <a:gd name="connsiteX57" fmla="*/ 2718 w 10000"/>
                <a:gd name="connsiteY57" fmla="*/ 9950 h 10000"/>
                <a:gd name="connsiteX58" fmla="*/ 2401 w 10000"/>
                <a:gd name="connsiteY58" fmla="*/ 9917 h 10000"/>
                <a:gd name="connsiteX59" fmla="*/ 2083 w 10000"/>
                <a:gd name="connsiteY59" fmla="*/ 9867 h 10000"/>
                <a:gd name="connsiteX60" fmla="*/ 1786 w 10000"/>
                <a:gd name="connsiteY60" fmla="*/ 9801 h 10000"/>
                <a:gd name="connsiteX61" fmla="*/ 1468 w 10000"/>
                <a:gd name="connsiteY61" fmla="*/ 9735 h 10000"/>
                <a:gd name="connsiteX62" fmla="*/ 1171 w 10000"/>
                <a:gd name="connsiteY62" fmla="*/ 9635 h 10000"/>
                <a:gd name="connsiteX63" fmla="*/ 873 w 10000"/>
                <a:gd name="connsiteY63" fmla="*/ 9536 h 10000"/>
                <a:gd name="connsiteX64" fmla="*/ 575 w 10000"/>
                <a:gd name="connsiteY64" fmla="*/ 9420 h 10000"/>
                <a:gd name="connsiteX65" fmla="*/ 278 w 10000"/>
                <a:gd name="connsiteY65" fmla="*/ 9287 h 10000"/>
                <a:gd name="connsiteX66" fmla="*/ 0 w 10000"/>
                <a:gd name="connsiteY66" fmla="*/ 9138 h 10000"/>
                <a:gd name="connsiteX67" fmla="*/ 7240 w 10000"/>
                <a:gd name="connsiteY67" fmla="*/ 65 h 10000"/>
                <a:gd name="connsiteX0" fmla="*/ 6927 w 10000"/>
                <a:gd name="connsiteY0" fmla="*/ 98 h 10000"/>
                <a:gd name="connsiteX1" fmla="*/ 7123 w 10000"/>
                <a:gd name="connsiteY1" fmla="*/ 0 h 10000"/>
                <a:gd name="connsiteX2" fmla="*/ 7401 w 10000"/>
                <a:gd name="connsiteY2" fmla="*/ 149 h 10000"/>
                <a:gd name="connsiteX3" fmla="*/ 7659 w 10000"/>
                <a:gd name="connsiteY3" fmla="*/ 315 h 10000"/>
                <a:gd name="connsiteX4" fmla="*/ 7897 w 10000"/>
                <a:gd name="connsiteY4" fmla="*/ 498 h 10000"/>
                <a:gd name="connsiteX5" fmla="*/ 8135 w 10000"/>
                <a:gd name="connsiteY5" fmla="*/ 680 h 10000"/>
                <a:gd name="connsiteX6" fmla="*/ 8353 w 10000"/>
                <a:gd name="connsiteY6" fmla="*/ 862 h 10000"/>
                <a:gd name="connsiteX7" fmla="*/ 8571 w 10000"/>
                <a:gd name="connsiteY7" fmla="*/ 1061 h 10000"/>
                <a:gd name="connsiteX8" fmla="*/ 8770 w 10000"/>
                <a:gd name="connsiteY8" fmla="*/ 1277 h 10000"/>
                <a:gd name="connsiteX9" fmla="*/ 8948 w 10000"/>
                <a:gd name="connsiteY9" fmla="*/ 1493 h 10000"/>
                <a:gd name="connsiteX10" fmla="*/ 9107 w 10000"/>
                <a:gd name="connsiteY10" fmla="*/ 1708 h 10000"/>
                <a:gd name="connsiteX11" fmla="*/ 9266 w 10000"/>
                <a:gd name="connsiteY11" fmla="*/ 1940 h 10000"/>
                <a:gd name="connsiteX12" fmla="*/ 9405 w 10000"/>
                <a:gd name="connsiteY12" fmla="*/ 2172 h 10000"/>
                <a:gd name="connsiteX13" fmla="*/ 9524 w 10000"/>
                <a:gd name="connsiteY13" fmla="*/ 2405 h 10000"/>
                <a:gd name="connsiteX14" fmla="*/ 9643 w 10000"/>
                <a:gd name="connsiteY14" fmla="*/ 2653 h 10000"/>
                <a:gd name="connsiteX15" fmla="*/ 9742 w 10000"/>
                <a:gd name="connsiteY15" fmla="*/ 2902 h 10000"/>
                <a:gd name="connsiteX16" fmla="*/ 9821 w 10000"/>
                <a:gd name="connsiteY16" fmla="*/ 3151 h 10000"/>
                <a:gd name="connsiteX17" fmla="*/ 9881 w 10000"/>
                <a:gd name="connsiteY17" fmla="*/ 3400 h 10000"/>
                <a:gd name="connsiteX18" fmla="*/ 9940 w 10000"/>
                <a:gd name="connsiteY18" fmla="*/ 3648 h 10000"/>
                <a:gd name="connsiteX19" fmla="*/ 9980 w 10000"/>
                <a:gd name="connsiteY19" fmla="*/ 3914 h 10000"/>
                <a:gd name="connsiteX20" fmla="*/ 10000 w 10000"/>
                <a:gd name="connsiteY20" fmla="*/ 4179 h 10000"/>
                <a:gd name="connsiteX21" fmla="*/ 10000 w 10000"/>
                <a:gd name="connsiteY21" fmla="*/ 4428 h 10000"/>
                <a:gd name="connsiteX22" fmla="*/ 10000 w 10000"/>
                <a:gd name="connsiteY22" fmla="*/ 4693 h 10000"/>
                <a:gd name="connsiteX23" fmla="*/ 9980 w 10000"/>
                <a:gd name="connsiteY23" fmla="*/ 4959 h 10000"/>
                <a:gd name="connsiteX24" fmla="*/ 9940 w 10000"/>
                <a:gd name="connsiteY24" fmla="*/ 5224 h 10000"/>
                <a:gd name="connsiteX25" fmla="*/ 9901 w 10000"/>
                <a:gd name="connsiteY25" fmla="*/ 5489 h 10000"/>
                <a:gd name="connsiteX26" fmla="*/ 9841 w 10000"/>
                <a:gd name="connsiteY26" fmla="*/ 5738 h 10000"/>
                <a:gd name="connsiteX27" fmla="*/ 9762 w 10000"/>
                <a:gd name="connsiteY27" fmla="*/ 6003 h 10000"/>
                <a:gd name="connsiteX28" fmla="*/ 9663 w 10000"/>
                <a:gd name="connsiteY28" fmla="*/ 6252 h 10000"/>
                <a:gd name="connsiteX29" fmla="*/ 9544 w 10000"/>
                <a:gd name="connsiteY29" fmla="*/ 6517 h 10000"/>
                <a:gd name="connsiteX30" fmla="*/ 9425 w 10000"/>
                <a:gd name="connsiteY30" fmla="*/ 6766 h 10000"/>
                <a:gd name="connsiteX31" fmla="*/ 9286 w 10000"/>
                <a:gd name="connsiteY31" fmla="*/ 7015 h 10000"/>
                <a:gd name="connsiteX32" fmla="*/ 9127 w 10000"/>
                <a:gd name="connsiteY32" fmla="*/ 7247 h 10000"/>
                <a:gd name="connsiteX33" fmla="*/ 8948 w 10000"/>
                <a:gd name="connsiteY33" fmla="*/ 7496 h 10000"/>
                <a:gd name="connsiteX34" fmla="*/ 8948 w 10000"/>
                <a:gd name="connsiteY34" fmla="*/ 7496 h 10000"/>
                <a:gd name="connsiteX35" fmla="*/ 8770 w 10000"/>
                <a:gd name="connsiteY35" fmla="*/ 7728 h 10000"/>
                <a:gd name="connsiteX36" fmla="*/ 8571 w 10000"/>
                <a:gd name="connsiteY36" fmla="*/ 7944 h 10000"/>
                <a:gd name="connsiteX37" fmla="*/ 8353 w 10000"/>
                <a:gd name="connsiteY37" fmla="*/ 8159 h 10000"/>
                <a:gd name="connsiteX38" fmla="*/ 8135 w 10000"/>
                <a:gd name="connsiteY38" fmla="*/ 8358 h 10000"/>
                <a:gd name="connsiteX39" fmla="*/ 7917 w 10000"/>
                <a:gd name="connsiteY39" fmla="*/ 8541 h 10000"/>
                <a:gd name="connsiteX40" fmla="*/ 7679 w 10000"/>
                <a:gd name="connsiteY40" fmla="*/ 8723 h 10000"/>
                <a:gd name="connsiteX41" fmla="*/ 7421 w 10000"/>
                <a:gd name="connsiteY41" fmla="*/ 8889 h 10000"/>
                <a:gd name="connsiteX42" fmla="*/ 7163 w 10000"/>
                <a:gd name="connsiteY42" fmla="*/ 9038 h 10000"/>
                <a:gd name="connsiteX43" fmla="*/ 6905 w 10000"/>
                <a:gd name="connsiteY43" fmla="*/ 9187 h 10000"/>
                <a:gd name="connsiteX44" fmla="*/ 6627 w 10000"/>
                <a:gd name="connsiteY44" fmla="*/ 9320 h 10000"/>
                <a:gd name="connsiteX45" fmla="*/ 6349 w 10000"/>
                <a:gd name="connsiteY45" fmla="*/ 9436 h 10000"/>
                <a:gd name="connsiteX46" fmla="*/ 6071 w 10000"/>
                <a:gd name="connsiteY46" fmla="*/ 9552 h 10000"/>
                <a:gd name="connsiteX47" fmla="*/ 5774 w 10000"/>
                <a:gd name="connsiteY47" fmla="*/ 9652 h 10000"/>
                <a:gd name="connsiteX48" fmla="*/ 5496 w 10000"/>
                <a:gd name="connsiteY48" fmla="*/ 9735 h 10000"/>
                <a:gd name="connsiteX49" fmla="*/ 5198 w 10000"/>
                <a:gd name="connsiteY49" fmla="*/ 9801 h 10000"/>
                <a:gd name="connsiteX50" fmla="*/ 4881 w 10000"/>
                <a:gd name="connsiteY50" fmla="*/ 9867 h 10000"/>
                <a:gd name="connsiteX51" fmla="*/ 4583 w 10000"/>
                <a:gd name="connsiteY51" fmla="*/ 9917 h 10000"/>
                <a:gd name="connsiteX52" fmla="*/ 4266 w 10000"/>
                <a:gd name="connsiteY52" fmla="*/ 9950 h 10000"/>
                <a:gd name="connsiteX53" fmla="*/ 3968 w 10000"/>
                <a:gd name="connsiteY53" fmla="*/ 9983 h 10000"/>
                <a:gd name="connsiteX54" fmla="*/ 3651 w 10000"/>
                <a:gd name="connsiteY54" fmla="*/ 10000 h 10000"/>
                <a:gd name="connsiteX55" fmla="*/ 3333 w 10000"/>
                <a:gd name="connsiteY55" fmla="*/ 10000 h 10000"/>
                <a:gd name="connsiteX56" fmla="*/ 3036 w 10000"/>
                <a:gd name="connsiteY56" fmla="*/ 9983 h 10000"/>
                <a:gd name="connsiteX57" fmla="*/ 2718 w 10000"/>
                <a:gd name="connsiteY57" fmla="*/ 9950 h 10000"/>
                <a:gd name="connsiteX58" fmla="*/ 2401 w 10000"/>
                <a:gd name="connsiteY58" fmla="*/ 9917 h 10000"/>
                <a:gd name="connsiteX59" fmla="*/ 2083 w 10000"/>
                <a:gd name="connsiteY59" fmla="*/ 9867 h 10000"/>
                <a:gd name="connsiteX60" fmla="*/ 1786 w 10000"/>
                <a:gd name="connsiteY60" fmla="*/ 9801 h 10000"/>
                <a:gd name="connsiteX61" fmla="*/ 1468 w 10000"/>
                <a:gd name="connsiteY61" fmla="*/ 9735 h 10000"/>
                <a:gd name="connsiteX62" fmla="*/ 1171 w 10000"/>
                <a:gd name="connsiteY62" fmla="*/ 9635 h 10000"/>
                <a:gd name="connsiteX63" fmla="*/ 873 w 10000"/>
                <a:gd name="connsiteY63" fmla="*/ 9536 h 10000"/>
                <a:gd name="connsiteX64" fmla="*/ 575 w 10000"/>
                <a:gd name="connsiteY64" fmla="*/ 9420 h 10000"/>
                <a:gd name="connsiteX65" fmla="*/ 278 w 10000"/>
                <a:gd name="connsiteY65" fmla="*/ 9287 h 10000"/>
                <a:gd name="connsiteX66" fmla="*/ 0 w 10000"/>
                <a:gd name="connsiteY66" fmla="*/ 9138 h 10000"/>
                <a:gd name="connsiteX67" fmla="*/ 6927 w 10000"/>
                <a:gd name="connsiteY67" fmla="*/ 98 h 10000"/>
                <a:gd name="connsiteX0" fmla="*/ 0 w 10000"/>
                <a:gd name="connsiteY0" fmla="*/ 9138 h 10000"/>
                <a:gd name="connsiteX1" fmla="*/ 7123 w 10000"/>
                <a:gd name="connsiteY1" fmla="*/ 0 h 10000"/>
                <a:gd name="connsiteX2" fmla="*/ 7401 w 10000"/>
                <a:gd name="connsiteY2" fmla="*/ 149 h 10000"/>
                <a:gd name="connsiteX3" fmla="*/ 7659 w 10000"/>
                <a:gd name="connsiteY3" fmla="*/ 315 h 10000"/>
                <a:gd name="connsiteX4" fmla="*/ 7897 w 10000"/>
                <a:gd name="connsiteY4" fmla="*/ 498 h 10000"/>
                <a:gd name="connsiteX5" fmla="*/ 8135 w 10000"/>
                <a:gd name="connsiteY5" fmla="*/ 680 h 10000"/>
                <a:gd name="connsiteX6" fmla="*/ 8353 w 10000"/>
                <a:gd name="connsiteY6" fmla="*/ 862 h 10000"/>
                <a:gd name="connsiteX7" fmla="*/ 8571 w 10000"/>
                <a:gd name="connsiteY7" fmla="*/ 1061 h 10000"/>
                <a:gd name="connsiteX8" fmla="*/ 8770 w 10000"/>
                <a:gd name="connsiteY8" fmla="*/ 1277 h 10000"/>
                <a:gd name="connsiteX9" fmla="*/ 8948 w 10000"/>
                <a:gd name="connsiteY9" fmla="*/ 1493 h 10000"/>
                <a:gd name="connsiteX10" fmla="*/ 9107 w 10000"/>
                <a:gd name="connsiteY10" fmla="*/ 1708 h 10000"/>
                <a:gd name="connsiteX11" fmla="*/ 9266 w 10000"/>
                <a:gd name="connsiteY11" fmla="*/ 1940 h 10000"/>
                <a:gd name="connsiteX12" fmla="*/ 9405 w 10000"/>
                <a:gd name="connsiteY12" fmla="*/ 2172 h 10000"/>
                <a:gd name="connsiteX13" fmla="*/ 9524 w 10000"/>
                <a:gd name="connsiteY13" fmla="*/ 2405 h 10000"/>
                <a:gd name="connsiteX14" fmla="*/ 9643 w 10000"/>
                <a:gd name="connsiteY14" fmla="*/ 2653 h 10000"/>
                <a:gd name="connsiteX15" fmla="*/ 9742 w 10000"/>
                <a:gd name="connsiteY15" fmla="*/ 2902 h 10000"/>
                <a:gd name="connsiteX16" fmla="*/ 9821 w 10000"/>
                <a:gd name="connsiteY16" fmla="*/ 3151 h 10000"/>
                <a:gd name="connsiteX17" fmla="*/ 9881 w 10000"/>
                <a:gd name="connsiteY17" fmla="*/ 3400 h 10000"/>
                <a:gd name="connsiteX18" fmla="*/ 9940 w 10000"/>
                <a:gd name="connsiteY18" fmla="*/ 3648 h 10000"/>
                <a:gd name="connsiteX19" fmla="*/ 9980 w 10000"/>
                <a:gd name="connsiteY19" fmla="*/ 3914 h 10000"/>
                <a:gd name="connsiteX20" fmla="*/ 10000 w 10000"/>
                <a:gd name="connsiteY20" fmla="*/ 4179 h 10000"/>
                <a:gd name="connsiteX21" fmla="*/ 10000 w 10000"/>
                <a:gd name="connsiteY21" fmla="*/ 4428 h 10000"/>
                <a:gd name="connsiteX22" fmla="*/ 10000 w 10000"/>
                <a:gd name="connsiteY22" fmla="*/ 4693 h 10000"/>
                <a:gd name="connsiteX23" fmla="*/ 9980 w 10000"/>
                <a:gd name="connsiteY23" fmla="*/ 4959 h 10000"/>
                <a:gd name="connsiteX24" fmla="*/ 9940 w 10000"/>
                <a:gd name="connsiteY24" fmla="*/ 5224 h 10000"/>
                <a:gd name="connsiteX25" fmla="*/ 9901 w 10000"/>
                <a:gd name="connsiteY25" fmla="*/ 5489 h 10000"/>
                <a:gd name="connsiteX26" fmla="*/ 9841 w 10000"/>
                <a:gd name="connsiteY26" fmla="*/ 5738 h 10000"/>
                <a:gd name="connsiteX27" fmla="*/ 9762 w 10000"/>
                <a:gd name="connsiteY27" fmla="*/ 6003 h 10000"/>
                <a:gd name="connsiteX28" fmla="*/ 9663 w 10000"/>
                <a:gd name="connsiteY28" fmla="*/ 6252 h 10000"/>
                <a:gd name="connsiteX29" fmla="*/ 9544 w 10000"/>
                <a:gd name="connsiteY29" fmla="*/ 6517 h 10000"/>
                <a:gd name="connsiteX30" fmla="*/ 9425 w 10000"/>
                <a:gd name="connsiteY30" fmla="*/ 6766 h 10000"/>
                <a:gd name="connsiteX31" fmla="*/ 9286 w 10000"/>
                <a:gd name="connsiteY31" fmla="*/ 7015 h 10000"/>
                <a:gd name="connsiteX32" fmla="*/ 9127 w 10000"/>
                <a:gd name="connsiteY32" fmla="*/ 7247 h 10000"/>
                <a:gd name="connsiteX33" fmla="*/ 8948 w 10000"/>
                <a:gd name="connsiteY33" fmla="*/ 7496 h 10000"/>
                <a:gd name="connsiteX34" fmla="*/ 8948 w 10000"/>
                <a:gd name="connsiteY34" fmla="*/ 7496 h 10000"/>
                <a:gd name="connsiteX35" fmla="*/ 8770 w 10000"/>
                <a:gd name="connsiteY35" fmla="*/ 7728 h 10000"/>
                <a:gd name="connsiteX36" fmla="*/ 8571 w 10000"/>
                <a:gd name="connsiteY36" fmla="*/ 7944 h 10000"/>
                <a:gd name="connsiteX37" fmla="*/ 8353 w 10000"/>
                <a:gd name="connsiteY37" fmla="*/ 8159 h 10000"/>
                <a:gd name="connsiteX38" fmla="*/ 8135 w 10000"/>
                <a:gd name="connsiteY38" fmla="*/ 8358 h 10000"/>
                <a:gd name="connsiteX39" fmla="*/ 7917 w 10000"/>
                <a:gd name="connsiteY39" fmla="*/ 8541 h 10000"/>
                <a:gd name="connsiteX40" fmla="*/ 7679 w 10000"/>
                <a:gd name="connsiteY40" fmla="*/ 8723 h 10000"/>
                <a:gd name="connsiteX41" fmla="*/ 7421 w 10000"/>
                <a:gd name="connsiteY41" fmla="*/ 8889 h 10000"/>
                <a:gd name="connsiteX42" fmla="*/ 7163 w 10000"/>
                <a:gd name="connsiteY42" fmla="*/ 9038 h 10000"/>
                <a:gd name="connsiteX43" fmla="*/ 6905 w 10000"/>
                <a:gd name="connsiteY43" fmla="*/ 9187 h 10000"/>
                <a:gd name="connsiteX44" fmla="*/ 6627 w 10000"/>
                <a:gd name="connsiteY44" fmla="*/ 9320 h 10000"/>
                <a:gd name="connsiteX45" fmla="*/ 6349 w 10000"/>
                <a:gd name="connsiteY45" fmla="*/ 9436 h 10000"/>
                <a:gd name="connsiteX46" fmla="*/ 6071 w 10000"/>
                <a:gd name="connsiteY46" fmla="*/ 9552 h 10000"/>
                <a:gd name="connsiteX47" fmla="*/ 5774 w 10000"/>
                <a:gd name="connsiteY47" fmla="*/ 9652 h 10000"/>
                <a:gd name="connsiteX48" fmla="*/ 5496 w 10000"/>
                <a:gd name="connsiteY48" fmla="*/ 9735 h 10000"/>
                <a:gd name="connsiteX49" fmla="*/ 5198 w 10000"/>
                <a:gd name="connsiteY49" fmla="*/ 9801 h 10000"/>
                <a:gd name="connsiteX50" fmla="*/ 4881 w 10000"/>
                <a:gd name="connsiteY50" fmla="*/ 9867 h 10000"/>
                <a:gd name="connsiteX51" fmla="*/ 4583 w 10000"/>
                <a:gd name="connsiteY51" fmla="*/ 9917 h 10000"/>
                <a:gd name="connsiteX52" fmla="*/ 4266 w 10000"/>
                <a:gd name="connsiteY52" fmla="*/ 9950 h 10000"/>
                <a:gd name="connsiteX53" fmla="*/ 3968 w 10000"/>
                <a:gd name="connsiteY53" fmla="*/ 9983 h 10000"/>
                <a:gd name="connsiteX54" fmla="*/ 3651 w 10000"/>
                <a:gd name="connsiteY54" fmla="*/ 10000 h 10000"/>
                <a:gd name="connsiteX55" fmla="*/ 3333 w 10000"/>
                <a:gd name="connsiteY55" fmla="*/ 10000 h 10000"/>
                <a:gd name="connsiteX56" fmla="*/ 3036 w 10000"/>
                <a:gd name="connsiteY56" fmla="*/ 9983 h 10000"/>
                <a:gd name="connsiteX57" fmla="*/ 2718 w 10000"/>
                <a:gd name="connsiteY57" fmla="*/ 9950 h 10000"/>
                <a:gd name="connsiteX58" fmla="*/ 2401 w 10000"/>
                <a:gd name="connsiteY58" fmla="*/ 9917 h 10000"/>
                <a:gd name="connsiteX59" fmla="*/ 2083 w 10000"/>
                <a:gd name="connsiteY59" fmla="*/ 9867 h 10000"/>
                <a:gd name="connsiteX60" fmla="*/ 1786 w 10000"/>
                <a:gd name="connsiteY60" fmla="*/ 9801 h 10000"/>
                <a:gd name="connsiteX61" fmla="*/ 1468 w 10000"/>
                <a:gd name="connsiteY61" fmla="*/ 9735 h 10000"/>
                <a:gd name="connsiteX62" fmla="*/ 1171 w 10000"/>
                <a:gd name="connsiteY62" fmla="*/ 9635 h 10000"/>
                <a:gd name="connsiteX63" fmla="*/ 873 w 10000"/>
                <a:gd name="connsiteY63" fmla="*/ 9536 h 10000"/>
                <a:gd name="connsiteX64" fmla="*/ 575 w 10000"/>
                <a:gd name="connsiteY64" fmla="*/ 9420 h 10000"/>
                <a:gd name="connsiteX65" fmla="*/ 278 w 10000"/>
                <a:gd name="connsiteY65" fmla="*/ 9287 h 10000"/>
                <a:gd name="connsiteX66" fmla="*/ 0 w 10000"/>
                <a:gd name="connsiteY66" fmla="*/ 9138 h 10000"/>
                <a:gd name="connsiteX0" fmla="*/ 0 w 10000"/>
                <a:gd name="connsiteY0" fmla="*/ 9073 h 9935"/>
                <a:gd name="connsiteX1" fmla="*/ 7221 w 10000"/>
                <a:gd name="connsiteY1" fmla="*/ 0 h 9935"/>
                <a:gd name="connsiteX2" fmla="*/ 7401 w 10000"/>
                <a:gd name="connsiteY2" fmla="*/ 84 h 9935"/>
                <a:gd name="connsiteX3" fmla="*/ 7659 w 10000"/>
                <a:gd name="connsiteY3" fmla="*/ 250 h 9935"/>
                <a:gd name="connsiteX4" fmla="*/ 7897 w 10000"/>
                <a:gd name="connsiteY4" fmla="*/ 433 h 9935"/>
                <a:gd name="connsiteX5" fmla="*/ 8135 w 10000"/>
                <a:gd name="connsiteY5" fmla="*/ 615 h 9935"/>
                <a:gd name="connsiteX6" fmla="*/ 8353 w 10000"/>
                <a:gd name="connsiteY6" fmla="*/ 797 h 9935"/>
                <a:gd name="connsiteX7" fmla="*/ 8571 w 10000"/>
                <a:gd name="connsiteY7" fmla="*/ 996 h 9935"/>
                <a:gd name="connsiteX8" fmla="*/ 8770 w 10000"/>
                <a:gd name="connsiteY8" fmla="*/ 1212 h 9935"/>
                <a:gd name="connsiteX9" fmla="*/ 8948 w 10000"/>
                <a:gd name="connsiteY9" fmla="*/ 1428 h 9935"/>
                <a:gd name="connsiteX10" fmla="*/ 9107 w 10000"/>
                <a:gd name="connsiteY10" fmla="*/ 1643 h 9935"/>
                <a:gd name="connsiteX11" fmla="*/ 9266 w 10000"/>
                <a:gd name="connsiteY11" fmla="*/ 1875 h 9935"/>
                <a:gd name="connsiteX12" fmla="*/ 9405 w 10000"/>
                <a:gd name="connsiteY12" fmla="*/ 2107 h 9935"/>
                <a:gd name="connsiteX13" fmla="*/ 9524 w 10000"/>
                <a:gd name="connsiteY13" fmla="*/ 2340 h 9935"/>
                <a:gd name="connsiteX14" fmla="*/ 9643 w 10000"/>
                <a:gd name="connsiteY14" fmla="*/ 2588 h 9935"/>
                <a:gd name="connsiteX15" fmla="*/ 9742 w 10000"/>
                <a:gd name="connsiteY15" fmla="*/ 2837 h 9935"/>
                <a:gd name="connsiteX16" fmla="*/ 9821 w 10000"/>
                <a:gd name="connsiteY16" fmla="*/ 3086 h 9935"/>
                <a:gd name="connsiteX17" fmla="*/ 9881 w 10000"/>
                <a:gd name="connsiteY17" fmla="*/ 3335 h 9935"/>
                <a:gd name="connsiteX18" fmla="*/ 9940 w 10000"/>
                <a:gd name="connsiteY18" fmla="*/ 3583 h 9935"/>
                <a:gd name="connsiteX19" fmla="*/ 9980 w 10000"/>
                <a:gd name="connsiteY19" fmla="*/ 3849 h 9935"/>
                <a:gd name="connsiteX20" fmla="*/ 10000 w 10000"/>
                <a:gd name="connsiteY20" fmla="*/ 4114 h 9935"/>
                <a:gd name="connsiteX21" fmla="*/ 10000 w 10000"/>
                <a:gd name="connsiteY21" fmla="*/ 4363 h 9935"/>
                <a:gd name="connsiteX22" fmla="*/ 10000 w 10000"/>
                <a:gd name="connsiteY22" fmla="*/ 4628 h 9935"/>
                <a:gd name="connsiteX23" fmla="*/ 9980 w 10000"/>
                <a:gd name="connsiteY23" fmla="*/ 4894 h 9935"/>
                <a:gd name="connsiteX24" fmla="*/ 9940 w 10000"/>
                <a:gd name="connsiteY24" fmla="*/ 5159 h 9935"/>
                <a:gd name="connsiteX25" fmla="*/ 9901 w 10000"/>
                <a:gd name="connsiteY25" fmla="*/ 5424 h 9935"/>
                <a:gd name="connsiteX26" fmla="*/ 9841 w 10000"/>
                <a:gd name="connsiteY26" fmla="*/ 5673 h 9935"/>
                <a:gd name="connsiteX27" fmla="*/ 9762 w 10000"/>
                <a:gd name="connsiteY27" fmla="*/ 5938 h 9935"/>
                <a:gd name="connsiteX28" fmla="*/ 9663 w 10000"/>
                <a:gd name="connsiteY28" fmla="*/ 6187 h 9935"/>
                <a:gd name="connsiteX29" fmla="*/ 9544 w 10000"/>
                <a:gd name="connsiteY29" fmla="*/ 6452 h 9935"/>
                <a:gd name="connsiteX30" fmla="*/ 9425 w 10000"/>
                <a:gd name="connsiteY30" fmla="*/ 6701 h 9935"/>
                <a:gd name="connsiteX31" fmla="*/ 9286 w 10000"/>
                <a:gd name="connsiteY31" fmla="*/ 6950 h 9935"/>
                <a:gd name="connsiteX32" fmla="*/ 9127 w 10000"/>
                <a:gd name="connsiteY32" fmla="*/ 7182 h 9935"/>
                <a:gd name="connsiteX33" fmla="*/ 8948 w 10000"/>
                <a:gd name="connsiteY33" fmla="*/ 7431 h 9935"/>
                <a:gd name="connsiteX34" fmla="*/ 8948 w 10000"/>
                <a:gd name="connsiteY34" fmla="*/ 7431 h 9935"/>
                <a:gd name="connsiteX35" fmla="*/ 8770 w 10000"/>
                <a:gd name="connsiteY35" fmla="*/ 7663 h 9935"/>
                <a:gd name="connsiteX36" fmla="*/ 8571 w 10000"/>
                <a:gd name="connsiteY36" fmla="*/ 7879 h 9935"/>
                <a:gd name="connsiteX37" fmla="*/ 8353 w 10000"/>
                <a:gd name="connsiteY37" fmla="*/ 8094 h 9935"/>
                <a:gd name="connsiteX38" fmla="*/ 8135 w 10000"/>
                <a:gd name="connsiteY38" fmla="*/ 8293 h 9935"/>
                <a:gd name="connsiteX39" fmla="*/ 7917 w 10000"/>
                <a:gd name="connsiteY39" fmla="*/ 8476 h 9935"/>
                <a:gd name="connsiteX40" fmla="*/ 7679 w 10000"/>
                <a:gd name="connsiteY40" fmla="*/ 8658 h 9935"/>
                <a:gd name="connsiteX41" fmla="*/ 7421 w 10000"/>
                <a:gd name="connsiteY41" fmla="*/ 8824 h 9935"/>
                <a:gd name="connsiteX42" fmla="*/ 7163 w 10000"/>
                <a:gd name="connsiteY42" fmla="*/ 8973 h 9935"/>
                <a:gd name="connsiteX43" fmla="*/ 6905 w 10000"/>
                <a:gd name="connsiteY43" fmla="*/ 9122 h 9935"/>
                <a:gd name="connsiteX44" fmla="*/ 6627 w 10000"/>
                <a:gd name="connsiteY44" fmla="*/ 9255 h 9935"/>
                <a:gd name="connsiteX45" fmla="*/ 6349 w 10000"/>
                <a:gd name="connsiteY45" fmla="*/ 9371 h 9935"/>
                <a:gd name="connsiteX46" fmla="*/ 6071 w 10000"/>
                <a:gd name="connsiteY46" fmla="*/ 9487 h 9935"/>
                <a:gd name="connsiteX47" fmla="*/ 5774 w 10000"/>
                <a:gd name="connsiteY47" fmla="*/ 9587 h 9935"/>
                <a:gd name="connsiteX48" fmla="*/ 5496 w 10000"/>
                <a:gd name="connsiteY48" fmla="*/ 9670 h 9935"/>
                <a:gd name="connsiteX49" fmla="*/ 5198 w 10000"/>
                <a:gd name="connsiteY49" fmla="*/ 9736 h 9935"/>
                <a:gd name="connsiteX50" fmla="*/ 4881 w 10000"/>
                <a:gd name="connsiteY50" fmla="*/ 9802 h 9935"/>
                <a:gd name="connsiteX51" fmla="*/ 4583 w 10000"/>
                <a:gd name="connsiteY51" fmla="*/ 9852 h 9935"/>
                <a:gd name="connsiteX52" fmla="*/ 4266 w 10000"/>
                <a:gd name="connsiteY52" fmla="*/ 9885 h 9935"/>
                <a:gd name="connsiteX53" fmla="*/ 3968 w 10000"/>
                <a:gd name="connsiteY53" fmla="*/ 9918 h 9935"/>
                <a:gd name="connsiteX54" fmla="*/ 3651 w 10000"/>
                <a:gd name="connsiteY54" fmla="*/ 9935 h 9935"/>
                <a:gd name="connsiteX55" fmla="*/ 3333 w 10000"/>
                <a:gd name="connsiteY55" fmla="*/ 9935 h 9935"/>
                <a:gd name="connsiteX56" fmla="*/ 3036 w 10000"/>
                <a:gd name="connsiteY56" fmla="*/ 9918 h 9935"/>
                <a:gd name="connsiteX57" fmla="*/ 2718 w 10000"/>
                <a:gd name="connsiteY57" fmla="*/ 9885 h 9935"/>
                <a:gd name="connsiteX58" fmla="*/ 2401 w 10000"/>
                <a:gd name="connsiteY58" fmla="*/ 9852 h 9935"/>
                <a:gd name="connsiteX59" fmla="*/ 2083 w 10000"/>
                <a:gd name="connsiteY59" fmla="*/ 9802 h 9935"/>
                <a:gd name="connsiteX60" fmla="*/ 1786 w 10000"/>
                <a:gd name="connsiteY60" fmla="*/ 9736 h 9935"/>
                <a:gd name="connsiteX61" fmla="*/ 1468 w 10000"/>
                <a:gd name="connsiteY61" fmla="*/ 9670 h 9935"/>
                <a:gd name="connsiteX62" fmla="*/ 1171 w 10000"/>
                <a:gd name="connsiteY62" fmla="*/ 9570 h 9935"/>
                <a:gd name="connsiteX63" fmla="*/ 873 w 10000"/>
                <a:gd name="connsiteY63" fmla="*/ 9471 h 9935"/>
                <a:gd name="connsiteX64" fmla="*/ 575 w 10000"/>
                <a:gd name="connsiteY64" fmla="*/ 9355 h 9935"/>
                <a:gd name="connsiteX65" fmla="*/ 278 w 10000"/>
                <a:gd name="connsiteY65" fmla="*/ 9222 h 9935"/>
                <a:gd name="connsiteX66" fmla="*/ 0 w 10000"/>
                <a:gd name="connsiteY66" fmla="*/ 9073 h 9935"/>
                <a:gd name="connsiteX0" fmla="*/ 0 w 10000"/>
                <a:gd name="connsiteY0" fmla="*/ 9132 h 10000"/>
                <a:gd name="connsiteX1" fmla="*/ 7221 w 10000"/>
                <a:gd name="connsiteY1" fmla="*/ 0 h 10000"/>
                <a:gd name="connsiteX2" fmla="*/ 7401 w 10000"/>
                <a:gd name="connsiteY2" fmla="*/ 85 h 10000"/>
                <a:gd name="connsiteX3" fmla="*/ 7659 w 10000"/>
                <a:gd name="connsiteY3" fmla="*/ 252 h 10000"/>
                <a:gd name="connsiteX4" fmla="*/ 7897 w 10000"/>
                <a:gd name="connsiteY4" fmla="*/ 436 h 10000"/>
                <a:gd name="connsiteX5" fmla="*/ 8135 w 10000"/>
                <a:gd name="connsiteY5" fmla="*/ 619 h 10000"/>
                <a:gd name="connsiteX6" fmla="*/ 8353 w 10000"/>
                <a:gd name="connsiteY6" fmla="*/ 802 h 10000"/>
                <a:gd name="connsiteX7" fmla="*/ 8571 w 10000"/>
                <a:gd name="connsiteY7" fmla="*/ 1003 h 10000"/>
                <a:gd name="connsiteX8" fmla="*/ 8770 w 10000"/>
                <a:gd name="connsiteY8" fmla="*/ 1220 h 10000"/>
                <a:gd name="connsiteX9" fmla="*/ 8948 w 10000"/>
                <a:gd name="connsiteY9" fmla="*/ 1437 h 10000"/>
                <a:gd name="connsiteX10" fmla="*/ 9107 w 10000"/>
                <a:gd name="connsiteY10" fmla="*/ 1654 h 10000"/>
                <a:gd name="connsiteX11" fmla="*/ 9266 w 10000"/>
                <a:gd name="connsiteY11" fmla="*/ 1887 h 10000"/>
                <a:gd name="connsiteX12" fmla="*/ 9405 w 10000"/>
                <a:gd name="connsiteY12" fmla="*/ 2121 h 10000"/>
                <a:gd name="connsiteX13" fmla="*/ 9524 w 10000"/>
                <a:gd name="connsiteY13" fmla="*/ 2355 h 10000"/>
                <a:gd name="connsiteX14" fmla="*/ 9643 w 10000"/>
                <a:gd name="connsiteY14" fmla="*/ 2605 h 10000"/>
                <a:gd name="connsiteX15" fmla="*/ 9742 w 10000"/>
                <a:gd name="connsiteY15" fmla="*/ 2856 h 10000"/>
                <a:gd name="connsiteX16" fmla="*/ 9821 w 10000"/>
                <a:gd name="connsiteY16" fmla="*/ 3106 h 10000"/>
                <a:gd name="connsiteX17" fmla="*/ 9881 w 10000"/>
                <a:gd name="connsiteY17" fmla="*/ 3357 h 10000"/>
                <a:gd name="connsiteX18" fmla="*/ 9940 w 10000"/>
                <a:gd name="connsiteY18" fmla="*/ 3606 h 10000"/>
                <a:gd name="connsiteX19" fmla="*/ 9980 w 10000"/>
                <a:gd name="connsiteY19" fmla="*/ 3874 h 10000"/>
                <a:gd name="connsiteX20" fmla="*/ 10000 w 10000"/>
                <a:gd name="connsiteY20" fmla="*/ 4141 h 10000"/>
                <a:gd name="connsiteX21" fmla="*/ 10000 w 10000"/>
                <a:gd name="connsiteY21" fmla="*/ 4392 h 10000"/>
                <a:gd name="connsiteX22" fmla="*/ 10000 w 10000"/>
                <a:gd name="connsiteY22" fmla="*/ 4658 h 10000"/>
                <a:gd name="connsiteX23" fmla="*/ 9980 w 10000"/>
                <a:gd name="connsiteY23" fmla="*/ 4926 h 10000"/>
                <a:gd name="connsiteX24" fmla="*/ 9940 w 10000"/>
                <a:gd name="connsiteY24" fmla="*/ 5193 h 10000"/>
                <a:gd name="connsiteX25" fmla="*/ 9901 w 10000"/>
                <a:gd name="connsiteY25" fmla="*/ 5459 h 10000"/>
                <a:gd name="connsiteX26" fmla="*/ 9841 w 10000"/>
                <a:gd name="connsiteY26" fmla="*/ 5710 h 10000"/>
                <a:gd name="connsiteX27" fmla="*/ 9762 w 10000"/>
                <a:gd name="connsiteY27" fmla="*/ 5977 h 10000"/>
                <a:gd name="connsiteX28" fmla="*/ 9663 w 10000"/>
                <a:gd name="connsiteY28" fmla="*/ 6227 h 10000"/>
                <a:gd name="connsiteX29" fmla="*/ 9544 w 10000"/>
                <a:gd name="connsiteY29" fmla="*/ 6494 h 10000"/>
                <a:gd name="connsiteX30" fmla="*/ 9425 w 10000"/>
                <a:gd name="connsiteY30" fmla="*/ 6745 h 10000"/>
                <a:gd name="connsiteX31" fmla="*/ 9286 w 10000"/>
                <a:gd name="connsiteY31" fmla="*/ 6995 h 10000"/>
                <a:gd name="connsiteX32" fmla="*/ 9127 w 10000"/>
                <a:gd name="connsiteY32" fmla="*/ 7229 h 10000"/>
                <a:gd name="connsiteX33" fmla="*/ 8948 w 10000"/>
                <a:gd name="connsiteY33" fmla="*/ 7480 h 10000"/>
                <a:gd name="connsiteX34" fmla="*/ 8948 w 10000"/>
                <a:gd name="connsiteY34" fmla="*/ 7480 h 10000"/>
                <a:gd name="connsiteX35" fmla="*/ 8770 w 10000"/>
                <a:gd name="connsiteY35" fmla="*/ 7713 h 10000"/>
                <a:gd name="connsiteX36" fmla="*/ 8571 w 10000"/>
                <a:gd name="connsiteY36" fmla="*/ 7931 h 10000"/>
                <a:gd name="connsiteX37" fmla="*/ 8353 w 10000"/>
                <a:gd name="connsiteY37" fmla="*/ 8147 h 10000"/>
                <a:gd name="connsiteX38" fmla="*/ 8135 w 10000"/>
                <a:gd name="connsiteY38" fmla="*/ 8347 h 10000"/>
                <a:gd name="connsiteX39" fmla="*/ 7917 w 10000"/>
                <a:gd name="connsiteY39" fmla="*/ 8531 h 10000"/>
                <a:gd name="connsiteX40" fmla="*/ 7679 w 10000"/>
                <a:gd name="connsiteY40" fmla="*/ 8715 h 10000"/>
                <a:gd name="connsiteX41" fmla="*/ 7421 w 10000"/>
                <a:gd name="connsiteY41" fmla="*/ 8882 h 10000"/>
                <a:gd name="connsiteX42" fmla="*/ 7163 w 10000"/>
                <a:gd name="connsiteY42" fmla="*/ 9032 h 10000"/>
                <a:gd name="connsiteX43" fmla="*/ 6905 w 10000"/>
                <a:gd name="connsiteY43" fmla="*/ 9182 h 10000"/>
                <a:gd name="connsiteX44" fmla="*/ 6627 w 10000"/>
                <a:gd name="connsiteY44" fmla="*/ 9316 h 10000"/>
                <a:gd name="connsiteX45" fmla="*/ 6349 w 10000"/>
                <a:gd name="connsiteY45" fmla="*/ 9432 h 10000"/>
                <a:gd name="connsiteX46" fmla="*/ 6071 w 10000"/>
                <a:gd name="connsiteY46" fmla="*/ 9549 h 10000"/>
                <a:gd name="connsiteX47" fmla="*/ 5774 w 10000"/>
                <a:gd name="connsiteY47" fmla="*/ 9650 h 10000"/>
                <a:gd name="connsiteX48" fmla="*/ 5496 w 10000"/>
                <a:gd name="connsiteY48" fmla="*/ 9733 h 10000"/>
                <a:gd name="connsiteX49" fmla="*/ 5198 w 10000"/>
                <a:gd name="connsiteY49" fmla="*/ 9800 h 10000"/>
                <a:gd name="connsiteX50" fmla="*/ 4881 w 10000"/>
                <a:gd name="connsiteY50" fmla="*/ 9866 h 10000"/>
                <a:gd name="connsiteX51" fmla="*/ 4583 w 10000"/>
                <a:gd name="connsiteY51" fmla="*/ 9916 h 10000"/>
                <a:gd name="connsiteX52" fmla="*/ 4266 w 10000"/>
                <a:gd name="connsiteY52" fmla="*/ 9950 h 10000"/>
                <a:gd name="connsiteX53" fmla="*/ 3968 w 10000"/>
                <a:gd name="connsiteY53" fmla="*/ 9983 h 10000"/>
                <a:gd name="connsiteX54" fmla="*/ 3651 w 10000"/>
                <a:gd name="connsiteY54" fmla="*/ 10000 h 10000"/>
                <a:gd name="connsiteX55" fmla="*/ 3333 w 10000"/>
                <a:gd name="connsiteY55" fmla="*/ 10000 h 10000"/>
                <a:gd name="connsiteX56" fmla="*/ 3036 w 10000"/>
                <a:gd name="connsiteY56" fmla="*/ 9983 h 10000"/>
                <a:gd name="connsiteX57" fmla="*/ 2718 w 10000"/>
                <a:gd name="connsiteY57" fmla="*/ 9950 h 10000"/>
                <a:gd name="connsiteX58" fmla="*/ 2401 w 10000"/>
                <a:gd name="connsiteY58" fmla="*/ 9916 h 10000"/>
                <a:gd name="connsiteX59" fmla="*/ 2083 w 10000"/>
                <a:gd name="connsiteY59" fmla="*/ 9866 h 10000"/>
                <a:gd name="connsiteX60" fmla="*/ 1786 w 10000"/>
                <a:gd name="connsiteY60" fmla="*/ 9800 h 10000"/>
                <a:gd name="connsiteX61" fmla="*/ 1468 w 10000"/>
                <a:gd name="connsiteY61" fmla="*/ 9733 h 10000"/>
                <a:gd name="connsiteX62" fmla="*/ 1171 w 10000"/>
                <a:gd name="connsiteY62" fmla="*/ 9633 h 10000"/>
                <a:gd name="connsiteX63" fmla="*/ 873 w 10000"/>
                <a:gd name="connsiteY63" fmla="*/ 9533 h 10000"/>
                <a:gd name="connsiteX64" fmla="*/ 575 w 10000"/>
                <a:gd name="connsiteY64" fmla="*/ 9416 h 10000"/>
                <a:gd name="connsiteX65" fmla="*/ 278 w 10000"/>
                <a:gd name="connsiteY65" fmla="*/ 9282 h 10000"/>
                <a:gd name="connsiteX66" fmla="*/ 0 w 10000"/>
                <a:gd name="connsiteY66" fmla="*/ 9132 h 10000"/>
                <a:gd name="connsiteX0" fmla="*/ 0 w 10000"/>
                <a:gd name="connsiteY0" fmla="*/ 9132 h 10000"/>
                <a:gd name="connsiteX1" fmla="*/ 7221 w 10000"/>
                <a:gd name="connsiteY1" fmla="*/ 0 h 10000"/>
                <a:gd name="connsiteX2" fmla="*/ 7401 w 10000"/>
                <a:gd name="connsiteY2" fmla="*/ 85 h 10000"/>
                <a:gd name="connsiteX3" fmla="*/ 7659 w 10000"/>
                <a:gd name="connsiteY3" fmla="*/ 252 h 10000"/>
                <a:gd name="connsiteX4" fmla="*/ 7897 w 10000"/>
                <a:gd name="connsiteY4" fmla="*/ 436 h 10000"/>
                <a:gd name="connsiteX5" fmla="*/ 8135 w 10000"/>
                <a:gd name="connsiteY5" fmla="*/ 619 h 10000"/>
                <a:gd name="connsiteX6" fmla="*/ 8353 w 10000"/>
                <a:gd name="connsiteY6" fmla="*/ 802 h 10000"/>
                <a:gd name="connsiteX7" fmla="*/ 8571 w 10000"/>
                <a:gd name="connsiteY7" fmla="*/ 1003 h 10000"/>
                <a:gd name="connsiteX8" fmla="*/ 8770 w 10000"/>
                <a:gd name="connsiteY8" fmla="*/ 1220 h 10000"/>
                <a:gd name="connsiteX9" fmla="*/ 8948 w 10000"/>
                <a:gd name="connsiteY9" fmla="*/ 1437 h 10000"/>
                <a:gd name="connsiteX10" fmla="*/ 9107 w 10000"/>
                <a:gd name="connsiteY10" fmla="*/ 1654 h 10000"/>
                <a:gd name="connsiteX11" fmla="*/ 9266 w 10000"/>
                <a:gd name="connsiteY11" fmla="*/ 1887 h 10000"/>
                <a:gd name="connsiteX12" fmla="*/ 9405 w 10000"/>
                <a:gd name="connsiteY12" fmla="*/ 2121 h 10000"/>
                <a:gd name="connsiteX13" fmla="*/ 9524 w 10000"/>
                <a:gd name="connsiteY13" fmla="*/ 2355 h 10000"/>
                <a:gd name="connsiteX14" fmla="*/ 9643 w 10000"/>
                <a:gd name="connsiteY14" fmla="*/ 2605 h 10000"/>
                <a:gd name="connsiteX15" fmla="*/ 9742 w 10000"/>
                <a:gd name="connsiteY15" fmla="*/ 2856 h 10000"/>
                <a:gd name="connsiteX16" fmla="*/ 9821 w 10000"/>
                <a:gd name="connsiteY16" fmla="*/ 3106 h 10000"/>
                <a:gd name="connsiteX17" fmla="*/ 9881 w 10000"/>
                <a:gd name="connsiteY17" fmla="*/ 3357 h 10000"/>
                <a:gd name="connsiteX18" fmla="*/ 9940 w 10000"/>
                <a:gd name="connsiteY18" fmla="*/ 3606 h 10000"/>
                <a:gd name="connsiteX19" fmla="*/ 9980 w 10000"/>
                <a:gd name="connsiteY19" fmla="*/ 3874 h 10000"/>
                <a:gd name="connsiteX20" fmla="*/ 10000 w 10000"/>
                <a:gd name="connsiteY20" fmla="*/ 4141 h 10000"/>
                <a:gd name="connsiteX21" fmla="*/ 10000 w 10000"/>
                <a:gd name="connsiteY21" fmla="*/ 4392 h 10000"/>
                <a:gd name="connsiteX22" fmla="*/ 10000 w 10000"/>
                <a:gd name="connsiteY22" fmla="*/ 4658 h 10000"/>
                <a:gd name="connsiteX23" fmla="*/ 9980 w 10000"/>
                <a:gd name="connsiteY23" fmla="*/ 4926 h 10000"/>
                <a:gd name="connsiteX24" fmla="*/ 9940 w 10000"/>
                <a:gd name="connsiteY24" fmla="*/ 5193 h 10000"/>
                <a:gd name="connsiteX25" fmla="*/ 9901 w 10000"/>
                <a:gd name="connsiteY25" fmla="*/ 5459 h 10000"/>
                <a:gd name="connsiteX26" fmla="*/ 9841 w 10000"/>
                <a:gd name="connsiteY26" fmla="*/ 5710 h 10000"/>
                <a:gd name="connsiteX27" fmla="*/ 9762 w 10000"/>
                <a:gd name="connsiteY27" fmla="*/ 5977 h 10000"/>
                <a:gd name="connsiteX28" fmla="*/ 9663 w 10000"/>
                <a:gd name="connsiteY28" fmla="*/ 6227 h 10000"/>
                <a:gd name="connsiteX29" fmla="*/ 9544 w 10000"/>
                <a:gd name="connsiteY29" fmla="*/ 6494 h 10000"/>
                <a:gd name="connsiteX30" fmla="*/ 9425 w 10000"/>
                <a:gd name="connsiteY30" fmla="*/ 6745 h 10000"/>
                <a:gd name="connsiteX31" fmla="*/ 9286 w 10000"/>
                <a:gd name="connsiteY31" fmla="*/ 6995 h 10000"/>
                <a:gd name="connsiteX32" fmla="*/ 9127 w 10000"/>
                <a:gd name="connsiteY32" fmla="*/ 7229 h 10000"/>
                <a:gd name="connsiteX33" fmla="*/ 8948 w 10000"/>
                <a:gd name="connsiteY33" fmla="*/ 7480 h 10000"/>
                <a:gd name="connsiteX34" fmla="*/ 8948 w 10000"/>
                <a:gd name="connsiteY34" fmla="*/ 7480 h 10000"/>
                <a:gd name="connsiteX35" fmla="*/ 8770 w 10000"/>
                <a:gd name="connsiteY35" fmla="*/ 7713 h 10000"/>
                <a:gd name="connsiteX36" fmla="*/ 8571 w 10000"/>
                <a:gd name="connsiteY36" fmla="*/ 7931 h 10000"/>
                <a:gd name="connsiteX37" fmla="*/ 8353 w 10000"/>
                <a:gd name="connsiteY37" fmla="*/ 8147 h 10000"/>
                <a:gd name="connsiteX38" fmla="*/ 8135 w 10000"/>
                <a:gd name="connsiteY38" fmla="*/ 8347 h 10000"/>
                <a:gd name="connsiteX39" fmla="*/ 7917 w 10000"/>
                <a:gd name="connsiteY39" fmla="*/ 8531 h 10000"/>
                <a:gd name="connsiteX40" fmla="*/ 7679 w 10000"/>
                <a:gd name="connsiteY40" fmla="*/ 8715 h 10000"/>
                <a:gd name="connsiteX41" fmla="*/ 7421 w 10000"/>
                <a:gd name="connsiteY41" fmla="*/ 8882 h 10000"/>
                <a:gd name="connsiteX42" fmla="*/ 7163 w 10000"/>
                <a:gd name="connsiteY42" fmla="*/ 9032 h 10000"/>
                <a:gd name="connsiteX43" fmla="*/ 6905 w 10000"/>
                <a:gd name="connsiteY43" fmla="*/ 9182 h 10000"/>
                <a:gd name="connsiteX44" fmla="*/ 6627 w 10000"/>
                <a:gd name="connsiteY44" fmla="*/ 9316 h 10000"/>
                <a:gd name="connsiteX45" fmla="*/ 6349 w 10000"/>
                <a:gd name="connsiteY45" fmla="*/ 9432 h 10000"/>
                <a:gd name="connsiteX46" fmla="*/ 6071 w 10000"/>
                <a:gd name="connsiteY46" fmla="*/ 9549 h 10000"/>
                <a:gd name="connsiteX47" fmla="*/ 5774 w 10000"/>
                <a:gd name="connsiteY47" fmla="*/ 9650 h 10000"/>
                <a:gd name="connsiteX48" fmla="*/ 5496 w 10000"/>
                <a:gd name="connsiteY48" fmla="*/ 9733 h 10000"/>
                <a:gd name="connsiteX49" fmla="*/ 5198 w 10000"/>
                <a:gd name="connsiteY49" fmla="*/ 9800 h 10000"/>
                <a:gd name="connsiteX50" fmla="*/ 4881 w 10000"/>
                <a:gd name="connsiteY50" fmla="*/ 9866 h 10000"/>
                <a:gd name="connsiteX51" fmla="*/ 4583 w 10000"/>
                <a:gd name="connsiteY51" fmla="*/ 9916 h 10000"/>
                <a:gd name="connsiteX52" fmla="*/ 4266 w 10000"/>
                <a:gd name="connsiteY52" fmla="*/ 9950 h 10000"/>
                <a:gd name="connsiteX53" fmla="*/ 3968 w 10000"/>
                <a:gd name="connsiteY53" fmla="*/ 9983 h 10000"/>
                <a:gd name="connsiteX54" fmla="*/ 3651 w 10000"/>
                <a:gd name="connsiteY54" fmla="*/ 10000 h 10000"/>
                <a:gd name="connsiteX55" fmla="*/ 3333 w 10000"/>
                <a:gd name="connsiteY55" fmla="*/ 10000 h 10000"/>
                <a:gd name="connsiteX56" fmla="*/ 3036 w 10000"/>
                <a:gd name="connsiteY56" fmla="*/ 9983 h 10000"/>
                <a:gd name="connsiteX57" fmla="*/ 2718 w 10000"/>
                <a:gd name="connsiteY57" fmla="*/ 9950 h 10000"/>
                <a:gd name="connsiteX58" fmla="*/ 2401 w 10000"/>
                <a:gd name="connsiteY58" fmla="*/ 9916 h 10000"/>
                <a:gd name="connsiteX59" fmla="*/ 2083 w 10000"/>
                <a:gd name="connsiteY59" fmla="*/ 9866 h 10000"/>
                <a:gd name="connsiteX60" fmla="*/ 1786 w 10000"/>
                <a:gd name="connsiteY60" fmla="*/ 9800 h 10000"/>
                <a:gd name="connsiteX61" fmla="*/ 1468 w 10000"/>
                <a:gd name="connsiteY61" fmla="*/ 9733 h 10000"/>
                <a:gd name="connsiteX62" fmla="*/ 1171 w 10000"/>
                <a:gd name="connsiteY62" fmla="*/ 9633 h 10000"/>
                <a:gd name="connsiteX63" fmla="*/ 873 w 10000"/>
                <a:gd name="connsiteY63" fmla="*/ 9533 h 10000"/>
                <a:gd name="connsiteX64" fmla="*/ 575 w 10000"/>
                <a:gd name="connsiteY64" fmla="*/ 9416 h 10000"/>
                <a:gd name="connsiteX65" fmla="*/ 278 w 10000"/>
                <a:gd name="connsiteY65" fmla="*/ 9282 h 10000"/>
                <a:gd name="connsiteX66" fmla="*/ 0 w 10000"/>
                <a:gd name="connsiteY66" fmla="*/ 9132 h 10000"/>
                <a:gd name="connsiteX0" fmla="*/ 0 w 10000"/>
                <a:gd name="connsiteY0" fmla="*/ 9132 h 10000"/>
                <a:gd name="connsiteX1" fmla="*/ 7221 w 10000"/>
                <a:gd name="connsiteY1" fmla="*/ 0 h 10000"/>
                <a:gd name="connsiteX2" fmla="*/ 7401 w 10000"/>
                <a:gd name="connsiteY2" fmla="*/ 85 h 10000"/>
                <a:gd name="connsiteX3" fmla="*/ 7659 w 10000"/>
                <a:gd name="connsiteY3" fmla="*/ 252 h 10000"/>
                <a:gd name="connsiteX4" fmla="*/ 7897 w 10000"/>
                <a:gd name="connsiteY4" fmla="*/ 436 h 10000"/>
                <a:gd name="connsiteX5" fmla="*/ 8135 w 10000"/>
                <a:gd name="connsiteY5" fmla="*/ 619 h 10000"/>
                <a:gd name="connsiteX6" fmla="*/ 8353 w 10000"/>
                <a:gd name="connsiteY6" fmla="*/ 802 h 10000"/>
                <a:gd name="connsiteX7" fmla="*/ 8571 w 10000"/>
                <a:gd name="connsiteY7" fmla="*/ 1003 h 10000"/>
                <a:gd name="connsiteX8" fmla="*/ 8770 w 10000"/>
                <a:gd name="connsiteY8" fmla="*/ 1220 h 10000"/>
                <a:gd name="connsiteX9" fmla="*/ 8948 w 10000"/>
                <a:gd name="connsiteY9" fmla="*/ 1437 h 10000"/>
                <a:gd name="connsiteX10" fmla="*/ 9107 w 10000"/>
                <a:gd name="connsiteY10" fmla="*/ 1654 h 10000"/>
                <a:gd name="connsiteX11" fmla="*/ 9266 w 10000"/>
                <a:gd name="connsiteY11" fmla="*/ 1887 h 10000"/>
                <a:gd name="connsiteX12" fmla="*/ 9405 w 10000"/>
                <a:gd name="connsiteY12" fmla="*/ 2121 h 10000"/>
                <a:gd name="connsiteX13" fmla="*/ 9524 w 10000"/>
                <a:gd name="connsiteY13" fmla="*/ 2355 h 10000"/>
                <a:gd name="connsiteX14" fmla="*/ 9643 w 10000"/>
                <a:gd name="connsiteY14" fmla="*/ 2605 h 10000"/>
                <a:gd name="connsiteX15" fmla="*/ 9742 w 10000"/>
                <a:gd name="connsiteY15" fmla="*/ 2856 h 10000"/>
                <a:gd name="connsiteX16" fmla="*/ 9821 w 10000"/>
                <a:gd name="connsiteY16" fmla="*/ 3106 h 10000"/>
                <a:gd name="connsiteX17" fmla="*/ 9881 w 10000"/>
                <a:gd name="connsiteY17" fmla="*/ 3357 h 10000"/>
                <a:gd name="connsiteX18" fmla="*/ 9940 w 10000"/>
                <a:gd name="connsiteY18" fmla="*/ 3606 h 10000"/>
                <a:gd name="connsiteX19" fmla="*/ 9980 w 10000"/>
                <a:gd name="connsiteY19" fmla="*/ 3874 h 10000"/>
                <a:gd name="connsiteX20" fmla="*/ 10000 w 10000"/>
                <a:gd name="connsiteY20" fmla="*/ 4141 h 10000"/>
                <a:gd name="connsiteX21" fmla="*/ 10000 w 10000"/>
                <a:gd name="connsiteY21" fmla="*/ 4392 h 10000"/>
                <a:gd name="connsiteX22" fmla="*/ 10000 w 10000"/>
                <a:gd name="connsiteY22" fmla="*/ 4658 h 10000"/>
                <a:gd name="connsiteX23" fmla="*/ 9980 w 10000"/>
                <a:gd name="connsiteY23" fmla="*/ 4926 h 10000"/>
                <a:gd name="connsiteX24" fmla="*/ 9940 w 10000"/>
                <a:gd name="connsiteY24" fmla="*/ 5193 h 10000"/>
                <a:gd name="connsiteX25" fmla="*/ 9901 w 10000"/>
                <a:gd name="connsiteY25" fmla="*/ 5459 h 10000"/>
                <a:gd name="connsiteX26" fmla="*/ 9841 w 10000"/>
                <a:gd name="connsiteY26" fmla="*/ 5710 h 10000"/>
                <a:gd name="connsiteX27" fmla="*/ 9762 w 10000"/>
                <a:gd name="connsiteY27" fmla="*/ 5977 h 10000"/>
                <a:gd name="connsiteX28" fmla="*/ 9663 w 10000"/>
                <a:gd name="connsiteY28" fmla="*/ 6227 h 10000"/>
                <a:gd name="connsiteX29" fmla="*/ 9544 w 10000"/>
                <a:gd name="connsiteY29" fmla="*/ 6494 h 10000"/>
                <a:gd name="connsiteX30" fmla="*/ 9425 w 10000"/>
                <a:gd name="connsiteY30" fmla="*/ 6745 h 10000"/>
                <a:gd name="connsiteX31" fmla="*/ 9286 w 10000"/>
                <a:gd name="connsiteY31" fmla="*/ 6995 h 10000"/>
                <a:gd name="connsiteX32" fmla="*/ 9127 w 10000"/>
                <a:gd name="connsiteY32" fmla="*/ 7229 h 10000"/>
                <a:gd name="connsiteX33" fmla="*/ 8948 w 10000"/>
                <a:gd name="connsiteY33" fmla="*/ 7480 h 10000"/>
                <a:gd name="connsiteX34" fmla="*/ 8948 w 10000"/>
                <a:gd name="connsiteY34" fmla="*/ 7480 h 10000"/>
                <a:gd name="connsiteX35" fmla="*/ 8770 w 10000"/>
                <a:gd name="connsiteY35" fmla="*/ 7713 h 10000"/>
                <a:gd name="connsiteX36" fmla="*/ 8571 w 10000"/>
                <a:gd name="connsiteY36" fmla="*/ 7931 h 10000"/>
                <a:gd name="connsiteX37" fmla="*/ 8353 w 10000"/>
                <a:gd name="connsiteY37" fmla="*/ 8147 h 10000"/>
                <a:gd name="connsiteX38" fmla="*/ 8135 w 10000"/>
                <a:gd name="connsiteY38" fmla="*/ 8347 h 10000"/>
                <a:gd name="connsiteX39" fmla="*/ 7917 w 10000"/>
                <a:gd name="connsiteY39" fmla="*/ 8531 h 10000"/>
                <a:gd name="connsiteX40" fmla="*/ 7679 w 10000"/>
                <a:gd name="connsiteY40" fmla="*/ 8715 h 10000"/>
                <a:gd name="connsiteX41" fmla="*/ 7421 w 10000"/>
                <a:gd name="connsiteY41" fmla="*/ 8882 h 10000"/>
                <a:gd name="connsiteX42" fmla="*/ 7163 w 10000"/>
                <a:gd name="connsiteY42" fmla="*/ 9032 h 10000"/>
                <a:gd name="connsiteX43" fmla="*/ 6905 w 10000"/>
                <a:gd name="connsiteY43" fmla="*/ 9182 h 10000"/>
                <a:gd name="connsiteX44" fmla="*/ 6627 w 10000"/>
                <a:gd name="connsiteY44" fmla="*/ 9316 h 10000"/>
                <a:gd name="connsiteX45" fmla="*/ 6349 w 10000"/>
                <a:gd name="connsiteY45" fmla="*/ 9432 h 10000"/>
                <a:gd name="connsiteX46" fmla="*/ 6071 w 10000"/>
                <a:gd name="connsiteY46" fmla="*/ 9549 h 10000"/>
                <a:gd name="connsiteX47" fmla="*/ 5774 w 10000"/>
                <a:gd name="connsiteY47" fmla="*/ 9650 h 10000"/>
                <a:gd name="connsiteX48" fmla="*/ 5496 w 10000"/>
                <a:gd name="connsiteY48" fmla="*/ 9733 h 10000"/>
                <a:gd name="connsiteX49" fmla="*/ 5198 w 10000"/>
                <a:gd name="connsiteY49" fmla="*/ 9800 h 10000"/>
                <a:gd name="connsiteX50" fmla="*/ 4881 w 10000"/>
                <a:gd name="connsiteY50" fmla="*/ 9866 h 10000"/>
                <a:gd name="connsiteX51" fmla="*/ 4583 w 10000"/>
                <a:gd name="connsiteY51" fmla="*/ 9916 h 10000"/>
                <a:gd name="connsiteX52" fmla="*/ 4266 w 10000"/>
                <a:gd name="connsiteY52" fmla="*/ 9950 h 10000"/>
                <a:gd name="connsiteX53" fmla="*/ 3968 w 10000"/>
                <a:gd name="connsiteY53" fmla="*/ 9983 h 10000"/>
                <a:gd name="connsiteX54" fmla="*/ 3651 w 10000"/>
                <a:gd name="connsiteY54" fmla="*/ 10000 h 10000"/>
                <a:gd name="connsiteX55" fmla="*/ 3333 w 10000"/>
                <a:gd name="connsiteY55" fmla="*/ 10000 h 10000"/>
                <a:gd name="connsiteX56" fmla="*/ 3036 w 10000"/>
                <a:gd name="connsiteY56" fmla="*/ 9983 h 10000"/>
                <a:gd name="connsiteX57" fmla="*/ 2718 w 10000"/>
                <a:gd name="connsiteY57" fmla="*/ 9950 h 10000"/>
                <a:gd name="connsiteX58" fmla="*/ 2401 w 10000"/>
                <a:gd name="connsiteY58" fmla="*/ 9916 h 10000"/>
                <a:gd name="connsiteX59" fmla="*/ 2083 w 10000"/>
                <a:gd name="connsiteY59" fmla="*/ 9866 h 10000"/>
                <a:gd name="connsiteX60" fmla="*/ 1786 w 10000"/>
                <a:gd name="connsiteY60" fmla="*/ 9800 h 10000"/>
                <a:gd name="connsiteX61" fmla="*/ 1468 w 10000"/>
                <a:gd name="connsiteY61" fmla="*/ 9733 h 10000"/>
                <a:gd name="connsiteX62" fmla="*/ 1171 w 10000"/>
                <a:gd name="connsiteY62" fmla="*/ 9633 h 10000"/>
                <a:gd name="connsiteX63" fmla="*/ 873 w 10000"/>
                <a:gd name="connsiteY63" fmla="*/ 9533 h 10000"/>
                <a:gd name="connsiteX64" fmla="*/ 575 w 10000"/>
                <a:gd name="connsiteY64" fmla="*/ 9416 h 10000"/>
                <a:gd name="connsiteX65" fmla="*/ 278 w 10000"/>
                <a:gd name="connsiteY65" fmla="*/ 9282 h 10000"/>
                <a:gd name="connsiteX66" fmla="*/ 0 w 10000"/>
                <a:gd name="connsiteY66" fmla="*/ 9132 h 10000"/>
                <a:gd name="connsiteX0" fmla="*/ 0 w 10000"/>
                <a:gd name="connsiteY0" fmla="*/ 9132 h 10000"/>
                <a:gd name="connsiteX1" fmla="*/ 7221 w 10000"/>
                <a:gd name="connsiteY1" fmla="*/ 0 h 10000"/>
                <a:gd name="connsiteX2" fmla="*/ 7401 w 10000"/>
                <a:gd name="connsiteY2" fmla="*/ 85 h 10000"/>
                <a:gd name="connsiteX3" fmla="*/ 7659 w 10000"/>
                <a:gd name="connsiteY3" fmla="*/ 252 h 10000"/>
                <a:gd name="connsiteX4" fmla="*/ 7897 w 10000"/>
                <a:gd name="connsiteY4" fmla="*/ 436 h 10000"/>
                <a:gd name="connsiteX5" fmla="*/ 8135 w 10000"/>
                <a:gd name="connsiteY5" fmla="*/ 619 h 10000"/>
                <a:gd name="connsiteX6" fmla="*/ 8353 w 10000"/>
                <a:gd name="connsiteY6" fmla="*/ 802 h 10000"/>
                <a:gd name="connsiteX7" fmla="*/ 8571 w 10000"/>
                <a:gd name="connsiteY7" fmla="*/ 1003 h 10000"/>
                <a:gd name="connsiteX8" fmla="*/ 8770 w 10000"/>
                <a:gd name="connsiteY8" fmla="*/ 1220 h 10000"/>
                <a:gd name="connsiteX9" fmla="*/ 8948 w 10000"/>
                <a:gd name="connsiteY9" fmla="*/ 1437 h 10000"/>
                <a:gd name="connsiteX10" fmla="*/ 9107 w 10000"/>
                <a:gd name="connsiteY10" fmla="*/ 1654 h 10000"/>
                <a:gd name="connsiteX11" fmla="*/ 9266 w 10000"/>
                <a:gd name="connsiteY11" fmla="*/ 1887 h 10000"/>
                <a:gd name="connsiteX12" fmla="*/ 9405 w 10000"/>
                <a:gd name="connsiteY12" fmla="*/ 2121 h 10000"/>
                <a:gd name="connsiteX13" fmla="*/ 9524 w 10000"/>
                <a:gd name="connsiteY13" fmla="*/ 2355 h 10000"/>
                <a:gd name="connsiteX14" fmla="*/ 9643 w 10000"/>
                <a:gd name="connsiteY14" fmla="*/ 2605 h 10000"/>
                <a:gd name="connsiteX15" fmla="*/ 9742 w 10000"/>
                <a:gd name="connsiteY15" fmla="*/ 2856 h 10000"/>
                <a:gd name="connsiteX16" fmla="*/ 9821 w 10000"/>
                <a:gd name="connsiteY16" fmla="*/ 3106 h 10000"/>
                <a:gd name="connsiteX17" fmla="*/ 9881 w 10000"/>
                <a:gd name="connsiteY17" fmla="*/ 3357 h 10000"/>
                <a:gd name="connsiteX18" fmla="*/ 9940 w 10000"/>
                <a:gd name="connsiteY18" fmla="*/ 3606 h 10000"/>
                <a:gd name="connsiteX19" fmla="*/ 9980 w 10000"/>
                <a:gd name="connsiteY19" fmla="*/ 3874 h 10000"/>
                <a:gd name="connsiteX20" fmla="*/ 10000 w 10000"/>
                <a:gd name="connsiteY20" fmla="*/ 4141 h 10000"/>
                <a:gd name="connsiteX21" fmla="*/ 10000 w 10000"/>
                <a:gd name="connsiteY21" fmla="*/ 4392 h 10000"/>
                <a:gd name="connsiteX22" fmla="*/ 10000 w 10000"/>
                <a:gd name="connsiteY22" fmla="*/ 4658 h 10000"/>
                <a:gd name="connsiteX23" fmla="*/ 9980 w 10000"/>
                <a:gd name="connsiteY23" fmla="*/ 4926 h 10000"/>
                <a:gd name="connsiteX24" fmla="*/ 9940 w 10000"/>
                <a:gd name="connsiteY24" fmla="*/ 5193 h 10000"/>
                <a:gd name="connsiteX25" fmla="*/ 9901 w 10000"/>
                <a:gd name="connsiteY25" fmla="*/ 5459 h 10000"/>
                <a:gd name="connsiteX26" fmla="*/ 9841 w 10000"/>
                <a:gd name="connsiteY26" fmla="*/ 5710 h 10000"/>
                <a:gd name="connsiteX27" fmla="*/ 9762 w 10000"/>
                <a:gd name="connsiteY27" fmla="*/ 5977 h 10000"/>
                <a:gd name="connsiteX28" fmla="*/ 9663 w 10000"/>
                <a:gd name="connsiteY28" fmla="*/ 6227 h 10000"/>
                <a:gd name="connsiteX29" fmla="*/ 9544 w 10000"/>
                <a:gd name="connsiteY29" fmla="*/ 6494 h 10000"/>
                <a:gd name="connsiteX30" fmla="*/ 9425 w 10000"/>
                <a:gd name="connsiteY30" fmla="*/ 6745 h 10000"/>
                <a:gd name="connsiteX31" fmla="*/ 9286 w 10000"/>
                <a:gd name="connsiteY31" fmla="*/ 6995 h 10000"/>
                <a:gd name="connsiteX32" fmla="*/ 9127 w 10000"/>
                <a:gd name="connsiteY32" fmla="*/ 7229 h 10000"/>
                <a:gd name="connsiteX33" fmla="*/ 8948 w 10000"/>
                <a:gd name="connsiteY33" fmla="*/ 7480 h 10000"/>
                <a:gd name="connsiteX34" fmla="*/ 8948 w 10000"/>
                <a:gd name="connsiteY34" fmla="*/ 7480 h 10000"/>
                <a:gd name="connsiteX35" fmla="*/ 8770 w 10000"/>
                <a:gd name="connsiteY35" fmla="*/ 7713 h 10000"/>
                <a:gd name="connsiteX36" fmla="*/ 8571 w 10000"/>
                <a:gd name="connsiteY36" fmla="*/ 7931 h 10000"/>
                <a:gd name="connsiteX37" fmla="*/ 8353 w 10000"/>
                <a:gd name="connsiteY37" fmla="*/ 8147 h 10000"/>
                <a:gd name="connsiteX38" fmla="*/ 8135 w 10000"/>
                <a:gd name="connsiteY38" fmla="*/ 8347 h 10000"/>
                <a:gd name="connsiteX39" fmla="*/ 7917 w 10000"/>
                <a:gd name="connsiteY39" fmla="*/ 8531 h 10000"/>
                <a:gd name="connsiteX40" fmla="*/ 7679 w 10000"/>
                <a:gd name="connsiteY40" fmla="*/ 8715 h 10000"/>
                <a:gd name="connsiteX41" fmla="*/ 7421 w 10000"/>
                <a:gd name="connsiteY41" fmla="*/ 8882 h 10000"/>
                <a:gd name="connsiteX42" fmla="*/ 7163 w 10000"/>
                <a:gd name="connsiteY42" fmla="*/ 9032 h 10000"/>
                <a:gd name="connsiteX43" fmla="*/ 6905 w 10000"/>
                <a:gd name="connsiteY43" fmla="*/ 9182 h 10000"/>
                <a:gd name="connsiteX44" fmla="*/ 6627 w 10000"/>
                <a:gd name="connsiteY44" fmla="*/ 9316 h 10000"/>
                <a:gd name="connsiteX45" fmla="*/ 6349 w 10000"/>
                <a:gd name="connsiteY45" fmla="*/ 9432 h 10000"/>
                <a:gd name="connsiteX46" fmla="*/ 6071 w 10000"/>
                <a:gd name="connsiteY46" fmla="*/ 9549 h 10000"/>
                <a:gd name="connsiteX47" fmla="*/ 5774 w 10000"/>
                <a:gd name="connsiteY47" fmla="*/ 9650 h 10000"/>
                <a:gd name="connsiteX48" fmla="*/ 5496 w 10000"/>
                <a:gd name="connsiteY48" fmla="*/ 9733 h 10000"/>
                <a:gd name="connsiteX49" fmla="*/ 5198 w 10000"/>
                <a:gd name="connsiteY49" fmla="*/ 9800 h 10000"/>
                <a:gd name="connsiteX50" fmla="*/ 4881 w 10000"/>
                <a:gd name="connsiteY50" fmla="*/ 9866 h 10000"/>
                <a:gd name="connsiteX51" fmla="*/ 4583 w 10000"/>
                <a:gd name="connsiteY51" fmla="*/ 9916 h 10000"/>
                <a:gd name="connsiteX52" fmla="*/ 4266 w 10000"/>
                <a:gd name="connsiteY52" fmla="*/ 9950 h 10000"/>
                <a:gd name="connsiteX53" fmla="*/ 3968 w 10000"/>
                <a:gd name="connsiteY53" fmla="*/ 9983 h 10000"/>
                <a:gd name="connsiteX54" fmla="*/ 3651 w 10000"/>
                <a:gd name="connsiteY54" fmla="*/ 10000 h 10000"/>
                <a:gd name="connsiteX55" fmla="*/ 3333 w 10000"/>
                <a:gd name="connsiteY55" fmla="*/ 10000 h 10000"/>
                <a:gd name="connsiteX56" fmla="*/ 3036 w 10000"/>
                <a:gd name="connsiteY56" fmla="*/ 9983 h 10000"/>
                <a:gd name="connsiteX57" fmla="*/ 2718 w 10000"/>
                <a:gd name="connsiteY57" fmla="*/ 9950 h 10000"/>
                <a:gd name="connsiteX58" fmla="*/ 2401 w 10000"/>
                <a:gd name="connsiteY58" fmla="*/ 9916 h 10000"/>
                <a:gd name="connsiteX59" fmla="*/ 2083 w 10000"/>
                <a:gd name="connsiteY59" fmla="*/ 9866 h 10000"/>
                <a:gd name="connsiteX60" fmla="*/ 1786 w 10000"/>
                <a:gd name="connsiteY60" fmla="*/ 9800 h 10000"/>
                <a:gd name="connsiteX61" fmla="*/ 1468 w 10000"/>
                <a:gd name="connsiteY61" fmla="*/ 9733 h 10000"/>
                <a:gd name="connsiteX62" fmla="*/ 1171 w 10000"/>
                <a:gd name="connsiteY62" fmla="*/ 9633 h 10000"/>
                <a:gd name="connsiteX63" fmla="*/ 873 w 10000"/>
                <a:gd name="connsiteY63" fmla="*/ 9533 h 10000"/>
                <a:gd name="connsiteX64" fmla="*/ 575 w 10000"/>
                <a:gd name="connsiteY64" fmla="*/ 9416 h 10000"/>
                <a:gd name="connsiteX65" fmla="*/ 278 w 10000"/>
                <a:gd name="connsiteY65" fmla="*/ 9282 h 10000"/>
                <a:gd name="connsiteX66" fmla="*/ 0 w 10000"/>
                <a:gd name="connsiteY66" fmla="*/ 9132 h 10000"/>
                <a:gd name="connsiteX0" fmla="*/ 0 w 10000"/>
                <a:gd name="connsiteY0" fmla="*/ 9132 h 10000"/>
                <a:gd name="connsiteX1" fmla="*/ 7221 w 10000"/>
                <a:gd name="connsiteY1" fmla="*/ 0 h 10000"/>
                <a:gd name="connsiteX2" fmla="*/ 7401 w 10000"/>
                <a:gd name="connsiteY2" fmla="*/ 85 h 10000"/>
                <a:gd name="connsiteX3" fmla="*/ 7659 w 10000"/>
                <a:gd name="connsiteY3" fmla="*/ 252 h 10000"/>
                <a:gd name="connsiteX4" fmla="*/ 7897 w 10000"/>
                <a:gd name="connsiteY4" fmla="*/ 436 h 10000"/>
                <a:gd name="connsiteX5" fmla="*/ 8135 w 10000"/>
                <a:gd name="connsiteY5" fmla="*/ 619 h 10000"/>
                <a:gd name="connsiteX6" fmla="*/ 8353 w 10000"/>
                <a:gd name="connsiteY6" fmla="*/ 802 h 10000"/>
                <a:gd name="connsiteX7" fmla="*/ 8571 w 10000"/>
                <a:gd name="connsiteY7" fmla="*/ 1003 h 10000"/>
                <a:gd name="connsiteX8" fmla="*/ 8770 w 10000"/>
                <a:gd name="connsiteY8" fmla="*/ 1220 h 10000"/>
                <a:gd name="connsiteX9" fmla="*/ 8948 w 10000"/>
                <a:gd name="connsiteY9" fmla="*/ 1437 h 10000"/>
                <a:gd name="connsiteX10" fmla="*/ 9107 w 10000"/>
                <a:gd name="connsiteY10" fmla="*/ 1654 h 10000"/>
                <a:gd name="connsiteX11" fmla="*/ 9266 w 10000"/>
                <a:gd name="connsiteY11" fmla="*/ 1887 h 10000"/>
                <a:gd name="connsiteX12" fmla="*/ 9405 w 10000"/>
                <a:gd name="connsiteY12" fmla="*/ 2121 h 10000"/>
                <a:gd name="connsiteX13" fmla="*/ 9524 w 10000"/>
                <a:gd name="connsiteY13" fmla="*/ 2355 h 10000"/>
                <a:gd name="connsiteX14" fmla="*/ 9643 w 10000"/>
                <a:gd name="connsiteY14" fmla="*/ 2605 h 10000"/>
                <a:gd name="connsiteX15" fmla="*/ 9742 w 10000"/>
                <a:gd name="connsiteY15" fmla="*/ 2856 h 10000"/>
                <a:gd name="connsiteX16" fmla="*/ 9821 w 10000"/>
                <a:gd name="connsiteY16" fmla="*/ 3106 h 10000"/>
                <a:gd name="connsiteX17" fmla="*/ 9881 w 10000"/>
                <a:gd name="connsiteY17" fmla="*/ 3357 h 10000"/>
                <a:gd name="connsiteX18" fmla="*/ 9940 w 10000"/>
                <a:gd name="connsiteY18" fmla="*/ 3606 h 10000"/>
                <a:gd name="connsiteX19" fmla="*/ 9980 w 10000"/>
                <a:gd name="connsiteY19" fmla="*/ 3874 h 10000"/>
                <a:gd name="connsiteX20" fmla="*/ 10000 w 10000"/>
                <a:gd name="connsiteY20" fmla="*/ 4141 h 10000"/>
                <a:gd name="connsiteX21" fmla="*/ 10000 w 10000"/>
                <a:gd name="connsiteY21" fmla="*/ 4392 h 10000"/>
                <a:gd name="connsiteX22" fmla="*/ 10000 w 10000"/>
                <a:gd name="connsiteY22" fmla="*/ 4658 h 10000"/>
                <a:gd name="connsiteX23" fmla="*/ 9980 w 10000"/>
                <a:gd name="connsiteY23" fmla="*/ 4926 h 10000"/>
                <a:gd name="connsiteX24" fmla="*/ 9940 w 10000"/>
                <a:gd name="connsiteY24" fmla="*/ 5193 h 10000"/>
                <a:gd name="connsiteX25" fmla="*/ 9901 w 10000"/>
                <a:gd name="connsiteY25" fmla="*/ 5459 h 10000"/>
                <a:gd name="connsiteX26" fmla="*/ 9841 w 10000"/>
                <a:gd name="connsiteY26" fmla="*/ 5710 h 10000"/>
                <a:gd name="connsiteX27" fmla="*/ 9762 w 10000"/>
                <a:gd name="connsiteY27" fmla="*/ 5977 h 10000"/>
                <a:gd name="connsiteX28" fmla="*/ 9663 w 10000"/>
                <a:gd name="connsiteY28" fmla="*/ 6227 h 10000"/>
                <a:gd name="connsiteX29" fmla="*/ 9544 w 10000"/>
                <a:gd name="connsiteY29" fmla="*/ 6494 h 10000"/>
                <a:gd name="connsiteX30" fmla="*/ 9425 w 10000"/>
                <a:gd name="connsiteY30" fmla="*/ 6745 h 10000"/>
                <a:gd name="connsiteX31" fmla="*/ 9286 w 10000"/>
                <a:gd name="connsiteY31" fmla="*/ 6995 h 10000"/>
                <a:gd name="connsiteX32" fmla="*/ 9127 w 10000"/>
                <a:gd name="connsiteY32" fmla="*/ 7229 h 10000"/>
                <a:gd name="connsiteX33" fmla="*/ 8948 w 10000"/>
                <a:gd name="connsiteY33" fmla="*/ 7480 h 10000"/>
                <a:gd name="connsiteX34" fmla="*/ 8948 w 10000"/>
                <a:gd name="connsiteY34" fmla="*/ 7480 h 10000"/>
                <a:gd name="connsiteX35" fmla="*/ 8770 w 10000"/>
                <a:gd name="connsiteY35" fmla="*/ 7713 h 10000"/>
                <a:gd name="connsiteX36" fmla="*/ 8571 w 10000"/>
                <a:gd name="connsiteY36" fmla="*/ 7931 h 10000"/>
                <a:gd name="connsiteX37" fmla="*/ 8353 w 10000"/>
                <a:gd name="connsiteY37" fmla="*/ 8147 h 10000"/>
                <a:gd name="connsiteX38" fmla="*/ 8135 w 10000"/>
                <a:gd name="connsiteY38" fmla="*/ 8347 h 10000"/>
                <a:gd name="connsiteX39" fmla="*/ 7917 w 10000"/>
                <a:gd name="connsiteY39" fmla="*/ 8531 h 10000"/>
                <a:gd name="connsiteX40" fmla="*/ 7679 w 10000"/>
                <a:gd name="connsiteY40" fmla="*/ 8715 h 10000"/>
                <a:gd name="connsiteX41" fmla="*/ 7421 w 10000"/>
                <a:gd name="connsiteY41" fmla="*/ 8882 h 10000"/>
                <a:gd name="connsiteX42" fmla="*/ 7163 w 10000"/>
                <a:gd name="connsiteY42" fmla="*/ 9032 h 10000"/>
                <a:gd name="connsiteX43" fmla="*/ 6905 w 10000"/>
                <a:gd name="connsiteY43" fmla="*/ 9182 h 10000"/>
                <a:gd name="connsiteX44" fmla="*/ 6627 w 10000"/>
                <a:gd name="connsiteY44" fmla="*/ 9316 h 10000"/>
                <a:gd name="connsiteX45" fmla="*/ 6349 w 10000"/>
                <a:gd name="connsiteY45" fmla="*/ 9432 h 10000"/>
                <a:gd name="connsiteX46" fmla="*/ 6071 w 10000"/>
                <a:gd name="connsiteY46" fmla="*/ 9549 h 10000"/>
                <a:gd name="connsiteX47" fmla="*/ 5774 w 10000"/>
                <a:gd name="connsiteY47" fmla="*/ 9650 h 10000"/>
                <a:gd name="connsiteX48" fmla="*/ 5496 w 10000"/>
                <a:gd name="connsiteY48" fmla="*/ 9733 h 10000"/>
                <a:gd name="connsiteX49" fmla="*/ 5198 w 10000"/>
                <a:gd name="connsiteY49" fmla="*/ 9800 h 10000"/>
                <a:gd name="connsiteX50" fmla="*/ 4881 w 10000"/>
                <a:gd name="connsiteY50" fmla="*/ 9866 h 10000"/>
                <a:gd name="connsiteX51" fmla="*/ 4583 w 10000"/>
                <a:gd name="connsiteY51" fmla="*/ 9916 h 10000"/>
                <a:gd name="connsiteX52" fmla="*/ 4266 w 10000"/>
                <a:gd name="connsiteY52" fmla="*/ 9950 h 10000"/>
                <a:gd name="connsiteX53" fmla="*/ 3968 w 10000"/>
                <a:gd name="connsiteY53" fmla="*/ 9983 h 10000"/>
                <a:gd name="connsiteX54" fmla="*/ 3651 w 10000"/>
                <a:gd name="connsiteY54" fmla="*/ 10000 h 10000"/>
                <a:gd name="connsiteX55" fmla="*/ 3333 w 10000"/>
                <a:gd name="connsiteY55" fmla="*/ 10000 h 10000"/>
                <a:gd name="connsiteX56" fmla="*/ 3036 w 10000"/>
                <a:gd name="connsiteY56" fmla="*/ 9983 h 10000"/>
                <a:gd name="connsiteX57" fmla="*/ 2718 w 10000"/>
                <a:gd name="connsiteY57" fmla="*/ 9950 h 10000"/>
                <a:gd name="connsiteX58" fmla="*/ 2401 w 10000"/>
                <a:gd name="connsiteY58" fmla="*/ 9916 h 10000"/>
                <a:gd name="connsiteX59" fmla="*/ 2083 w 10000"/>
                <a:gd name="connsiteY59" fmla="*/ 9866 h 10000"/>
                <a:gd name="connsiteX60" fmla="*/ 1786 w 10000"/>
                <a:gd name="connsiteY60" fmla="*/ 9800 h 10000"/>
                <a:gd name="connsiteX61" fmla="*/ 1468 w 10000"/>
                <a:gd name="connsiteY61" fmla="*/ 9733 h 10000"/>
                <a:gd name="connsiteX62" fmla="*/ 1171 w 10000"/>
                <a:gd name="connsiteY62" fmla="*/ 9633 h 10000"/>
                <a:gd name="connsiteX63" fmla="*/ 873 w 10000"/>
                <a:gd name="connsiteY63" fmla="*/ 9533 h 10000"/>
                <a:gd name="connsiteX64" fmla="*/ 575 w 10000"/>
                <a:gd name="connsiteY64" fmla="*/ 9416 h 10000"/>
                <a:gd name="connsiteX65" fmla="*/ 278 w 10000"/>
                <a:gd name="connsiteY65" fmla="*/ 9282 h 10000"/>
                <a:gd name="connsiteX66" fmla="*/ 0 w 10000"/>
                <a:gd name="connsiteY66" fmla="*/ 913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0000" h="10000">
                  <a:moveTo>
                    <a:pt x="0" y="9132"/>
                  </a:moveTo>
                  <a:cubicBezTo>
                    <a:pt x="-59" y="9118"/>
                    <a:pt x="7182" y="-52"/>
                    <a:pt x="7221" y="0"/>
                  </a:cubicBezTo>
                  <a:lnTo>
                    <a:pt x="7401" y="85"/>
                  </a:lnTo>
                  <a:lnTo>
                    <a:pt x="7659" y="252"/>
                  </a:lnTo>
                  <a:lnTo>
                    <a:pt x="7897" y="436"/>
                  </a:lnTo>
                  <a:lnTo>
                    <a:pt x="8135" y="619"/>
                  </a:lnTo>
                  <a:lnTo>
                    <a:pt x="8353" y="802"/>
                  </a:lnTo>
                  <a:lnTo>
                    <a:pt x="8571" y="1003"/>
                  </a:lnTo>
                  <a:lnTo>
                    <a:pt x="8770" y="1220"/>
                  </a:lnTo>
                  <a:lnTo>
                    <a:pt x="8948" y="1437"/>
                  </a:lnTo>
                  <a:lnTo>
                    <a:pt x="9107" y="1654"/>
                  </a:lnTo>
                  <a:lnTo>
                    <a:pt x="9266" y="1887"/>
                  </a:lnTo>
                  <a:cubicBezTo>
                    <a:pt x="9312" y="1965"/>
                    <a:pt x="9359" y="2043"/>
                    <a:pt x="9405" y="2121"/>
                  </a:cubicBezTo>
                  <a:cubicBezTo>
                    <a:pt x="9445" y="2199"/>
                    <a:pt x="9484" y="2277"/>
                    <a:pt x="9524" y="2355"/>
                  </a:cubicBezTo>
                  <a:cubicBezTo>
                    <a:pt x="9564" y="2438"/>
                    <a:pt x="9603" y="2522"/>
                    <a:pt x="9643" y="2605"/>
                  </a:cubicBezTo>
                  <a:cubicBezTo>
                    <a:pt x="9676" y="2689"/>
                    <a:pt x="9709" y="2772"/>
                    <a:pt x="9742" y="2856"/>
                  </a:cubicBezTo>
                  <a:cubicBezTo>
                    <a:pt x="9768" y="2939"/>
                    <a:pt x="9795" y="3023"/>
                    <a:pt x="9821" y="3106"/>
                  </a:cubicBezTo>
                  <a:cubicBezTo>
                    <a:pt x="9841" y="3190"/>
                    <a:pt x="9861" y="3273"/>
                    <a:pt x="9881" y="3357"/>
                  </a:cubicBezTo>
                  <a:cubicBezTo>
                    <a:pt x="9901" y="3440"/>
                    <a:pt x="9920" y="3523"/>
                    <a:pt x="9940" y="3606"/>
                  </a:cubicBezTo>
                  <a:cubicBezTo>
                    <a:pt x="9953" y="3696"/>
                    <a:pt x="9967" y="3785"/>
                    <a:pt x="9980" y="3874"/>
                  </a:cubicBezTo>
                  <a:cubicBezTo>
                    <a:pt x="9987" y="3963"/>
                    <a:pt x="9993" y="4052"/>
                    <a:pt x="10000" y="4141"/>
                  </a:cubicBezTo>
                  <a:lnTo>
                    <a:pt x="10000" y="4392"/>
                  </a:lnTo>
                  <a:lnTo>
                    <a:pt x="10000" y="4658"/>
                  </a:lnTo>
                  <a:cubicBezTo>
                    <a:pt x="9993" y="4748"/>
                    <a:pt x="9987" y="4836"/>
                    <a:pt x="9980" y="4926"/>
                  </a:cubicBezTo>
                  <a:cubicBezTo>
                    <a:pt x="9967" y="5015"/>
                    <a:pt x="9953" y="5104"/>
                    <a:pt x="9940" y="5193"/>
                  </a:cubicBezTo>
                  <a:cubicBezTo>
                    <a:pt x="9927" y="5281"/>
                    <a:pt x="9914" y="5371"/>
                    <a:pt x="9901" y="5459"/>
                  </a:cubicBezTo>
                  <a:cubicBezTo>
                    <a:pt x="9881" y="5543"/>
                    <a:pt x="9861" y="5626"/>
                    <a:pt x="9841" y="5710"/>
                  </a:cubicBezTo>
                  <a:cubicBezTo>
                    <a:pt x="9815" y="5799"/>
                    <a:pt x="9788" y="5888"/>
                    <a:pt x="9762" y="5977"/>
                  </a:cubicBezTo>
                  <a:cubicBezTo>
                    <a:pt x="9729" y="6060"/>
                    <a:pt x="9696" y="6144"/>
                    <a:pt x="9663" y="6227"/>
                  </a:cubicBezTo>
                  <a:cubicBezTo>
                    <a:pt x="9623" y="6316"/>
                    <a:pt x="9584" y="6406"/>
                    <a:pt x="9544" y="6494"/>
                  </a:cubicBezTo>
                  <a:lnTo>
                    <a:pt x="9425" y="6745"/>
                  </a:lnTo>
                  <a:lnTo>
                    <a:pt x="9286" y="6995"/>
                  </a:lnTo>
                  <a:lnTo>
                    <a:pt x="9127" y="7229"/>
                  </a:lnTo>
                  <a:lnTo>
                    <a:pt x="8948" y="7480"/>
                  </a:lnTo>
                  <a:lnTo>
                    <a:pt x="8948" y="7480"/>
                  </a:lnTo>
                  <a:cubicBezTo>
                    <a:pt x="8889" y="7558"/>
                    <a:pt x="8829" y="7635"/>
                    <a:pt x="8770" y="7713"/>
                  </a:cubicBezTo>
                  <a:cubicBezTo>
                    <a:pt x="8704" y="7786"/>
                    <a:pt x="8637" y="7858"/>
                    <a:pt x="8571" y="7931"/>
                  </a:cubicBezTo>
                  <a:lnTo>
                    <a:pt x="8353" y="8147"/>
                  </a:lnTo>
                  <a:lnTo>
                    <a:pt x="8135" y="8347"/>
                  </a:lnTo>
                  <a:lnTo>
                    <a:pt x="7917" y="8531"/>
                  </a:lnTo>
                  <a:lnTo>
                    <a:pt x="7679" y="8715"/>
                  </a:lnTo>
                  <a:lnTo>
                    <a:pt x="7421" y="8882"/>
                  </a:lnTo>
                  <a:lnTo>
                    <a:pt x="7163" y="9032"/>
                  </a:lnTo>
                  <a:lnTo>
                    <a:pt x="6905" y="9182"/>
                  </a:lnTo>
                  <a:lnTo>
                    <a:pt x="6627" y="9316"/>
                  </a:lnTo>
                  <a:lnTo>
                    <a:pt x="6349" y="9432"/>
                  </a:lnTo>
                  <a:lnTo>
                    <a:pt x="6071" y="9549"/>
                  </a:lnTo>
                  <a:lnTo>
                    <a:pt x="5774" y="9650"/>
                  </a:lnTo>
                  <a:lnTo>
                    <a:pt x="5496" y="9733"/>
                  </a:lnTo>
                  <a:lnTo>
                    <a:pt x="5198" y="9800"/>
                  </a:lnTo>
                  <a:lnTo>
                    <a:pt x="4881" y="9866"/>
                  </a:lnTo>
                  <a:lnTo>
                    <a:pt x="4583" y="9916"/>
                  </a:lnTo>
                  <a:lnTo>
                    <a:pt x="4266" y="9950"/>
                  </a:lnTo>
                  <a:lnTo>
                    <a:pt x="3968" y="9983"/>
                  </a:lnTo>
                  <a:lnTo>
                    <a:pt x="3651" y="10000"/>
                  </a:lnTo>
                  <a:lnTo>
                    <a:pt x="3333" y="10000"/>
                  </a:lnTo>
                  <a:lnTo>
                    <a:pt x="3036" y="9983"/>
                  </a:lnTo>
                  <a:lnTo>
                    <a:pt x="2718" y="9950"/>
                  </a:lnTo>
                  <a:lnTo>
                    <a:pt x="2401" y="9916"/>
                  </a:lnTo>
                  <a:lnTo>
                    <a:pt x="2083" y="9866"/>
                  </a:lnTo>
                  <a:lnTo>
                    <a:pt x="1786" y="9800"/>
                  </a:lnTo>
                  <a:lnTo>
                    <a:pt x="1468" y="9733"/>
                  </a:lnTo>
                  <a:lnTo>
                    <a:pt x="1171" y="9633"/>
                  </a:lnTo>
                  <a:lnTo>
                    <a:pt x="873" y="9533"/>
                  </a:lnTo>
                  <a:lnTo>
                    <a:pt x="575" y="9416"/>
                  </a:lnTo>
                  <a:lnTo>
                    <a:pt x="278" y="9282"/>
                  </a:lnTo>
                  <a:lnTo>
                    <a:pt x="0" y="9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pic>
        <p:nvPicPr>
          <p:cNvPr id="6" name="Picture Placeholder 5"/>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0" y="1"/>
            <a:ext cx="4765964" cy="6875913"/>
          </a:xfrm>
        </p:spPr>
      </p:pic>
      <p:pic>
        <p:nvPicPr>
          <p:cNvPr id="18" name="Picture 2" descr="http://upload.wikimedia.org/wikipedia/commons/thumb/3/3f/American_Bar_Association.svg/640px-American_Bar_Association.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956" y="1678443"/>
            <a:ext cx="1445611" cy="112486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F034911-0302-4AAB-AEF0-815419E29289}" type="slidenum">
              <a:rPr lang="en-US" smtClean="0"/>
              <a:pPr/>
              <a:t>1</a:t>
            </a:fld>
            <a:endParaRPr lang="en-US" dirty="0"/>
          </a:p>
        </p:txBody>
      </p:sp>
    </p:spTree>
    <p:extLst>
      <p:ext uri="{BB962C8B-B14F-4D97-AF65-F5344CB8AC3E}">
        <p14:creationId xmlns:p14="http://schemas.microsoft.com/office/powerpoint/2010/main" val="141816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956387" y="4152221"/>
            <a:ext cx="5716068" cy="1073397"/>
          </a:xfrm>
          <a:prstGeom prst="rect">
            <a:avLst/>
          </a:prstGeom>
          <a:solidFill>
            <a:srgbClr val="E7EF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956388" y="2174519"/>
            <a:ext cx="5716066" cy="1073397"/>
          </a:xfrm>
          <a:prstGeom prst="rect">
            <a:avLst/>
          </a:prstGeom>
          <a:solidFill>
            <a:srgbClr val="E7EF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828876399"/>
              </p:ext>
            </p:extLst>
          </p:nvPr>
        </p:nvGraphicFramePr>
        <p:xfrm>
          <a:off x="831878" y="2020979"/>
          <a:ext cx="4812177" cy="4138084"/>
        </p:xfrm>
        <a:graphic>
          <a:graphicData uri="http://schemas.openxmlformats.org/drawingml/2006/table">
            <a:tbl>
              <a:tblPr>
                <a:tableStyleId>{5C22544A-7EE6-4342-B048-85BDC9FD1C3A}</a:tableStyleId>
              </a:tblPr>
              <a:tblGrid>
                <a:gridCol w="4812177">
                  <a:extLst>
                    <a:ext uri="{9D8B030D-6E8A-4147-A177-3AD203B41FA5}">
                      <a16:colId xmlns:a16="http://schemas.microsoft.com/office/drawing/2014/main" val="20000"/>
                    </a:ext>
                  </a:extLst>
                </a:gridCol>
              </a:tblGrid>
              <a:tr h="1450252">
                <a:tc>
                  <a:txBody>
                    <a:bodyPr/>
                    <a:lstStyle/>
                    <a:p>
                      <a:pPr algn="r" fontAlgn="b"/>
                      <a:r>
                        <a:rPr lang="en-US" sz="1400" b="1" i="0" u="none" strike="noStrike" dirty="0">
                          <a:solidFill>
                            <a:schemeClr val="tx1"/>
                          </a:solidFill>
                          <a:effectLst/>
                          <a:latin typeface="Calibri"/>
                        </a:rPr>
                        <a:t>The US should continue to dedicate moderate resources to supporting some actions of the ICC without formally joining, such as by providing satellite photos if our satellites are passing an area of interest to the ICC</a:t>
                      </a:r>
                    </a:p>
                  </a:txBody>
                  <a:tcPr marL="9525" marR="9525" marT="9525" marB="0" anchor="ctr">
                    <a:noFill/>
                  </a:tcPr>
                </a:tc>
                <a:extLst>
                  <a:ext uri="{0D108BD9-81ED-4DB2-BD59-A6C34878D82A}">
                    <a16:rowId xmlns:a16="http://schemas.microsoft.com/office/drawing/2014/main" val="10000"/>
                  </a:ext>
                </a:extLst>
              </a:tr>
              <a:tr h="602393">
                <a:tc>
                  <a:txBody>
                    <a:bodyPr/>
                    <a:lstStyle/>
                    <a:p>
                      <a:pPr algn="r" fontAlgn="b"/>
                      <a:r>
                        <a:rPr lang="en-US" sz="1400" b="1" i="0" u="none" strike="noStrike" dirty="0">
                          <a:solidFill>
                            <a:schemeClr val="tx1"/>
                          </a:solidFill>
                          <a:effectLst/>
                          <a:latin typeface="Calibri"/>
                        </a:rPr>
                        <a:t>Joining the ICC would compromise America's sovereignty as a nation</a:t>
                      </a:r>
                    </a:p>
                  </a:txBody>
                  <a:tcPr marL="9525" marR="9525" marT="9525" marB="0" anchor="ctr">
                    <a:noFill/>
                  </a:tcPr>
                </a:tc>
                <a:extLst>
                  <a:ext uri="{0D108BD9-81ED-4DB2-BD59-A6C34878D82A}">
                    <a16:rowId xmlns:a16="http://schemas.microsoft.com/office/drawing/2014/main" val="10001"/>
                  </a:ext>
                </a:extLst>
              </a:tr>
              <a:tr h="1189496">
                <a:tc>
                  <a:txBody>
                    <a:bodyPr/>
                    <a:lstStyle/>
                    <a:p>
                      <a:pPr algn="r" fontAlgn="b"/>
                      <a:r>
                        <a:rPr lang="en-US" sz="1400" b="1" i="0" u="none" strike="noStrike" dirty="0">
                          <a:solidFill>
                            <a:schemeClr val="tx1"/>
                          </a:solidFill>
                          <a:effectLst/>
                          <a:latin typeface="Calibri"/>
                        </a:rPr>
                        <a:t>The US should become more engaged and involved in the ICC without becoming a member by making all forms of our vast governmental resources available to support the work of the ICC</a:t>
                      </a:r>
                    </a:p>
                  </a:txBody>
                  <a:tcPr marL="9525" marR="9525" marT="9525" marB="0" anchor="ctr">
                    <a:noFill/>
                  </a:tcPr>
                </a:tc>
                <a:extLst>
                  <a:ext uri="{0D108BD9-81ED-4DB2-BD59-A6C34878D82A}">
                    <a16:rowId xmlns:a16="http://schemas.microsoft.com/office/drawing/2014/main" val="10002"/>
                  </a:ext>
                </a:extLst>
              </a:tr>
              <a:tr h="895943">
                <a:tc>
                  <a:txBody>
                    <a:bodyPr/>
                    <a:lstStyle/>
                    <a:p>
                      <a:pPr algn="r" fontAlgn="b"/>
                      <a:r>
                        <a:rPr lang="en-US" sz="1400" b="1" i="0" u="none" strike="noStrike" dirty="0">
                          <a:solidFill>
                            <a:schemeClr val="tx1"/>
                          </a:solidFill>
                          <a:effectLst/>
                          <a:latin typeface="Calibri"/>
                        </a:rPr>
                        <a:t>The US should become a full member of the International Criminal Court and robustly support all of its work.</a:t>
                      </a:r>
                    </a:p>
                  </a:txBody>
                  <a:tcPr marL="9525" marR="9525" marT="9525" marB="0" anchor="ctr">
                    <a:noFill/>
                  </a:tcPr>
                </a:tc>
                <a:extLst>
                  <a:ext uri="{0D108BD9-81ED-4DB2-BD59-A6C34878D82A}">
                    <a16:rowId xmlns:a16="http://schemas.microsoft.com/office/drawing/2014/main" val="10003"/>
                  </a:ext>
                </a:extLst>
              </a:tr>
            </a:tbl>
          </a:graphicData>
        </a:graphic>
      </p:graphicFrame>
      <p:sp>
        <p:nvSpPr>
          <p:cNvPr id="6" name="Text Box 5"/>
          <p:cNvSpPr txBox="1">
            <a:spLocks noChangeArrowheads="1"/>
          </p:cNvSpPr>
          <p:nvPr/>
        </p:nvSpPr>
        <p:spPr bwMode="auto">
          <a:xfrm>
            <a:off x="-3328"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12" name="Title 1"/>
          <p:cNvSpPr>
            <a:spLocks noGrp="1"/>
          </p:cNvSpPr>
          <p:nvPr>
            <p:ph type="title"/>
          </p:nvPr>
        </p:nvSpPr>
        <p:spPr>
          <a:xfrm>
            <a:off x="121367" y="237507"/>
            <a:ext cx="10577345" cy="498598"/>
          </a:xfrm>
        </p:spPr>
        <p:txBody>
          <a:bodyPr/>
          <a:lstStyle/>
          <a:p>
            <a:r>
              <a:rPr lang="en-CA" sz="3600" dirty="0"/>
              <a:t>Attitudes towards U.S. Participation in ICC - Trend</a:t>
            </a:r>
          </a:p>
        </p:txBody>
      </p:sp>
      <p:sp>
        <p:nvSpPr>
          <p:cNvPr id="16" name="Rectangle 15"/>
          <p:cNvSpPr/>
          <p:nvPr/>
        </p:nvSpPr>
        <p:spPr>
          <a:xfrm>
            <a:off x="519545" y="1826746"/>
            <a:ext cx="11152909" cy="4607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p:cNvGraphicFramePr/>
          <p:nvPr>
            <p:extLst>
              <p:ext uri="{D42A27DB-BD31-4B8C-83A1-F6EECF244321}">
                <p14:modId xmlns:p14="http://schemas.microsoft.com/office/powerpoint/2010/main" val="4275198212"/>
              </p:ext>
            </p:extLst>
          </p:nvPr>
        </p:nvGraphicFramePr>
        <p:xfrm>
          <a:off x="5956388" y="2174519"/>
          <a:ext cx="5615503" cy="11657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extLst>
              <p:ext uri="{D42A27DB-BD31-4B8C-83A1-F6EECF244321}">
                <p14:modId xmlns:p14="http://schemas.microsoft.com/office/powerpoint/2010/main" val="4142661372"/>
              </p:ext>
            </p:extLst>
          </p:nvPr>
        </p:nvGraphicFramePr>
        <p:xfrm>
          <a:off x="5956388" y="3247916"/>
          <a:ext cx="5615502" cy="11657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p:nvPr>
            <p:extLst>
              <p:ext uri="{D42A27DB-BD31-4B8C-83A1-F6EECF244321}">
                <p14:modId xmlns:p14="http://schemas.microsoft.com/office/powerpoint/2010/main" val="1190047499"/>
              </p:ext>
            </p:extLst>
          </p:nvPr>
        </p:nvGraphicFramePr>
        <p:xfrm>
          <a:off x="5956388" y="4229176"/>
          <a:ext cx="5615503" cy="11657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Chart 18"/>
          <p:cNvGraphicFramePr/>
          <p:nvPr>
            <p:extLst>
              <p:ext uri="{D42A27DB-BD31-4B8C-83A1-F6EECF244321}">
                <p14:modId xmlns:p14="http://schemas.microsoft.com/office/powerpoint/2010/main" val="3304868700"/>
              </p:ext>
            </p:extLst>
          </p:nvPr>
        </p:nvGraphicFramePr>
        <p:xfrm>
          <a:off x="5956388" y="5251946"/>
          <a:ext cx="5615502" cy="1165721"/>
        </p:xfrm>
        <a:graphic>
          <a:graphicData uri="http://schemas.openxmlformats.org/drawingml/2006/chart">
            <c:chart xmlns:c="http://schemas.openxmlformats.org/drawingml/2006/chart" xmlns:r="http://schemas.openxmlformats.org/officeDocument/2006/relationships" r:id="rId6"/>
          </a:graphicData>
        </a:graphic>
      </p:graphicFrame>
      <p:sp>
        <p:nvSpPr>
          <p:cNvPr id="20" name="TextBox 19"/>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10</a:t>
            </a:r>
          </a:p>
        </p:txBody>
      </p:sp>
      <p:sp>
        <p:nvSpPr>
          <p:cNvPr id="21" name="TextBox 20"/>
          <p:cNvSpPr txBox="1"/>
          <p:nvPr/>
        </p:nvSpPr>
        <p:spPr>
          <a:xfrm>
            <a:off x="112390" y="6650250"/>
            <a:ext cx="1899879" cy="246221"/>
          </a:xfrm>
          <a:prstGeom prst="rect">
            <a:avLst/>
          </a:prstGeom>
          <a:noFill/>
        </p:spPr>
        <p:txBody>
          <a:bodyPr wrap="none" rtlCol="0">
            <a:spAutoFit/>
          </a:bodyPr>
          <a:lstStyle/>
          <a:p>
            <a:r>
              <a:rPr lang="en-CA" sz="1000" b="1" dirty="0">
                <a:solidFill>
                  <a:srgbClr val="1F497D"/>
                </a:solidFill>
                <a:cs typeface="Arial" pitchFamily="34" charset="0"/>
              </a:rPr>
              <a:t>Base: All Respondents (n=1,004)</a:t>
            </a:r>
            <a:endParaRPr lang="en-US" sz="1000" b="1" dirty="0">
              <a:solidFill>
                <a:srgbClr val="1F497D"/>
              </a:solidFill>
              <a:cs typeface="Arial" pitchFamily="34" charset="0"/>
            </a:endParaRPr>
          </a:p>
        </p:txBody>
      </p:sp>
      <p:sp>
        <p:nvSpPr>
          <p:cNvPr id="22" name="Text Box 5">
            <a:extLst>
              <a:ext uri="{FF2B5EF4-FFF2-40B4-BE49-F238E27FC236}">
                <a16:creationId xmlns:a16="http://schemas.microsoft.com/office/drawing/2014/main" id="{D279FD2D-61BA-40D0-ADE4-2A935975A42C}"/>
              </a:ext>
            </a:extLst>
          </p:cNvPr>
          <p:cNvSpPr txBox="1">
            <a:spLocks noChangeArrowheads="1"/>
          </p:cNvSpPr>
          <p:nvPr/>
        </p:nvSpPr>
        <p:spPr bwMode="auto">
          <a:xfrm>
            <a:off x="519545" y="1177758"/>
            <a:ext cx="11152910" cy="400110"/>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algn="ctr" fontAlgn="base">
              <a:spcBef>
                <a:spcPct val="0"/>
              </a:spcBef>
            </a:pPr>
            <a:r>
              <a:rPr lang="en-US" sz="2000" b="1" dirty="0">
                <a:solidFill>
                  <a:srgbClr val="1F497D"/>
                </a:solidFill>
                <a:cs typeface="Arial" pitchFamily="34" charset="0"/>
              </a:rPr>
              <a:t>4. For each of the statements below, please indicate whether you agree or disagree with the statement.</a:t>
            </a:r>
          </a:p>
        </p:txBody>
      </p:sp>
    </p:spTree>
    <p:extLst>
      <p:ext uri="{BB962C8B-B14F-4D97-AF65-F5344CB8AC3E}">
        <p14:creationId xmlns:p14="http://schemas.microsoft.com/office/powerpoint/2010/main" val="4383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3328"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12" name="Title 1"/>
          <p:cNvSpPr>
            <a:spLocks noGrp="1"/>
          </p:cNvSpPr>
          <p:nvPr>
            <p:ph type="title"/>
          </p:nvPr>
        </p:nvSpPr>
        <p:spPr>
          <a:xfrm>
            <a:off x="121367" y="237507"/>
            <a:ext cx="10577345" cy="498598"/>
          </a:xfrm>
        </p:spPr>
        <p:txBody>
          <a:bodyPr/>
          <a:lstStyle/>
          <a:p>
            <a:r>
              <a:rPr lang="en-CA" sz="3600" dirty="0"/>
              <a:t>Attitudes towards U.S. Participation in ICC - Trend</a:t>
            </a:r>
          </a:p>
        </p:txBody>
      </p:sp>
      <p:sp>
        <p:nvSpPr>
          <p:cNvPr id="16" name="Rectangle 15"/>
          <p:cNvSpPr/>
          <p:nvPr/>
        </p:nvSpPr>
        <p:spPr>
          <a:xfrm>
            <a:off x="519545" y="1826746"/>
            <a:ext cx="11152909" cy="4607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p:cNvGraphicFramePr/>
          <p:nvPr>
            <p:extLst>
              <p:ext uri="{D42A27DB-BD31-4B8C-83A1-F6EECF244321}">
                <p14:modId xmlns:p14="http://schemas.microsoft.com/office/powerpoint/2010/main" val="3921790052"/>
              </p:ext>
            </p:extLst>
          </p:nvPr>
        </p:nvGraphicFramePr>
        <p:xfrm>
          <a:off x="519545" y="1908539"/>
          <a:ext cx="10938164" cy="450283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11</a:t>
            </a:r>
          </a:p>
        </p:txBody>
      </p:sp>
      <p:sp>
        <p:nvSpPr>
          <p:cNvPr id="10" name="TextBox 9"/>
          <p:cNvSpPr txBox="1"/>
          <p:nvPr/>
        </p:nvSpPr>
        <p:spPr>
          <a:xfrm>
            <a:off x="112390" y="6650250"/>
            <a:ext cx="1899879" cy="246221"/>
          </a:xfrm>
          <a:prstGeom prst="rect">
            <a:avLst/>
          </a:prstGeom>
          <a:noFill/>
        </p:spPr>
        <p:txBody>
          <a:bodyPr wrap="none" rtlCol="0">
            <a:spAutoFit/>
          </a:bodyPr>
          <a:lstStyle/>
          <a:p>
            <a:r>
              <a:rPr lang="en-CA" sz="1000" b="1" dirty="0">
                <a:solidFill>
                  <a:srgbClr val="1F497D"/>
                </a:solidFill>
                <a:cs typeface="Arial" pitchFamily="34" charset="0"/>
              </a:rPr>
              <a:t>Base: All Respondents (n=1,004)</a:t>
            </a:r>
            <a:endParaRPr lang="en-US" sz="1000" b="1" dirty="0">
              <a:solidFill>
                <a:srgbClr val="1F497D"/>
              </a:solidFill>
              <a:cs typeface="Arial" pitchFamily="34" charset="0"/>
            </a:endParaRPr>
          </a:p>
        </p:txBody>
      </p:sp>
      <p:sp>
        <p:nvSpPr>
          <p:cNvPr id="11" name="Text Box 5">
            <a:extLst>
              <a:ext uri="{FF2B5EF4-FFF2-40B4-BE49-F238E27FC236}">
                <a16:creationId xmlns:a16="http://schemas.microsoft.com/office/drawing/2014/main" id="{3697F375-A078-4FEC-AD48-348F65EF0DA9}"/>
              </a:ext>
            </a:extLst>
          </p:cNvPr>
          <p:cNvSpPr txBox="1">
            <a:spLocks noChangeArrowheads="1"/>
          </p:cNvSpPr>
          <p:nvPr/>
        </p:nvSpPr>
        <p:spPr bwMode="auto">
          <a:xfrm>
            <a:off x="519545" y="1177758"/>
            <a:ext cx="11152910" cy="400110"/>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algn="ctr" fontAlgn="base">
              <a:spcBef>
                <a:spcPct val="0"/>
              </a:spcBef>
            </a:pPr>
            <a:r>
              <a:rPr lang="en-US" sz="2000" b="1" dirty="0">
                <a:solidFill>
                  <a:srgbClr val="1F497D"/>
                </a:solidFill>
                <a:cs typeface="Arial" pitchFamily="34" charset="0"/>
              </a:rPr>
              <a:t>4. For each of the statements below, please indicate whether you agree or disagree with the statement.</a:t>
            </a:r>
          </a:p>
        </p:txBody>
      </p:sp>
    </p:spTree>
    <p:extLst>
      <p:ext uri="{BB962C8B-B14F-4D97-AF65-F5344CB8AC3E}">
        <p14:creationId xmlns:p14="http://schemas.microsoft.com/office/powerpoint/2010/main" val="2840230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3328"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7" name="Text Box 5"/>
          <p:cNvSpPr txBox="1">
            <a:spLocks noChangeArrowheads="1"/>
          </p:cNvSpPr>
          <p:nvPr/>
        </p:nvSpPr>
        <p:spPr bwMode="auto">
          <a:xfrm>
            <a:off x="675545" y="1168838"/>
            <a:ext cx="10754456" cy="1938992"/>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algn="ctr" fontAlgn="base">
              <a:spcBef>
                <a:spcPct val="0"/>
              </a:spcBef>
            </a:pPr>
            <a:r>
              <a:rPr lang="en-US" sz="2000" b="1" dirty="0">
                <a:solidFill>
                  <a:srgbClr val="1F497D"/>
                </a:solidFill>
                <a:cs typeface="Arial" pitchFamily="34" charset="0"/>
              </a:rPr>
              <a:t>5. In November 2017, the Office of the Prosecutor at the International Criminal Court (ICC) applied to open a formal investigation into war crimes and crimes against humanity that may have occurred during the recent conflicts in Afghanistan by the United States Armed Forces and the members of the CIA. This investigation may lead to criminal charges against members of the US Armed Forces and members if the CIA. How much, if at all, do you support this investigation?													</a:t>
            </a:r>
          </a:p>
        </p:txBody>
      </p:sp>
      <p:sp>
        <p:nvSpPr>
          <p:cNvPr id="12" name="Title 1"/>
          <p:cNvSpPr>
            <a:spLocks noGrp="1"/>
          </p:cNvSpPr>
          <p:nvPr>
            <p:ph type="title"/>
          </p:nvPr>
        </p:nvSpPr>
        <p:spPr>
          <a:xfrm>
            <a:off x="121367" y="237507"/>
            <a:ext cx="10577345" cy="498598"/>
          </a:xfrm>
        </p:spPr>
        <p:txBody>
          <a:bodyPr/>
          <a:lstStyle/>
          <a:p>
            <a:r>
              <a:rPr lang="en-CA" sz="3600" dirty="0"/>
              <a:t>Support of ICC Investigating the USAF and the CIA</a:t>
            </a:r>
          </a:p>
        </p:txBody>
      </p:sp>
      <p:grpSp>
        <p:nvGrpSpPr>
          <p:cNvPr id="22" name="Group 21"/>
          <p:cNvGrpSpPr/>
          <p:nvPr/>
        </p:nvGrpSpPr>
        <p:grpSpPr>
          <a:xfrm>
            <a:off x="748145" y="2228382"/>
            <a:ext cx="10681855" cy="4317965"/>
            <a:chOff x="-520223" y="1848246"/>
            <a:chExt cx="10520707" cy="4671366"/>
          </a:xfrm>
        </p:grpSpPr>
        <p:graphicFrame>
          <p:nvGraphicFramePr>
            <p:cNvPr id="23" name="Chart 22"/>
            <p:cNvGraphicFramePr/>
            <p:nvPr>
              <p:extLst>
                <p:ext uri="{D42A27DB-BD31-4B8C-83A1-F6EECF244321}">
                  <p14:modId xmlns:p14="http://schemas.microsoft.com/office/powerpoint/2010/main" val="269736183"/>
                </p:ext>
              </p:extLst>
            </p:nvPr>
          </p:nvGraphicFramePr>
          <p:xfrm>
            <a:off x="-520223" y="2734945"/>
            <a:ext cx="10520707" cy="3379532"/>
          </p:xfrm>
          <a:graphic>
            <a:graphicData uri="http://schemas.openxmlformats.org/drawingml/2006/chart">
              <c:chart xmlns:c="http://schemas.openxmlformats.org/drawingml/2006/chart" xmlns:r="http://schemas.openxmlformats.org/officeDocument/2006/relationships" r:id="rId3"/>
            </a:graphicData>
          </a:graphic>
        </p:graphicFrame>
        <p:sp>
          <p:nvSpPr>
            <p:cNvPr id="24" name="Rectangle 23"/>
            <p:cNvSpPr/>
            <p:nvPr/>
          </p:nvSpPr>
          <p:spPr>
            <a:xfrm>
              <a:off x="-429518" y="1848246"/>
              <a:ext cx="9821925" cy="4671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112390" y="3871267"/>
            <a:ext cx="2579049" cy="738664"/>
          </a:xfrm>
          <a:prstGeom prst="rect">
            <a:avLst/>
          </a:prstGeom>
          <a:noFill/>
        </p:spPr>
        <p:txBody>
          <a:bodyPr wrap="square" rtlCol="0">
            <a:spAutoFit/>
          </a:bodyPr>
          <a:lstStyle/>
          <a:p>
            <a:pPr algn="r">
              <a:lnSpc>
                <a:spcPct val="150000"/>
              </a:lnSpc>
            </a:pPr>
            <a:r>
              <a:rPr lang="en-US" sz="2800" b="1" dirty="0"/>
              <a:t>All Adults</a:t>
            </a:r>
          </a:p>
        </p:txBody>
      </p:sp>
      <p:sp>
        <p:nvSpPr>
          <p:cNvPr id="16" name="TextBox 15"/>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5</a:t>
            </a:r>
          </a:p>
        </p:txBody>
      </p:sp>
      <p:sp>
        <p:nvSpPr>
          <p:cNvPr id="17" name="TextBox 16"/>
          <p:cNvSpPr txBox="1"/>
          <p:nvPr/>
        </p:nvSpPr>
        <p:spPr>
          <a:xfrm>
            <a:off x="112390" y="6650250"/>
            <a:ext cx="3658374" cy="246221"/>
          </a:xfrm>
          <a:prstGeom prst="rect">
            <a:avLst/>
          </a:prstGeom>
          <a:noFill/>
        </p:spPr>
        <p:txBody>
          <a:bodyPr wrap="none" rtlCol="0">
            <a:spAutoFit/>
          </a:bodyPr>
          <a:lstStyle/>
          <a:p>
            <a:pPr fontAlgn="base">
              <a:spcBef>
                <a:spcPct val="0"/>
              </a:spcBef>
            </a:pPr>
            <a:r>
              <a:rPr lang="en-CA" sz="1000" b="1" dirty="0">
                <a:solidFill>
                  <a:srgbClr val="1F497D"/>
                </a:solidFill>
                <a:cs typeface="Arial" pitchFamily="34" charset="0"/>
              </a:rPr>
              <a:t>Base: All Respondents (n=1,004); </a:t>
            </a:r>
            <a:r>
              <a:rPr lang="en-US" sz="1000" b="1" dirty="0">
                <a:solidFill>
                  <a:srgbClr val="1F497D"/>
                </a:solidFill>
                <a:cs typeface="Arial" pitchFamily="34" charset="0"/>
              </a:rPr>
              <a:t>All at least aware of ICC (n=489)</a:t>
            </a:r>
          </a:p>
        </p:txBody>
      </p:sp>
      <p:sp>
        <p:nvSpPr>
          <p:cNvPr id="18" name="TextBox 17">
            <a:extLst>
              <a:ext uri="{FF2B5EF4-FFF2-40B4-BE49-F238E27FC236}">
                <a16:creationId xmlns:a16="http://schemas.microsoft.com/office/drawing/2014/main" id="{F03AD3A5-9F0A-4406-8642-1F76CBE9852F}"/>
              </a:ext>
            </a:extLst>
          </p:cNvPr>
          <p:cNvSpPr txBox="1"/>
          <p:nvPr/>
        </p:nvSpPr>
        <p:spPr>
          <a:xfrm>
            <a:off x="199698" y="5017393"/>
            <a:ext cx="2579049" cy="523220"/>
          </a:xfrm>
          <a:prstGeom prst="rect">
            <a:avLst/>
          </a:prstGeom>
          <a:noFill/>
        </p:spPr>
        <p:txBody>
          <a:bodyPr wrap="square" rtlCol="0">
            <a:spAutoFit/>
          </a:bodyPr>
          <a:lstStyle/>
          <a:p>
            <a:pPr algn="r"/>
            <a:r>
              <a:rPr lang="en-US" sz="2800" b="1" dirty="0"/>
              <a:t>Aware of ICC</a:t>
            </a:r>
          </a:p>
        </p:txBody>
      </p:sp>
    </p:spTree>
    <p:extLst>
      <p:ext uri="{BB962C8B-B14F-4D97-AF65-F5344CB8AC3E}">
        <p14:creationId xmlns:p14="http://schemas.microsoft.com/office/powerpoint/2010/main" val="3950099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3328"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7" name="Text Box 5"/>
          <p:cNvSpPr txBox="1">
            <a:spLocks noChangeArrowheads="1"/>
          </p:cNvSpPr>
          <p:nvPr/>
        </p:nvSpPr>
        <p:spPr bwMode="auto">
          <a:xfrm>
            <a:off x="675545" y="1159722"/>
            <a:ext cx="10754456" cy="1631216"/>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algn="ctr" fontAlgn="base">
              <a:spcBef>
                <a:spcPct val="0"/>
              </a:spcBef>
            </a:pPr>
            <a:r>
              <a:rPr lang="en-US" sz="2000" b="1" dirty="0">
                <a:solidFill>
                  <a:srgbClr val="1F497D"/>
                </a:solidFill>
                <a:cs typeface="Arial" pitchFamily="34" charset="0"/>
              </a:rPr>
              <a:t>6. In November 2017, the Office of the Prosecutor at the International Criminal Court (ICC) applied to open a formal investigation into war crimes and crimes against humanity that may have occurred during the recent conflicts in Afghanistan by the Taliban and so-called Islamic State (IS/ISIS/ISIL). This investigation may lead to criminal charges against members of the Taliban and so-called Islamic State (IS/ISIS/ISIL). How much, if at all, do you support this investigation?</a:t>
            </a:r>
          </a:p>
        </p:txBody>
      </p:sp>
      <p:sp>
        <p:nvSpPr>
          <p:cNvPr id="12" name="Title 1"/>
          <p:cNvSpPr>
            <a:spLocks noGrp="1"/>
          </p:cNvSpPr>
          <p:nvPr>
            <p:ph type="title"/>
          </p:nvPr>
        </p:nvSpPr>
        <p:spPr>
          <a:xfrm>
            <a:off x="121367" y="237507"/>
            <a:ext cx="10577345" cy="498598"/>
          </a:xfrm>
        </p:spPr>
        <p:txBody>
          <a:bodyPr/>
          <a:lstStyle/>
          <a:p>
            <a:r>
              <a:rPr lang="en-CA" sz="3600" dirty="0"/>
              <a:t>Support of ICC Investigating the Taliban</a:t>
            </a:r>
          </a:p>
        </p:txBody>
      </p:sp>
      <p:grpSp>
        <p:nvGrpSpPr>
          <p:cNvPr id="22" name="Group 21"/>
          <p:cNvGrpSpPr/>
          <p:nvPr/>
        </p:nvGrpSpPr>
        <p:grpSpPr>
          <a:xfrm>
            <a:off x="748145" y="2228382"/>
            <a:ext cx="10681855" cy="4317965"/>
            <a:chOff x="-520223" y="1848246"/>
            <a:chExt cx="10330954" cy="4671366"/>
          </a:xfrm>
        </p:grpSpPr>
        <p:graphicFrame>
          <p:nvGraphicFramePr>
            <p:cNvPr id="23" name="Chart 22"/>
            <p:cNvGraphicFramePr/>
            <p:nvPr>
              <p:extLst>
                <p:ext uri="{D42A27DB-BD31-4B8C-83A1-F6EECF244321}">
                  <p14:modId xmlns:p14="http://schemas.microsoft.com/office/powerpoint/2010/main" val="3756241228"/>
                </p:ext>
              </p:extLst>
            </p:nvPr>
          </p:nvGraphicFramePr>
          <p:xfrm>
            <a:off x="-520223" y="2734945"/>
            <a:ext cx="10330954" cy="3379532"/>
          </p:xfrm>
          <a:graphic>
            <a:graphicData uri="http://schemas.openxmlformats.org/drawingml/2006/chart">
              <c:chart xmlns:c="http://schemas.openxmlformats.org/drawingml/2006/chart" xmlns:r="http://schemas.openxmlformats.org/officeDocument/2006/relationships" r:id="rId3"/>
            </a:graphicData>
          </a:graphic>
        </p:graphicFrame>
        <p:sp>
          <p:nvSpPr>
            <p:cNvPr id="24" name="Rectangle 23"/>
            <p:cNvSpPr/>
            <p:nvPr/>
          </p:nvSpPr>
          <p:spPr>
            <a:xfrm>
              <a:off x="-429518" y="1848246"/>
              <a:ext cx="9821925" cy="4671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112390" y="3871267"/>
            <a:ext cx="2579049" cy="738664"/>
          </a:xfrm>
          <a:prstGeom prst="rect">
            <a:avLst/>
          </a:prstGeom>
          <a:noFill/>
        </p:spPr>
        <p:txBody>
          <a:bodyPr wrap="square" rtlCol="0">
            <a:spAutoFit/>
          </a:bodyPr>
          <a:lstStyle/>
          <a:p>
            <a:pPr algn="r">
              <a:lnSpc>
                <a:spcPct val="150000"/>
              </a:lnSpc>
            </a:pPr>
            <a:r>
              <a:rPr lang="en-US" sz="2800" b="1" dirty="0"/>
              <a:t>All Adults</a:t>
            </a:r>
          </a:p>
        </p:txBody>
      </p:sp>
      <p:sp>
        <p:nvSpPr>
          <p:cNvPr id="16" name="TextBox 15"/>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5</a:t>
            </a:r>
          </a:p>
        </p:txBody>
      </p:sp>
      <p:sp>
        <p:nvSpPr>
          <p:cNvPr id="17" name="TextBox 16"/>
          <p:cNvSpPr txBox="1"/>
          <p:nvPr/>
        </p:nvSpPr>
        <p:spPr>
          <a:xfrm>
            <a:off x="112390" y="6650250"/>
            <a:ext cx="3658374" cy="246221"/>
          </a:xfrm>
          <a:prstGeom prst="rect">
            <a:avLst/>
          </a:prstGeom>
          <a:noFill/>
        </p:spPr>
        <p:txBody>
          <a:bodyPr wrap="none" rtlCol="0">
            <a:spAutoFit/>
          </a:bodyPr>
          <a:lstStyle/>
          <a:p>
            <a:pPr fontAlgn="base">
              <a:spcBef>
                <a:spcPct val="0"/>
              </a:spcBef>
            </a:pPr>
            <a:r>
              <a:rPr lang="en-CA" sz="1000" b="1" dirty="0">
                <a:solidFill>
                  <a:srgbClr val="1F497D"/>
                </a:solidFill>
                <a:cs typeface="Arial" pitchFamily="34" charset="0"/>
              </a:rPr>
              <a:t>Base: All Respondents (n=1,004); </a:t>
            </a:r>
            <a:r>
              <a:rPr lang="en-US" sz="1000" b="1" dirty="0">
                <a:solidFill>
                  <a:srgbClr val="1F497D"/>
                </a:solidFill>
                <a:cs typeface="Arial" pitchFamily="34" charset="0"/>
              </a:rPr>
              <a:t>All at least aware of ICC (n=489)</a:t>
            </a:r>
          </a:p>
        </p:txBody>
      </p:sp>
      <p:sp>
        <p:nvSpPr>
          <p:cNvPr id="18" name="TextBox 17">
            <a:extLst>
              <a:ext uri="{FF2B5EF4-FFF2-40B4-BE49-F238E27FC236}">
                <a16:creationId xmlns:a16="http://schemas.microsoft.com/office/drawing/2014/main" id="{F03AD3A5-9F0A-4406-8642-1F76CBE9852F}"/>
              </a:ext>
            </a:extLst>
          </p:cNvPr>
          <p:cNvSpPr txBox="1"/>
          <p:nvPr/>
        </p:nvSpPr>
        <p:spPr>
          <a:xfrm>
            <a:off x="199698" y="5017393"/>
            <a:ext cx="2579049" cy="523220"/>
          </a:xfrm>
          <a:prstGeom prst="rect">
            <a:avLst/>
          </a:prstGeom>
          <a:noFill/>
        </p:spPr>
        <p:txBody>
          <a:bodyPr wrap="square" rtlCol="0">
            <a:spAutoFit/>
          </a:bodyPr>
          <a:lstStyle/>
          <a:p>
            <a:pPr algn="r"/>
            <a:r>
              <a:rPr lang="en-US" sz="2800" b="1" dirty="0"/>
              <a:t>Aware of ICC</a:t>
            </a:r>
          </a:p>
        </p:txBody>
      </p:sp>
    </p:spTree>
    <p:extLst>
      <p:ext uri="{BB962C8B-B14F-4D97-AF65-F5344CB8AC3E}">
        <p14:creationId xmlns:p14="http://schemas.microsoft.com/office/powerpoint/2010/main" val="270875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3328"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7" name="Text Box 5"/>
          <p:cNvSpPr txBox="1">
            <a:spLocks noChangeArrowheads="1"/>
          </p:cNvSpPr>
          <p:nvPr/>
        </p:nvSpPr>
        <p:spPr bwMode="auto">
          <a:xfrm>
            <a:off x="675545" y="1165663"/>
            <a:ext cx="10754456" cy="1015663"/>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algn="ctr" fontAlgn="base">
              <a:spcBef>
                <a:spcPct val="0"/>
              </a:spcBef>
            </a:pPr>
            <a:r>
              <a:rPr lang="en-US" sz="2000" b="1" dirty="0">
                <a:solidFill>
                  <a:srgbClr val="1F497D"/>
                </a:solidFill>
                <a:cs typeface="Arial" pitchFamily="34" charset="0"/>
              </a:rPr>
              <a:t>7. Knowing that the ICC may charge members of the U.S. Armed Forces, the CIA, the Taliban and the so-called Islamic State (IS/ISIS/ISIL) with criminal charges following a formal investigation into war crimes and crimes against humanity, how does this information impact your opinion of the ICC?</a:t>
            </a:r>
          </a:p>
        </p:txBody>
      </p:sp>
      <p:sp>
        <p:nvSpPr>
          <p:cNvPr id="12" name="Title 1"/>
          <p:cNvSpPr>
            <a:spLocks noGrp="1"/>
          </p:cNvSpPr>
          <p:nvPr>
            <p:ph type="title"/>
          </p:nvPr>
        </p:nvSpPr>
        <p:spPr>
          <a:xfrm>
            <a:off x="121367" y="237507"/>
            <a:ext cx="10577345" cy="498598"/>
          </a:xfrm>
        </p:spPr>
        <p:txBody>
          <a:bodyPr/>
          <a:lstStyle/>
          <a:p>
            <a:r>
              <a:rPr lang="en-CA" sz="3600" dirty="0"/>
              <a:t>Support of ICC Investigating the Taliban</a:t>
            </a:r>
          </a:p>
        </p:txBody>
      </p:sp>
      <p:grpSp>
        <p:nvGrpSpPr>
          <p:cNvPr id="22" name="Group 21"/>
          <p:cNvGrpSpPr/>
          <p:nvPr/>
        </p:nvGrpSpPr>
        <p:grpSpPr>
          <a:xfrm>
            <a:off x="2968172" y="2422765"/>
            <a:ext cx="6255657" cy="3657959"/>
            <a:chOff x="-652922" y="1735839"/>
            <a:chExt cx="10463653" cy="4783773"/>
          </a:xfrm>
        </p:grpSpPr>
        <p:graphicFrame>
          <p:nvGraphicFramePr>
            <p:cNvPr id="23" name="Chart 22"/>
            <p:cNvGraphicFramePr/>
            <p:nvPr>
              <p:extLst>
                <p:ext uri="{D42A27DB-BD31-4B8C-83A1-F6EECF244321}">
                  <p14:modId xmlns:p14="http://schemas.microsoft.com/office/powerpoint/2010/main" val="3163798973"/>
                </p:ext>
              </p:extLst>
            </p:nvPr>
          </p:nvGraphicFramePr>
          <p:xfrm>
            <a:off x="-652922" y="1735839"/>
            <a:ext cx="10463653" cy="4378639"/>
          </p:xfrm>
          <a:graphic>
            <a:graphicData uri="http://schemas.openxmlformats.org/drawingml/2006/chart">
              <c:chart xmlns:c="http://schemas.openxmlformats.org/drawingml/2006/chart" xmlns:r="http://schemas.openxmlformats.org/officeDocument/2006/relationships" r:id="rId3"/>
            </a:graphicData>
          </a:graphic>
        </p:graphicFrame>
        <p:sp>
          <p:nvSpPr>
            <p:cNvPr id="24" name="Rectangle 23"/>
            <p:cNvSpPr/>
            <p:nvPr/>
          </p:nvSpPr>
          <p:spPr>
            <a:xfrm>
              <a:off x="-429518" y="1848246"/>
              <a:ext cx="9821925" cy="4671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2830990" y="5711392"/>
            <a:ext cx="2579049" cy="738664"/>
          </a:xfrm>
          <a:prstGeom prst="rect">
            <a:avLst/>
          </a:prstGeom>
          <a:noFill/>
        </p:spPr>
        <p:txBody>
          <a:bodyPr wrap="square" rtlCol="0">
            <a:spAutoFit/>
          </a:bodyPr>
          <a:lstStyle/>
          <a:p>
            <a:pPr algn="r">
              <a:lnSpc>
                <a:spcPct val="150000"/>
              </a:lnSpc>
            </a:pPr>
            <a:r>
              <a:rPr lang="en-US" sz="2800" b="1" dirty="0"/>
              <a:t>All Adults</a:t>
            </a:r>
          </a:p>
        </p:txBody>
      </p:sp>
      <p:sp>
        <p:nvSpPr>
          <p:cNvPr id="16" name="TextBox 15"/>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5</a:t>
            </a:r>
          </a:p>
        </p:txBody>
      </p:sp>
      <p:sp>
        <p:nvSpPr>
          <p:cNvPr id="17" name="TextBox 16"/>
          <p:cNvSpPr txBox="1"/>
          <p:nvPr/>
        </p:nvSpPr>
        <p:spPr>
          <a:xfrm>
            <a:off x="112390" y="6650250"/>
            <a:ext cx="3658374" cy="246221"/>
          </a:xfrm>
          <a:prstGeom prst="rect">
            <a:avLst/>
          </a:prstGeom>
          <a:noFill/>
        </p:spPr>
        <p:txBody>
          <a:bodyPr wrap="none" rtlCol="0">
            <a:spAutoFit/>
          </a:bodyPr>
          <a:lstStyle/>
          <a:p>
            <a:pPr fontAlgn="base">
              <a:spcBef>
                <a:spcPct val="0"/>
              </a:spcBef>
            </a:pPr>
            <a:r>
              <a:rPr lang="en-CA" sz="1000" b="1" dirty="0">
                <a:solidFill>
                  <a:srgbClr val="1F497D"/>
                </a:solidFill>
                <a:cs typeface="Arial" pitchFamily="34" charset="0"/>
              </a:rPr>
              <a:t>Base: All Respondents (n=1,004); </a:t>
            </a:r>
            <a:r>
              <a:rPr lang="en-US" sz="1000" b="1" dirty="0">
                <a:solidFill>
                  <a:srgbClr val="1F497D"/>
                </a:solidFill>
                <a:cs typeface="Arial" pitchFamily="34" charset="0"/>
              </a:rPr>
              <a:t>All at least aware of ICC (n=489)</a:t>
            </a:r>
          </a:p>
        </p:txBody>
      </p:sp>
      <p:sp>
        <p:nvSpPr>
          <p:cNvPr id="18" name="TextBox 17">
            <a:extLst>
              <a:ext uri="{FF2B5EF4-FFF2-40B4-BE49-F238E27FC236}">
                <a16:creationId xmlns:a16="http://schemas.microsoft.com/office/drawing/2014/main" id="{F03AD3A5-9F0A-4406-8642-1F76CBE9852F}"/>
              </a:ext>
            </a:extLst>
          </p:cNvPr>
          <p:cNvSpPr txBox="1"/>
          <p:nvPr/>
        </p:nvSpPr>
        <p:spPr>
          <a:xfrm>
            <a:off x="6154653" y="5883294"/>
            <a:ext cx="2579049" cy="523220"/>
          </a:xfrm>
          <a:prstGeom prst="rect">
            <a:avLst/>
          </a:prstGeom>
          <a:noFill/>
        </p:spPr>
        <p:txBody>
          <a:bodyPr wrap="square" rtlCol="0">
            <a:spAutoFit/>
          </a:bodyPr>
          <a:lstStyle/>
          <a:p>
            <a:pPr algn="r"/>
            <a:r>
              <a:rPr lang="en-US" sz="2800" b="1" dirty="0"/>
              <a:t>Aware of ICC</a:t>
            </a:r>
          </a:p>
        </p:txBody>
      </p:sp>
      <p:graphicFrame>
        <p:nvGraphicFramePr>
          <p:cNvPr id="2" name="Table 1">
            <a:extLst>
              <a:ext uri="{FF2B5EF4-FFF2-40B4-BE49-F238E27FC236}">
                <a16:creationId xmlns:a16="http://schemas.microsoft.com/office/drawing/2014/main" id="{1E76918B-CBE1-4074-BA67-6E501D5156BF}"/>
              </a:ext>
            </a:extLst>
          </p:cNvPr>
          <p:cNvGraphicFramePr>
            <a:graphicFrameLocks noGrp="1"/>
          </p:cNvGraphicFramePr>
          <p:nvPr>
            <p:extLst>
              <p:ext uri="{D42A27DB-BD31-4B8C-83A1-F6EECF244321}">
                <p14:modId xmlns:p14="http://schemas.microsoft.com/office/powerpoint/2010/main" val="441219767"/>
              </p:ext>
            </p:extLst>
          </p:nvPr>
        </p:nvGraphicFramePr>
        <p:xfrm>
          <a:off x="675545" y="2426120"/>
          <a:ext cx="11066510" cy="497205"/>
        </p:xfrm>
        <a:graphic>
          <a:graphicData uri="http://schemas.openxmlformats.org/drawingml/2006/table">
            <a:tbl>
              <a:tblPr firstRow="1" bandRow="1">
                <a:tableStyleId>{5C22544A-7EE6-4342-B048-85BDC9FD1C3A}</a:tableStyleId>
              </a:tblPr>
              <a:tblGrid>
                <a:gridCol w="2213302">
                  <a:extLst>
                    <a:ext uri="{9D8B030D-6E8A-4147-A177-3AD203B41FA5}">
                      <a16:colId xmlns:a16="http://schemas.microsoft.com/office/drawing/2014/main" val="1770808176"/>
                    </a:ext>
                  </a:extLst>
                </a:gridCol>
                <a:gridCol w="2213302">
                  <a:extLst>
                    <a:ext uri="{9D8B030D-6E8A-4147-A177-3AD203B41FA5}">
                      <a16:colId xmlns:a16="http://schemas.microsoft.com/office/drawing/2014/main" val="1070741943"/>
                    </a:ext>
                  </a:extLst>
                </a:gridCol>
                <a:gridCol w="2213302">
                  <a:extLst>
                    <a:ext uri="{9D8B030D-6E8A-4147-A177-3AD203B41FA5}">
                      <a16:colId xmlns:a16="http://schemas.microsoft.com/office/drawing/2014/main" val="887282936"/>
                    </a:ext>
                  </a:extLst>
                </a:gridCol>
                <a:gridCol w="2213302">
                  <a:extLst>
                    <a:ext uri="{9D8B030D-6E8A-4147-A177-3AD203B41FA5}">
                      <a16:colId xmlns:a16="http://schemas.microsoft.com/office/drawing/2014/main" val="4139928265"/>
                    </a:ext>
                  </a:extLst>
                </a:gridCol>
                <a:gridCol w="2213302">
                  <a:extLst>
                    <a:ext uri="{9D8B030D-6E8A-4147-A177-3AD203B41FA5}">
                      <a16:colId xmlns:a16="http://schemas.microsoft.com/office/drawing/2014/main" val="2790799739"/>
                    </a:ext>
                  </a:extLst>
                </a:gridCol>
              </a:tblGrid>
              <a:tr h="370840">
                <a:tc>
                  <a:txBody>
                    <a:bodyPr/>
                    <a:lstStyle/>
                    <a:p>
                      <a:pPr algn="ctr" fontAlgn="ctr"/>
                      <a:r>
                        <a:rPr lang="en-US" sz="1600" b="1" i="0" u="none" strike="noStrike" dirty="0">
                          <a:solidFill>
                            <a:schemeClr val="bg1"/>
                          </a:solidFill>
                          <a:effectLst/>
                          <a:latin typeface="Calibri" panose="020F0502020204030204" pitchFamily="34" charset="0"/>
                        </a:rPr>
                        <a:t>Much more favorable</a:t>
                      </a:r>
                    </a:p>
                  </a:txBody>
                  <a:tcPr marL="9525" marR="9525" marT="9525" marB="0" anchor="ctr">
                    <a:solidFill>
                      <a:schemeClr val="accent1">
                        <a:lumMod val="75000"/>
                      </a:schemeClr>
                    </a:solidFill>
                  </a:tcPr>
                </a:tc>
                <a:tc>
                  <a:txBody>
                    <a:bodyPr/>
                    <a:lstStyle/>
                    <a:p>
                      <a:pPr algn="ctr" fontAlgn="ctr"/>
                      <a:r>
                        <a:rPr lang="en-US" sz="1600" b="1" i="0" u="none" strike="noStrike">
                          <a:solidFill>
                            <a:schemeClr val="bg1"/>
                          </a:solidFill>
                          <a:effectLst/>
                          <a:latin typeface="Calibri" panose="020F0502020204030204" pitchFamily="34" charset="0"/>
                        </a:rPr>
                        <a:t>Somewhat more favorable</a:t>
                      </a:r>
                    </a:p>
                  </a:txBody>
                  <a:tcPr marL="9525" marR="9525" marT="9525" marB="0" anchor="ctr"/>
                </a:tc>
                <a:tc>
                  <a:txBody>
                    <a:bodyPr/>
                    <a:lstStyle/>
                    <a:p>
                      <a:pPr algn="ctr" fontAlgn="ctr"/>
                      <a:r>
                        <a:rPr lang="en-US" sz="1600" b="1" i="0" u="none" strike="noStrike" dirty="0">
                          <a:solidFill>
                            <a:schemeClr val="bg1"/>
                          </a:solidFill>
                          <a:effectLst/>
                          <a:latin typeface="Calibri" panose="020F0502020204030204" pitchFamily="34" charset="0"/>
                        </a:rPr>
                        <a:t>Neither more nor less favorable</a:t>
                      </a:r>
                    </a:p>
                  </a:txBody>
                  <a:tcPr marL="9525" marR="9525" marT="9525" marB="0" anchor="ctr">
                    <a:solidFill>
                      <a:schemeClr val="accent3"/>
                    </a:solidFill>
                  </a:tcPr>
                </a:tc>
                <a:tc>
                  <a:txBody>
                    <a:bodyPr/>
                    <a:lstStyle/>
                    <a:p>
                      <a:pPr algn="ctr" fontAlgn="ctr"/>
                      <a:r>
                        <a:rPr lang="en-US" sz="1600" b="1" i="0" u="none" strike="noStrike" dirty="0">
                          <a:solidFill>
                            <a:schemeClr val="tx1"/>
                          </a:solidFill>
                          <a:effectLst/>
                          <a:latin typeface="Calibri" panose="020F0502020204030204" pitchFamily="34" charset="0"/>
                        </a:rPr>
                        <a:t>Somewhat less favorable</a:t>
                      </a:r>
                    </a:p>
                  </a:txBody>
                  <a:tcPr marL="9525" marR="9525" marT="9525" marB="0" anchor="ctr">
                    <a:solidFill>
                      <a:schemeClr val="accent4">
                        <a:lumMod val="20000"/>
                        <a:lumOff val="80000"/>
                      </a:schemeClr>
                    </a:solidFill>
                  </a:tcPr>
                </a:tc>
                <a:tc>
                  <a:txBody>
                    <a:bodyPr/>
                    <a:lstStyle/>
                    <a:p>
                      <a:pPr algn="ctr" fontAlgn="ctr"/>
                      <a:r>
                        <a:rPr lang="en-US" sz="1600" b="1" i="0" u="none" strike="noStrike" dirty="0">
                          <a:solidFill>
                            <a:schemeClr val="tx1"/>
                          </a:solidFill>
                          <a:effectLst/>
                          <a:latin typeface="Calibri" panose="020F0502020204030204" pitchFamily="34" charset="0"/>
                        </a:rPr>
                        <a:t>Much less favorable</a:t>
                      </a:r>
                    </a:p>
                  </a:txBody>
                  <a:tcPr marL="9525" marR="9525" marT="9525" marB="0" anchor="ctr">
                    <a:solidFill>
                      <a:schemeClr val="accent4">
                        <a:lumMod val="40000"/>
                        <a:lumOff val="60000"/>
                      </a:schemeClr>
                    </a:solidFill>
                  </a:tcPr>
                </a:tc>
                <a:extLst>
                  <a:ext uri="{0D108BD9-81ED-4DB2-BD59-A6C34878D82A}">
                    <a16:rowId xmlns:a16="http://schemas.microsoft.com/office/drawing/2014/main" val="4066039291"/>
                  </a:ext>
                </a:extLst>
              </a:tr>
            </a:tbl>
          </a:graphicData>
        </a:graphic>
      </p:graphicFrame>
    </p:spTree>
    <p:extLst>
      <p:ext uri="{BB962C8B-B14F-4D97-AF65-F5344CB8AC3E}">
        <p14:creationId xmlns:p14="http://schemas.microsoft.com/office/powerpoint/2010/main" val="333543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21367" y="237507"/>
            <a:ext cx="10577345" cy="498598"/>
          </a:xfrm>
        </p:spPr>
        <p:txBody>
          <a:bodyPr/>
          <a:lstStyle/>
          <a:p>
            <a:r>
              <a:rPr lang="en-CA" sz="3600" dirty="0"/>
              <a:t>Ipsos Contacts </a:t>
            </a:r>
          </a:p>
        </p:txBody>
      </p:sp>
      <p:sp>
        <p:nvSpPr>
          <p:cNvPr id="8" name="Rectangle 7"/>
          <p:cNvSpPr/>
          <p:nvPr/>
        </p:nvSpPr>
        <p:spPr>
          <a:xfrm>
            <a:off x="242455" y="1112363"/>
            <a:ext cx="11707091" cy="51994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3"/>
          <p:cNvSpPr txBox="1">
            <a:spLocks noChangeArrowheads="1"/>
          </p:cNvSpPr>
          <p:nvPr/>
        </p:nvSpPr>
        <p:spPr bwMode="auto">
          <a:xfrm>
            <a:off x="3093152" y="3850927"/>
            <a:ext cx="2416880" cy="1323439"/>
          </a:xfrm>
          <a:prstGeom prst="rect">
            <a:avLst/>
          </a:prstGeom>
          <a:noFill/>
          <a:ln w="9525">
            <a:noFill/>
            <a:miter lim="800000"/>
            <a:headEnd/>
            <a:tailEnd/>
          </a:ln>
        </p:spPr>
        <p:txBody>
          <a:bodyPr wrap="none" lIns="0" tIns="0" rIns="0" bIns="0">
            <a:spAutoFit/>
          </a:bodyPr>
          <a:lstStyle/>
          <a:p>
            <a:pPr fontAlgn="base">
              <a:spcBef>
                <a:spcPct val="0"/>
              </a:spcBef>
            </a:pPr>
            <a:r>
              <a:rPr lang="en-US" sz="1600" b="1" dirty="0">
                <a:solidFill>
                  <a:srgbClr val="1F497D"/>
                </a:solidFill>
                <a:latin typeface="Calibri"/>
                <a:cs typeface="Arial" charset="0"/>
              </a:rPr>
              <a:t>Clifford Young</a:t>
            </a:r>
          </a:p>
          <a:p>
            <a:pPr fontAlgn="base">
              <a:spcBef>
                <a:spcPct val="0"/>
              </a:spcBef>
            </a:pPr>
            <a:r>
              <a:rPr lang="en-US" sz="1400" dirty="0">
                <a:solidFill>
                  <a:srgbClr val="1F497D"/>
                </a:solidFill>
                <a:latin typeface="Calibri"/>
                <a:cs typeface="Arial" charset="0"/>
              </a:rPr>
              <a:t>President, US Ipsos Public Affairs </a:t>
            </a:r>
          </a:p>
          <a:p>
            <a:pPr fontAlgn="base">
              <a:spcBef>
                <a:spcPct val="0"/>
              </a:spcBef>
            </a:pPr>
            <a:r>
              <a:rPr lang="en-US" sz="1400" dirty="0">
                <a:solidFill>
                  <a:srgbClr val="1F497D"/>
                </a:solidFill>
                <a:latin typeface="Calibri"/>
                <a:cs typeface="Arial" charset="0"/>
              </a:rPr>
              <a:t>2020 K Street, NW, Suite 410</a:t>
            </a:r>
          </a:p>
          <a:p>
            <a:pPr fontAlgn="base">
              <a:spcBef>
                <a:spcPct val="0"/>
              </a:spcBef>
            </a:pPr>
            <a:r>
              <a:rPr lang="en-US" sz="1400" dirty="0">
                <a:solidFill>
                  <a:srgbClr val="1F497D"/>
                </a:solidFill>
                <a:latin typeface="Calibri"/>
                <a:cs typeface="Arial" charset="0"/>
              </a:rPr>
              <a:t>Washington, DC 20006</a:t>
            </a:r>
          </a:p>
          <a:p>
            <a:pPr fontAlgn="base">
              <a:spcBef>
                <a:spcPct val="0"/>
              </a:spcBef>
            </a:pPr>
            <a:r>
              <a:rPr lang="en-US" sz="1400" dirty="0">
                <a:solidFill>
                  <a:srgbClr val="1F497D"/>
                </a:solidFill>
                <a:latin typeface="Calibri"/>
                <a:cs typeface="Arial" charset="0"/>
              </a:rPr>
              <a:t>Phone: +1 202.420.2016</a:t>
            </a:r>
          </a:p>
          <a:p>
            <a:pPr fontAlgn="base">
              <a:spcBef>
                <a:spcPct val="0"/>
              </a:spcBef>
            </a:pPr>
            <a:r>
              <a:rPr lang="en-US" sz="1400" dirty="0">
                <a:solidFill>
                  <a:srgbClr val="1F497D"/>
                </a:solidFill>
                <a:latin typeface="Calibri"/>
                <a:cs typeface="Arial" charset="0"/>
              </a:rPr>
              <a:t>Email: clifford.young@ipsos.com</a:t>
            </a:r>
            <a:endParaRPr lang="de-DE" sz="1400" dirty="0">
              <a:solidFill>
                <a:srgbClr val="1F497D"/>
              </a:solidFill>
              <a:latin typeface="Arial" charset="0"/>
              <a:cs typeface="Arial" charset="0"/>
            </a:endParaRPr>
          </a:p>
        </p:txBody>
      </p:sp>
      <p:sp>
        <p:nvSpPr>
          <p:cNvPr id="10" name="Text Box 3"/>
          <p:cNvSpPr txBox="1">
            <a:spLocks noChangeArrowheads="1"/>
          </p:cNvSpPr>
          <p:nvPr/>
        </p:nvSpPr>
        <p:spPr bwMode="auto">
          <a:xfrm>
            <a:off x="6745608" y="3850927"/>
            <a:ext cx="3743778" cy="1323439"/>
          </a:xfrm>
          <a:prstGeom prst="rect">
            <a:avLst/>
          </a:prstGeom>
          <a:noFill/>
          <a:ln w="9525">
            <a:noFill/>
            <a:miter lim="800000"/>
            <a:headEnd/>
            <a:tailEnd/>
          </a:ln>
        </p:spPr>
        <p:txBody>
          <a:bodyPr wrap="square" lIns="0" tIns="0" rIns="0" bIns="0">
            <a:spAutoFit/>
          </a:bodyPr>
          <a:lstStyle/>
          <a:p>
            <a:pPr fontAlgn="base">
              <a:spcBef>
                <a:spcPct val="0"/>
              </a:spcBef>
            </a:pPr>
            <a:r>
              <a:rPr lang="en-US" sz="1600" b="1" dirty="0">
                <a:solidFill>
                  <a:srgbClr val="1F497D"/>
                </a:solidFill>
                <a:latin typeface="Calibri"/>
                <a:cs typeface="Arial" charset="0"/>
              </a:rPr>
              <a:t>Julia Clark</a:t>
            </a:r>
          </a:p>
          <a:p>
            <a:pPr fontAlgn="base">
              <a:spcBef>
                <a:spcPct val="0"/>
              </a:spcBef>
            </a:pPr>
            <a:r>
              <a:rPr lang="en-US" sz="1400" dirty="0">
                <a:solidFill>
                  <a:srgbClr val="1F497D"/>
                </a:solidFill>
                <a:latin typeface="Calibri"/>
                <a:cs typeface="Arial" charset="0"/>
              </a:rPr>
              <a:t>Senior Vice President</a:t>
            </a:r>
          </a:p>
          <a:p>
            <a:pPr fontAlgn="base">
              <a:spcBef>
                <a:spcPct val="0"/>
              </a:spcBef>
            </a:pPr>
            <a:r>
              <a:rPr lang="en-US" sz="1400" dirty="0">
                <a:solidFill>
                  <a:srgbClr val="1F497D"/>
                </a:solidFill>
                <a:latin typeface="Calibri"/>
                <a:cs typeface="Arial" charset="0"/>
              </a:rPr>
              <a:t>222 S Riverside Plaza, Fifth Floor</a:t>
            </a:r>
          </a:p>
          <a:p>
            <a:pPr fontAlgn="base">
              <a:spcBef>
                <a:spcPct val="0"/>
              </a:spcBef>
            </a:pPr>
            <a:r>
              <a:rPr lang="en-US" sz="1400" dirty="0">
                <a:solidFill>
                  <a:srgbClr val="1F497D"/>
                </a:solidFill>
                <a:latin typeface="Calibri"/>
                <a:cs typeface="Arial" charset="0"/>
              </a:rPr>
              <a:t>Chicago, IL 60606</a:t>
            </a:r>
          </a:p>
          <a:p>
            <a:pPr fontAlgn="base">
              <a:spcBef>
                <a:spcPct val="0"/>
              </a:spcBef>
            </a:pPr>
            <a:r>
              <a:rPr lang="en-US" sz="1400" dirty="0">
                <a:solidFill>
                  <a:srgbClr val="1F497D"/>
                </a:solidFill>
                <a:latin typeface="Calibri"/>
                <a:cs typeface="Arial" charset="0"/>
              </a:rPr>
              <a:t>Phone: +1 312.526.4919</a:t>
            </a:r>
          </a:p>
          <a:p>
            <a:pPr fontAlgn="base">
              <a:spcBef>
                <a:spcPct val="0"/>
              </a:spcBef>
            </a:pPr>
            <a:r>
              <a:rPr lang="en-US" sz="1400" dirty="0">
                <a:solidFill>
                  <a:srgbClr val="1F497D"/>
                </a:solidFill>
                <a:latin typeface="Calibri"/>
                <a:cs typeface="Arial" charset="0"/>
              </a:rPr>
              <a:t>Email: julia.clark@ipsos.com</a:t>
            </a:r>
            <a:endParaRPr lang="de-DE" sz="1400" dirty="0">
              <a:solidFill>
                <a:srgbClr val="1F497D"/>
              </a:solidFill>
              <a:latin typeface="Arial" charset="0"/>
              <a:cs typeface="Arial" charset="0"/>
            </a:endParaRPr>
          </a:p>
        </p:txBody>
      </p:sp>
      <p:pic>
        <p:nvPicPr>
          <p:cNvPr id="11" name="Picture 2" descr="C:\Users\Elizabeth.Brashares.IPSOSGROUP\Documents\Internal\PICS and LOGOS\JRC pic (WOR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9654" y="1490271"/>
            <a:ext cx="1399150" cy="20983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3152" y="1568019"/>
            <a:ext cx="1905000" cy="1905000"/>
          </a:xfrm>
          <a:prstGeom prst="rect">
            <a:avLst/>
          </a:prstGeom>
        </p:spPr>
      </p:pic>
    </p:spTree>
    <p:extLst>
      <p:ext uri="{BB962C8B-B14F-4D97-AF65-F5344CB8AC3E}">
        <p14:creationId xmlns:p14="http://schemas.microsoft.com/office/powerpoint/2010/main" val="88640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GB" dirty="0">
                <a:solidFill>
                  <a:schemeClr val="bg2">
                    <a:lumMod val="50000"/>
                  </a:schemeClr>
                </a:solidFill>
              </a:rPr>
              <a:t>Methodology and Technical Details</a:t>
            </a:r>
          </a:p>
        </p:txBody>
      </p:sp>
      <p:sp>
        <p:nvSpPr>
          <p:cNvPr id="24" name="Content Placeholder 5"/>
          <p:cNvSpPr txBox="1">
            <a:spLocks/>
          </p:cNvSpPr>
          <p:nvPr/>
        </p:nvSpPr>
        <p:spPr>
          <a:xfrm>
            <a:off x="353291" y="791571"/>
            <a:ext cx="11700164" cy="5540990"/>
          </a:xfrm>
          <a:prstGeom prst="rect">
            <a:avLst/>
          </a:prstGeom>
        </p:spPr>
        <p:txBody>
          <a:bodyPr lIns="0" tIns="0" rIns="0" bIns="0"/>
          <a:lstStyle>
            <a:lvl1pPr marL="182563" indent="-182563" algn="l" defTabSz="914400" rtl="0" eaLnBrk="1" latinLnBrk="0" hangingPunct="1">
              <a:lnSpc>
                <a:spcPct val="90000"/>
              </a:lnSpc>
              <a:spcBef>
                <a:spcPts val="800"/>
              </a:spcBef>
              <a:buFont typeface="Wingdings" pitchFamily="2" charset="2"/>
              <a:buChar char="§"/>
              <a:defRPr sz="1800" kern="1200">
                <a:solidFill>
                  <a:schemeClr val="tx1"/>
                </a:solidFill>
                <a:latin typeface="+mn-lt"/>
                <a:ea typeface="+mn-ea"/>
                <a:cs typeface="+mn-cs"/>
              </a:defRPr>
            </a:lvl1pPr>
            <a:lvl2pPr marL="539750" indent="-274638" algn="l" defTabSz="914400" rtl="0" eaLnBrk="1" latinLnBrk="0" hangingPunct="1">
              <a:lnSpc>
                <a:spcPct val="90000"/>
              </a:lnSpc>
              <a:spcBef>
                <a:spcPts val="800"/>
              </a:spcBef>
              <a:buClr>
                <a:schemeClr val="tx1"/>
              </a:buClr>
              <a:buFont typeface="Wingdings" pitchFamily="2" charset="2"/>
              <a:buChar char="ð"/>
              <a:defRPr sz="1600" kern="1200">
                <a:solidFill>
                  <a:schemeClr val="tx1"/>
                </a:solidFill>
                <a:latin typeface="+mn-lt"/>
                <a:ea typeface="+mn-ea"/>
                <a:cs typeface="+mn-cs"/>
              </a:defRPr>
            </a:lvl2pPr>
            <a:lvl3pPr marL="804863" indent="-174625" algn="l" defTabSz="914400" rtl="0" eaLnBrk="1" latinLnBrk="0" hangingPunct="1">
              <a:lnSpc>
                <a:spcPct val="90000"/>
              </a:lnSpc>
              <a:spcBef>
                <a:spcPts val="800"/>
              </a:spcBef>
              <a:buClr>
                <a:schemeClr val="tx1"/>
              </a:buClr>
              <a:buFont typeface="Calibri"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
                <a:srgbClr val="333399"/>
              </a:buClr>
              <a:buSzTx/>
              <a:buFont typeface="Wingdings" pitchFamily="2" charset="2"/>
              <a:buNone/>
              <a:tabLst/>
              <a:defRPr/>
            </a:pPr>
            <a:r>
              <a:rPr kumimoji="0" lang="en-US" sz="2400" b="0" i="0" u="none" strike="noStrike" kern="1200" cap="none" spc="0" normalizeH="0" baseline="0" noProof="0" dirty="0">
                <a:ln>
                  <a:noFill/>
                </a:ln>
                <a:solidFill>
                  <a:srgbClr val="1F497D"/>
                </a:solidFill>
                <a:effectLst/>
                <a:uLnTx/>
                <a:uFillTx/>
                <a:latin typeface="Calibri"/>
                <a:ea typeface="+mn-ea"/>
                <a:cs typeface="+mn-cs"/>
              </a:rPr>
              <a:t>This is the eighth wave of research for an ongoing Ipsos survey:</a:t>
            </a:r>
          </a:p>
          <a:p>
            <a:pPr marL="182563" marR="0" lvl="0" indent="-182563" algn="l" defTabSz="914400" rtl="0" eaLnBrk="1" fontAlgn="auto" latinLnBrk="0" hangingPunct="1">
              <a:lnSpc>
                <a:spcPct val="90000"/>
              </a:lnSpc>
              <a:spcBef>
                <a:spcPts val="0"/>
              </a:spcBef>
              <a:spcAft>
                <a:spcPts val="600"/>
              </a:spcAft>
              <a:buClr>
                <a:srgbClr val="333399"/>
              </a:buClr>
              <a:buSzTx/>
              <a:buFont typeface="Wingdings" pitchFamily="2" charset="2"/>
              <a:buChar char="§"/>
              <a:tabLst/>
              <a:defRPr/>
            </a:pPr>
            <a:r>
              <a:rPr kumimoji="0" lang="en-US" sz="2000" b="0" i="0" u="none" strike="noStrike" kern="1200" cap="none" spc="0" normalizeH="0" baseline="0" noProof="0" dirty="0">
                <a:ln>
                  <a:noFill/>
                </a:ln>
                <a:solidFill>
                  <a:srgbClr val="1F497D"/>
                </a:solidFill>
                <a:effectLst/>
                <a:uLnTx/>
                <a:uFillTx/>
                <a:latin typeface="Calibri"/>
                <a:ea typeface="+mn-ea"/>
                <a:cs typeface="+mn-cs"/>
              </a:rPr>
              <a:t>Current fieldwork period: April 4-6, 2018</a:t>
            </a:r>
          </a:p>
          <a:p>
            <a:pPr lvl="1">
              <a:spcBef>
                <a:spcPts val="0"/>
              </a:spcBef>
              <a:spcAft>
                <a:spcPts val="600"/>
              </a:spcAft>
              <a:buClr>
                <a:srgbClr val="333399"/>
              </a:buClr>
              <a:defRPr/>
            </a:pPr>
            <a:r>
              <a:rPr kumimoji="0" lang="en-US" sz="1400" b="0" i="0" u="none" strike="noStrike" kern="1200" cap="none" spc="0" normalizeH="0" baseline="0" noProof="0" dirty="0">
                <a:ln>
                  <a:noFill/>
                </a:ln>
                <a:solidFill>
                  <a:srgbClr val="1F497D"/>
                </a:solidFill>
                <a:effectLst/>
                <a:uLnTx/>
                <a:uFillTx/>
                <a:latin typeface="Calibri"/>
                <a:ea typeface="+mn-ea"/>
                <a:cs typeface="+mn-cs"/>
              </a:rPr>
              <a:t>The previous waves were conducted February 21-24, 2014; December 2-6, 2014; April 2-6, 2015; November 16-18, 2015; April 22-25, 2016; July 11-12,</a:t>
            </a:r>
            <a:r>
              <a:rPr lang="en-US" sz="1400" dirty="0">
                <a:solidFill>
                  <a:srgbClr val="1F497D"/>
                </a:solidFill>
              </a:rPr>
              <a:t> 2016; and July 12-14, 2017</a:t>
            </a:r>
            <a:r>
              <a:rPr kumimoji="0" lang="en-US" sz="1200" b="0" i="0" u="none" strike="noStrike" kern="1200" cap="none" spc="0" normalizeH="0" baseline="0" noProof="0" dirty="0">
                <a:ln>
                  <a:noFill/>
                </a:ln>
                <a:solidFill>
                  <a:srgbClr val="1F497D"/>
                </a:solidFill>
                <a:effectLst/>
                <a:uLnTx/>
                <a:uFillTx/>
                <a:latin typeface="Calibri"/>
                <a:ea typeface="+mn-ea"/>
                <a:cs typeface="+mn-cs"/>
              </a:rPr>
              <a:t>.</a:t>
            </a:r>
          </a:p>
          <a:p>
            <a:pPr marL="182563" marR="0" lvl="0" indent="-182563" algn="l" defTabSz="914400" rtl="0" eaLnBrk="1" fontAlgn="auto" latinLnBrk="0" hangingPunct="1">
              <a:lnSpc>
                <a:spcPct val="90000"/>
              </a:lnSpc>
              <a:spcBef>
                <a:spcPts val="0"/>
              </a:spcBef>
              <a:spcAft>
                <a:spcPts val="600"/>
              </a:spcAft>
              <a:buClr>
                <a:srgbClr val="333399"/>
              </a:buClr>
              <a:buSzTx/>
              <a:buFont typeface="Wingdings" pitchFamily="2" charset="2"/>
              <a:buChar char="§"/>
              <a:tabLst/>
              <a:defRPr/>
            </a:pPr>
            <a:r>
              <a:rPr kumimoji="0" lang="en-US" sz="2000" b="0" i="0" u="none" strike="noStrike" kern="1200" cap="none" spc="0" normalizeH="0" baseline="0" noProof="0" dirty="0">
                <a:ln>
                  <a:noFill/>
                </a:ln>
                <a:solidFill>
                  <a:srgbClr val="1F497D"/>
                </a:solidFill>
                <a:effectLst/>
                <a:uLnTx/>
                <a:uFillTx/>
                <a:latin typeface="Calibri"/>
                <a:ea typeface="+mn-ea"/>
                <a:cs typeface="+mn-cs"/>
              </a:rPr>
              <a:t>The current survey interviewed a national sample of 1,004 adults</a:t>
            </a:r>
          </a:p>
          <a:p>
            <a:pPr lvl="1">
              <a:spcBef>
                <a:spcPts val="0"/>
              </a:spcBef>
              <a:spcAft>
                <a:spcPts val="600"/>
              </a:spcAft>
              <a:buClr>
                <a:srgbClr val="333399"/>
              </a:buClr>
              <a:defRPr/>
            </a:pPr>
            <a:r>
              <a:rPr kumimoji="0" lang="en-US" sz="1400" b="0" i="0" u="none" strike="noStrike" kern="1200" cap="none" spc="0" normalizeH="0" baseline="0" noProof="0" dirty="0">
                <a:ln>
                  <a:noFill/>
                </a:ln>
                <a:solidFill>
                  <a:srgbClr val="1F497D"/>
                </a:solidFill>
                <a:effectLst/>
                <a:uLnTx/>
                <a:uFillTx/>
                <a:latin typeface="Calibri"/>
                <a:ea typeface="+mn-ea"/>
                <a:cs typeface="+mn-cs"/>
              </a:rPr>
              <a:t>The previous waves included 1,005 adults, 1,004 adults, 1,005 adults, 1,003 adults, 1,006 adults, 1,087 adults</a:t>
            </a:r>
            <a:r>
              <a:rPr lang="en-US" sz="1400" dirty="0">
                <a:solidFill>
                  <a:srgbClr val="1F497D"/>
                </a:solidFill>
              </a:rPr>
              <a:t>, </a:t>
            </a:r>
            <a:r>
              <a:rPr lang="en-US" sz="1400">
                <a:solidFill>
                  <a:srgbClr val="1F497D"/>
                </a:solidFill>
              </a:rPr>
              <a:t>1,017 adults </a:t>
            </a:r>
            <a:r>
              <a:rPr kumimoji="0" lang="en-US" sz="1400" b="0" i="0" u="none" strike="noStrike" kern="1200" cap="none" spc="0" normalizeH="0" baseline="0" noProof="0" dirty="0">
                <a:ln>
                  <a:noFill/>
                </a:ln>
                <a:solidFill>
                  <a:srgbClr val="1F497D"/>
                </a:solidFill>
                <a:effectLst/>
                <a:uLnTx/>
                <a:uFillTx/>
                <a:latin typeface="Calibri"/>
                <a:ea typeface="+mn-ea"/>
                <a:cs typeface="+mn-cs"/>
              </a:rPr>
              <a:t>respectively.</a:t>
            </a:r>
          </a:p>
          <a:p>
            <a:pPr marL="539750" marR="0" lvl="1" indent="-274638" algn="l" defTabSz="914400" rtl="0" eaLnBrk="1" fontAlgn="auto" latinLnBrk="0" hangingPunct="1">
              <a:lnSpc>
                <a:spcPct val="90000"/>
              </a:lnSpc>
              <a:spcBef>
                <a:spcPts val="0"/>
              </a:spcBef>
              <a:spcAft>
                <a:spcPts val="600"/>
              </a:spcAft>
              <a:buClr>
                <a:srgbClr val="333399"/>
              </a:buClr>
              <a:buSzTx/>
              <a:buFont typeface="Wingdings" pitchFamily="2" charset="2"/>
              <a:buChar char="ð"/>
              <a:tabLst/>
              <a:defRPr/>
            </a:pPr>
            <a:r>
              <a:rPr kumimoji="0" lang="en-US" sz="1600" b="0" i="0" u="none" strike="noStrike" kern="1200" cap="none" spc="0" normalizeH="0" baseline="0" noProof="0" dirty="0">
                <a:ln>
                  <a:noFill/>
                </a:ln>
                <a:solidFill>
                  <a:srgbClr val="1F497D"/>
                </a:solidFill>
                <a:effectLst/>
                <a:uLnTx/>
                <a:uFillTx/>
                <a:latin typeface="Calibri"/>
                <a:ea typeface="+mn-ea"/>
                <a:cs typeface="+mn-cs"/>
              </a:rPr>
              <a:t>These slides also contain some data filtered on just those respondents reporting that they know ‘A great deal’, ‘A fair amount’, or ‘ A little bit’ about the ICC at Q1 (cutting out those who say they know ‘Nothing at all’). This reduced the filtered base size to 489, and is referred to in the data as ‘Aware of ICC’ audience.</a:t>
            </a:r>
          </a:p>
          <a:p>
            <a:pPr marL="804863" marR="0" lvl="2" indent="-174625" algn="l" defTabSz="914400" rtl="0" eaLnBrk="1" fontAlgn="auto" latinLnBrk="0" hangingPunct="1">
              <a:lnSpc>
                <a:spcPct val="90000"/>
              </a:lnSpc>
              <a:spcBef>
                <a:spcPts val="0"/>
              </a:spcBef>
              <a:spcAft>
                <a:spcPts val="600"/>
              </a:spcAft>
              <a:buClr>
                <a:srgbClr val="333399"/>
              </a:buClr>
              <a:buSzTx/>
              <a:buFont typeface="Calibri" pitchFamily="34" charset="0"/>
              <a:buChar char="─"/>
              <a:tabLst/>
              <a:defRPr/>
            </a:pPr>
            <a:r>
              <a:rPr kumimoji="0" lang="en-US" sz="1400" b="0" i="0" u="none" strike="noStrike" kern="1200" cap="none" spc="0" normalizeH="0" baseline="0" noProof="0" dirty="0">
                <a:ln>
                  <a:noFill/>
                </a:ln>
                <a:solidFill>
                  <a:srgbClr val="1F497D"/>
                </a:solidFill>
                <a:effectLst/>
                <a:uLnTx/>
                <a:uFillTx/>
                <a:latin typeface="Calibri"/>
                <a:ea typeface="+mn-ea"/>
                <a:cs typeface="+mn-cs"/>
              </a:rPr>
              <a:t>The first wave included 379 of these respondents</a:t>
            </a:r>
          </a:p>
          <a:p>
            <a:pPr marL="804863" marR="0" lvl="2" indent="-174625" algn="l" defTabSz="914400" rtl="0" eaLnBrk="1" fontAlgn="auto" latinLnBrk="0" hangingPunct="1">
              <a:lnSpc>
                <a:spcPct val="90000"/>
              </a:lnSpc>
              <a:spcBef>
                <a:spcPts val="0"/>
              </a:spcBef>
              <a:spcAft>
                <a:spcPts val="600"/>
              </a:spcAft>
              <a:buClr>
                <a:srgbClr val="333399"/>
              </a:buClr>
              <a:buSzTx/>
              <a:buFont typeface="Calibri" pitchFamily="34" charset="0"/>
              <a:buChar char="─"/>
              <a:tabLst/>
              <a:defRPr/>
            </a:pPr>
            <a:r>
              <a:rPr kumimoji="0" lang="en-US" sz="1400" b="0" i="0" u="none" strike="noStrike" kern="1200" cap="none" spc="0" normalizeH="0" baseline="0" noProof="0" dirty="0">
                <a:ln>
                  <a:noFill/>
                </a:ln>
                <a:solidFill>
                  <a:srgbClr val="1F497D"/>
                </a:solidFill>
                <a:effectLst/>
                <a:uLnTx/>
                <a:uFillTx/>
                <a:latin typeface="Calibri"/>
                <a:ea typeface="+mn-ea"/>
                <a:cs typeface="+mn-cs"/>
              </a:rPr>
              <a:t>The second wave included 338 of these respondents</a:t>
            </a:r>
          </a:p>
          <a:p>
            <a:pPr marL="804863" marR="0" lvl="2" indent="-174625" algn="l" defTabSz="914400" rtl="0" eaLnBrk="1" fontAlgn="auto" latinLnBrk="0" hangingPunct="1">
              <a:lnSpc>
                <a:spcPct val="90000"/>
              </a:lnSpc>
              <a:spcBef>
                <a:spcPts val="0"/>
              </a:spcBef>
              <a:spcAft>
                <a:spcPts val="600"/>
              </a:spcAft>
              <a:buClr>
                <a:srgbClr val="333399"/>
              </a:buClr>
              <a:buSzTx/>
              <a:buFont typeface="Calibri" pitchFamily="34" charset="0"/>
              <a:buChar char="─"/>
              <a:tabLst/>
              <a:defRPr/>
            </a:pPr>
            <a:r>
              <a:rPr kumimoji="0" lang="en-US" sz="1400" b="0" i="0" u="none" strike="noStrike" kern="1200" cap="none" spc="0" normalizeH="0" baseline="0" noProof="0" dirty="0">
                <a:ln>
                  <a:noFill/>
                </a:ln>
                <a:solidFill>
                  <a:srgbClr val="1F497D"/>
                </a:solidFill>
                <a:effectLst/>
                <a:uLnTx/>
                <a:uFillTx/>
                <a:latin typeface="Calibri"/>
                <a:ea typeface="+mn-ea"/>
                <a:cs typeface="+mn-cs"/>
              </a:rPr>
              <a:t>The third wave included  408 of these respondents</a:t>
            </a:r>
          </a:p>
          <a:p>
            <a:pPr marL="804863" marR="0" lvl="2" indent="-174625" algn="l" defTabSz="914400" rtl="0" eaLnBrk="1" fontAlgn="auto" latinLnBrk="0" hangingPunct="1">
              <a:lnSpc>
                <a:spcPct val="90000"/>
              </a:lnSpc>
              <a:spcBef>
                <a:spcPts val="0"/>
              </a:spcBef>
              <a:spcAft>
                <a:spcPts val="600"/>
              </a:spcAft>
              <a:buClr>
                <a:srgbClr val="333399"/>
              </a:buClr>
              <a:buSzTx/>
              <a:buFont typeface="Calibri" pitchFamily="34" charset="0"/>
              <a:buChar char="─"/>
              <a:tabLst/>
              <a:defRPr/>
            </a:pPr>
            <a:r>
              <a:rPr kumimoji="0" lang="en-US" sz="1400" b="0" i="0" u="none" strike="noStrike" kern="1200" cap="none" spc="0" normalizeH="0" baseline="0" noProof="0" dirty="0">
                <a:ln>
                  <a:noFill/>
                </a:ln>
                <a:solidFill>
                  <a:srgbClr val="1F497D"/>
                </a:solidFill>
                <a:effectLst/>
                <a:uLnTx/>
                <a:uFillTx/>
                <a:latin typeface="Calibri"/>
                <a:ea typeface="+mn-ea"/>
                <a:cs typeface="+mn-cs"/>
              </a:rPr>
              <a:t>The fourth wave included 349 of these respondents</a:t>
            </a:r>
          </a:p>
          <a:p>
            <a:pPr marL="804863" marR="0" lvl="2" indent="-174625" algn="l" defTabSz="914400" rtl="0" eaLnBrk="1" fontAlgn="auto" latinLnBrk="0" hangingPunct="1">
              <a:lnSpc>
                <a:spcPct val="90000"/>
              </a:lnSpc>
              <a:spcBef>
                <a:spcPts val="0"/>
              </a:spcBef>
              <a:spcAft>
                <a:spcPts val="600"/>
              </a:spcAft>
              <a:buClr>
                <a:srgbClr val="333399"/>
              </a:buClr>
              <a:buSzTx/>
              <a:buFont typeface="Calibri" pitchFamily="34" charset="0"/>
              <a:buChar char="─"/>
              <a:tabLst/>
              <a:defRPr/>
            </a:pPr>
            <a:r>
              <a:rPr kumimoji="0" lang="en-US" sz="1400" b="0" i="0" u="none" strike="noStrike" kern="1200" cap="none" spc="0" normalizeH="0" baseline="0" noProof="0" dirty="0">
                <a:ln>
                  <a:noFill/>
                </a:ln>
                <a:solidFill>
                  <a:srgbClr val="1F497D"/>
                </a:solidFill>
                <a:effectLst/>
                <a:uLnTx/>
                <a:uFillTx/>
                <a:latin typeface="Calibri"/>
                <a:ea typeface="+mn-ea"/>
                <a:cs typeface="+mn-cs"/>
              </a:rPr>
              <a:t>The fifth wave included 372 of these respondents</a:t>
            </a:r>
          </a:p>
          <a:p>
            <a:pPr marL="804863" marR="0" lvl="2" indent="-174625" algn="l" defTabSz="914400" rtl="0" eaLnBrk="1" fontAlgn="auto" latinLnBrk="0" hangingPunct="1">
              <a:lnSpc>
                <a:spcPct val="90000"/>
              </a:lnSpc>
              <a:spcBef>
                <a:spcPts val="0"/>
              </a:spcBef>
              <a:spcAft>
                <a:spcPts val="600"/>
              </a:spcAft>
              <a:buClr>
                <a:srgbClr val="333399"/>
              </a:buClr>
              <a:buSzTx/>
              <a:buFont typeface="Calibri" pitchFamily="34" charset="0"/>
              <a:buChar char="─"/>
              <a:tabLst/>
              <a:defRPr/>
            </a:pPr>
            <a:r>
              <a:rPr lang="en-US" dirty="0">
                <a:solidFill>
                  <a:srgbClr val="1F497D"/>
                </a:solidFill>
                <a:latin typeface="Calibri"/>
              </a:rPr>
              <a:t>The sixth wave included 528 of these respondents</a:t>
            </a:r>
          </a:p>
          <a:p>
            <a:pPr marL="804863" marR="0" lvl="2" indent="-174625" algn="l" defTabSz="914400" rtl="0" eaLnBrk="1" fontAlgn="auto" latinLnBrk="0" hangingPunct="1">
              <a:lnSpc>
                <a:spcPct val="90000"/>
              </a:lnSpc>
              <a:spcBef>
                <a:spcPts val="0"/>
              </a:spcBef>
              <a:spcAft>
                <a:spcPts val="600"/>
              </a:spcAft>
              <a:buClr>
                <a:srgbClr val="333399"/>
              </a:buClr>
              <a:buSzTx/>
              <a:buFont typeface="Calibri" pitchFamily="34" charset="0"/>
              <a:buChar char="─"/>
              <a:tabLst/>
              <a:defRPr/>
            </a:pPr>
            <a:r>
              <a:rPr kumimoji="0" lang="en-US" sz="1400" b="0" i="0" u="none" strike="noStrike" kern="1200" cap="none" spc="0" normalizeH="0" baseline="0" noProof="0" dirty="0">
                <a:ln>
                  <a:noFill/>
                </a:ln>
                <a:solidFill>
                  <a:srgbClr val="1F497D"/>
                </a:solidFill>
                <a:effectLst/>
                <a:uLnTx/>
                <a:uFillTx/>
                <a:latin typeface="Calibri"/>
                <a:ea typeface="+mn-ea"/>
                <a:cs typeface="+mn-cs"/>
              </a:rPr>
              <a:t>The seventh wave included 506 of these respondents</a:t>
            </a:r>
          </a:p>
          <a:p>
            <a:pPr marL="182563" marR="0" lvl="0" indent="-182563" algn="l" defTabSz="914400" rtl="0" eaLnBrk="1" fontAlgn="auto" latinLnBrk="0" hangingPunct="1">
              <a:lnSpc>
                <a:spcPct val="90000"/>
              </a:lnSpc>
              <a:spcBef>
                <a:spcPts val="0"/>
              </a:spcBef>
              <a:spcAft>
                <a:spcPts val="600"/>
              </a:spcAft>
              <a:buClr>
                <a:srgbClr val="333399"/>
              </a:buClr>
              <a:buSzTx/>
              <a:buFont typeface="Wingdings" pitchFamily="2" charset="2"/>
              <a:buChar char="§"/>
              <a:tabLst/>
              <a:defRPr/>
            </a:pPr>
            <a:r>
              <a:rPr kumimoji="0" lang="en-US" sz="1600" b="0" i="0" u="none" strike="noStrike" kern="1200" cap="none" spc="0" normalizeH="0" baseline="0" noProof="0" dirty="0">
                <a:ln>
                  <a:noFill/>
                </a:ln>
                <a:solidFill>
                  <a:srgbClr val="1F497D"/>
                </a:solidFill>
                <a:effectLst/>
                <a:uLnTx/>
                <a:uFillTx/>
                <a:latin typeface="Calibri"/>
                <a:ea typeface="+mn-ea"/>
                <a:cs typeface="+mn-cs"/>
              </a:rPr>
              <a:t>Weighting then employed to balance demographics and ensure that the sample's composition reflects that of the U.S. adult population according to Census data and to provide results intended to approximate the sample universe. </a:t>
            </a:r>
          </a:p>
          <a:p>
            <a:pPr marL="182563" marR="0" lvl="0" indent="-182563" algn="l" defTabSz="914400" rtl="0" eaLnBrk="1" fontAlgn="auto" latinLnBrk="0" hangingPunct="1">
              <a:lnSpc>
                <a:spcPct val="90000"/>
              </a:lnSpc>
              <a:spcBef>
                <a:spcPts val="0"/>
              </a:spcBef>
              <a:spcAft>
                <a:spcPts val="600"/>
              </a:spcAft>
              <a:buClr>
                <a:srgbClr val="333399"/>
              </a:buClr>
              <a:buSzTx/>
              <a:buFont typeface="Wingdings" pitchFamily="2" charset="2"/>
              <a:buChar char="§"/>
              <a:tabLst/>
              <a:defRPr/>
            </a:pPr>
            <a:r>
              <a:rPr kumimoji="0" lang="en-US" sz="1600" b="0" i="0" u="none" strike="noStrike" kern="1200" cap="none" spc="0" normalizeH="0" baseline="0" noProof="0" dirty="0">
                <a:ln>
                  <a:noFill/>
                </a:ln>
                <a:solidFill>
                  <a:srgbClr val="1F497D"/>
                </a:solidFill>
                <a:effectLst/>
                <a:uLnTx/>
                <a:uFillTx/>
                <a:latin typeface="Calibri"/>
                <a:ea typeface="+mn-ea"/>
                <a:cs typeface="+mn-cs"/>
              </a:rPr>
              <a:t>Statistical margins of error are not applicable to online polls because they are based on samples drawn from opt-in online panels, not on random samples that mirror the population within a statistical probability ratio. </a:t>
            </a:r>
          </a:p>
          <a:p>
            <a:pPr marL="182563" marR="0" lvl="0" indent="-182563" algn="l" defTabSz="914400" rtl="0" eaLnBrk="1" fontAlgn="auto" latinLnBrk="0" hangingPunct="1">
              <a:lnSpc>
                <a:spcPct val="90000"/>
              </a:lnSpc>
              <a:spcBef>
                <a:spcPts val="0"/>
              </a:spcBef>
              <a:spcAft>
                <a:spcPts val="600"/>
              </a:spcAft>
              <a:buClr>
                <a:srgbClr val="333399"/>
              </a:buClr>
              <a:buSzTx/>
              <a:buFont typeface="Wingdings" pitchFamily="2" charset="2"/>
              <a:buChar char="§"/>
              <a:tabLst/>
              <a:defRPr/>
            </a:pPr>
            <a:r>
              <a:rPr kumimoji="0" lang="en-US" sz="1600" b="0" i="0" u="none" strike="noStrike" kern="1200" cap="none" spc="0" normalizeH="0" baseline="0" noProof="0" dirty="0">
                <a:ln>
                  <a:noFill/>
                </a:ln>
                <a:solidFill>
                  <a:srgbClr val="1F497D"/>
                </a:solidFill>
                <a:effectLst/>
                <a:uLnTx/>
                <a:uFillTx/>
                <a:latin typeface="Calibri"/>
                <a:ea typeface="+mn-ea"/>
                <a:cs typeface="+mn-cs"/>
              </a:rPr>
              <a:t>All sample surveys and polls may be subject to other sources of error, including, but not limited to coverage error, and measurement error.</a:t>
            </a:r>
          </a:p>
        </p:txBody>
      </p:sp>
      <p:sp>
        <p:nvSpPr>
          <p:cNvPr id="2" name="TextBox 1"/>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2</a:t>
            </a:r>
          </a:p>
        </p:txBody>
      </p:sp>
    </p:spTree>
    <p:extLst>
      <p:ext uri="{BB962C8B-B14F-4D97-AF65-F5344CB8AC3E}">
        <p14:creationId xmlns:p14="http://schemas.microsoft.com/office/powerpoint/2010/main" val="149315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0"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7" name="Text Box 5"/>
          <p:cNvSpPr txBox="1">
            <a:spLocks noChangeArrowheads="1"/>
          </p:cNvSpPr>
          <p:nvPr/>
        </p:nvSpPr>
        <p:spPr bwMode="auto">
          <a:xfrm>
            <a:off x="748145" y="1177758"/>
            <a:ext cx="10834255" cy="400110"/>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algn="ctr" fontAlgn="base">
              <a:spcBef>
                <a:spcPct val="0"/>
              </a:spcBef>
            </a:pPr>
            <a:r>
              <a:rPr lang="en-US" sz="2000" b="1" dirty="0">
                <a:solidFill>
                  <a:srgbClr val="1F497D"/>
                </a:solidFill>
                <a:cs typeface="Arial" pitchFamily="34" charset="0"/>
              </a:rPr>
              <a:t>1.How much, if anything, would you say you know about the International Criminal Court?</a:t>
            </a:r>
          </a:p>
        </p:txBody>
      </p:sp>
      <p:graphicFrame>
        <p:nvGraphicFramePr>
          <p:cNvPr id="9" name="Chart 8"/>
          <p:cNvGraphicFramePr/>
          <p:nvPr>
            <p:extLst>
              <p:ext uri="{D42A27DB-BD31-4B8C-83A1-F6EECF244321}">
                <p14:modId xmlns:p14="http://schemas.microsoft.com/office/powerpoint/2010/main" val="3374403566"/>
              </p:ext>
            </p:extLst>
          </p:nvPr>
        </p:nvGraphicFramePr>
        <p:xfrm>
          <a:off x="2165927" y="1930432"/>
          <a:ext cx="7860146" cy="3496148"/>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1975104" y="1930432"/>
            <a:ext cx="8241792" cy="3602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12390" y="6650250"/>
            <a:ext cx="1899879" cy="246221"/>
          </a:xfrm>
          <a:prstGeom prst="rect">
            <a:avLst/>
          </a:prstGeom>
          <a:noFill/>
        </p:spPr>
        <p:txBody>
          <a:bodyPr wrap="none" rtlCol="0">
            <a:spAutoFit/>
          </a:bodyPr>
          <a:lstStyle/>
          <a:p>
            <a:r>
              <a:rPr lang="en-CA" sz="1000" b="1" dirty="0">
                <a:solidFill>
                  <a:srgbClr val="1F497D"/>
                </a:solidFill>
                <a:cs typeface="Arial" pitchFamily="34" charset="0"/>
              </a:rPr>
              <a:t>Base: All Respondents (n=1,004)</a:t>
            </a:r>
            <a:endParaRPr lang="en-US" sz="1000" b="1" dirty="0">
              <a:solidFill>
                <a:srgbClr val="1F497D"/>
              </a:solidFill>
              <a:cs typeface="Arial" pitchFamily="34" charset="0"/>
            </a:endParaRPr>
          </a:p>
        </p:txBody>
      </p:sp>
      <p:sp>
        <p:nvSpPr>
          <p:cNvPr id="12" name="Title 1"/>
          <p:cNvSpPr>
            <a:spLocks noGrp="1"/>
          </p:cNvSpPr>
          <p:nvPr>
            <p:ph type="title"/>
          </p:nvPr>
        </p:nvSpPr>
        <p:spPr>
          <a:xfrm>
            <a:off x="121367" y="237507"/>
            <a:ext cx="10577345" cy="498598"/>
          </a:xfrm>
        </p:spPr>
        <p:txBody>
          <a:bodyPr/>
          <a:lstStyle/>
          <a:p>
            <a:r>
              <a:rPr lang="en-CA" sz="3600" dirty="0"/>
              <a:t>Knowledge of International Criminal Court</a:t>
            </a:r>
          </a:p>
        </p:txBody>
      </p:sp>
      <p:sp>
        <p:nvSpPr>
          <p:cNvPr id="8" name="TextBox 7"/>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3</a:t>
            </a:r>
          </a:p>
        </p:txBody>
      </p:sp>
    </p:spTree>
    <p:extLst>
      <p:ext uri="{BB962C8B-B14F-4D97-AF65-F5344CB8AC3E}">
        <p14:creationId xmlns:p14="http://schemas.microsoft.com/office/powerpoint/2010/main" val="46237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0"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7" name="Text Box 5"/>
          <p:cNvSpPr txBox="1">
            <a:spLocks noChangeArrowheads="1"/>
          </p:cNvSpPr>
          <p:nvPr/>
        </p:nvSpPr>
        <p:spPr bwMode="auto">
          <a:xfrm>
            <a:off x="748145" y="1177758"/>
            <a:ext cx="10834255" cy="400110"/>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algn="ctr" fontAlgn="base">
              <a:spcBef>
                <a:spcPct val="0"/>
              </a:spcBef>
            </a:pPr>
            <a:r>
              <a:rPr lang="en-US" sz="2000" b="1" dirty="0">
                <a:solidFill>
                  <a:srgbClr val="1F497D"/>
                </a:solidFill>
                <a:cs typeface="Arial" pitchFamily="34" charset="0"/>
              </a:rPr>
              <a:t>1.How much, if anything, would you say you know about the International Criminal Court?</a:t>
            </a:r>
          </a:p>
        </p:txBody>
      </p:sp>
      <p:sp>
        <p:nvSpPr>
          <p:cNvPr id="12" name="Title 1"/>
          <p:cNvSpPr>
            <a:spLocks noGrp="1"/>
          </p:cNvSpPr>
          <p:nvPr>
            <p:ph type="title"/>
          </p:nvPr>
        </p:nvSpPr>
        <p:spPr>
          <a:xfrm>
            <a:off x="121367" y="237507"/>
            <a:ext cx="10577345" cy="498598"/>
          </a:xfrm>
        </p:spPr>
        <p:txBody>
          <a:bodyPr/>
          <a:lstStyle/>
          <a:p>
            <a:r>
              <a:rPr lang="en-CA" sz="3600" dirty="0"/>
              <a:t>Knowledge of International Criminal Court - Trend</a:t>
            </a:r>
          </a:p>
        </p:txBody>
      </p:sp>
      <p:graphicFrame>
        <p:nvGraphicFramePr>
          <p:cNvPr id="8" name="Chart 7"/>
          <p:cNvGraphicFramePr/>
          <p:nvPr>
            <p:extLst>
              <p:ext uri="{D42A27DB-BD31-4B8C-83A1-F6EECF244321}">
                <p14:modId xmlns:p14="http://schemas.microsoft.com/office/powerpoint/2010/main" val="1317400928"/>
              </p:ext>
            </p:extLst>
          </p:nvPr>
        </p:nvGraphicFramePr>
        <p:xfrm>
          <a:off x="1064172" y="1754651"/>
          <a:ext cx="10082049" cy="4441612"/>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748145" y="1754651"/>
            <a:ext cx="10834255" cy="4601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4</a:t>
            </a:r>
          </a:p>
        </p:txBody>
      </p:sp>
      <p:sp>
        <p:nvSpPr>
          <p:cNvPr id="10" name="TextBox 9"/>
          <p:cNvSpPr txBox="1"/>
          <p:nvPr/>
        </p:nvSpPr>
        <p:spPr>
          <a:xfrm>
            <a:off x="112390" y="6650250"/>
            <a:ext cx="1899879" cy="246221"/>
          </a:xfrm>
          <a:prstGeom prst="rect">
            <a:avLst/>
          </a:prstGeom>
          <a:noFill/>
        </p:spPr>
        <p:txBody>
          <a:bodyPr wrap="none" rtlCol="0">
            <a:spAutoFit/>
          </a:bodyPr>
          <a:lstStyle/>
          <a:p>
            <a:r>
              <a:rPr lang="en-CA" sz="1000" b="1" dirty="0">
                <a:solidFill>
                  <a:srgbClr val="1F497D"/>
                </a:solidFill>
                <a:cs typeface="Arial" pitchFamily="34" charset="0"/>
              </a:rPr>
              <a:t>Base: All Respondents (n=1,004)</a:t>
            </a:r>
            <a:endParaRPr lang="en-US" sz="1000" b="1" dirty="0">
              <a:solidFill>
                <a:srgbClr val="1F497D"/>
              </a:solidFill>
              <a:cs typeface="Arial" pitchFamily="34" charset="0"/>
            </a:endParaRPr>
          </a:p>
        </p:txBody>
      </p:sp>
    </p:spTree>
    <p:extLst>
      <p:ext uri="{BB962C8B-B14F-4D97-AF65-F5344CB8AC3E}">
        <p14:creationId xmlns:p14="http://schemas.microsoft.com/office/powerpoint/2010/main" val="268578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3328"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12" name="Title 1"/>
          <p:cNvSpPr>
            <a:spLocks noGrp="1"/>
          </p:cNvSpPr>
          <p:nvPr>
            <p:ph type="title"/>
          </p:nvPr>
        </p:nvSpPr>
        <p:spPr>
          <a:xfrm>
            <a:off x="121367" y="237507"/>
            <a:ext cx="10577345" cy="498598"/>
          </a:xfrm>
        </p:spPr>
        <p:txBody>
          <a:bodyPr/>
          <a:lstStyle/>
          <a:p>
            <a:r>
              <a:rPr lang="en-CA" sz="3600" dirty="0"/>
              <a:t>Attitudes towards U.S. Participation in ICC</a:t>
            </a:r>
          </a:p>
        </p:txBody>
      </p:sp>
      <p:grpSp>
        <p:nvGrpSpPr>
          <p:cNvPr id="22" name="Group 21"/>
          <p:cNvGrpSpPr/>
          <p:nvPr/>
        </p:nvGrpSpPr>
        <p:grpSpPr>
          <a:xfrm>
            <a:off x="845128" y="1754650"/>
            <a:ext cx="10501745" cy="4791697"/>
            <a:chOff x="-429518" y="1741283"/>
            <a:chExt cx="9821925" cy="4778329"/>
          </a:xfrm>
        </p:grpSpPr>
        <p:graphicFrame>
          <p:nvGraphicFramePr>
            <p:cNvPr id="23" name="Chart 22"/>
            <p:cNvGraphicFramePr/>
            <p:nvPr>
              <p:extLst>
                <p:ext uri="{D42A27DB-BD31-4B8C-83A1-F6EECF244321}">
                  <p14:modId xmlns:p14="http://schemas.microsoft.com/office/powerpoint/2010/main" val="28026722"/>
                </p:ext>
              </p:extLst>
            </p:nvPr>
          </p:nvGraphicFramePr>
          <p:xfrm>
            <a:off x="1484439" y="1741283"/>
            <a:ext cx="7763839" cy="4373195"/>
          </p:xfrm>
          <a:graphic>
            <a:graphicData uri="http://schemas.openxmlformats.org/drawingml/2006/chart">
              <c:chart xmlns:c="http://schemas.openxmlformats.org/drawingml/2006/chart" xmlns:r="http://schemas.openxmlformats.org/officeDocument/2006/relationships" r:id="rId3"/>
            </a:graphicData>
          </a:graphic>
        </p:graphicFrame>
        <p:sp>
          <p:nvSpPr>
            <p:cNvPr id="24" name="Rectangle 23"/>
            <p:cNvSpPr/>
            <p:nvPr/>
          </p:nvSpPr>
          <p:spPr>
            <a:xfrm>
              <a:off x="-429518" y="1848246"/>
              <a:ext cx="9821925" cy="4671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5" name="Table 24"/>
          <p:cNvGraphicFramePr>
            <a:graphicFrameLocks noGrp="1"/>
          </p:cNvGraphicFramePr>
          <p:nvPr>
            <p:extLst>
              <p:ext uri="{D42A27DB-BD31-4B8C-83A1-F6EECF244321}">
                <p14:modId xmlns:p14="http://schemas.microsoft.com/office/powerpoint/2010/main" val="1725899537"/>
              </p:ext>
            </p:extLst>
          </p:nvPr>
        </p:nvGraphicFramePr>
        <p:xfrm>
          <a:off x="1087821" y="2123606"/>
          <a:ext cx="4316060" cy="4204733"/>
        </p:xfrm>
        <a:graphic>
          <a:graphicData uri="http://schemas.openxmlformats.org/drawingml/2006/table">
            <a:tbl>
              <a:tblPr>
                <a:tableStyleId>{5C22544A-7EE6-4342-B048-85BDC9FD1C3A}</a:tableStyleId>
              </a:tblPr>
              <a:tblGrid>
                <a:gridCol w="4316060">
                  <a:extLst>
                    <a:ext uri="{9D8B030D-6E8A-4147-A177-3AD203B41FA5}">
                      <a16:colId xmlns:a16="http://schemas.microsoft.com/office/drawing/2014/main" val="20000"/>
                    </a:ext>
                  </a:extLst>
                </a:gridCol>
              </a:tblGrid>
              <a:tr h="746972">
                <a:tc>
                  <a:txBody>
                    <a:bodyPr/>
                    <a:lstStyle/>
                    <a:p>
                      <a:pPr algn="r" fontAlgn="b"/>
                      <a:r>
                        <a:rPr lang="en-US" sz="1200" b="1" u="none" strike="noStrike" dirty="0">
                          <a:effectLst/>
                        </a:rPr>
                        <a:t>The United States is currently a member of the International Criminal Court</a:t>
                      </a:r>
                      <a:endParaRPr lang="en-US" sz="1200" b="1" i="0" u="none" strike="noStrike" dirty="0">
                        <a:solidFill>
                          <a:srgbClr val="000000"/>
                        </a:solidFill>
                        <a:effectLst/>
                        <a:latin typeface="Calibri"/>
                      </a:endParaRPr>
                    </a:p>
                  </a:txBody>
                  <a:tcPr marL="9525" marR="9525" marT="9525" marB="0" anchor="ctr">
                    <a:solidFill>
                      <a:schemeClr val="bg1"/>
                    </a:solidFill>
                  </a:tcPr>
                </a:tc>
                <a:extLst>
                  <a:ext uri="{0D108BD9-81ED-4DB2-BD59-A6C34878D82A}">
                    <a16:rowId xmlns:a16="http://schemas.microsoft.com/office/drawing/2014/main" val="10000"/>
                  </a:ext>
                </a:extLst>
              </a:tr>
              <a:tr h="879500">
                <a:tc>
                  <a:txBody>
                    <a:bodyPr/>
                    <a:lstStyle/>
                    <a:p>
                      <a:pPr algn="r" fontAlgn="b"/>
                      <a:r>
                        <a:rPr lang="en-US" sz="1200" b="1" u="none" strike="noStrike" dirty="0">
                          <a:effectLst/>
                        </a:rPr>
                        <a:t>It is important for the United States to participate in international organizations that support human rights and that hold individuals accountable for mass atrocities</a:t>
                      </a:r>
                      <a:endParaRPr lang="en-US" sz="1200" b="1" i="0" u="none" strike="noStrike" dirty="0">
                        <a:solidFill>
                          <a:srgbClr val="000000"/>
                        </a:solidFill>
                        <a:effectLst/>
                        <a:latin typeface="Calibri"/>
                      </a:endParaRPr>
                    </a:p>
                  </a:txBody>
                  <a:tcPr marL="9525" marR="9525" marT="9525" marB="0" anchor="ctr">
                    <a:solidFill>
                      <a:schemeClr val="bg1"/>
                    </a:solidFill>
                  </a:tcPr>
                </a:tc>
                <a:extLst>
                  <a:ext uri="{0D108BD9-81ED-4DB2-BD59-A6C34878D82A}">
                    <a16:rowId xmlns:a16="http://schemas.microsoft.com/office/drawing/2014/main" val="10001"/>
                  </a:ext>
                </a:extLst>
              </a:tr>
              <a:tr h="732289">
                <a:tc>
                  <a:txBody>
                    <a:bodyPr/>
                    <a:lstStyle/>
                    <a:p>
                      <a:pPr algn="r" fontAlgn="b"/>
                      <a:r>
                        <a:rPr lang="en-US" sz="1200" b="1" u="none" strike="noStrike" dirty="0">
                          <a:effectLst/>
                        </a:rPr>
                        <a:t>Joining international organizations concerned with human rights and holding individuals accountable for mass atrocities is a risk to the US because it could hurt our autonomy</a:t>
                      </a:r>
                      <a:endParaRPr lang="en-US" sz="1200" b="1" i="0" u="none" strike="noStrike" dirty="0">
                        <a:solidFill>
                          <a:srgbClr val="000000"/>
                        </a:solidFill>
                        <a:effectLst/>
                        <a:latin typeface="Calibri"/>
                      </a:endParaRPr>
                    </a:p>
                  </a:txBody>
                  <a:tcPr marL="9525" marR="9525" marT="9525" marB="0" anchor="ctr">
                    <a:solidFill>
                      <a:schemeClr val="bg1"/>
                    </a:solidFill>
                  </a:tcPr>
                </a:tc>
                <a:extLst>
                  <a:ext uri="{0D108BD9-81ED-4DB2-BD59-A6C34878D82A}">
                    <a16:rowId xmlns:a16="http://schemas.microsoft.com/office/drawing/2014/main" val="10002"/>
                  </a:ext>
                </a:extLst>
              </a:tr>
              <a:tr h="922629">
                <a:tc>
                  <a:txBody>
                    <a:bodyPr/>
                    <a:lstStyle/>
                    <a:p>
                      <a:pPr algn="r" fontAlgn="b"/>
                      <a:r>
                        <a:rPr lang="en-US" sz="1200" b="1" u="none" strike="noStrike" dirty="0">
                          <a:effectLst/>
                        </a:rPr>
                        <a:t>We should dedicate US resources (financial, military, intelligence, </a:t>
                      </a:r>
                      <a:r>
                        <a:rPr lang="en-US" sz="1200" b="1" u="none" strike="noStrike" dirty="0" err="1">
                          <a:effectLst/>
                        </a:rPr>
                        <a:t>etc</a:t>
                      </a:r>
                      <a:r>
                        <a:rPr lang="en-US" sz="1200" b="1" u="none" strike="noStrike" dirty="0">
                          <a:effectLst/>
                        </a:rPr>
                        <a:t>) to international organizations that support human rights and that hold individuals accountable for mass atrocities</a:t>
                      </a:r>
                      <a:endParaRPr lang="en-US" sz="1200" b="1" i="0" u="none" strike="noStrike" dirty="0">
                        <a:solidFill>
                          <a:srgbClr val="000000"/>
                        </a:solidFill>
                        <a:effectLst/>
                        <a:latin typeface="Calibri"/>
                      </a:endParaRPr>
                    </a:p>
                  </a:txBody>
                  <a:tcPr marL="9525" marR="9525" marT="9525" marB="0" anchor="ctr">
                    <a:solidFill>
                      <a:schemeClr val="bg1"/>
                    </a:solidFill>
                  </a:tcPr>
                </a:tc>
                <a:extLst>
                  <a:ext uri="{0D108BD9-81ED-4DB2-BD59-A6C34878D82A}">
                    <a16:rowId xmlns:a16="http://schemas.microsoft.com/office/drawing/2014/main" val="10003"/>
                  </a:ext>
                </a:extLst>
              </a:tr>
              <a:tr h="923343">
                <a:tc>
                  <a:txBody>
                    <a:bodyPr/>
                    <a:lstStyle/>
                    <a:p>
                      <a:pPr algn="r" fontAlgn="b"/>
                      <a:r>
                        <a:rPr lang="en-US" sz="1200" b="1" u="none" strike="noStrike" dirty="0">
                          <a:effectLst/>
                        </a:rPr>
                        <a:t>It is not in our best interests to dedicate US resources (financial, military, intelligence, etc.) to supporting international organizations that support human rights and that hold individuals accountable for mass atrocities</a:t>
                      </a:r>
                      <a:endParaRPr lang="en-US" sz="1200" b="1" i="0" u="none" strike="noStrike" dirty="0">
                        <a:solidFill>
                          <a:srgbClr val="000000"/>
                        </a:solidFill>
                        <a:effectLst/>
                        <a:latin typeface="Calibri"/>
                      </a:endParaRPr>
                    </a:p>
                  </a:txBody>
                  <a:tcPr marL="9525" marR="9525" marT="9525" marB="0" anchor="ctr">
                    <a:solidFill>
                      <a:schemeClr val="bg1"/>
                    </a:solidFill>
                  </a:tcPr>
                </a:tc>
                <a:extLst>
                  <a:ext uri="{0D108BD9-81ED-4DB2-BD59-A6C34878D82A}">
                    <a16:rowId xmlns:a16="http://schemas.microsoft.com/office/drawing/2014/main" val="10004"/>
                  </a:ext>
                </a:extLst>
              </a:tr>
            </a:tbl>
          </a:graphicData>
        </a:graphic>
      </p:graphicFrame>
      <p:sp>
        <p:nvSpPr>
          <p:cNvPr id="26" name="TextBox 25"/>
          <p:cNvSpPr txBox="1"/>
          <p:nvPr/>
        </p:nvSpPr>
        <p:spPr>
          <a:xfrm>
            <a:off x="5184773" y="2302869"/>
            <a:ext cx="1310183" cy="592470"/>
          </a:xfrm>
          <a:prstGeom prst="rect">
            <a:avLst/>
          </a:prstGeom>
          <a:noFill/>
        </p:spPr>
        <p:txBody>
          <a:bodyPr wrap="square" rtlCol="0">
            <a:spAutoFit/>
          </a:bodyPr>
          <a:lstStyle/>
          <a:p>
            <a:pPr algn="r">
              <a:lnSpc>
                <a:spcPct val="150000"/>
              </a:lnSpc>
            </a:pPr>
            <a:r>
              <a:rPr lang="en-US" sz="1300" b="1" dirty="0"/>
              <a:t>All Adults</a:t>
            </a:r>
          </a:p>
          <a:p>
            <a:pPr algn="r"/>
            <a:r>
              <a:rPr lang="en-US" sz="1300" b="1" dirty="0"/>
              <a:t>Aware of ICC</a:t>
            </a:r>
          </a:p>
        </p:txBody>
      </p:sp>
      <p:sp>
        <p:nvSpPr>
          <p:cNvPr id="27" name="TextBox 26"/>
          <p:cNvSpPr txBox="1"/>
          <p:nvPr/>
        </p:nvSpPr>
        <p:spPr>
          <a:xfrm>
            <a:off x="5184773" y="3093831"/>
            <a:ext cx="1310183" cy="592470"/>
          </a:xfrm>
          <a:prstGeom prst="rect">
            <a:avLst/>
          </a:prstGeom>
          <a:noFill/>
        </p:spPr>
        <p:txBody>
          <a:bodyPr wrap="square" rtlCol="0">
            <a:spAutoFit/>
          </a:bodyPr>
          <a:lstStyle/>
          <a:p>
            <a:pPr algn="r">
              <a:lnSpc>
                <a:spcPct val="150000"/>
              </a:lnSpc>
            </a:pPr>
            <a:r>
              <a:rPr lang="en-US" sz="1300" b="1" dirty="0"/>
              <a:t>All Adults</a:t>
            </a:r>
          </a:p>
          <a:p>
            <a:pPr algn="r"/>
            <a:r>
              <a:rPr lang="en-US" sz="1300" b="1" dirty="0"/>
              <a:t>Aware of ICC</a:t>
            </a:r>
          </a:p>
        </p:txBody>
      </p:sp>
      <p:sp>
        <p:nvSpPr>
          <p:cNvPr id="28" name="TextBox 27"/>
          <p:cNvSpPr txBox="1"/>
          <p:nvPr/>
        </p:nvSpPr>
        <p:spPr>
          <a:xfrm>
            <a:off x="5184773" y="3883632"/>
            <a:ext cx="1310183" cy="592470"/>
          </a:xfrm>
          <a:prstGeom prst="rect">
            <a:avLst/>
          </a:prstGeom>
          <a:noFill/>
        </p:spPr>
        <p:txBody>
          <a:bodyPr wrap="square" rtlCol="0">
            <a:spAutoFit/>
          </a:bodyPr>
          <a:lstStyle/>
          <a:p>
            <a:pPr algn="r">
              <a:lnSpc>
                <a:spcPct val="150000"/>
              </a:lnSpc>
            </a:pPr>
            <a:r>
              <a:rPr lang="en-US" sz="1300" b="1" dirty="0"/>
              <a:t>All Adults</a:t>
            </a:r>
          </a:p>
          <a:p>
            <a:pPr algn="r"/>
            <a:r>
              <a:rPr lang="en-US" sz="1300" b="1" dirty="0"/>
              <a:t>Aware of ICC</a:t>
            </a:r>
          </a:p>
        </p:txBody>
      </p:sp>
      <p:sp>
        <p:nvSpPr>
          <p:cNvPr id="29" name="TextBox 28"/>
          <p:cNvSpPr txBox="1"/>
          <p:nvPr/>
        </p:nvSpPr>
        <p:spPr>
          <a:xfrm>
            <a:off x="5184773" y="4700573"/>
            <a:ext cx="1310183" cy="592470"/>
          </a:xfrm>
          <a:prstGeom prst="rect">
            <a:avLst/>
          </a:prstGeom>
          <a:noFill/>
        </p:spPr>
        <p:txBody>
          <a:bodyPr wrap="square" rtlCol="0">
            <a:spAutoFit/>
          </a:bodyPr>
          <a:lstStyle/>
          <a:p>
            <a:pPr algn="r">
              <a:lnSpc>
                <a:spcPct val="150000"/>
              </a:lnSpc>
            </a:pPr>
            <a:r>
              <a:rPr lang="en-US" sz="1300" b="1" dirty="0"/>
              <a:t>All Adults</a:t>
            </a:r>
          </a:p>
          <a:p>
            <a:pPr algn="r"/>
            <a:r>
              <a:rPr lang="en-US" sz="1300" b="1" dirty="0"/>
              <a:t>Aware of ICC</a:t>
            </a:r>
          </a:p>
        </p:txBody>
      </p:sp>
      <p:sp>
        <p:nvSpPr>
          <p:cNvPr id="30" name="TextBox 29"/>
          <p:cNvSpPr txBox="1"/>
          <p:nvPr/>
        </p:nvSpPr>
        <p:spPr>
          <a:xfrm>
            <a:off x="5184773" y="5571686"/>
            <a:ext cx="1310183" cy="592470"/>
          </a:xfrm>
          <a:prstGeom prst="rect">
            <a:avLst/>
          </a:prstGeom>
          <a:noFill/>
        </p:spPr>
        <p:txBody>
          <a:bodyPr wrap="square" rtlCol="0">
            <a:spAutoFit/>
          </a:bodyPr>
          <a:lstStyle/>
          <a:p>
            <a:pPr algn="r">
              <a:lnSpc>
                <a:spcPct val="150000"/>
              </a:lnSpc>
            </a:pPr>
            <a:r>
              <a:rPr lang="en-US" sz="1300" b="1" dirty="0"/>
              <a:t>All Adults</a:t>
            </a:r>
          </a:p>
          <a:p>
            <a:pPr algn="r"/>
            <a:r>
              <a:rPr lang="en-US" sz="1300" b="1" dirty="0"/>
              <a:t>Aware of ICC</a:t>
            </a:r>
          </a:p>
        </p:txBody>
      </p:sp>
      <p:sp>
        <p:nvSpPr>
          <p:cNvPr id="16" name="TextBox 15"/>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5</a:t>
            </a:r>
          </a:p>
        </p:txBody>
      </p:sp>
      <p:sp>
        <p:nvSpPr>
          <p:cNvPr id="17" name="TextBox 16"/>
          <p:cNvSpPr txBox="1"/>
          <p:nvPr/>
        </p:nvSpPr>
        <p:spPr>
          <a:xfrm>
            <a:off x="112390" y="6650250"/>
            <a:ext cx="3658374" cy="246221"/>
          </a:xfrm>
          <a:prstGeom prst="rect">
            <a:avLst/>
          </a:prstGeom>
          <a:noFill/>
        </p:spPr>
        <p:txBody>
          <a:bodyPr wrap="none" rtlCol="0">
            <a:spAutoFit/>
          </a:bodyPr>
          <a:lstStyle/>
          <a:p>
            <a:pPr fontAlgn="base">
              <a:spcBef>
                <a:spcPct val="0"/>
              </a:spcBef>
            </a:pPr>
            <a:r>
              <a:rPr lang="en-CA" sz="1000" b="1" dirty="0">
                <a:solidFill>
                  <a:srgbClr val="1F497D"/>
                </a:solidFill>
                <a:cs typeface="Arial" pitchFamily="34" charset="0"/>
              </a:rPr>
              <a:t>Base: All Respondents (n=1,004); </a:t>
            </a:r>
            <a:r>
              <a:rPr lang="en-US" sz="1000" b="1" dirty="0">
                <a:solidFill>
                  <a:srgbClr val="1F497D"/>
                </a:solidFill>
                <a:cs typeface="Arial" pitchFamily="34" charset="0"/>
              </a:rPr>
              <a:t>All at least aware of ICC (n=489)</a:t>
            </a:r>
          </a:p>
        </p:txBody>
      </p:sp>
      <p:sp>
        <p:nvSpPr>
          <p:cNvPr id="18" name="Text Box 5">
            <a:extLst>
              <a:ext uri="{FF2B5EF4-FFF2-40B4-BE49-F238E27FC236}">
                <a16:creationId xmlns:a16="http://schemas.microsoft.com/office/drawing/2014/main" id="{6491983D-3B2B-40B3-9D66-6C62A1D2F159}"/>
              </a:ext>
            </a:extLst>
          </p:cNvPr>
          <p:cNvSpPr txBox="1">
            <a:spLocks noChangeArrowheads="1"/>
          </p:cNvSpPr>
          <p:nvPr/>
        </p:nvSpPr>
        <p:spPr bwMode="auto">
          <a:xfrm>
            <a:off x="748145" y="1177758"/>
            <a:ext cx="10834255" cy="400110"/>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algn="ctr" fontAlgn="base">
              <a:spcBef>
                <a:spcPct val="0"/>
              </a:spcBef>
            </a:pPr>
            <a:r>
              <a:rPr lang="en-US" sz="2000" b="1" dirty="0">
                <a:solidFill>
                  <a:srgbClr val="1F497D"/>
                </a:solidFill>
                <a:cs typeface="Arial" pitchFamily="34" charset="0"/>
              </a:rPr>
              <a:t>2. Please indicate whether you agree or disagree with each of the statements (Agree Only) </a:t>
            </a:r>
          </a:p>
        </p:txBody>
      </p:sp>
    </p:spTree>
    <p:extLst>
      <p:ext uri="{BB962C8B-B14F-4D97-AF65-F5344CB8AC3E}">
        <p14:creationId xmlns:p14="http://schemas.microsoft.com/office/powerpoint/2010/main" val="419480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527"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7" name="Text Box 5"/>
          <p:cNvSpPr txBox="1">
            <a:spLocks noChangeArrowheads="1"/>
          </p:cNvSpPr>
          <p:nvPr/>
        </p:nvSpPr>
        <p:spPr bwMode="auto">
          <a:xfrm>
            <a:off x="748145" y="1177758"/>
            <a:ext cx="10834255" cy="400110"/>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algn="ctr" fontAlgn="base">
              <a:spcBef>
                <a:spcPct val="0"/>
              </a:spcBef>
            </a:pPr>
            <a:r>
              <a:rPr lang="en-US" sz="2000" b="1" dirty="0">
                <a:solidFill>
                  <a:srgbClr val="1F497D"/>
                </a:solidFill>
                <a:cs typeface="Arial" pitchFamily="34" charset="0"/>
              </a:rPr>
              <a:t>2. Please indicate whether you agree or disagree with each of the statements (Agree Only) </a:t>
            </a:r>
          </a:p>
        </p:txBody>
      </p:sp>
      <p:sp>
        <p:nvSpPr>
          <p:cNvPr id="12" name="Title 1"/>
          <p:cNvSpPr>
            <a:spLocks noGrp="1"/>
          </p:cNvSpPr>
          <p:nvPr>
            <p:ph type="title"/>
          </p:nvPr>
        </p:nvSpPr>
        <p:spPr>
          <a:xfrm>
            <a:off x="121367" y="237507"/>
            <a:ext cx="10577345" cy="498598"/>
          </a:xfrm>
        </p:spPr>
        <p:txBody>
          <a:bodyPr/>
          <a:lstStyle/>
          <a:p>
            <a:r>
              <a:rPr lang="en-CA" sz="3600" dirty="0"/>
              <a:t>Attitudes towards U.S. Participation in ICC - Trend</a:t>
            </a:r>
          </a:p>
        </p:txBody>
      </p:sp>
      <p:graphicFrame>
        <p:nvGraphicFramePr>
          <p:cNvPr id="25" name="Table 24"/>
          <p:cNvGraphicFramePr>
            <a:graphicFrameLocks noGrp="1"/>
          </p:cNvGraphicFramePr>
          <p:nvPr>
            <p:extLst>
              <p:ext uri="{D42A27DB-BD31-4B8C-83A1-F6EECF244321}">
                <p14:modId xmlns:p14="http://schemas.microsoft.com/office/powerpoint/2010/main" val="3968150553"/>
              </p:ext>
            </p:extLst>
          </p:nvPr>
        </p:nvGraphicFramePr>
        <p:xfrm>
          <a:off x="955964" y="2123606"/>
          <a:ext cx="4447917" cy="4204733"/>
        </p:xfrm>
        <a:graphic>
          <a:graphicData uri="http://schemas.openxmlformats.org/drawingml/2006/table">
            <a:tbl>
              <a:tblPr>
                <a:tableStyleId>{5C22544A-7EE6-4342-B048-85BDC9FD1C3A}</a:tableStyleId>
              </a:tblPr>
              <a:tblGrid>
                <a:gridCol w="4447917">
                  <a:extLst>
                    <a:ext uri="{9D8B030D-6E8A-4147-A177-3AD203B41FA5}">
                      <a16:colId xmlns:a16="http://schemas.microsoft.com/office/drawing/2014/main" val="20000"/>
                    </a:ext>
                  </a:extLst>
                </a:gridCol>
              </a:tblGrid>
              <a:tr h="746972">
                <a:tc>
                  <a:txBody>
                    <a:bodyPr/>
                    <a:lstStyle/>
                    <a:p>
                      <a:pPr algn="r" fontAlgn="b"/>
                      <a:endParaRPr lang="en-US" sz="1400" b="1" i="0" u="none" strike="noStrike" dirty="0">
                        <a:solidFill>
                          <a:srgbClr val="000000"/>
                        </a:solidFill>
                        <a:effectLst/>
                        <a:latin typeface="Calibri"/>
                      </a:endParaRPr>
                    </a:p>
                  </a:txBody>
                  <a:tcPr marL="9525" marR="9525" marT="9525" marB="0" anchor="ctr">
                    <a:solidFill>
                      <a:schemeClr val="bg1"/>
                    </a:solidFill>
                  </a:tcPr>
                </a:tc>
                <a:extLst>
                  <a:ext uri="{0D108BD9-81ED-4DB2-BD59-A6C34878D82A}">
                    <a16:rowId xmlns:a16="http://schemas.microsoft.com/office/drawing/2014/main" val="10000"/>
                  </a:ext>
                </a:extLst>
              </a:tr>
              <a:tr h="879500">
                <a:tc>
                  <a:txBody>
                    <a:bodyPr/>
                    <a:lstStyle/>
                    <a:p>
                      <a:pPr algn="r" fontAlgn="b"/>
                      <a:endParaRPr lang="en-US" sz="1200" b="1" i="0" u="none" strike="noStrike" dirty="0">
                        <a:solidFill>
                          <a:srgbClr val="000000"/>
                        </a:solidFill>
                        <a:effectLst/>
                        <a:latin typeface="Calibri"/>
                      </a:endParaRPr>
                    </a:p>
                  </a:txBody>
                  <a:tcPr marL="9525" marR="9525" marT="9525" marB="0" anchor="ctr">
                    <a:solidFill>
                      <a:schemeClr val="bg1"/>
                    </a:solidFill>
                  </a:tcPr>
                </a:tc>
                <a:extLst>
                  <a:ext uri="{0D108BD9-81ED-4DB2-BD59-A6C34878D82A}">
                    <a16:rowId xmlns:a16="http://schemas.microsoft.com/office/drawing/2014/main" val="10001"/>
                  </a:ext>
                </a:extLst>
              </a:tr>
              <a:tr h="732289">
                <a:tc>
                  <a:txBody>
                    <a:bodyPr/>
                    <a:lstStyle/>
                    <a:p>
                      <a:pPr algn="r" fontAlgn="b"/>
                      <a:endParaRPr lang="en-US" sz="1200" b="1" i="0" u="none" strike="noStrike" dirty="0">
                        <a:solidFill>
                          <a:srgbClr val="000000"/>
                        </a:solidFill>
                        <a:effectLst/>
                        <a:latin typeface="Calibri"/>
                      </a:endParaRPr>
                    </a:p>
                  </a:txBody>
                  <a:tcPr marL="9525" marR="9525" marT="9525" marB="0" anchor="ctr">
                    <a:solidFill>
                      <a:schemeClr val="bg1"/>
                    </a:solidFill>
                  </a:tcPr>
                </a:tc>
                <a:extLst>
                  <a:ext uri="{0D108BD9-81ED-4DB2-BD59-A6C34878D82A}">
                    <a16:rowId xmlns:a16="http://schemas.microsoft.com/office/drawing/2014/main" val="10002"/>
                  </a:ext>
                </a:extLst>
              </a:tr>
              <a:tr h="922629">
                <a:tc>
                  <a:txBody>
                    <a:bodyPr/>
                    <a:lstStyle/>
                    <a:p>
                      <a:pPr algn="r" fontAlgn="b"/>
                      <a:endParaRPr lang="en-US" sz="1200" b="1" i="0" u="none" strike="noStrike" dirty="0">
                        <a:solidFill>
                          <a:srgbClr val="000000"/>
                        </a:solidFill>
                        <a:effectLst/>
                        <a:latin typeface="Calibri"/>
                      </a:endParaRPr>
                    </a:p>
                  </a:txBody>
                  <a:tcPr marL="9525" marR="9525" marT="9525" marB="0" anchor="ctr">
                    <a:solidFill>
                      <a:schemeClr val="bg1"/>
                    </a:solidFill>
                  </a:tcPr>
                </a:tc>
                <a:extLst>
                  <a:ext uri="{0D108BD9-81ED-4DB2-BD59-A6C34878D82A}">
                    <a16:rowId xmlns:a16="http://schemas.microsoft.com/office/drawing/2014/main" val="10003"/>
                  </a:ext>
                </a:extLst>
              </a:tr>
              <a:tr h="923343">
                <a:tc>
                  <a:txBody>
                    <a:bodyPr/>
                    <a:lstStyle/>
                    <a:p>
                      <a:pPr algn="r" fontAlgn="b"/>
                      <a:endParaRPr lang="en-US" sz="1200" b="1" i="0" u="none" strike="noStrike" dirty="0">
                        <a:solidFill>
                          <a:srgbClr val="000000"/>
                        </a:solidFill>
                        <a:effectLst/>
                        <a:latin typeface="Calibri"/>
                      </a:endParaRPr>
                    </a:p>
                  </a:txBody>
                  <a:tcPr marL="9525" marR="9525" marT="9525" marB="0" anchor="ctr">
                    <a:solidFill>
                      <a:schemeClr val="bg1"/>
                    </a:solidFill>
                  </a:tcPr>
                </a:tc>
                <a:extLst>
                  <a:ext uri="{0D108BD9-81ED-4DB2-BD59-A6C34878D82A}">
                    <a16:rowId xmlns:a16="http://schemas.microsoft.com/office/drawing/2014/main" val="10004"/>
                  </a:ext>
                </a:extLst>
              </a:tr>
            </a:tbl>
          </a:graphicData>
        </a:graphic>
      </p:graphicFrame>
      <p:graphicFrame>
        <p:nvGraphicFramePr>
          <p:cNvPr id="15" name="Chart 14"/>
          <p:cNvGraphicFramePr/>
          <p:nvPr>
            <p:extLst>
              <p:ext uri="{D42A27DB-BD31-4B8C-83A1-F6EECF244321}">
                <p14:modId xmlns:p14="http://schemas.microsoft.com/office/powerpoint/2010/main" val="2304305641"/>
              </p:ext>
            </p:extLst>
          </p:nvPr>
        </p:nvGraphicFramePr>
        <p:xfrm>
          <a:off x="387926" y="2123606"/>
          <a:ext cx="11443855" cy="4310662"/>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p:cNvSpPr/>
          <p:nvPr/>
        </p:nvSpPr>
        <p:spPr>
          <a:xfrm>
            <a:off x="290945" y="1922576"/>
            <a:ext cx="11720945" cy="4511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500862" y="3501844"/>
            <a:ext cx="1163782" cy="369332"/>
          </a:xfrm>
          <a:prstGeom prst="rect">
            <a:avLst/>
          </a:prstGeom>
          <a:noFill/>
        </p:spPr>
        <p:txBody>
          <a:bodyPr wrap="square" rtlCol="0">
            <a:spAutoFit/>
          </a:bodyPr>
          <a:lstStyle/>
          <a:p>
            <a:r>
              <a:rPr lang="en-US" b="1" dirty="0"/>
              <a:t>% AGREE</a:t>
            </a:r>
          </a:p>
        </p:txBody>
      </p:sp>
      <p:sp>
        <p:nvSpPr>
          <p:cNvPr id="10" name="TextBox 9"/>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6</a:t>
            </a:r>
          </a:p>
        </p:txBody>
      </p:sp>
      <p:sp>
        <p:nvSpPr>
          <p:cNvPr id="13" name="TextBox 12"/>
          <p:cNvSpPr txBox="1"/>
          <p:nvPr/>
        </p:nvSpPr>
        <p:spPr>
          <a:xfrm>
            <a:off x="112390" y="6650250"/>
            <a:ext cx="1899879" cy="246221"/>
          </a:xfrm>
          <a:prstGeom prst="rect">
            <a:avLst/>
          </a:prstGeom>
          <a:noFill/>
        </p:spPr>
        <p:txBody>
          <a:bodyPr wrap="none" rtlCol="0">
            <a:spAutoFit/>
          </a:bodyPr>
          <a:lstStyle/>
          <a:p>
            <a:r>
              <a:rPr lang="en-CA" sz="1000" b="1" dirty="0">
                <a:solidFill>
                  <a:srgbClr val="1F497D"/>
                </a:solidFill>
                <a:cs typeface="Arial" pitchFamily="34" charset="0"/>
              </a:rPr>
              <a:t>Base: All Respondents (n=1,004)</a:t>
            </a:r>
            <a:endParaRPr lang="en-US" sz="1000" b="1" dirty="0">
              <a:solidFill>
                <a:srgbClr val="1F497D"/>
              </a:solidFill>
              <a:cs typeface="Arial" pitchFamily="34" charset="0"/>
            </a:endParaRPr>
          </a:p>
        </p:txBody>
      </p:sp>
    </p:spTree>
    <p:extLst>
      <p:ext uri="{BB962C8B-B14F-4D97-AF65-F5344CB8AC3E}">
        <p14:creationId xmlns:p14="http://schemas.microsoft.com/office/powerpoint/2010/main" val="212076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527"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12" name="Title 1"/>
          <p:cNvSpPr>
            <a:spLocks noGrp="1"/>
          </p:cNvSpPr>
          <p:nvPr>
            <p:ph type="title"/>
          </p:nvPr>
        </p:nvSpPr>
        <p:spPr>
          <a:xfrm>
            <a:off x="121367" y="237507"/>
            <a:ext cx="10577345" cy="498598"/>
          </a:xfrm>
        </p:spPr>
        <p:txBody>
          <a:bodyPr/>
          <a:lstStyle/>
          <a:p>
            <a:r>
              <a:rPr lang="en-CA" sz="3600" dirty="0"/>
              <a:t>Joining the International Criminal Court</a:t>
            </a:r>
          </a:p>
        </p:txBody>
      </p:sp>
      <p:sp>
        <p:nvSpPr>
          <p:cNvPr id="15" name="Text Box 5"/>
          <p:cNvSpPr txBox="1">
            <a:spLocks noChangeArrowheads="1"/>
          </p:cNvSpPr>
          <p:nvPr/>
        </p:nvSpPr>
        <p:spPr bwMode="auto">
          <a:xfrm>
            <a:off x="286345" y="1200736"/>
            <a:ext cx="11707091" cy="2123658"/>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fontAlgn="base">
              <a:spcBef>
                <a:spcPct val="0"/>
              </a:spcBef>
            </a:pPr>
            <a:r>
              <a:rPr lang="en-US" sz="1200" b="1" dirty="0">
                <a:solidFill>
                  <a:srgbClr val="1F497D"/>
                </a:solidFill>
                <a:cs typeface="Arial" pitchFamily="34" charset="0"/>
              </a:rPr>
              <a:t>3. The International Criminal Court (ICC)is the world’s only permanent international tribunal created by a treaty for the purpose of investigating and prosecuting war crimes, genocide, and crimes against humanity (mass atrocities). Currently, 123 countries are members of the International Criminal Court. The United States formally announced in 2002 that it would not become a member of the International Criminal Court for a multitude of reasons, including questions about the  court’s jurisdiction and structure. </a:t>
            </a:r>
          </a:p>
          <a:p>
            <a:pPr fontAlgn="base">
              <a:spcBef>
                <a:spcPct val="0"/>
              </a:spcBef>
            </a:pPr>
            <a:endParaRPr lang="en-US" sz="1200" b="1" dirty="0">
              <a:solidFill>
                <a:srgbClr val="1F497D"/>
              </a:solidFill>
              <a:cs typeface="Arial" pitchFamily="34" charset="0"/>
            </a:endParaRPr>
          </a:p>
          <a:p>
            <a:pPr fontAlgn="base">
              <a:spcBef>
                <a:spcPct val="0"/>
              </a:spcBef>
            </a:pPr>
            <a:r>
              <a:rPr lang="en-US" sz="1200" b="1" dirty="0">
                <a:solidFill>
                  <a:srgbClr val="1F497D"/>
                </a:solidFill>
                <a:cs typeface="Arial" pitchFamily="34" charset="0"/>
              </a:rPr>
              <a:t>Some people believe that the US should become more involved in or fully join the ICC so that we can use our considerable power, influence, and resources to support the important efforts of the Court to pursue individuals who have committed mass atrocities (when the perpetrator’s own country’s courts have failed to do so)</a:t>
            </a:r>
          </a:p>
          <a:p>
            <a:pPr fontAlgn="base">
              <a:spcBef>
                <a:spcPct val="0"/>
              </a:spcBef>
            </a:pPr>
            <a:endParaRPr lang="en-US" sz="1200" b="1" dirty="0">
              <a:solidFill>
                <a:srgbClr val="1F497D"/>
              </a:solidFill>
              <a:cs typeface="Arial" pitchFamily="34" charset="0"/>
            </a:endParaRPr>
          </a:p>
          <a:p>
            <a:pPr fontAlgn="base">
              <a:spcBef>
                <a:spcPct val="0"/>
              </a:spcBef>
            </a:pPr>
            <a:r>
              <a:rPr lang="en-US" sz="1200" b="1" dirty="0">
                <a:solidFill>
                  <a:srgbClr val="1F497D"/>
                </a:solidFill>
                <a:cs typeface="Arial" pitchFamily="34" charset="0"/>
              </a:rPr>
              <a:t>Some people believe that the US should not join the ICC because it compromises our sovereignty as a nation, and  because our standing in the world means our military personnel and civilian officials might be prosecuted via the ICC for political reasons  </a:t>
            </a:r>
          </a:p>
          <a:p>
            <a:pPr fontAlgn="base">
              <a:spcBef>
                <a:spcPct val="0"/>
              </a:spcBef>
            </a:pPr>
            <a:endParaRPr lang="en-US" sz="1200" b="1" dirty="0">
              <a:solidFill>
                <a:srgbClr val="1F497D"/>
              </a:solidFill>
              <a:cs typeface="Arial" pitchFamily="34" charset="0"/>
            </a:endParaRPr>
          </a:p>
          <a:p>
            <a:pPr fontAlgn="base">
              <a:spcBef>
                <a:spcPct val="0"/>
              </a:spcBef>
            </a:pPr>
            <a:r>
              <a:rPr lang="en-US" sz="1200" b="1" dirty="0">
                <a:solidFill>
                  <a:srgbClr val="1F497D"/>
                </a:solidFill>
                <a:cs typeface="Arial" pitchFamily="34" charset="0"/>
              </a:rPr>
              <a:t>Which of these statements comes closer to your personal opinion?</a:t>
            </a:r>
          </a:p>
        </p:txBody>
      </p:sp>
      <p:graphicFrame>
        <p:nvGraphicFramePr>
          <p:cNvPr id="7" name="Chart 6"/>
          <p:cNvGraphicFramePr/>
          <p:nvPr>
            <p:extLst>
              <p:ext uri="{D42A27DB-BD31-4B8C-83A1-F6EECF244321}">
                <p14:modId xmlns:p14="http://schemas.microsoft.com/office/powerpoint/2010/main" val="4016716088"/>
              </p:ext>
            </p:extLst>
          </p:nvPr>
        </p:nvGraphicFramePr>
        <p:xfrm>
          <a:off x="2402651" y="3449797"/>
          <a:ext cx="7386697" cy="2758411"/>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1975104" y="3449797"/>
            <a:ext cx="8241792" cy="2862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7</a:t>
            </a:r>
          </a:p>
        </p:txBody>
      </p:sp>
      <p:sp>
        <p:nvSpPr>
          <p:cNvPr id="10" name="TextBox 9"/>
          <p:cNvSpPr txBox="1"/>
          <p:nvPr/>
        </p:nvSpPr>
        <p:spPr>
          <a:xfrm>
            <a:off x="112390" y="6650250"/>
            <a:ext cx="3658374" cy="246221"/>
          </a:xfrm>
          <a:prstGeom prst="rect">
            <a:avLst/>
          </a:prstGeom>
          <a:noFill/>
        </p:spPr>
        <p:txBody>
          <a:bodyPr wrap="none" rtlCol="0">
            <a:spAutoFit/>
          </a:bodyPr>
          <a:lstStyle/>
          <a:p>
            <a:pPr fontAlgn="base">
              <a:spcBef>
                <a:spcPct val="0"/>
              </a:spcBef>
            </a:pPr>
            <a:r>
              <a:rPr lang="en-CA" sz="1000" b="1" dirty="0">
                <a:solidFill>
                  <a:srgbClr val="1F497D"/>
                </a:solidFill>
                <a:cs typeface="Arial" pitchFamily="34" charset="0"/>
              </a:rPr>
              <a:t>Base: All Respondents (n=1,004); </a:t>
            </a:r>
            <a:r>
              <a:rPr lang="en-US" sz="1000" b="1" dirty="0">
                <a:solidFill>
                  <a:srgbClr val="1F497D"/>
                </a:solidFill>
                <a:cs typeface="Arial" pitchFamily="34" charset="0"/>
              </a:rPr>
              <a:t>All at least aware of ICC (n=489)</a:t>
            </a:r>
          </a:p>
        </p:txBody>
      </p:sp>
    </p:spTree>
    <p:extLst>
      <p:ext uri="{BB962C8B-B14F-4D97-AF65-F5344CB8AC3E}">
        <p14:creationId xmlns:p14="http://schemas.microsoft.com/office/powerpoint/2010/main" val="374588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527" y="1009831"/>
            <a:ext cx="12192000" cy="744819"/>
          </a:xfrm>
          <a:prstGeom prst="rect">
            <a:avLst/>
          </a:prstGeom>
          <a:solidFill>
            <a:srgbClr val="E7F0F5"/>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12" name="Title 1"/>
          <p:cNvSpPr>
            <a:spLocks noGrp="1"/>
          </p:cNvSpPr>
          <p:nvPr>
            <p:ph type="title"/>
          </p:nvPr>
        </p:nvSpPr>
        <p:spPr>
          <a:xfrm>
            <a:off x="121367" y="237507"/>
            <a:ext cx="10577345" cy="498598"/>
          </a:xfrm>
        </p:spPr>
        <p:txBody>
          <a:bodyPr/>
          <a:lstStyle/>
          <a:p>
            <a:r>
              <a:rPr lang="en-CA" sz="3600" dirty="0"/>
              <a:t>Joining the International Criminal Court - Trend</a:t>
            </a:r>
          </a:p>
        </p:txBody>
      </p:sp>
      <p:graphicFrame>
        <p:nvGraphicFramePr>
          <p:cNvPr id="9" name="Chart 8"/>
          <p:cNvGraphicFramePr/>
          <p:nvPr>
            <p:extLst>
              <p:ext uri="{D42A27DB-BD31-4B8C-83A1-F6EECF244321}">
                <p14:modId xmlns:p14="http://schemas.microsoft.com/office/powerpoint/2010/main" val="1532334980"/>
              </p:ext>
            </p:extLst>
          </p:nvPr>
        </p:nvGraphicFramePr>
        <p:xfrm>
          <a:off x="249382" y="3075709"/>
          <a:ext cx="11707089" cy="3358559"/>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249381" y="3395649"/>
            <a:ext cx="11707091" cy="3038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8</a:t>
            </a:r>
          </a:p>
        </p:txBody>
      </p:sp>
      <p:sp>
        <p:nvSpPr>
          <p:cNvPr id="11" name="TextBox 10"/>
          <p:cNvSpPr txBox="1"/>
          <p:nvPr/>
        </p:nvSpPr>
        <p:spPr>
          <a:xfrm>
            <a:off x="112390" y="6650250"/>
            <a:ext cx="1899879" cy="246221"/>
          </a:xfrm>
          <a:prstGeom prst="rect">
            <a:avLst/>
          </a:prstGeom>
          <a:noFill/>
        </p:spPr>
        <p:txBody>
          <a:bodyPr wrap="none" rtlCol="0">
            <a:spAutoFit/>
          </a:bodyPr>
          <a:lstStyle/>
          <a:p>
            <a:r>
              <a:rPr lang="en-CA" sz="1000" b="1" dirty="0">
                <a:solidFill>
                  <a:srgbClr val="1F497D"/>
                </a:solidFill>
                <a:cs typeface="Arial" pitchFamily="34" charset="0"/>
              </a:rPr>
              <a:t>Base: All Respondents (n=1,004)</a:t>
            </a:r>
            <a:endParaRPr lang="en-US" sz="1000" b="1" dirty="0">
              <a:solidFill>
                <a:srgbClr val="1F497D"/>
              </a:solidFill>
              <a:cs typeface="Arial" pitchFamily="34" charset="0"/>
            </a:endParaRPr>
          </a:p>
        </p:txBody>
      </p:sp>
      <p:sp>
        <p:nvSpPr>
          <p:cNvPr id="13" name="Text Box 5">
            <a:extLst>
              <a:ext uri="{FF2B5EF4-FFF2-40B4-BE49-F238E27FC236}">
                <a16:creationId xmlns:a16="http://schemas.microsoft.com/office/drawing/2014/main" id="{32BBE674-A894-4555-BB36-2D7551926308}"/>
              </a:ext>
            </a:extLst>
          </p:cNvPr>
          <p:cNvSpPr txBox="1">
            <a:spLocks noChangeArrowheads="1"/>
          </p:cNvSpPr>
          <p:nvPr/>
        </p:nvSpPr>
        <p:spPr bwMode="auto">
          <a:xfrm>
            <a:off x="286345" y="1200736"/>
            <a:ext cx="11707091" cy="2123658"/>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fontAlgn="base">
              <a:spcBef>
                <a:spcPct val="0"/>
              </a:spcBef>
            </a:pPr>
            <a:r>
              <a:rPr lang="en-US" sz="1200" b="1" dirty="0">
                <a:solidFill>
                  <a:srgbClr val="1F497D"/>
                </a:solidFill>
                <a:cs typeface="Arial" pitchFamily="34" charset="0"/>
              </a:rPr>
              <a:t>3. The International Criminal Court (ICC)is the world’s only permanent international tribunal created by a treaty for the purpose of investigating and prosecuting war crimes, genocide, and crimes against humanity (mass atrocities). Currently, 123 countries are members of the International Criminal Court. The United States formally announced in 2002 that it would not become a member of the International Criminal Court for a multitude of reasons, including questions about the  court’s jurisdiction and structure. </a:t>
            </a:r>
          </a:p>
          <a:p>
            <a:pPr fontAlgn="base">
              <a:spcBef>
                <a:spcPct val="0"/>
              </a:spcBef>
            </a:pPr>
            <a:endParaRPr lang="en-US" sz="1200" b="1" dirty="0">
              <a:solidFill>
                <a:srgbClr val="1F497D"/>
              </a:solidFill>
              <a:cs typeface="Arial" pitchFamily="34" charset="0"/>
            </a:endParaRPr>
          </a:p>
          <a:p>
            <a:pPr fontAlgn="base">
              <a:spcBef>
                <a:spcPct val="0"/>
              </a:spcBef>
            </a:pPr>
            <a:r>
              <a:rPr lang="en-US" sz="1200" b="1" dirty="0">
                <a:solidFill>
                  <a:srgbClr val="1F497D"/>
                </a:solidFill>
                <a:cs typeface="Arial" pitchFamily="34" charset="0"/>
              </a:rPr>
              <a:t>Some people believe that the US should become more involved in or fully join the ICC so that we can use our considerable power, influence, and resources to support the important efforts of the Court to pursue individuals who have committed mass atrocities (when the perpetrator’s own country’s courts have failed to do so)</a:t>
            </a:r>
          </a:p>
          <a:p>
            <a:pPr fontAlgn="base">
              <a:spcBef>
                <a:spcPct val="0"/>
              </a:spcBef>
            </a:pPr>
            <a:endParaRPr lang="en-US" sz="1200" b="1" dirty="0">
              <a:solidFill>
                <a:srgbClr val="1F497D"/>
              </a:solidFill>
              <a:cs typeface="Arial" pitchFamily="34" charset="0"/>
            </a:endParaRPr>
          </a:p>
          <a:p>
            <a:pPr fontAlgn="base">
              <a:spcBef>
                <a:spcPct val="0"/>
              </a:spcBef>
            </a:pPr>
            <a:r>
              <a:rPr lang="en-US" sz="1200" b="1" dirty="0">
                <a:solidFill>
                  <a:srgbClr val="1F497D"/>
                </a:solidFill>
                <a:cs typeface="Arial" pitchFamily="34" charset="0"/>
              </a:rPr>
              <a:t>Some people believe that the US should not join the ICC because it compromises our sovereignty as a nation, and  because our standing in the world means our military personnel and civilian officials might be prosecuted via the ICC for political reasons  </a:t>
            </a:r>
          </a:p>
          <a:p>
            <a:pPr fontAlgn="base">
              <a:spcBef>
                <a:spcPct val="0"/>
              </a:spcBef>
            </a:pPr>
            <a:endParaRPr lang="en-US" sz="1200" b="1" dirty="0">
              <a:solidFill>
                <a:srgbClr val="1F497D"/>
              </a:solidFill>
              <a:cs typeface="Arial" pitchFamily="34" charset="0"/>
            </a:endParaRPr>
          </a:p>
          <a:p>
            <a:pPr fontAlgn="base">
              <a:spcBef>
                <a:spcPct val="0"/>
              </a:spcBef>
            </a:pPr>
            <a:r>
              <a:rPr lang="en-US" sz="1200" b="1" dirty="0">
                <a:solidFill>
                  <a:srgbClr val="1F497D"/>
                </a:solidFill>
                <a:cs typeface="Arial" pitchFamily="34" charset="0"/>
              </a:rPr>
              <a:t>Which of these statements comes closer to your personal opinion?</a:t>
            </a:r>
          </a:p>
        </p:txBody>
      </p:sp>
    </p:spTree>
    <p:extLst>
      <p:ext uri="{BB962C8B-B14F-4D97-AF65-F5344CB8AC3E}">
        <p14:creationId xmlns:p14="http://schemas.microsoft.com/office/powerpoint/2010/main" val="279041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946923674"/>
              </p:ext>
            </p:extLst>
          </p:nvPr>
        </p:nvGraphicFramePr>
        <p:xfrm>
          <a:off x="959568" y="1826746"/>
          <a:ext cx="5126182" cy="4465473"/>
        </p:xfrm>
        <a:graphic>
          <a:graphicData uri="http://schemas.openxmlformats.org/drawingml/2006/table">
            <a:tbl>
              <a:tblPr>
                <a:tableStyleId>{5C22544A-7EE6-4342-B048-85BDC9FD1C3A}</a:tableStyleId>
              </a:tblPr>
              <a:tblGrid>
                <a:gridCol w="5126182">
                  <a:extLst>
                    <a:ext uri="{9D8B030D-6E8A-4147-A177-3AD203B41FA5}">
                      <a16:colId xmlns:a16="http://schemas.microsoft.com/office/drawing/2014/main" val="20000"/>
                    </a:ext>
                  </a:extLst>
                </a:gridCol>
              </a:tblGrid>
              <a:tr h="1564990">
                <a:tc>
                  <a:txBody>
                    <a:bodyPr/>
                    <a:lstStyle/>
                    <a:p>
                      <a:pPr algn="r" fontAlgn="b"/>
                      <a:r>
                        <a:rPr lang="en-US" sz="1400" b="1" i="0" u="none" strike="noStrike" dirty="0">
                          <a:solidFill>
                            <a:schemeClr val="tx1"/>
                          </a:solidFill>
                          <a:effectLst/>
                          <a:latin typeface="Calibri"/>
                        </a:rPr>
                        <a:t>The US should continue to dedicate moderate resources to supporting some actions of the ICC without formally joining, such as by providing satellite photos if our satellites are passing an area of interest to the ICC</a:t>
                      </a:r>
                    </a:p>
                  </a:txBody>
                  <a:tcPr marL="9525" marR="9525" marT="9525" marB="0" anchor="ctr">
                    <a:solidFill>
                      <a:schemeClr val="bg1"/>
                    </a:solidFill>
                  </a:tcPr>
                </a:tc>
                <a:extLst>
                  <a:ext uri="{0D108BD9-81ED-4DB2-BD59-A6C34878D82A}">
                    <a16:rowId xmlns:a16="http://schemas.microsoft.com/office/drawing/2014/main" val="10000"/>
                  </a:ext>
                </a:extLst>
              </a:tr>
              <a:tr h="650052">
                <a:tc>
                  <a:txBody>
                    <a:bodyPr/>
                    <a:lstStyle/>
                    <a:p>
                      <a:pPr algn="r" fontAlgn="b"/>
                      <a:r>
                        <a:rPr lang="en-US" sz="1400" b="1" i="0" u="none" strike="noStrike" dirty="0">
                          <a:solidFill>
                            <a:schemeClr val="tx1"/>
                          </a:solidFill>
                          <a:effectLst/>
                          <a:latin typeface="Calibri"/>
                        </a:rPr>
                        <a:t>Joining the ICC would compromise America's sovereignty as a nation</a:t>
                      </a:r>
                    </a:p>
                  </a:txBody>
                  <a:tcPr marL="9525" marR="9525" marT="9525" marB="0" anchor="ctr">
                    <a:solidFill>
                      <a:schemeClr val="bg1"/>
                    </a:solidFill>
                  </a:tcPr>
                </a:tc>
                <a:extLst>
                  <a:ext uri="{0D108BD9-81ED-4DB2-BD59-A6C34878D82A}">
                    <a16:rowId xmlns:a16="http://schemas.microsoft.com/office/drawing/2014/main" val="10001"/>
                  </a:ext>
                </a:extLst>
              </a:tr>
              <a:tr h="1283604">
                <a:tc>
                  <a:txBody>
                    <a:bodyPr/>
                    <a:lstStyle/>
                    <a:p>
                      <a:pPr algn="r" fontAlgn="b"/>
                      <a:r>
                        <a:rPr lang="en-US" sz="1400" b="1" i="0" u="none" strike="noStrike" dirty="0">
                          <a:solidFill>
                            <a:schemeClr val="tx1"/>
                          </a:solidFill>
                          <a:effectLst/>
                          <a:latin typeface="Calibri"/>
                        </a:rPr>
                        <a:t>The US should become more engaged and involved in the ICC without becoming a member by making all forms of our vast governmental resources available to support the work of the ICC</a:t>
                      </a:r>
                    </a:p>
                  </a:txBody>
                  <a:tcPr marL="9525" marR="9525" marT="9525" marB="0" anchor="ctr">
                    <a:solidFill>
                      <a:schemeClr val="bg1"/>
                    </a:solidFill>
                  </a:tcPr>
                </a:tc>
                <a:extLst>
                  <a:ext uri="{0D108BD9-81ED-4DB2-BD59-A6C34878D82A}">
                    <a16:rowId xmlns:a16="http://schemas.microsoft.com/office/drawing/2014/main" val="10002"/>
                  </a:ext>
                </a:extLst>
              </a:tr>
              <a:tr h="966827">
                <a:tc>
                  <a:txBody>
                    <a:bodyPr/>
                    <a:lstStyle/>
                    <a:p>
                      <a:pPr algn="r" fontAlgn="b"/>
                      <a:r>
                        <a:rPr lang="en-US" sz="1400" b="1" i="0" u="none" strike="noStrike" dirty="0">
                          <a:solidFill>
                            <a:schemeClr val="tx1"/>
                          </a:solidFill>
                          <a:effectLst/>
                          <a:latin typeface="Calibri"/>
                        </a:rPr>
                        <a:t>The US should become a full member of the International Criminal Court and robustly support all of its work.</a:t>
                      </a:r>
                    </a:p>
                  </a:txBody>
                  <a:tcPr marL="9525" marR="9525" marT="9525" marB="0" anchor="ctr">
                    <a:solidFill>
                      <a:schemeClr val="bg1"/>
                    </a:solidFill>
                  </a:tcPr>
                </a:tc>
                <a:extLst>
                  <a:ext uri="{0D108BD9-81ED-4DB2-BD59-A6C34878D82A}">
                    <a16:rowId xmlns:a16="http://schemas.microsoft.com/office/drawing/2014/main" val="10003"/>
                  </a:ext>
                </a:extLst>
              </a:tr>
            </a:tbl>
          </a:graphicData>
        </a:graphic>
      </p:graphicFrame>
      <p:sp>
        <p:nvSpPr>
          <p:cNvPr id="6" name="Text Box 5"/>
          <p:cNvSpPr txBox="1">
            <a:spLocks noChangeArrowheads="1"/>
          </p:cNvSpPr>
          <p:nvPr/>
        </p:nvSpPr>
        <p:spPr bwMode="auto">
          <a:xfrm>
            <a:off x="-3328" y="1009831"/>
            <a:ext cx="12192000" cy="744819"/>
          </a:xfrm>
          <a:prstGeom prst="rect">
            <a:avLst/>
          </a:prstGeom>
          <a:solidFill>
            <a:srgbClr val="E7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a:p>
            <a:pPr marL="171450" indent="-171450" fontAlgn="base">
              <a:lnSpc>
                <a:spcPct val="90000"/>
              </a:lnSpc>
              <a:spcBef>
                <a:spcPct val="0"/>
              </a:spcBef>
              <a:spcAft>
                <a:spcPts val="600"/>
              </a:spcAft>
              <a:buFont typeface="Arial" panose="020B0604020202020204" pitchFamily="34" charset="0"/>
              <a:buChar char="•"/>
            </a:pPr>
            <a:endParaRPr lang="en-US" sz="1200" dirty="0">
              <a:solidFill>
                <a:srgbClr val="1F497D"/>
              </a:solidFill>
              <a:cs typeface="Arial" pitchFamily="34" charset="0"/>
            </a:endParaRPr>
          </a:p>
        </p:txBody>
      </p:sp>
      <p:sp>
        <p:nvSpPr>
          <p:cNvPr id="7" name="Text Box 5"/>
          <p:cNvSpPr txBox="1">
            <a:spLocks noChangeArrowheads="1"/>
          </p:cNvSpPr>
          <p:nvPr/>
        </p:nvSpPr>
        <p:spPr bwMode="auto">
          <a:xfrm>
            <a:off x="519545" y="1177758"/>
            <a:ext cx="11152910" cy="400110"/>
          </a:xfrm>
          <a:prstGeom prst="rect">
            <a:avLst/>
          </a:prstGeom>
          <a:solidFill>
            <a:schemeClr val="bg1"/>
          </a:solidFill>
          <a:ln w="19050">
            <a:noFill/>
            <a:miter lim="800000"/>
            <a:headEnd/>
            <a:tailEnd/>
          </a:ln>
          <a:effectLst/>
          <a:extLst/>
        </p:spPr>
        <p:txBody>
          <a:bodyPr vert="horz" wrap="square" lIns="91440" tIns="45720" rIns="91440" bIns="45720" numCol="1" anchor="b" anchorCtr="0" compatLnSpc="1">
            <a:prstTxWarp prst="textNoShape">
              <a:avLst/>
            </a:prstTxWarp>
            <a:spAutoFit/>
          </a:bodyPr>
          <a:lstStyle/>
          <a:p>
            <a:pPr algn="ctr" fontAlgn="base">
              <a:spcBef>
                <a:spcPct val="0"/>
              </a:spcBef>
            </a:pPr>
            <a:r>
              <a:rPr lang="en-US" sz="2000" b="1" dirty="0">
                <a:solidFill>
                  <a:srgbClr val="1F497D"/>
                </a:solidFill>
                <a:cs typeface="Arial" pitchFamily="34" charset="0"/>
              </a:rPr>
              <a:t>4. For each of the statements below, please indicate whether you agree or disagree with the statement.</a:t>
            </a:r>
          </a:p>
        </p:txBody>
      </p:sp>
      <p:sp>
        <p:nvSpPr>
          <p:cNvPr id="12" name="Title 1"/>
          <p:cNvSpPr>
            <a:spLocks noGrp="1"/>
          </p:cNvSpPr>
          <p:nvPr>
            <p:ph type="title"/>
          </p:nvPr>
        </p:nvSpPr>
        <p:spPr>
          <a:xfrm>
            <a:off x="121367" y="237507"/>
            <a:ext cx="10577345" cy="498598"/>
          </a:xfrm>
        </p:spPr>
        <p:txBody>
          <a:bodyPr/>
          <a:lstStyle/>
          <a:p>
            <a:r>
              <a:rPr lang="en-CA" sz="3600" dirty="0"/>
              <a:t>Attitudes towards U.S. Participation in ICC</a:t>
            </a:r>
          </a:p>
        </p:txBody>
      </p:sp>
      <p:graphicFrame>
        <p:nvGraphicFramePr>
          <p:cNvPr id="15" name="Chart 14"/>
          <p:cNvGraphicFramePr/>
          <p:nvPr>
            <p:extLst>
              <p:ext uri="{D42A27DB-BD31-4B8C-83A1-F6EECF244321}">
                <p14:modId xmlns:p14="http://schemas.microsoft.com/office/powerpoint/2010/main" val="492130733"/>
              </p:ext>
            </p:extLst>
          </p:nvPr>
        </p:nvGraphicFramePr>
        <p:xfrm>
          <a:off x="4038877" y="1455455"/>
          <a:ext cx="7522464" cy="4682875"/>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p:cNvSpPr/>
          <p:nvPr/>
        </p:nvSpPr>
        <p:spPr>
          <a:xfrm>
            <a:off x="519545" y="1826746"/>
            <a:ext cx="11152909" cy="4607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083" y="6688723"/>
            <a:ext cx="174615" cy="169277"/>
          </a:xfrm>
          <a:prstGeom prst="rect">
            <a:avLst/>
          </a:prstGeom>
        </p:spPr>
        <p:txBody>
          <a:bodyPr vert="horz" wrap="square" lIns="0" tIns="0" rIns="0" bIns="0" rtlCol="0">
            <a:spAutoFit/>
          </a:bodyPr>
          <a:lstStyle/>
          <a:p>
            <a:pPr marL="4763"/>
            <a:r>
              <a:rPr lang="en-US" sz="1100" dirty="0"/>
              <a:t>9</a:t>
            </a:r>
          </a:p>
        </p:txBody>
      </p:sp>
      <p:sp>
        <p:nvSpPr>
          <p:cNvPr id="14" name="TextBox 13"/>
          <p:cNvSpPr txBox="1"/>
          <p:nvPr/>
        </p:nvSpPr>
        <p:spPr>
          <a:xfrm>
            <a:off x="112390" y="6650250"/>
            <a:ext cx="3658374" cy="246221"/>
          </a:xfrm>
          <a:prstGeom prst="rect">
            <a:avLst/>
          </a:prstGeom>
          <a:noFill/>
        </p:spPr>
        <p:txBody>
          <a:bodyPr wrap="none" rtlCol="0">
            <a:spAutoFit/>
          </a:bodyPr>
          <a:lstStyle/>
          <a:p>
            <a:pPr fontAlgn="base">
              <a:spcBef>
                <a:spcPct val="0"/>
              </a:spcBef>
            </a:pPr>
            <a:r>
              <a:rPr lang="en-CA" sz="1000" b="1" dirty="0">
                <a:solidFill>
                  <a:srgbClr val="1F497D"/>
                </a:solidFill>
                <a:cs typeface="Arial" pitchFamily="34" charset="0"/>
              </a:rPr>
              <a:t>Base: All Respondents (n=1,004); </a:t>
            </a:r>
            <a:r>
              <a:rPr lang="en-US" sz="1000" b="1" dirty="0">
                <a:solidFill>
                  <a:srgbClr val="1F497D"/>
                </a:solidFill>
                <a:cs typeface="Arial" pitchFamily="34" charset="0"/>
              </a:rPr>
              <a:t>All at least aware of ICC (n=489)</a:t>
            </a:r>
          </a:p>
        </p:txBody>
      </p:sp>
      <p:sp>
        <p:nvSpPr>
          <p:cNvPr id="22" name="TextBox 21">
            <a:extLst>
              <a:ext uri="{FF2B5EF4-FFF2-40B4-BE49-F238E27FC236}">
                <a16:creationId xmlns:a16="http://schemas.microsoft.com/office/drawing/2014/main" id="{B80E7B64-BEA8-4DE6-AC47-92B346336C4B}"/>
              </a:ext>
            </a:extLst>
          </p:cNvPr>
          <p:cNvSpPr txBox="1"/>
          <p:nvPr/>
        </p:nvSpPr>
        <p:spPr>
          <a:xfrm>
            <a:off x="5974482" y="2161839"/>
            <a:ext cx="1310183" cy="592470"/>
          </a:xfrm>
          <a:prstGeom prst="rect">
            <a:avLst/>
          </a:prstGeom>
          <a:noFill/>
        </p:spPr>
        <p:txBody>
          <a:bodyPr wrap="square" rtlCol="0">
            <a:spAutoFit/>
          </a:bodyPr>
          <a:lstStyle/>
          <a:p>
            <a:pPr algn="r">
              <a:lnSpc>
                <a:spcPct val="150000"/>
              </a:lnSpc>
            </a:pPr>
            <a:r>
              <a:rPr lang="en-US" sz="1300" b="1" dirty="0"/>
              <a:t>All Adults</a:t>
            </a:r>
          </a:p>
          <a:p>
            <a:pPr algn="r"/>
            <a:r>
              <a:rPr lang="en-US" sz="1300" b="1" dirty="0"/>
              <a:t>Aware of ICC</a:t>
            </a:r>
          </a:p>
        </p:txBody>
      </p:sp>
      <p:sp>
        <p:nvSpPr>
          <p:cNvPr id="23" name="TextBox 22">
            <a:extLst>
              <a:ext uri="{FF2B5EF4-FFF2-40B4-BE49-F238E27FC236}">
                <a16:creationId xmlns:a16="http://schemas.microsoft.com/office/drawing/2014/main" id="{F324D0CF-B3D0-49D7-96D7-B8FEC485508D}"/>
              </a:ext>
            </a:extLst>
          </p:cNvPr>
          <p:cNvSpPr txBox="1"/>
          <p:nvPr/>
        </p:nvSpPr>
        <p:spPr>
          <a:xfrm>
            <a:off x="5974482" y="3271458"/>
            <a:ext cx="1310183" cy="592470"/>
          </a:xfrm>
          <a:prstGeom prst="rect">
            <a:avLst/>
          </a:prstGeom>
          <a:noFill/>
        </p:spPr>
        <p:txBody>
          <a:bodyPr wrap="square" rtlCol="0">
            <a:spAutoFit/>
          </a:bodyPr>
          <a:lstStyle/>
          <a:p>
            <a:pPr algn="r">
              <a:lnSpc>
                <a:spcPct val="150000"/>
              </a:lnSpc>
            </a:pPr>
            <a:r>
              <a:rPr lang="en-US" sz="1300" b="1" dirty="0"/>
              <a:t>All Adults</a:t>
            </a:r>
          </a:p>
          <a:p>
            <a:pPr algn="r"/>
            <a:r>
              <a:rPr lang="en-US" sz="1300" b="1" dirty="0"/>
              <a:t>Aware of ICC</a:t>
            </a:r>
          </a:p>
        </p:txBody>
      </p:sp>
      <p:sp>
        <p:nvSpPr>
          <p:cNvPr id="24" name="TextBox 23">
            <a:extLst>
              <a:ext uri="{FF2B5EF4-FFF2-40B4-BE49-F238E27FC236}">
                <a16:creationId xmlns:a16="http://schemas.microsoft.com/office/drawing/2014/main" id="{8756D880-E563-47FC-9922-CDC5E3DE982E}"/>
              </a:ext>
            </a:extLst>
          </p:cNvPr>
          <p:cNvSpPr txBox="1"/>
          <p:nvPr/>
        </p:nvSpPr>
        <p:spPr>
          <a:xfrm>
            <a:off x="5974482" y="4324501"/>
            <a:ext cx="1310183" cy="592470"/>
          </a:xfrm>
          <a:prstGeom prst="rect">
            <a:avLst/>
          </a:prstGeom>
          <a:noFill/>
        </p:spPr>
        <p:txBody>
          <a:bodyPr wrap="square" rtlCol="0">
            <a:spAutoFit/>
          </a:bodyPr>
          <a:lstStyle/>
          <a:p>
            <a:pPr algn="r">
              <a:lnSpc>
                <a:spcPct val="150000"/>
              </a:lnSpc>
            </a:pPr>
            <a:r>
              <a:rPr lang="en-US" sz="1300" b="1" dirty="0"/>
              <a:t>All Adults</a:t>
            </a:r>
          </a:p>
          <a:p>
            <a:pPr algn="r"/>
            <a:r>
              <a:rPr lang="en-US" sz="1300" b="1" dirty="0"/>
              <a:t>Aware of ICC</a:t>
            </a:r>
          </a:p>
        </p:txBody>
      </p:sp>
      <p:sp>
        <p:nvSpPr>
          <p:cNvPr id="25" name="TextBox 24">
            <a:extLst>
              <a:ext uri="{FF2B5EF4-FFF2-40B4-BE49-F238E27FC236}">
                <a16:creationId xmlns:a16="http://schemas.microsoft.com/office/drawing/2014/main" id="{40ADA353-956D-4ADE-925B-838CC7DE9651}"/>
              </a:ext>
            </a:extLst>
          </p:cNvPr>
          <p:cNvSpPr txBox="1"/>
          <p:nvPr/>
        </p:nvSpPr>
        <p:spPr>
          <a:xfrm>
            <a:off x="5974481" y="5368006"/>
            <a:ext cx="1310183" cy="592470"/>
          </a:xfrm>
          <a:prstGeom prst="rect">
            <a:avLst/>
          </a:prstGeom>
          <a:noFill/>
        </p:spPr>
        <p:txBody>
          <a:bodyPr wrap="square" rtlCol="0">
            <a:spAutoFit/>
          </a:bodyPr>
          <a:lstStyle/>
          <a:p>
            <a:pPr algn="r">
              <a:lnSpc>
                <a:spcPct val="150000"/>
              </a:lnSpc>
            </a:pPr>
            <a:r>
              <a:rPr lang="en-US" sz="1300" b="1" dirty="0"/>
              <a:t>All Adults</a:t>
            </a:r>
          </a:p>
          <a:p>
            <a:pPr algn="r"/>
            <a:r>
              <a:rPr lang="en-US" sz="1300" b="1" dirty="0"/>
              <a:t>Aware of ICC</a:t>
            </a:r>
          </a:p>
        </p:txBody>
      </p:sp>
    </p:spTree>
    <p:extLst>
      <p:ext uri="{BB962C8B-B14F-4D97-AF65-F5344CB8AC3E}">
        <p14:creationId xmlns:p14="http://schemas.microsoft.com/office/powerpoint/2010/main" val="819657451"/>
      </p:ext>
    </p:extLst>
  </p:cSld>
  <p:clrMapOvr>
    <a:masterClrMapping/>
  </p:clrMapOvr>
</p:sld>
</file>

<file path=ppt/theme/theme1.xml><?xml version="1.0" encoding="utf-8"?>
<a:theme xmlns:a="http://schemas.openxmlformats.org/drawingml/2006/main" name="PPT Template NA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psos MO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a:solidFill>
            <a:schemeClr val="bg2"/>
          </a:solidFill>
          <a:round/>
          <a:headEnd/>
          <a:tailEnd/>
        </a:ln>
        <a:effectLst/>
        <a:extLst>
          <a:ext uri="{909E8E84-426E-40DD-AFC4-6F175D3DCCD1}">
            <a14:hiddenFill xmlns:a14="http://schemas.microsoft.com/office/drawing/2010/main">
              <a:noFill/>
            </a14:hiddenFill>
          </a:ext>
        </a:extLst>
      </a:spPr>
      <a:bodyPr/>
      <a:lstStyle/>
    </a:lnDef>
    <a:txDef>
      <a:spPr/>
      <a:bodyPr vert="horz" wrap="square" lIns="0" tIns="0" rIns="0" bIns="0" rtlCol="0">
        <a:spAutoFit/>
      </a:bodyPr>
      <a:lstStyle>
        <a:defPPr marL="4763">
          <a:defRPr sz="1100" dirty="0" smtClean="0"/>
        </a:defPPr>
      </a:lstStyle>
    </a:txDef>
  </a:objectDefaults>
  <a:extraClrSchemeLst/>
</a:theme>
</file>

<file path=ppt/theme/theme2.xml><?xml version="1.0" encoding="utf-8"?>
<a:theme xmlns:a="http://schemas.openxmlformats.org/drawingml/2006/main" name="12_blank">
  <a:themeElements>
    <a:clrScheme name="Ipsos Colors 2012">
      <a:dk1>
        <a:srgbClr val="1F497D"/>
      </a:dk1>
      <a:lt1>
        <a:srgbClr val="FFFFFF"/>
      </a:lt1>
      <a:dk2>
        <a:srgbClr val="58595B"/>
      </a:dk2>
      <a:lt2>
        <a:srgbClr val="BCBEC0"/>
      </a:lt2>
      <a:accent1>
        <a:srgbClr val="008E94"/>
      </a:accent1>
      <a:accent2>
        <a:srgbClr val="FBB040"/>
      </a:accent2>
      <a:accent3>
        <a:srgbClr val="ED6737"/>
      </a:accent3>
      <a:accent4>
        <a:srgbClr val="A8CCDD"/>
      </a:accent4>
      <a:accent5>
        <a:srgbClr val="A1C46B"/>
      </a:accent5>
      <a:accent6>
        <a:srgbClr val="281051"/>
      </a:accent6>
      <a:hlink>
        <a:srgbClr val="B4321E"/>
      </a:hlink>
      <a:folHlink>
        <a:srgbClr val="993366"/>
      </a:folHlink>
    </a:clrScheme>
    <a:fontScheme name="Benutzerdefiniert 4">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11281</TotalTime>
  <Words>1879</Words>
  <Application>Microsoft Office PowerPoint</Application>
  <PresentationFormat>Widescreen</PresentationFormat>
  <Paragraphs>168</Paragraphs>
  <Slides>15</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Wingdings</vt:lpstr>
      <vt:lpstr>PPT Template NA 16x9</vt:lpstr>
      <vt:lpstr>12_blank</vt:lpstr>
      <vt:lpstr>American Bar Association April 2018</vt:lpstr>
      <vt:lpstr>PowerPoint Presentation</vt:lpstr>
      <vt:lpstr>Knowledge of International Criminal Court</vt:lpstr>
      <vt:lpstr>Knowledge of International Criminal Court - Trend</vt:lpstr>
      <vt:lpstr>Attitudes towards U.S. Participation in ICC</vt:lpstr>
      <vt:lpstr>Attitudes towards U.S. Participation in ICC - Trend</vt:lpstr>
      <vt:lpstr>Joining the International Criminal Court</vt:lpstr>
      <vt:lpstr>Joining the International Criminal Court - Trend</vt:lpstr>
      <vt:lpstr>Attitudes towards U.S. Participation in ICC</vt:lpstr>
      <vt:lpstr>Attitudes towards U.S. Participation in ICC - Trend</vt:lpstr>
      <vt:lpstr>Attitudes towards U.S. Participation in ICC - Trend</vt:lpstr>
      <vt:lpstr>Support of ICC Investigating the USAF and the CIA</vt:lpstr>
      <vt:lpstr>Support of ICC Investigating the Taliban</vt:lpstr>
      <vt:lpstr>Support of ICC Investigating the Taliban</vt:lpstr>
      <vt:lpstr>Ipsos Contacts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Annaleise Azevedo</dc:creator>
  <cp:lastModifiedBy>Annaleise Lohr</cp:lastModifiedBy>
  <cp:revision>1193</cp:revision>
  <cp:lastPrinted>2017-07-14T19:46:30Z</cp:lastPrinted>
  <dcterms:created xsi:type="dcterms:W3CDTF">2016-06-17T16:51:29Z</dcterms:created>
  <dcterms:modified xsi:type="dcterms:W3CDTF">2018-04-11T16:27:32Z</dcterms:modified>
</cp:coreProperties>
</file>