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09"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03794-FB1A-4A2E-B26F-8DD288B9AA01}" type="datetimeFigureOut">
              <a:rPr lang="en-US" smtClean="0"/>
              <a:t>7/1/2016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D5E3-BB0A-456F-8600-9C1743B84A9E}" type="slidenum">
              <a:rPr lang="en-US" smtClean="0"/>
              <a:t>‹#›</a:t>
            </a:fld>
            <a:endParaRPr lang="en-US"/>
          </a:p>
        </p:txBody>
      </p:sp>
    </p:spTree>
    <p:extLst>
      <p:ext uri="{BB962C8B-B14F-4D97-AF65-F5344CB8AC3E}">
        <p14:creationId xmlns:p14="http://schemas.microsoft.com/office/powerpoint/2010/main" val="223193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D3D5E3-BB0A-456F-8600-9C1743B84A9E}" type="slidenum">
              <a:rPr lang="en-US" smtClean="0"/>
              <a:t>4</a:t>
            </a:fld>
            <a:endParaRPr lang="en-US"/>
          </a:p>
        </p:txBody>
      </p:sp>
    </p:spTree>
    <p:extLst>
      <p:ext uri="{BB962C8B-B14F-4D97-AF65-F5344CB8AC3E}">
        <p14:creationId xmlns:p14="http://schemas.microsoft.com/office/powerpoint/2010/main" val="23237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D3D5E3-BB0A-456F-8600-9C1743B84A9E}" type="slidenum">
              <a:rPr lang="en-US" smtClean="0"/>
              <a:t>9</a:t>
            </a:fld>
            <a:endParaRPr lang="en-US"/>
          </a:p>
        </p:txBody>
      </p:sp>
    </p:spTree>
    <p:extLst>
      <p:ext uri="{BB962C8B-B14F-4D97-AF65-F5344CB8AC3E}">
        <p14:creationId xmlns:p14="http://schemas.microsoft.com/office/powerpoint/2010/main" val="426749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D3D5E3-BB0A-456F-8600-9C1743B84A9E}" type="slidenum">
              <a:rPr lang="en-US" smtClean="0"/>
              <a:t>10</a:t>
            </a:fld>
            <a:endParaRPr lang="en-US"/>
          </a:p>
        </p:txBody>
      </p:sp>
    </p:spTree>
    <p:extLst>
      <p:ext uri="{BB962C8B-B14F-4D97-AF65-F5344CB8AC3E}">
        <p14:creationId xmlns:p14="http://schemas.microsoft.com/office/powerpoint/2010/main" val="29271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68752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40758-2DE3-43BF-B2EB-82BBBD18725E}"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406175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15575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68376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1212774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5104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3429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19577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91962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301406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79864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40758-2DE3-43BF-B2EB-82BBBD18725E}"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396241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40758-2DE3-43BF-B2EB-82BBBD18725E}" type="datetimeFigureOut">
              <a:rPr lang="en-US" smtClean="0"/>
              <a:t>7/1/2016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3301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267923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52951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640758-2DE3-43BF-B2EB-82BBBD18725E}" type="datetimeFigureOut">
              <a:rPr lang="en-US" smtClean="0"/>
              <a:t>7/1/2016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358249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40758-2DE3-43BF-B2EB-82BBBD18725E}"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1CC91-3D7F-4D46-90FA-24938AC4A94D}" type="slidenum">
              <a:rPr lang="en-US" smtClean="0"/>
              <a:t>‹#›</a:t>
            </a:fld>
            <a:endParaRPr lang="en-US"/>
          </a:p>
        </p:txBody>
      </p:sp>
    </p:spTree>
    <p:extLst>
      <p:ext uri="{BB962C8B-B14F-4D97-AF65-F5344CB8AC3E}">
        <p14:creationId xmlns:p14="http://schemas.microsoft.com/office/powerpoint/2010/main" val="30936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640758-2DE3-43BF-B2EB-82BBBD18725E}" type="datetimeFigureOut">
              <a:rPr lang="en-US" smtClean="0"/>
              <a:t>7/1/2016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1CC91-3D7F-4D46-90FA-24938AC4A94D}" type="slidenum">
              <a:rPr lang="en-US" smtClean="0"/>
              <a:t>‹#›</a:t>
            </a:fld>
            <a:endParaRPr lang="en-US"/>
          </a:p>
        </p:txBody>
      </p:sp>
    </p:spTree>
    <p:extLst>
      <p:ext uri="{BB962C8B-B14F-4D97-AF65-F5344CB8AC3E}">
        <p14:creationId xmlns:p14="http://schemas.microsoft.com/office/powerpoint/2010/main" val="21006577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
            </a:r>
            <a:br>
              <a:rPr lang="en-US" sz="3600" dirty="0"/>
            </a:br>
            <a:r>
              <a:rPr lang="en-US" sz="4000" b="1" dirty="0"/>
              <a:t>Multimedia Information </a:t>
            </a:r>
            <a:r>
              <a:rPr lang="en-US" sz="4000" b="1" dirty="0" smtClean="0"/>
              <a:t>Management</a:t>
            </a:r>
            <a:br>
              <a:rPr lang="en-US" sz="4000" b="1" dirty="0" smtClean="0"/>
            </a:br>
            <a:r>
              <a:rPr lang="en-US" sz="3600" b="1" dirty="0"/>
              <a:t/>
            </a:r>
            <a:br>
              <a:rPr lang="en-US" sz="3600" b="1" dirty="0"/>
            </a:br>
            <a:r>
              <a:rPr lang="en-US" sz="3600" b="1" dirty="0" smtClean="0"/>
              <a:t> </a:t>
            </a:r>
            <a:endParaRPr lang="en-US" sz="3600" b="1" dirty="0"/>
          </a:p>
        </p:txBody>
      </p:sp>
      <p:sp>
        <p:nvSpPr>
          <p:cNvPr id="3" name="Content Placeholder 2"/>
          <p:cNvSpPr>
            <a:spLocks noGrp="1"/>
          </p:cNvSpPr>
          <p:nvPr>
            <p:ph idx="1"/>
          </p:nvPr>
        </p:nvSpPr>
        <p:spPr/>
        <p:txBody>
          <a:bodyPr/>
          <a:lstStyle/>
          <a:p>
            <a:pPr marL="0" indent="0" algn="ctr">
              <a:buNone/>
            </a:pPr>
            <a:r>
              <a:rPr lang="en-US" sz="2400" b="1" dirty="0"/>
              <a:t>Indexing Deep Features</a:t>
            </a:r>
            <a:endParaRPr lang="en-US" sz="2400" dirty="0" smtClean="0"/>
          </a:p>
          <a:p>
            <a:pPr marL="0" indent="0" algn="ctr">
              <a:buNone/>
            </a:pPr>
            <a:r>
              <a:rPr lang="en-US" dirty="0"/>
              <a:t>S</a:t>
            </a:r>
            <a:r>
              <a:rPr lang="en-US" dirty="0" smtClean="0"/>
              <a:t>imilarity </a:t>
            </a:r>
            <a:r>
              <a:rPr lang="en-US" dirty="0"/>
              <a:t>S</a:t>
            </a:r>
            <a:r>
              <a:rPr lang="en-US" dirty="0" smtClean="0"/>
              <a:t>earch Index : LSH</a:t>
            </a:r>
            <a:endParaRPr lang="en-US" dirty="0"/>
          </a:p>
          <a:p>
            <a:pPr marL="0" indent="0" algn="ctr">
              <a:buNone/>
            </a:pPr>
            <a:r>
              <a:rPr lang="en-US" dirty="0" smtClean="0"/>
              <a:t>Data Set : MIRFLICKR-25,000</a:t>
            </a:r>
            <a:r>
              <a:rPr lang="en-US" b="1" dirty="0"/>
              <a:t/>
            </a:r>
            <a:br>
              <a:rPr lang="en-US" b="1" dirty="0"/>
            </a:br>
            <a:endParaRPr lang="en-US" dirty="0"/>
          </a:p>
          <a:p>
            <a:pPr marL="0" indent="0" algn="ctr">
              <a:buNone/>
            </a:pPr>
            <a:endParaRPr lang="en-US" dirty="0" smtClean="0"/>
          </a:p>
          <a:p>
            <a:pPr marL="0" indent="0" algn="ctr">
              <a:buNone/>
            </a:pPr>
            <a:endParaRPr lang="en-US" dirty="0"/>
          </a:p>
          <a:p>
            <a:pPr marL="0" indent="0" algn="ctr">
              <a:buNone/>
            </a:pPr>
            <a:r>
              <a:rPr lang="en-US" dirty="0" smtClean="0"/>
              <a:t>Amir </a:t>
            </a:r>
            <a:r>
              <a:rPr lang="en-US" dirty="0" err="1" smtClean="0"/>
              <a:t>Bagheri</a:t>
            </a:r>
            <a:r>
              <a:rPr lang="en-US" dirty="0" smtClean="0"/>
              <a:t> </a:t>
            </a:r>
            <a:r>
              <a:rPr lang="en-US" dirty="0" err="1" smtClean="0"/>
              <a:t>Aghababa</a:t>
            </a:r>
            <a:endParaRPr lang="en-US" dirty="0" smtClean="0"/>
          </a:p>
          <a:p>
            <a:pPr marL="0" indent="0" algn="ctr">
              <a:buNone/>
            </a:pPr>
            <a:r>
              <a:rPr lang="en-US" dirty="0" smtClean="0"/>
              <a:t>Francesco </a:t>
            </a:r>
            <a:r>
              <a:rPr lang="en-US" dirty="0" err="1" smtClean="0"/>
              <a:t>Bisconti</a:t>
            </a:r>
            <a:endParaRPr lang="en-US" dirty="0" smtClean="0"/>
          </a:p>
        </p:txBody>
      </p:sp>
    </p:spTree>
    <p:extLst>
      <p:ext uri="{BB962C8B-B14F-4D97-AF65-F5344CB8AC3E}">
        <p14:creationId xmlns:p14="http://schemas.microsoft.com/office/powerpoint/2010/main" val="279926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Trade off on number of bits and their random allocation</a:t>
            </a:r>
          </a:p>
        </p:txBody>
      </p:sp>
      <p:sp>
        <p:nvSpPr>
          <p:cNvPr id="3" name="Content Placeholder 2"/>
          <p:cNvSpPr>
            <a:spLocks noGrp="1"/>
          </p:cNvSpPr>
          <p:nvPr>
            <p:ph idx="1"/>
          </p:nvPr>
        </p:nvSpPr>
        <p:spPr>
          <a:xfrm>
            <a:off x="384464" y="1853248"/>
            <a:ext cx="11045536" cy="4786543"/>
          </a:xfrm>
        </p:spPr>
        <p:txBody>
          <a:bodyPr>
            <a:normAutofit/>
          </a:bodyPr>
          <a:lstStyle/>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Sequential Search gives 19 results, 25000 distance computation in 18 seconds.</a:t>
            </a:r>
            <a:endParaRPr lang="en-US" sz="1800" dirty="0"/>
          </a:p>
          <a:p>
            <a:pPr marL="0" indent="0">
              <a:buNone/>
            </a:pPr>
            <a:r>
              <a:rPr lang="en-US" sz="1800" dirty="0" smtClean="0"/>
              <a:t>Distance 750</a:t>
            </a:r>
          </a:p>
        </p:txBody>
      </p:sp>
      <p:graphicFrame>
        <p:nvGraphicFramePr>
          <p:cNvPr id="4" name="Table 3"/>
          <p:cNvGraphicFramePr>
            <a:graphicFrameLocks noGrp="1"/>
          </p:cNvGraphicFramePr>
          <p:nvPr>
            <p:extLst>
              <p:ext uri="{D42A27DB-BD31-4B8C-83A1-F6EECF244321}">
                <p14:modId xmlns:p14="http://schemas.microsoft.com/office/powerpoint/2010/main" val="3809125290"/>
              </p:ext>
            </p:extLst>
          </p:nvPr>
        </p:nvGraphicFramePr>
        <p:xfrm>
          <a:off x="571499" y="2234046"/>
          <a:ext cx="10287000" cy="2410689"/>
        </p:xfrm>
        <a:graphic>
          <a:graphicData uri="http://schemas.openxmlformats.org/drawingml/2006/table">
            <a:tbl>
              <a:tblPr firstRow="1" bandRow="1">
                <a:tableStyleId>{5C22544A-7EE6-4342-B048-85BDC9FD1C3A}</a:tableStyleId>
              </a:tblPr>
              <a:tblGrid>
                <a:gridCol w="971712"/>
                <a:gridCol w="834530"/>
                <a:gridCol w="1773474"/>
                <a:gridCol w="2044681"/>
                <a:gridCol w="1756318"/>
                <a:gridCol w="1238042"/>
                <a:gridCol w="1668243"/>
              </a:tblGrid>
              <a:tr h="1005786">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sz="1600" dirty="0" smtClean="0"/>
                        <a:t>Est Distance Computation</a:t>
                      </a:r>
                      <a:endParaRPr lang="en-US" sz="1600" dirty="0"/>
                    </a:p>
                  </a:txBody>
                  <a:tcPr/>
                </a:tc>
                <a:tc>
                  <a:txBody>
                    <a:bodyPr/>
                    <a:lstStyle/>
                    <a:p>
                      <a:r>
                        <a:rPr lang="en-US" sz="1600" dirty="0" smtClean="0"/>
                        <a:t>Real Distance Comp</a:t>
                      </a:r>
                      <a:endParaRPr lang="en-US" sz="1600" dirty="0"/>
                    </a:p>
                  </a:txBody>
                  <a:tcPr/>
                </a:tc>
                <a:tc>
                  <a:txBody>
                    <a:bodyPr/>
                    <a:lstStyle/>
                    <a:p>
                      <a:r>
                        <a:rPr lang="en-US" dirty="0" smtClean="0"/>
                        <a:t>Search Time</a:t>
                      </a:r>
                      <a:endParaRPr lang="en-US" dirty="0"/>
                    </a:p>
                  </a:txBody>
                  <a:tcPr/>
                </a:tc>
                <a:tc>
                  <a:txBody>
                    <a:bodyPr/>
                    <a:lstStyle/>
                    <a:p>
                      <a:r>
                        <a:rPr lang="en-US" dirty="0" smtClean="0"/>
                        <a:t>Result</a:t>
                      </a:r>
                      <a:endParaRPr lang="en-US" dirty="0"/>
                    </a:p>
                  </a:txBody>
                  <a:tcPr/>
                </a:tc>
                <a:tc>
                  <a:txBody>
                    <a:bodyPr/>
                    <a:lstStyle/>
                    <a:p>
                      <a:r>
                        <a:rPr lang="en-US" sz="1600" dirty="0" smtClean="0"/>
                        <a:t>Estimated Accuracy</a:t>
                      </a:r>
                      <a:endParaRPr lang="en-US" sz="1600" dirty="0"/>
                    </a:p>
                  </a:txBody>
                  <a:tcPr/>
                </a:tc>
              </a:tr>
              <a:tr h="468301">
                <a:tc>
                  <a:txBody>
                    <a:bodyPr/>
                    <a:lstStyle/>
                    <a:p>
                      <a:r>
                        <a:rPr lang="en-US" dirty="0" smtClean="0"/>
                        <a:t>30</a:t>
                      </a:r>
                      <a:endParaRPr lang="en-US" dirty="0"/>
                    </a:p>
                  </a:txBody>
                  <a:tcPr/>
                </a:tc>
                <a:tc>
                  <a:txBody>
                    <a:bodyPr/>
                    <a:lstStyle/>
                    <a:p>
                      <a:r>
                        <a:rPr lang="en-US" dirty="0" smtClean="0"/>
                        <a:t>9</a:t>
                      </a:r>
                      <a:endParaRPr lang="en-US" dirty="0"/>
                    </a:p>
                  </a:txBody>
                  <a:tcPr/>
                </a:tc>
                <a:tc>
                  <a:txBody>
                    <a:bodyPr/>
                    <a:lstStyle/>
                    <a:p>
                      <a:r>
                        <a:rPr lang="en-US" dirty="0" smtClean="0"/>
                        <a:t>1500</a:t>
                      </a:r>
                      <a:endParaRPr lang="en-US" dirty="0"/>
                    </a:p>
                  </a:txBody>
                  <a:tcPr/>
                </a:tc>
                <a:tc>
                  <a:txBody>
                    <a:bodyPr/>
                    <a:lstStyle/>
                    <a:p>
                      <a:r>
                        <a:rPr lang="en-US" dirty="0" smtClean="0"/>
                        <a:t>25010</a:t>
                      </a:r>
                      <a:endParaRPr lang="en-US" dirty="0"/>
                    </a:p>
                  </a:txBody>
                  <a:tcPr/>
                </a:tc>
                <a:tc>
                  <a:txBody>
                    <a:bodyPr/>
                    <a:lstStyle/>
                    <a:p>
                      <a:r>
                        <a:rPr lang="en-US" dirty="0" smtClean="0"/>
                        <a:t>23 sec</a:t>
                      </a:r>
                      <a:endParaRPr lang="en-US" dirty="0"/>
                    </a:p>
                  </a:txBody>
                  <a:tcPr/>
                </a:tc>
                <a:tc>
                  <a:txBody>
                    <a:bodyPr/>
                    <a:lstStyle/>
                    <a:p>
                      <a:r>
                        <a:rPr lang="en-US" dirty="0" smtClean="0"/>
                        <a:t>20</a:t>
                      </a:r>
                      <a:endParaRPr lang="en-US" dirty="0"/>
                    </a:p>
                  </a:txBody>
                  <a:tcPr/>
                </a:tc>
                <a:tc>
                  <a:txBody>
                    <a:bodyPr/>
                    <a:lstStyle/>
                    <a:p>
                      <a:r>
                        <a:rPr lang="en-US" dirty="0" smtClean="0"/>
                        <a:t>0.994</a:t>
                      </a:r>
                      <a:endParaRPr lang="en-US" dirty="0"/>
                    </a:p>
                  </a:txBody>
                  <a:tcPr/>
                </a:tc>
              </a:tr>
              <a:tr h="468301">
                <a:tc>
                  <a:txBody>
                    <a:bodyPr/>
                    <a:lstStyle/>
                    <a:p>
                      <a:r>
                        <a:rPr lang="en-US" dirty="0" smtClean="0"/>
                        <a:t>20</a:t>
                      </a:r>
                      <a:endParaRPr lang="en-US" dirty="0"/>
                    </a:p>
                  </a:txBody>
                  <a:tcPr/>
                </a:tc>
                <a:tc>
                  <a:txBody>
                    <a:bodyPr/>
                    <a:lstStyle/>
                    <a:p>
                      <a:r>
                        <a:rPr lang="en-US" dirty="0" smtClean="0"/>
                        <a:t>9</a:t>
                      </a:r>
                      <a:endParaRPr lang="en-US" dirty="0"/>
                    </a:p>
                  </a:txBody>
                  <a:tcPr/>
                </a:tc>
                <a:tc>
                  <a:txBody>
                    <a:bodyPr/>
                    <a:lstStyle/>
                    <a:p>
                      <a:r>
                        <a:rPr lang="en-US" dirty="0" smtClean="0"/>
                        <a:t>1000</a:t>
                      </a:r>
                      <a:endParaRPr lang="en-US" dirty="0"/>
                    </a:p>
                  </a:txBody>
                  <a:tcPr/>
                </a:tc>
                <a:tc>
                  <a:txBody>
                    <a:bodyPr/>
                    <a:lstStyle/>
                    <a:p>
                      <a:r>
                        <a:rPr lang="en-US" dirty="0" smtClean="0"/>
                        <a:t>13010</a:t>
                      </a:r>
                      <a:endParaRPr lang="en-US" dirty="0"/>
                    </a:p>
                  </a:txBody>
                  <a:tcPr/>
                </a:tc>
                <a:tc>
                  <a:txBody>
                    <a:bodyPr/>
                    <a:lstStyle/>
                    <a:p>
                      <a:r>
                        <a:rPr lang="en-US" dirty="0" smtClean="0"/>
                        <a:t>15 sec</a:t>
                      </a:r>
                      <a:endParaRPr lang="en-US" dirty="0"/>
                    </a:p>
                  </a:txBody>
                  <a:tcPr/>
                </a:tc>
                <a:tc>
                  <a:txBody>
                    <a:bodyPr/>
                    <a:lstStyle/>
                    <a:p>
                      <a:r>
                        <a:rPr lang="en-US" dirty="0" smtClean="0"/>
                        <a:t>19</a:t>
                      </a:r>
                      <a:endParaRPr lang="en-US" dirty="0"/>
                    </a:p>
                  </a:txBody>
                  <a:tcPr/>
                </a:tc>
                <a:tc>
                  <a:txBody>
                    <a:bodyPr/>
                    <a:lstStyle/>
                    <a:p>
                      <a:r>
                        <a:rPr lang="en-US" dirty="0" smtClean="0"/>
                        <a:t>0.97</a:t>
                      </a:r>
                      <a:endParaRPr lang="en-US" dirty="0"/>
                    </a:p>
                  </a:txBody>
                  <a:tcPr/>
                </a:tc>
              </a:tr>
              <a:tr h="468301">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500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15050</a:t>
                      </a:r>
                    </a:p>
                  </a:txBody>
                  <a:tcPr/>
                </a:tc>
                <a:tc>
                  <a:txBody>
                    <a:bodyPr/>
                    <a:lstStyle/>
                    <a:p>
                      <a:r>
                        <a:rPr lang="en-US" dirty="0" smtClean="0"/>
                        <a:t>11 sec</a:t>
                      </a:r>
                      <a:endParaRPr lang="en-US" dirty="0"/>
                    </a:p>
                  </a:txBody>
                  <a:tcPr/>
                </a:tc>
                <a:tc>
                  <a:txBody>
                    <a:bodyPr/>
                    <a:lstStyle/>
                    <a:p>
                      <a:r>
                        <a:rPr lang="en-US" dirty="0" smtClean="0"/>
                        <a:t>18</a:t>
                      </a:r>
                      <a:endParaRPr lang="en-US" dirty="0"/>
                    </a:p>
                  </a:txBody>
                  <a:tcPr/>
                </a:tc>
                <a:tc>
                  <a:txBody>
                    <a:bodyPr/>
                    <a:lstStyle/>
                    <a:p>
                      <a:r>
                        <a:rPr lang="en-US" dirty="0" smtClean="0"/>
                        <a:t>0.828</a:t>
                      </a:r>
                      <a:endParaRPr lang="en-US" dirty="0"/>
                    </a:p>
                  </a:txBody>
                  <a:tcPr/>
                </a:tc>
              </a:tr>
            </a:tbl>
          </a:graphicData>
        </a:graphic>
      </p:graphicFrame>
    </p:spTree>
    <p:extLst>
      <p:ext uri="{BB962C8B-B14F-4D97-AF65-F5344CB8AC3E}">
        <p14:creationId xmlns:p14="http://schemas.microsoft.com/office/powerpoint/2010/main" val="341710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off on number of bits and their random allocation</a:t>
            </a:r>
            <a:endParaRPr lang="en-US" dirty="0"/>
          </a:p>
        </p:txBody>
      </p:sp>
      <p:sp>
        <p:nvSpPr>
          <p:cNvPr id="3" name="Content Placeholder 2"/>
          <p:cNvSpPr>
            <a:spLocks noGrp="1"/>
          </p:cNvSpPr>
          <p:nvPr>
            <p:ph idx="1"/>
          </p:nvPr>
        </p:nvSpPr>
        <p:spPr/>
        <p:txBody>
          <a:bodyPr>
            <a:normAutofit/>
          </a:bodyPr>
          <a:lstStyle/>
          <a:p>
            <a:r>
              <a:rPr lang="en-US" dirty="0" smtClean="0"/>
              <a:t>Bucket zero always differs with 1 order of magnitude </a:t>
            </a:r>
          </a:p>
          <a:p>
            <a:r>
              <a:rPr lang="en-US" dirty="0" smtClean="0"/>
              <a:t>Storage and indexing for the first time takes 3hours and 40 minutes</a:t>
            </a:r>
          </a:p>
          <a:p>
            <a:r>
              <a:rPr lang="en-US" dirty="0" smtClean="0"/>
              <a:t>Other experiments conducted using previously made </a:t>
            </a:r>
            <a:r>
              <a:rPr lang="en-US" dirty="0" err="1" smtClean="0"/>
              <a:t>binarized</a:t>
            </a:r>
            <a:r>
              <a:rPr lang="en-US" dirty="0" smtClean="0"/>
              <a:t> vector of deep features, so we suffer only once for feature extraction. On average, indexing takes </a:t>
            </a:r>
            <a:r>
              <a:rPr lang="en-US" dirty="0" smtClean="0"/>
              <a:t>10 to 20 seconds </a:t>
            </a:r>
            <a:r>
              <a:rPr lang="en-US" dirty="0" smtClean="0"/>
              <a:t>(Highly depends on L)</a:t>
            </a:r>
          </a:p>
          <a:p>
            <a:r>
              <a:rPr lang="en-US" dirty="0" smtClean="0"/>
              <a:t>Higher L gives a little gain on accuracy but much more time to search and index</a:t>
            </a:r>
          </a:p>
          <a:p>
            <a:r>
              <a:rPr lang="en-US" dirty="0" smtClean="0"/>
              <a:t>The user selects the image query, desires distance, L, number of bits (h) or sequential scan.</a:t>
            </a:r>
          </a:p>
        </p:txBody>
      </p:sp>
    </p:spTree>
    <p:extLst>
      <p:ext uri="{BB962C8B-B14F-4D97-AF65-F5344CB8AC3E}">
        <p14:creationId xmlns:p14="http://schemas.microsoft.com/office/powerpoint/2010/main" val="236037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 and preprocessing</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b="1" dirty="0" smtClean="0"/>
              <a:t>Feature Extraction</a:t>
            </a:r>
          </a:p>
          <a:p>
            <a:r>
              <a:rPr lang="en-US" dirty="0"/>
              <a:t>This step of project conducted by using </a:t>
            </a:r>
            <a:r>
              <a:rPr lang="en-US" dirty="0" err="1"/>
              <a:t>Caffe</a:t>
            </a:r>
            <a:r>
              <a:rPr lang="en-US" dirty="0"/>
              <a:t> Frame Work and output of "fc7" layer of DNN. </a:t>
            </a:r>
          </a:p>
          <a:p>
            <a:r>
              <a:rPr lang="en-US" dirty="0" smtClean="0"/>
              <a:t>These deep features are then </a:t>
            </a:r>
            <a:r>
              <a:rPr lang="en-US" dirty="0" err="1" smtClean="0"/>
              <a:t>binarized</a:t>
            </a:r>
            <a:r>
              <a:rPr lang="en-US" dirty="0" smtClean="0"/>
              <a:t> stored on disk in a file to be used later for indexing. So there no scalability issue on this point.</a:t>
            </a:r>
          </a:p>
          <a:p>
            <a:pPr marL="0" indent="0">
              <a:buNone/>
            </a:pPr>
            <a:endParaRPr lang="en-US" dirty="0" smtClean="0"/>
          </a:p>
          <a:p>
            <a:pPr marL="0" indent="0">
              <a:buNone/>
            </a:pPr>
            <a:r>
              <a:rPr lang="en-US" dirty="0" smtClean="0"/>
              <a:t>The only preprocessing step is that we have converted each </a:t>
            </a:r>
            <a:r>
              <a:rPr lang="en-US" b="1" dirty="0" smtClean="0"/>
              <a:t>float vector </a:t>
            </a:r>
            <a:r>
              <a:rPr lang="en-US" dirty="0" smtClean="0"/>
              <a:t>in to a binary vector of 4096 bit length.</a:t>
            </a:r>
          </a:p>
          <a:p>
            <a:pPr marL="0" indent="0">
              <a:buNone/>
            </a:pPr>
            <a:r>
              <a:rPr lang="en-US" dirty="0" smtClean="0"/>
              <a:t>More thoroughly, we consider </a:t>
            </a:r>
            <a:r>
              <a:rPr lang="en-US" b="1" dirty="0" smtClean="0"/>
              <a:t>each non-zero float value </a:t>
            </a:r>
            <a:r>
              <a:rPr lang="en-US" dirty="0" smtClean="0"/>
              <a:t>as 1.</a:t>
            </a:r>
            <a:endParaRPr lang="en-US" dirty="0"/>
          </a:p>
        </p:txBody>
      </p:sp>
    </p:spTree>
    <p:extLst>
      <p:ext uri="{BB962C8B-B14F-4D97-AF65-F5344CB8AC3E}">
        <p14:creationId xmlns:p14="http://schemas.microsoft.com/office/powerpoint/2010/main" val="164644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Features</a:t>
            </a:r>
            <a:endParaRPr lang="en-US" dirty="0"/>
          </a:p>
        </p:txBody>
      </p:sp>
      <p:sp>
        <p:nvSpPr>
          <p:cNvPr id="3" name="Content Placeholder 2"/>
          <p:cNvSpPr>
            <a:spLocks noGrp="1"/>
          </p:cNvSpPr>
          <p:nvPr>
            <p:ph idx="1"/>
          </p:nvPr>
        </p:nvSpPr>
        <p:spPr>
          <a:xfrm>
            <a:off x="1103312" y="1853248"/>
            <a:ext cx="8946541" cy="4395151"/>
          </a:xfrm>
        </p:spPr>
        <p:txBody>
          <a:bodyPr>
            <a:normAutofit/>
          </a:bodyPr>
          <a:lstStyle/>
          <a:p>
            <a:r>
              <a:rPr lang="en-US" dirty="0" smtClean="0"/>
              <a:t>We have created number of buckets equal to 2 </a:t>
            </a:r>
            <a:r>
              <a:rPr lang="en-US" dirty="0"/>
              <a:t>to the power </a:t>
            </a:r>
            <a:r>
              <a:rPr lang="en-US" dirty="0" smtClean="0"/>
              <a:t>of bits we consider for our LSH index. </a:t>
            </a:r>
          </a:p>
          <a:p>
            <a:endParaRPr lang="en-US" dirty="0" smtClean="0"/>
          </a:p>
          <a:p>
            <a:r>
              <a:rPr lang="en-US" dirty="0" smtClean="0"/>
              <a:t>We have also named each bucket by its equivalent integer value of its bit (</a:t>
            </a:r>
            <a:r>
              <a:rPr lang="en-US" dirty="0" err="1" smtClean="0"/>
              <a:t>e.g</a:t>
            </a:r>
            <a:r>
              <a:rPr lang="en-US" dirty="0" smtClean="0"/>
              <a:t> 1,2,3)</a:t>
            </a:r>
          </a:p>
          <a:p>
            <a:pPr marL="0" indent="0">
              <a:buNone/>
            </a:pPr>
            <a:endParaRPr lang="en-US" dirty="0" smtClean="0"/>
          </a:p>
          <a:p>
            <a:r>
              <a:rPr lang="en-US" dirty="0" smtClean="0"/>
              <a:t>Through a non-replacement random function (</a:t>
            </a:r>
            <a:r>
              <a:rPr lang="en-US" dirty="0"/>
              <a:t>to avoid selecting the same bit position more than once)</a:t>
            </a:r>
            <a:r>
              <a:rPr lang="en-US" dirty="0" smtClean="0"/>
              <a:t>, we have selected bit positions in binary representation of features. </a:t>
            </a:r>
          </a:p>
          <a:p>
            <a:pPr marL="0" indent="0">
              <a:buNone/>
            </a:pPr>
            <a:endParaRPr lang="en-US" dirty="0" smtClean="0"/>
          </a:p>
        </p:txBody>
      </p:sp>
    </p:spTree>
    <p:extLst>
      <p:ext uri="{BB962C8B-B14F-4D97-AF65-F5344CB8AC3E}">
        <p14:creationId xmlns:p14="http://schemas.microsoft.com/office/powerpoint/2010/main" val="248556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Selected bit positions change on each trial, but these positions mandatorily must be the same bit positions in a given query image </a:t>
            </a:r>
            <a:r>
              <a:rPr lang="en-US" dirty="0" err="1" smtClean="0"/>
              <a:t>binarized</a:t>
            </a:r>
            <a:r>
              <a:rPr lang="en-US" dirty="0" smtClean="0"/>
              <a:t> deep features.</a:t>
            </a:r>
          </a:p>
          <a:p>
            <a:endParaRPr lang="en-US" dirty="0" smtClean="0"/>
          </a:p>
          <a:p>
            <a:r>
              <a:rPr lang="en-US" dirty="0" smtClean="0"/>
              <a:t>Iterating through all </a:t>
            </a:r>
            <a:r>
              <a:rPr lang="en-US" dirty="0" err="1" smtClean="0"/>
              <a:t>binarized</a:t>
            </a:r>
            <a:r>
              <a:rPr lang="en-US" dirty="0" smtClean="0"/>
              <a:t> deep features, an appropriate bucket number is derived from 4096 bits of an image by converting the selected bit positions to integer.</a:t>
            </a:r>
          </a:p>
          <a:p>
            <a:endParaRPr lang="en-US" dirty="0" smtClean="0"/>
          </a:p>
          <a:p>
            <a:r>
              <a:rPr lang="en-US" dirty="0" err="1" smtClean="0"/>
              <a:t>Binarizied</a:t>
            </a:r>
            <a:r>
              <a:rPr lang="en-US" dirty="0" smtClean="0"/>
              <a:t> features are not saved into relevant bucket, but their corresponding </a:t>
            </a:r>
            <a:r>
              <a:rPr lang="en-US" b="1" dirty="0" smtClean="0"/>
              <a:t>image id </a:t>
            </a:r>
            <a:r>
              <a:rPr lang="en-US" dirty="0" smtClean="0"/>
              <a:t>that has been ordered previously, are stored into relevant hash bucket Addressed by </a:t>
            </a:r>
            <a:r>
              <a:rPr lang="en-US" dirty="0" err="1" smtClean="0"/>
              <a:t>featureID</a:t>
            </a:r>
            <a:r>
              <a:rPr lang="en-US" dirty="0" smtClean="0"/>
              <a:t> * 512. (512 byte * 8 to have 4096 bits)</a:t>
            </a:r>
            <a:endParaRPr lang="en-US" dirty="0"/>
          </a:p>
        </p:txBody>
      </p:sp>
    </p:spTree>
    <p:extLst>
      <p:ext uri="{BB962C8B-B14F-4D97-AF65-F5344CB8AC3E}">
        <p14:creationId xmlns:p14="http://schemas.microsoft.com/office/powerpoint/2010/main" val="45523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Features</a:t>
            </a:r>
            <a:endParaRPr lang="en-US" dirty="0"/>
          </a:p>
        </p:txBody>
      </p:sp>
      <p:sp>
        <p:nvSpPr>
          <p:cNvPr id="3" name="Content Placeholder 2"/>
          <p:cNvSpPr>
            <a:spLocks noGrp="1"/>
          </p:cNvSpPr>
          <p:nvPr>
            <p:ph idx="1"/>
          </p:nvPr>
        </p:nvSpPr>
        <p:spPr>
          <a:xfrm>
            <a:off x="1103312" y="1724892"/>
            <a:ext cx="8946541" cy="4655126"/>
          </a:xfrm>
        </p:spPr>
        <p:txBody>
          <a:bodyPr>
            <a:normAutofit/>
          </a:bodyPr>
          <a:lstStyle/>
          <a:p>
            <a:r>
              <a:rPr lang="en-US" dirty="0" smtClean="0"/>
              <a:t>Selected bit positions and number of bits change in different trials, to have a best cost.</a:t>
            </a:r>
          </a:p>
          <a:p>
            <a:pPr marL="0" indent="0">
              <a:buNone/>
            </a:pPr>
            <a:endParaRPr lang="en-US" dirty="0"/>
          </a:p>
          <a:p>
            <a:r>
              <a:rPr lang="en-US" dirty="0" smtClean="0"/>
              <a:t>But, in our project, we implement bucket filling process, by considering many different bit ordering in </a:t>
            </a:r>
            <a:r>
              <a:rPr lang="en-US" dirty="0" err="1" smtClean="0"/>
              <a:t>binarized</a:t>
            </a:r>
            <a:r>
              <a:rPr lang="en-US" dirty="0" smtClean="0"/>
              <a:t> deep features.</a:t>
            </a:r>
          </a:p>
          <a:p>
            <a:pPr marL="0" indent="0">
              <a:buNone/>
            </a:pPr>
            <a:endParaRPr lang="en-US" dirty="0"/>
          </a:p>
          <a:p>
            <a:r>
              <a:rPr lang="en-US" dirty="0" smtClean="0"/>
              <a:t>Having all these buckets saved on disk, we later use them for search procedure. </a:t>
            </a:r>
          </a:p>
          <a:p>
            <a:endParaRPr lang="en-US" dirty="0" smtClean="0"/>
          </a:p>
          <a:p>
            <a:r>
              <a:rPr lang="en-US" dirty="0"/>
              <a:t>Having a query image, all steps of deep feature extraction, </a:t>
            </a:r>
            <a:r>
              <a:rPr lang="en-US" dirty="0" err="1"/>
              <a:t>binarization</a:t>
            </a:r>
            <a:r>
              <a:rPr lang="en-US" dirty="0"/>
              <a:t>, and bit position considerations are implemented on it.</a:t>
            </a:r>
          </a:p>
          <a:p>
            <a:endParaRPr lang="en-US" dirty="0"/>
          </a:p>
        </p:txBody>
      </p:sp>
    </p:spTree>
    <p:extLst>
      <p:ext uri="{BB962C8B-B14F-4D97-AF65-F5344CB8AC3E}">
        <p14:creationId xmlns:p14="http://schemas.microsoft.com/office/powerpoint/2010/main" val="363071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normAutofit lnSpcReduction="10000"/>
          </a:bodyPr>
          <a:lstStyle/>
          <a:p>
            <a:r>
              <a:rPr lang="en-US" dirty="0" smtClean="0"/>
              <a:t>By converting the bit positions of this image query to integer, we find the relevant hash bucket in which we need to search. ( For each different ordering of n bits that we have previously considered, we search in different set of hash buckets in a different directory.)</a:t>
            </a:r>
          </a:p>
          <a:p>
            <a:endParaRPr lang="en-US" dirty="0" smtClean="0"/>
          </a:p>
          <a:p>
            <a:r>
              <a:rPr lang="en-US" dirty="0" smtClean="0"/>
              <a:t>For </a:t>
            </a:r>
            <a:r>
              <a:rPr lang="en-US" dirty="0"/>
              <a:t>each L (Different Bit Position), we have a different folder, containing all buckets related to that instance of parameter L. Buckets are distinguishable by their integer ID.</a:t>
            </a:r>
          </a:p>
          <a:p>
            <a:endParaRPr lang="en-US" dirty="0" smtClean="0"/>
          </a:p>
          <a:p>
            <a:endParaRPr lang="en-US" dirty="0" smtClean="0"/>
          </a:p>
          <a:p>
            <a:r>
              <a:rPr lang="en-US" dirty="0" smtClean="0"/>
              <a:t>We have used the distance of </a:t>
            </a:r>
            <a:r>
              <a:rPr lang="en-US" dirty="0" smtClean="0"/>
              <a:t>600 and 750 </a:t>
            </a:r>
            <a:r>
              <a:rPr lang="en-US" dirty="0" smtClean="0"/>
              <a:t>by means of hamming distance to this image query to filter out results.</a:t>
            </a:r>
            <a:endParaRPr lang="en-US" dirty="0"/>
          </a:p>
        </p:txBody>
      </p:sp>
    </p:spTree>
    <p:extLst>
      <p:ext uri="{BB962C8B-B14F-4D97-AF65-F5344CB8AC3E}">
        <p14:creationId xmlns:p14="http://schemas.microsoft.com/office/powerpoint/2010/main" val="108539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a:xfrm>
            <a:off x="1104293" y="1620982"/>
            <a:ext cx="8946541" cy="4856017"/>
          </a:xfrm>
        </p:spPr>
        <p:txBody>
          <a:bodyPr>
            <a:normAutofit/>
          </a:bodyPr>
          <a:lstStyle/>
          <a:p>
            <a:r>
              <a:rPr lang="en-US" dirty="0" smtClean="0"/>
              <a:t>Duplicates are removed and results are </a:t>
            </a:r>
            <a:r>
              <a:rPr lang="en-US" dirty="0" smtClean="0"/>
              <a:t>shown </a:t>
            </a:r>
            <a:r>
              <a:rPr lang="en-US" smtClean="0"/>
              <a:t>in order of</a:t>
            </a:r>
            <a:r>
              <a:rPr lang="en-US" smtClean="0"/>
              <a:t> </a:t>
            </a:r>
            <a:r>
              <a:rPr lang="en-US" dirty="0" smtClean="0"/>
              <a:t>closeness. </a:t>
            </a:r>
          </a:p>
          <a:p>
            <a:endParaRPr lang="en-US" dirty="0" smtClean="0"/>
          </a:p>
          <a:p>
            <a:r>
              <a:rPr lang="en-US" dirty="0" smtClean="0"/>
              <a:t>Since </a:t>
            </a:r>
            <a:r>
              <a:rPr lang="en-US" dirty="0"/>
              <a:t>we have different trials based on bit positions, and a query searches against all relevant hash bucket (which is equal to number of different bit positions) it is obvious that we will have some duplicates</a:t>
            </a:r>
            <a:r>
              <a:rPr lang="en-US" dirty="0" smtClean="0"/>
              <a:t>. </a:t>
            </a:r>
          </a:p>
          <a:p>
            <a:pPr marL="0" indent="0">
              <a:buNone/>
            </a:pPr>
            <a:endParaRPr lang="en-US" dirty="0" smtClean="0"/>
          </a:p>
          <a:p>
            <a:r>
              <a:rPr lang="en-US" dirty="0" smtClean="0"/>
              <a:t>Duplicates </a:t>
            </a:r>
            <a:r>
              <a:rPr lang="en-US" dirty="0"/>
              <a:t>are not </a:t>
            </a:r>
            <a:r>
              <a:rPr lang="en-US" dirty="0" smtClean="0"/>
              <a:t>equal </a:t>
            </a:r>
            <a:r>
              <a:rPr lang="en-US" dirty="0"/>
              <a:t>to number of different trials </a:t>
            </a:r>
            <a:r>
              <a:rPr lang="en-US" dirty="0" smtClean="0"/>
              <a:t>necessarily.</a:t>
            </a:r>
          </a:p>
          <a:p>
            <a:endParaRPr lang="en-US" dirty="0" smtClean="0"/>
          </a:p>
          <a:p>
            <a:r>
              <a:rPr lang="en-US" dirty="0" smtClean="0"/>
              <a:t>For example, if we will have only one match, and we have considered 10 different orders of bit positions, we will not necessarily receive 10 duplicates. Since we are only considering 10 bits from 4096 bits</a:t>
            </a:r>
            <a:endParaRPr lang="en-US" dirty="0"/>
          </a:p>
        </p:txBody>
      </p:sp>
    </p:spTree>
    <p:extLst>
      <p:ext uri="{BB962C8B-B14F-4D97-AF65-F5344CB8AC3E}">
        <p14:creationId xmlns:p14="http://schemas.microsoft.com/office/powerpoint/2010/main" val="26633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off on number of bits and their random allocation</a:t>
            </a:r>
            <a:endParaRPr lang="en-US" dirty="0"/>
          </a:p>
        </p:txBody>
      </p:sp>
      <p:sp>
        <p:nvSpPr>
          <p:cNvPr id="3" name="Content Placeholder 2"/>
          <p:cNvSpPr>
            <a:spLocks noGrp="1"/>
          </p:cNvSpPr>
          <p:nvPr>
            <p:ph idx="1"/>
          </p:nvPr>
        </p:nvSpPr>
        <p:spPr/>
        <p:txBody>
          <a:bodyPr>
            <a:normAutofit/>
          </a:bodyPr>
          <a:lstStyle/>
          <a:p>
            <a:r>
              <a:rPr lang="en-US" dirty="0" smtClean="0"/>
              <a:t>Having lower number of buckets gives us higher probability of finding the object, but this need high number of distance computation since buckets are having a lot of objects inside.</a:t>
            </a:r>
          </a:p>
          <a:p>
            <a:endParaRPr lang="en-US" dirty="0" smtClean="0"/>
          </a:p>
          <a:p>
            <a:endParaRPr lang="en-US" dirty="0"/>
          </a:p>
          <a:p>
            <a:endParaRPr lang="en-US" dirty="0" smtClean="0"/>
          </a:p>
          <a:p>
            <a:r>
              <a:rPr lang="en-US" dirty="0" smtClean="0"/>
              <a:t>Having high number of buckets, force us to have more different bit </a:t>
            </a:r>
            <a:r>
              <a:rPr lang="en-US" dirty="0" err="1" smtClean="0"/>
              <a:t>positions”L</a:t>
            </a:r>
            <a:r>
              <a:rPr lang="en-US" dirty="0" smtClean="0"/>
              <a:t>” ( which is some thing like a 10-fold cross validation in machine learning) to keep the estimated accuracy.</a:t>
            </a:r>
          </a:p>
        </p:txBody>
      </p:sp>
    </p:spTree>
    <p:extLst>
      <p:ext uri="{BB962C8B-B14F-4D97-AF65-F5344CB8AC3E}">
        <p14:creationId xmlns:p14="http://schemas.microsoft.com/office/powerpoint/2010/main" val="263315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Trade off on number of bits and their random allocation</a:t>
            </a:r>
          </a:p>
        </p:txBody>
      </p:sp>
      <p:sp>
        <p:nvSpPr>
          <p:cNvPr id="3" name="Content Placeholder 2"/>
          <p:cNvSpPr>
            <a:spLocks noGrp="1"/>
          </p:cNvSpPr>
          <p:nvPr>
            <p:ph idx="1"/>
          </p:nvPr>
        </p:nvSpPr>
        <p:spPr>
          <a:xfrm>
            <a:off x="384464" y="1853248"/>
            <a:ext cx="11045536" cy="4786543"/>
          </a:xfrm>
        </p:spPr>
        <p:txBody>
          <a:bodyPr>
            <a:normAutofit/>
          </a:bodyPr>
          <a:lstStyle/>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Estimations on this table are information from Excel File regarding LSH</a:t>
            </a:r>
          </a:p>
          <a:p>
            <a:pPr marL="0" indent="0">
              <a:buNone/>
            </a:pPr>
            <a:r>
              <a:rPr lang="en-US" sz="1800" dirty="0" smtClean="0"/>
              <a:t>Distance 600</a:t>
            </a:r>
          </a:p>
          <a:p>
            <a:pPr marL="0" indent="0">
              <a:buNone/>
            </a:pPr>
            <a:r>
              <a:rPr lang="en-US" sz="1800" dirty="0" smtClean="0"/>
              <a:t>Sequential scan gives 1 to 2 results in 17 seconds.</a:t>
            </a:r>
          </a:p>
          <a:p>
            <a:pPr marL="0" indent="0">
              <a:buNone/>
            </a:pPr>
            <a:r>
              <a:rPr lang="en-US" sz="1800" dirty="0" smtClean="0"/>
              <a:t>*** In most cases with zero result, also sequential scan gives 0 results. So the approach is efficient</a:t>
            </a:r>
          </a:p>
        </p:txBody>
      </p:sp>
      <p:graphicFrame>
        <p:nvGraphicFramePr>
          <p:cNvPr id="4" name="Table 3"/>
          <p:cNvGraphicFramePr>
            <a:graphicFrameLocks noGrp="1"/>
          </p:cNvGraphicFramePr>
          <p:nvPr>
            <p:extLst>
              <p:ext uri="{D42A27DB-BD31-4B8C-83A1-F6EECF244321}">
                <p14:modId xmlns:p14="http://schemas.microsoft.com/office/powerpoint/2010/main" val="319830380"/>
              </p:ext>
            </p:extLst>
          </p:nvPr>
        </p:nvGraphicFramePr>
        <p:xfrm>
          <a:off x="571499" y="2048255"/>
          <a:ext cx="10484429" cy="2554352"/>
        </p:xfrm>
        <a:graphic>
          <a:graphicData uri="http://schemas.openxmlformats.org/drawingml/2006/table">
            <a:tbl>
              <a:tblPr firstRow="1" bandRow="1">
                <a:tableStyleId>{5C22544A-7EE6-4342-B048-85BDC9FD1C3A}</a:tableStyleId>
              </a:tblPr>
              <a:tblGrid>
                <a:gridCol w="990361"/>
                <a:gridCol w="850547"/>
                <a:gridCol w="1807511"/>
                <a:gridCol w="2083922"/>
                <a:gridCol w="1790025"/>
                <a:gridCol w="1071120"/>
                <a:gridCol w="1890943"/>
              </a:tblGrid>
              <a:tr h="892372">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sz="1600" dirty="0" smtClean="0"/>
                        <a:t>Est Distance Computation</a:t>
                      </a:r>
                      <a:endParaRPr lang="en-US" sz="1600" dirty="0"/>
                    </a:p>
                  </a:txBody>
                  <a:tcPr/>
                </a:tc>
                <a:tc>
                  <a:txBody>
                    <a:bodyPr/>
                    <a:lstStyle/>
                    <a:p>
                      <a:r>
                        <a:rPr lang="en-US" sz="1600" dirty="0" smtClean="0"/>
                        <a:t>Real Distance Comp</a:t>
                      </a:r>
                      <a:endParaRPr lang="en-US" sz="1600" dirty="0"/>
                    </a:p>
                  </a:txBody>
                  <a:tcPr/>
                </a:tc>
                <a:tc>
                  <a:txBody>
                    <a:bodyPr/>
                    <a:lstStyle/>
                    <a:p>
                      <a:r>
                        <a:rPr lang="en-US" dirty="0" smtClean="0"/>
                        <a:t>Search Time</a:t>
                      </a:r>
                      <a:endParaRPr lang="en-US" dirty="0"/>
                    </a:p>
                  </a:txBody>
                  <a:tcPr/>
                </a:tc>
                <a:tc>
                  <a:txBody>
                    <a:bodyPr/>
                    <a:lstStyle/>
                    <a:p>
                      <a:r>
                        <a:rPr lang="en-US" dirty="0" smtClean="0"/>
                        <a:t>Result</a:t>
                      </a:r>
                      <a:endParaRPr lang="en-US" dirty="0"/>
                    </a:p>
                  </a:txBody>
                  <a:tcPr/>
                </a:tc>
                <a:tc>
                  <a:txBody>
                    <a:bodyPr/>
                    <a:lstStyle/>
                    <a:p>
                      <a:r>
                        <a:rPr lang="en-US" sz="1600" dirty="0" smtClean="0"/>
                        <a:t>Estimated Accuracy</a:t>
                      </a:r>
                      <a:endParaRPr lang="en-US" sz="1600" dirty="0"/>
                    </a:p>
                  </a:txBody>
                  <a:tcPr/>
                </a:tc>
              </a:tr>
              <a:tr h="415495">
                <a:tc>
                  <a:txBody>
                    <a:bodyPr/>
                    <a:lstStyle/>
                    <a:p>
                      <a:r>
                        <a:rPr lang="en-US" dirty="0" smtClean="0"/>
                        <a:t>70</a:t>
                      </a:r>
                      <a:endParaRPr lang="en-US" dirty="0"/>
                    </a:p>
                  </a:txBody>
                  <a:tcPr/>
                </a:tc>
                <a:tc>
                  <a:txBody>
                    <a:bodyPr/>
                    <a:lstStyle/>
                    <a:p>
                      <a:r>
                        <a:rPr lang="en-US" dirty="0" smtClean="0"/>
                        <a:t>8</a:t>
                      </a:r>
                      <a:endParaRPr lang="en-US" dirty="0"/>
                    </a:p>
                  </a:txBody>
                  <a:tcPr/>
                </a:tc>
                <a:tc>
                  <a:txBody>
                    <a:bodyPr/>
                    <a:lstStyle/>
                    <a:p>
                      <a:r>
                        <a:rPr lang="en-US" dirty="0" smtClean="0"/>
                        <a:t>6860</a:t>
                      </a:r>
                      <a:endParaRPr lang="en-US" dirty="0"/>
                    </a:p>
                  </a:txBody>
                  <a:tcPr/>
                </a:tc>
                <a:tc>
                  <a:txBody>
                    <a:bodyPr/>
                    <a:lstStyle/>
                    <a:p>
                      <a:r>
                        <a:rPr lang="en-US" dirty="0" smtClean="0"/>
                        <a:t>64300</a:t>
                      </a:r>
                      <a:endParaRPr lang="en-US" dirty="0"/>
                    </a:p>
                  </a:txBody>
                  <a:tcPr/>
                </a:tc>
                <a:tc>
                  <a:txBody>
                    <a:bodyPr/>
                    <a:lstStyle/>
                    <a:p>
                      <a:r>
                        <a:rPr lang="en-US" dirty="0" smtClean="0"/>
                        <a:t>30 sec</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5495">
                <a:tc>
                  <a:txBody>
                    <a:bodyPr/>
                    <a:lstStyle/>
                    <a:p>
                      <a:r>
                        <a:rPr lang="en-US" dirty="0" smtClean="0"/>
                        <a:t>20</a:t>
                      </a:r>
                      <a:endParaRPr lang="en-US" dirty="0"/>
                    </a:p>
                  </a:txBody>
                  <a:tcPr/>
                </a:tc>
                <a:tc>
                  <a:txBody>
                    <a:bodyPr/>
                    <a:lstStyle/>
                    <a:p>
                      <a:r>
                        <a:rPr lang="en-US" dirty="0" smtClean="0"/>
                        <a:t>3</a:t>
                      </a:r>
                      <a:endParaRPr lang="en-US" dirty="0"/>
                    </a:p>
                  </a:txBody>
                  <a:tcPr/>
                </a:tc>
                <a:tc>
                  <a:txBody>
                    <a:bodyPr/>
                    <a:lstStyle/>
                    <a:p>
                      <a:r>
                        <a:rPr lang="en-US" dirty="0" smtClean="0"/>
                        <a:t>62500</a:t>
                      </a:r>
                      <a:endParaRPr lang="en-US" dirty="0"/>
                    </a:p>
                  </a:txBody>
                  <a:tcPr/>
                </a:tc>
                <a:tc>
                  <a:txBody>
                    <a:bodyPr/>
                    <a:lstStyle/>
                    <a:p>
                      <a:r>
                        <a:rPr lang="en-US" dirty="0" smtClean="0"/>
                        <a:t>122600</a:t>
                      </a:r>
                      <a:endParaRPr lang="en-US" dirty="0"/>
                    </a:p>
                  </a:txBody>
                  <a:tcPr/>
                </a:tc>
                <a:tc>
                  <a:txBody>
                    <a:bodyPr/>
                    <a:lstStyle/>
                    <a:p>
                      <a:r>
                        <a:rPr lang="en-US" dirty="0" smtClean="0"/>
                        <a:t>88 sec</a:t>
                      </a:r>
                      <a:endParaRPr lang="en-US" dirty="0"/>
                    </a:p>
                  </a:txBody>
                  <a:tcPr/>
                </a:tc>
                <a:tc>
                  <a:txBody>
                    <a:bodyPr/>
                    <a:lstStyle/>
                    <a:p>
                      <a:r>
                        <a:rPr lang="en-US" dirty="0" smtClean="0"/>
                        <a:t>1</a:t>
                      </a:r>
                      <a:endParaRPr lang="en-US" dirty="0"/>
                    </a:p>
                  </a:txBody>
                  <a:tcPr/>
                </a:tc>
                <a:tc>
                  <a:txBody>
                    <a:bodyPr/>
                    <a:lstStyle/>
                    <a:p>
                      <a:r>
                        <a:rPr lang="en-US" dirty="0" smtClean="0"/>
                        <a:t>0.999</a:t>
                      </a:r>
                      <a:endParaRPr lang="en-US" dirty="0"/>
                    </a:p>
                  </a:txBody>
                  <a:tcPr/>
                </a:tc>
              </a:tr>
              <a:tr h="415495">
                <a:tc>
                  <a:txBody>
                    <a:bodyPr/>
                    <a:lstStyle/>
                    <a:p>
                      <a:r>
                        <a:rPr lang="en-US" dirty="0" smtClean="0"/>
                        <a:t>15</a:t>
                      </a:r>
                      <a:endParaRPr lang="en-US" dirty="0"/>
                    </a:p>
                  </a:txBody>
                  <a:tcPr/>
                </a:tc>
                <a:tc>
                  <a:txBody>
                    <a:bodyPr/>
                    <a:lstStyle/>
                    <a:p>
                      <a:r>
                        <a:rPr lang="en-US" dirty="0" smtClean="0"/>
                        <a:t>9</a:t>
                      </a:r>
                      <a:endParaRPr lang="en-US" dirty="0"/>
                    </a:p>
                  </a:txBody>
                  <a:tcPr/>
                </a:tc>
                <a:tc>
                  <a:txBody>
                    <a:bodyPr/>
                    <a:lstStyle/>
                    <a:p>
                      <a:r>
                        <a:rPr lang="en-US" dirty="0" smtClean="0"/>
                        <a:t>735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9473</a:t>
                      </a:r>
                    </a:p>
                  </a:txBody>
                  <a:tcPr/>
                </a:tc>
                <a:tc>
                  <a:txBody>
                    <a:bodyPr/>
                    <a:lstStyle/>
                    <a:p>
                      <a:r>
                        <a:rPr lang="en-US" dirty="0" smtClean="0"/>
                        <a:t>10 sec</a:t>
                      </a:r>
                      <a:endParaRPr lang="en-US" dirty="0"/>
                    </a:p>
                  </a:txBody>
                  <a:tcPr/>
                </a:tc>
                <a:tc>
                  <a:txBody>
                    <a:bodyPr/>
                    <a:lstStyle/>
                    <a:p>
                      <a:r>
                        <a:rPr lang="en-US" dirty="0" smtClean="0"/>
                        <a:t>1</a:t>
                      </a:r>
                      <a:endParaRPr lang="en-US" dirty="0"/>
                    </a:p>
                  </a:txBody>
                  <a:tcPr/>
                </a:tc>
                <a:tc>
                  <a:txBody>
                    <a:bodyPr/>
                    <a:lstStyle/>
                    <a:p>
                      <a:r>
                        <a:rPr lang="en-US" dirty="0" smtClean="0"/>
                        <a:t>0.983</a:t>
                      </a:r>
                      <a:endParaRPr lang="en-US" dirty="0"/>
                    </a:p>
                  </a:txBody>
                  <a:tcPr/>
                </a:tc>
              </a:tr>
              <a:tr h="415495">
                <a:tc>
                  <a:txBody>
                    <a:bodyPr/>
                    <a:lstStyle/>
                    <a:p>
                      <a:r>
                        <a:rPr lang="en-US" dirty="0" smtClean="0"/>
                        <a:t>12</a:t>
                      </a:r>
                      <a:endParaRPr lang="en-US" dirty="0"/>
                    </a:p>
                  </a:txBody>
                  <a:tcPr/>
                </a:tc>
                <a:tc>
                  <a:txBody>
                    <a:bodyPr/>
                    <a:lstStyle/>
                    <a:p>
                      <a:r>
                        <a:rPr lang="en-US" dirty="0" smtClean="0"/>
                        <a:t>9</a:t>
                      </a:r>
                      <a:endParaRPr lang="en-US" dirty="0"/>
                    </a:p>
                  </a:txBody>
                  <a:tcPr/>
                </a:tc>
                <a:tc>
                  <a:txBody>
                    <a:bodyPr/>
                    <a:lstStyle/>
                    <a:p>
                      <a:r>
                        <a:rPr lang="en-US" dirty="0" smtClean="0"/>
                        <a:t>600</a:t>
                      </a:r>
                      <a:endParaRPr lang="en-US" dirty="0"/>
                    </a:p>
                  </a:txBody>
                  <a:tcPr/>
                </a:tc>
                <a:tc>
                  <a:txBody>
                    <a:bodyPr/>
                    <a:lstStyle/>
                    <a:p>
                      <a:r>
                        <a:rPr lang="en-US" dirty="0" smtClean="0"/>
                        <a:t>9362</a:t>
                      </a:r>
                      <a:endParaRPr lang="en-US" dirty="0"/>
                    </a:p>
                  </a:txBody>
                  <a:tcPr/>
                </a:tc>
                <a:tc>
                  <a:txBody>
                    <a:bodyPr/>
                    <a:lstStyle/>
                    <a:p>
                      <a:r>
                        <a:rPr lang="en-US" dirty="0" smtClean="0"/>
                        <a:t>8 sec</a:t>
                      </a:r>
                      <a:endParaRPr lang="en-US" dirty="0"/>
                    </a:p>
                  </a:txBody>
                  <a:tcPr/>
                </a:tc>
                <a:tc>
                  <a:txBody>
                    <a:bodyPr/>
                    <a:lstStyle/>
                    <a:p>
                      <a:r>
                        <a:rPr lang="en-US" dirty="0" smtClean="0"/>
                        <a:t>0</a:t>
                      </a:r>
                      <a:endParaRPr lang="en-US" dirty="0"/>
                    </a:p>
                  </a:txBody>
                  <a:tcPr/>
                </a:tc>
                <a:tc>
                  <a:txBody>
                    <a:bodyPr/>
                    <a:lstStyle/>
                    <a:p>
                      <a:r>
                        <a:rPr lang="en-US" dirty="0" smtClean="0"/>
                        <a:t>0.879</a:t>
                      </a:r>
                      <a:endParaRPr lang="en-US" dirty="0"/>
                    </a:p>
                  </a:txBody>
                  <a:tcPr/>
                </a:tc>
              </a:tr>
            </a:tbl>
          </a:graphicData>
        </a:graphic>
      </p:graphicFrame>
    </p:spTree>
    <p:extLst>
      <p:ext uri="{BB962C8B-B14F-4D97-AF65-F5344CB8AC3E}">
        <p14:creationId xmlns:p14="http://schemas.microsoft.com/office/powerpoint/2010/main" val="234024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1822</TotalTime>
  <Words>825</Words>
  <Application>Microsoft Office PowerPoint</Application>
  <PresentationFormat>Widescreen</PresentationFormat>
  <Paragraphs>151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 Multimedia Information Management   </vt:lpstr>
      <vt:lpstr>Feature Extraction and preprocessing</vt:lpstr>
      <vt:lpstr>Indexing Features</vt:lpstr>
      <vt:lpstr>Indexing Features</vt:lpstr>
      <vt:lpstr>Indexing Features</vt:lpstr>
      <vt:lpstr>Search</vt:lpstr>
      <vt:lpstr>Search</vt:lpstr>
      <vt:lpstr>Trade off on number of bits and their random allocation</vt:lpstr>
      <vt:lpstr>Trade off on number of bits and their random allocation</vt:lpstr>
      <vt:lpstr>Trade off on number of bits and their random allocation</vt:lpstr>
      <vt:lpstr>Trade off on number of bits and their random allocation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Multimedia Information Management   </dc:title>
  <dc:creator>A.Bagheri</dc:creator>
  <cp:lastModifiedBy>A.Bagheri</cp:lastModifiedBy>
  <cp:revision>54</cp:revision>
  <dcterms:created xsi:type="dcterms:W3CDTF">2016-06-26T19:50:22Z</dcterms:created>
  <dcterms:modified xsi:type="dcterms:W3CDTF">2016-07-01T07:10:50Z</dcterms:modified>
</cp:coreProperties>
</file>