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6" r:id="rId5"/>
    <p:sldId id="267" r:id="rId6"/>
    <p:sldId id="268" r:id="rId7"/>
    <p:sldId id="269" r:id="rId8"/>
    <p:sldId id="270" r:id="rId9"/>
    <p:sldId id="271" r:id="rId10"/>
    <p:sldId id="272" r:id="rId11"/>
    <p:sldId id="257" r:id="rId12"/>
    <p:sldId id="258" r:id="rId13"/>
    <p:sldId id="259" r:id="rId14"/>
    <p:sldId id="260" r:id="rId15"/>
    <p:sldId id="261" r:id="rId16"/>
    <p:sldId id="262" r:id="rId17"/>
    <p:sldId id="263" r:id="rId18"/>
    <p:sldId id="273" r:id="rId19"/>
    <p:sldId id="274" r:id="rId20"/>
    <p:sldId id="275" r:id="rId21"/>
    <p:sldId id="276" r:id="rId22"/>
    <p:sldId id="277" r:id="rId23"/>
    <p:sldId id="278" r:id="rId24"/>
    <p:sldId id="279" r:id="rId25"/>
    <p:sldId id="306" r:id="rId26"/>
    <p:sldId id="308" r:id="rId27"/>
    <p:sldId id="309" r:id="rId28"/>
    <p:sldId id="311" r:id="rId29"/>
    <p:sldId id="310" r:id="rId30"/>
    <p:sldId id="312" r:id="rId31"/>
    <p:sldId id="313" r:id="rId32"/>
    <p:sldId id="314" r:id="rId33"/>
    <p:sldId id="317" r:id="rId34"/>
    <p:sldId id="318" r:id="rId35"/>
    <p:sldId id="319" r:id="rId36"/>
    <p:sldId id="320" r:id="rId37"/>
    <p:sldId id="325" r:id="rId38"/>
    <p:sldId id="324" r:id="rId39"/>
    <p:sldId id="323" r:id="rId40"/>
    <p:sldId id="327" r:id="rId41"/>
    <p:sldId id="326" r:id="rId42"/>
    <p:sldId id="322" r:id="rId43"/>
    <p:sldId id="321" r:id="rId44"/>
    <p:sldId id="316" r:id="rId45"/>
    <p:sldId id="315" r:id="rId46"/>
    <p:sldId id="307" r:id="rId47"/>
    <p:sldId id="305" r:id="rId48"/>
    <p:sldId id="304" r:id="rId49"/>
    <p:sldId id="303" r:id="rId50"/>
    <p:sldId id="302" r:id="rId51"/>
    <p:sldId id="301" r:id="rId52"/>
    <p:sldId id="300" r:id="rId53"/>
    <p:sldId id="299" r:id="rId54"/>
    <p:sldId id="298" r:id="rId55"/>
    <p:sldId id="297" r:id="rId56"/>
    <p:sldId id="296" r:id="rId57"/>
    <p:sldId id="295" r:id="rId58"/>
    <p:sldId id="294" r:id="rId59"/>
    <p:sldId id="293" r:id="rId60"/>
    <p:sldId id="292" r:id="rId61"/>
    <p:sldId id="291" r:id="rId62"/>
    <p:sldId id="290" r:id="rId63"/>
    <p:sldId id="289" r:id="rId64"/>
    <p:sldId id="288" r:id="rId65"/>
    <p:sldId id="287" r:id="rId66"/>
    <p:sldId id="286" r:id="rId67"/>
    <p:sldId id="285" r:id="rId68"/>
    <p:sldId id="284" r:id="rId69"/>
    <p:sldId id="283" r:id="rId70"/>
    <p:sldId id="282" r:id="rId71"/>
    <p:sldId id="281" r:id="rId72"/>
    <p:sldId id="280" r:id="rId7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4" d="100"/>
          <a:sy n="54" d="100"/>
        </p:scale>
        <p:origin x="-102" y="-3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457C494-B254-4C7C-A0E8-AAA8D8737E04}"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1686383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7C494-B254-4C7C-A0E8-AAA8D8737E04}"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688897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7C494-B254-4C7C-A0E8-AAA8D8737E04}"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1512484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457C494-B254-4C7C-A0E8-AAA8D8737E04}"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2842436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457C494-B254-4C7C-A0E8-AAA8D8737E04}" type="datetimeFigureOut">
              <a:rPr lang="en-US" smtClean="0"/>
              <a:t>6/22/2023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206717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457C494-B254-4C7C-A0E8-AAA8D8737E04}"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1827580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457C494-B254-4C7C-A0E8-AAA8D8737E04}" type="datetimeFigureOut">
              <a:rPr lang="en-US" smtClean="0"/>
              <a:t>6/22/2023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1300930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457C494-B254-4C7C-A0E8-AAA8D8737E04}" type="datetimeFigureOut">
              <a:rPr lang="en-US" smtClean="0"/>
              <a:t>6/22/2023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3095882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57C494-B254-4C7C-A0E8-AAA8D8737E04}" type="datetimeFigureOut">
              <a:rPr lang="en-US" smtClean="0"/>
              <a:t>6/22/2023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792704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7C494-B254-4C7C-A0E8-AAA8D8737E04}"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7183944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457C494-B254-4C7C-A0E8-AAA8D8737E04}" type="datetimeFigureOut">
              <a:rPr lang="en-US" smtClean="0"/>
              <a:t>6/22/2023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42B4170-1435-46FE-BB41-EBC0B88C310D}" type="slidenum">
              <a:rPr lang="en-US" smtClean="0"/>
              <a:t>‹#›</a:t>
            </a:fld>
            <a:endParaRPr lang="en-US"/>
          </a:p>
        </p:txBody>
      </p:sp>
    </p:spTree>
    <p:extLst>
      <p:ext uri="{BB962C8B-B14F-4D97-AF65-F5344CB8AC3E}">
        <p14:creationId xmlns:p14="http://schemas.microsoft.com/office/powerpoint/2010/main" val="2425640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57C494-B254-4C7C-A0E8-AAA8D8737E04}" type="datetimeFigureOut">
              <a:rPr lang="en-US" smtClean="0"/>
              <a:t>6/22/2023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2B4170-1435-46FE-BB41-EBC0B88C310D}" type="slidenum">
              <a:rPr lang="en-US" smtClean="0"/>
              <a:t>‹#›</a:t>
            </a:fld>
            <a:endParaRPr lang="en-US"/>
          </a:p>
        </p:txBody>
      </p:sp>
    </p:spTree>
    <p:extLst>
      <p:ext uri="{BB962C8B-B14F-4D97-AF65-F5344CB8AC3E}">
        <p14:creationId xmlns:p14="http://schemas.microsoft.com/office/powerpoint/2010/main" val="3666087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latin typeface="Algerian" pitchFamily="82" charset="0"/>
              </a:rPr>
              <a:t>AUTOMATED LIBRARY.</a:t>
            </a:r>
            <a:endParaRPr lang="en-US" b="1" dirty="0">
              <a:latin typeface="Algerian" pitchFamily="82" charset="0"/>
            </a:endParaRPr>
          </a:p>
        </p:txBody>
      </p:sp>
      <p:sp>
        <p:nvSpPr>
          <p:cNvPr id="3" name="Subtitle 2"/>
          <p:cNvSpPr>
            <a:spLocks noGrp="1"/>
          </p:cNvSpPr>
          <p:nvPr>
            <p:ph type="subTitle" idx="1"/>
          </p:nvPr>
        </p:nvSpPr>
        <p:spPr/>
        <p:txBody>
          <a:bodyPr/>
          <a:lstStyle/>
          <a:p>
            <a:r>
              <a:rPr lang="en-US" b="1" dirty="0" smtClean="0">
                <a:solidFill>
                  <a:schemeClr val="tx1"/>
                </a:solidFill>
                <a:latin typeface="Arial Rounded MT Bold" pitchFamily="34" charset="0"/>
              </a:rPr>
              <a:t>Library Management System.</a:t>
            </a:r>
            <a:endParaRPr lang="en-US" b="1" dirty="0">
              <a:solidFill>
                <a:schemeClr val="tx1"/>
              </a:solidFill>
              <a:latin typeface="Arial Rounded MT Bold" pitchFamily="34" charset="0"/>
            </a:endParaRPr>
          </a:p>
        </p:txBody>
      </p:sp>
      <p:sp>
        <p:nvSpPr>
          <p:cNvPr id="4" name="Oval 3"/>
          <p:cNvSpPr/>
          <p:nvPr/>
        </p:nvSpPr>
        <p:spPr>
          <a:xfrm>
            <a:off x="-756592" y="-747464"/>
            <a:ext cx="2376264" cy="2376264"/>
          </a:xfrm>
          <a:prstGeom prst="ellips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Wave 6"/>
          <p:cNvSpPr/>
          <p:nvPr/>
        </p:nvSpPr>
        <p:spPr>
          <a:xfrm>
            <a:off x="107504" y="5661248"/>
            <a:ext cx="8820472" cy="864096"/>
          </a:xfrm>
          <a:prstGeom prst="wave">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i="1" dirty="0" smtClean="0">
                <a:solidFill>
                  <a:schemeClr val="tx2">
                    <a:lumMod val="20000"/>
                    <a:lumOff val="80000"/>
                  </a:schemeClr>
                </a:solidFill>
              </a:rPr>
              <a:t>A Library that supports both Online and Physical Library Access</a:t>
            </a:r>
            <a:r>
              <a:rPr lang="en-US" b="1" dirty="0" smtClean="0">
                <a:solidFill>
                  <a:schemeClr val="tx2">
                    <a:lumMod val="20000"/>
                    <a:lumOff val="80000"/>
                  </a:schemeClr>
                </a:solidFill>
              </a:rPr>
              <a:t>.</a:t>
            </a:r>
            <a:endParaRPr lang="en-US" b="1" dirty="0">
              <a:solidFill>
                <a:schemeClr val="tx2">
                  <a:lumMod val="20000"/>
                  <a:lumOff val="80000"/>
                </a:schemeClr>
              </a:solidFill>
            </a:endParaRPr>
          </a:p>
        </p:txBody>
      </p:sp>
      <p:sp>
        <p:nvSpPr>
          <p:cNvPr id="8" name="Flowchart: Magnetic Disk 7"/>
          <p:cNvSpPr/>
          <p:nvPr/>
        </p:nvSpPr>
        <p:spPr>
          <a:xfrm>
            <a:off x="431540" y="440668"/>
            <a:ext cx="396044" cy="252028"/>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Magnetic Disk 8"/>
          <p:cNvSpPr/>
          <p:nvPr/>
        </p:nvSpPr>
        <p:spPr>
          <a:xfrm>
            <a:off x="431540" y="980728"/>
            <a:ext cx="396044" cy="216024"/>
          </a:xfrm>
          <a:prstGeom prst="flowChartMagneticDisk">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393972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Members Account.</a:t>
            </a:r>
            <a:endParaRPr lang="en-US" i="1" dirty="0"/>
          </a:p>
        </p:txBody>
      </p:sp>
      <p:sp>
        <p:nvSpPr>
          <p:cNvPr id="3" name="Content Placeholder 2"/>
          <p:cNvSpPr>
            <a:spLocks noGrp="1"/>
          </p:cNvSpPr>
          <p:nvPr>
            <p:ph idx="1"/>
          </p:nvPr>
        </p:nvSpPr>
        <p:spPr/>
        <p:txBody>
          <a:bodyPr>
            <a:normAutofit fontScale="70000" lnSpcReduction="20000"/>
          </a:bodyPr>
          <a:lstStyle/>
          <a:p>
            <a:pPr>
              <a:buFont typeface="Wingdings" pitchFamily="2" charset="2"/>
              <a:buChar char="ü"/>
            </a:pPr>
            <a:r>
              <a:rPr lang="en-US" dirty="0" smtClean="0"/>
              <a:t>Member’s information with the Library should be Visible only after click of a link.</a:t>
            </a:r>
          </a:p>
          <a:p>
            <a:pPr>
              <a:buFont typeface="Wingdings" pitchFamily="2" charset="2"/>
              <a:buChar char="ü"/>
            </a:pPr>
            <a:r>
              <a:rPr lang="en-US" dirty="0" smtClean="0"/>
              <a:t>Member’s should be able to get access to online library only.</a:t>
            </a:r>
          </a:p>
          <a:p>
            <a:pPr>
              <a:buFont typeface="Wingdings" pitchFamily="2" charset="2"/>
              <a:buChar char="ü"/>
            </a:pPr>
            <a:r>
              <a:rPr lang="en-US" dirty="0" smtClean="0"/>
              <a:t>Member’s should get to purchase an account once per year.</a:t>
            </a:r>
          </a:p>
          <a:p>
            <a:pPr>
              <a:buFont typeface="Wingdings" pitchFamily="2" charset="2"/>
              <a:buChar char="ü"/>
            </a:pPr>
            <a:r>
              <a:rPr lang="en-US" dirty="0" smtClean="0"/>
              <a:t>Member’s should get to access the online library if they have purchased an account.</a:t>
            </a:r>
          </a:p>
          <a:p>
            <a:pPr>
              <a:buFont typeface="Wingdings" pitchFamily="2" charset="2"/>
              <a:buChar char="ü"/>
            </a:pPr>
            <a:r>
              <a:rPr lang="en-US" dirty="0" err="1" smtClean="0"/>
              <a:t>Books,Magazines,Journals,Newspaper</a:t>
            </a:r>
            <a:r>
              <a:rPr lang="en-US" dirty="0" smtClean="0"/>
              <a:t>  </a:t>
            </a:r>
            <a:r>
              <a:rPr lang="en-US" dirty="0" err="1" smtClean="0"/>
              <a:t>e.t.c</a:t>
            </a:r>
            <a:endParaRPr lang="en-US" dirty="0" smtClean="0"/>
          </a:p>
          <a:p>
            <a:pPr>
              <a:buFont typeface="Wingdings" pitchFamily="2" charset="2"/>
              <a:buChar char="ü"/>
            </a:pPr>
            <a:r>
              <a:rPr lang="en-US" dirty="0" smtClean="0"/>
              <a:t>Account  should contain:</a:t>
            </a:r>
          </a:p>
          <a:p>
            <a:pPr lvl="1">
              <a:buFont typeface="Courier New" pitchFamily="49" charset="0"/>
              <a:buChar char="o"/>
            </a:pPr>
            <a:r>
              <a:rPr lang="en-US" dirty="0" smtClean="0"/>
              <a:t>Borrowed</a:t>
            </a:r>
          </a:p>
          <a:p>
            <a:pPr lvl="1">
              <a:buFont typeface="Courier New" pitchFamily="49" charset="0"/>
              <a:buChar char="o"/>
            </a:pPr>
            <a:r>
              <a:rPr lang="en-US" dirty="0" smtClean="0"/>
              <a:t>Reserved</a:t>
            </a:r>
          </a:p>
          <a:p>
            <a:pPr lvl="1">
              <a:buFont typeface="Courier New" pitchFamily="49" charset="0"/>
              <a:buChar char="o"/>
            </a:pPr>
            <a:r>
              <a:rPr lang="en-US" dirty="0" smtClean="0"/>
              <a:t>Returned</a:t>
            </a:r>
          </a:p>
          <a:p>
            <a:pPr lvl="1">
              <a:buFont typeface="Courier New" pitchFamily="49" charset="0"/>
              <a:buChar char="o"/>
            </a:pPr>
            <a:r>
              <a:rPr lang="en-US" dirty="0" smtClean="0"/>
              <a:t>Inquiry</a:t>
            </a:r>
          </a:p>
          <a:p>
            <a:pPr lvl="1">
              <a:buFont typeface="Courier New" pitchFamily="49" charset="0"/>
              <a:buChar char="o"/>
            </a:pPr>
            <a:r>
              <a:rPr lang="en-US" dirty="0" smtClean="0"/>
              <a:t>Suggestions</a:t>
            </a:r>
          </a:p>
          <a:p>
            <a:pPr>
              <a:buFont typeface="Wingdings" pitchFamily="2" charset="2"/>
              <a:buChar char="ü"/>
            </a:pPr>
            <a:endParaRPr lang="en-US" dirty="0" smtClean="0"/>
          </a:p>
        </p:txBody>
      </p:sp>
    </p:spTree>
    <p:extLst>
      <p:ext uri="{BB962C8B-B14F-4D97-AF65-F5344CB8AC3E}">
        <p14:creationId xmlns:p14="http://schemas.microsoft.com/office/powerpoint/2010/main" val="26589192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LIBRARY MANAGEMENT SYSTEM.</a:t>
            </a:r>
            <a:endParaRPr lang="en-US" sz="3200" b="1" dirty="0"/>
          </a:p>
        </p:txBody>
      </p:sp>
      <p:sp>
        <p:nvSpPr>
          <p:cNvPr id="3" name="Content Placeholder 2"/>
          <p:cNvSpPr>
            <a:spLocks noGrp="1"/>
          </p:cNvSpPr>
          <p:nvPr>
            <p:ph idx="1"/>
          </p:nvPr>
        </p:nvSpPr>
        <p:spPr/>
        <p:txBody>
          <a:bodyPr/>
          <a:lstStyle/>
          <a:p>
            <a:r>
              <a:rPr lang="en-US" dirty="0" err="1" smtClean="0"/>
              <a:t>userType</a:t>
            </a:r>
            <a:endParaRPr lang="en-US" dirty="0" smtClean="0"/>
          </a:p>
          <a:p>
            <a:r>
              <a:rPr lang="en-US" dirty="0" smtClean="0"/>
              <a:t>Username</a:t>
            </a:r>
          </a:p>
          <a:p>
            <a:r>
              <a:rPr lang="en-US" dirty="0"/>
              <a:t>P</a:t>
            </a:r>
            <a:r>
              <a:rPr lang="en-US" dirty="0" smtClean="0"/>
              <a:t>assword</a:t>
            </a:r>
          </a:p>
          <a:p>
            <a:endParaRPr lang="en-US" dirty="0" smtClean="0"/>
          </a:p>
          <a:p>
            <a:r>
              <a:rPr lang="en-US" dirty="0" smtClean="0"/>
              <a:t>Login()</a:t>
            </a:r>
          </a:p>
          <a:p>
            <a:r>
              <a:rPr lang="en-US" dirty="0" smtClean="0"/>
              <a:t>Register()</a:t>
            </a:r>
          </a:p>
          <a:p>
            <a:r>
              <a:rPr lang="en-US" dirty="0" err="1" smtClean="0"/>
              <a:t>Signout</a:t>
            </a:r>
            <a:r>
              <a:rPr lang="en-US" dirty="0" smtClean="0"/>
              <a:t>()</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33230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BOOKS.</a:t>
            </a:r>
            <a:endParaRPr lang="en-US" sz="3200" b="1" dirty="0"/>
          </a:p>
        </p:txBody>
      </p:sp>
      <p:sp>
        <p:nvSpPr>
          <p:cNvPr id="3" name="Content Placeholder 2"/>
          <p:cNvSpPr>
            <a:spLocks noGrp="1"/>
          </p:cNvSpPr>
          <p:nvPr>
            <p:ph idx="1"/>
          </p:nvPr>
        </p:nvSpPr>
        <p:spPr/>
        <p:txBody>
          <a:bodyPr>
            <a:normAutofit fontScale="77500" lnSpcReduction="20000"/>
          </a:bodyPr>
          <a:lstStyle/>
          <a:p>
            <a:r>
              <a:rPr lang="en-US" dirty="0" smtClean="0"/>
              <a:t>Title</a:t>
            </a:r>
          </a:p>
          <a:p>
            <a:r>
              <a:rPr lang="en-US" dirty="0" smtClean="0"/>
              <a:t>Author</a:t>
            </a:r>
          </a:p>
          <a:p>
            <a:r>
              <a:rPr lang="en-US" dirty="0" smtClean="0"/>
              <a:t>ISBN</a:t>
            </a:r>
          </a:p>
          <a:p>
            <a:r>
              <a:rPr lang="en-US" dirty="0" smtClean="0"/>
              <a:t>Publication</a:t>
            </a:r>
          </a:p>
          <a:p>
            <a:endParaRPr lang="en-US" dirty="0" smtClean="0"/>
          </a:p>
          <a:p>
            <a:endParaRPr lang="en-US" dirty="0" smtClean="0"/>
          </a:p>
          <a:p>
            <a:r>
              <a:rPr lang="en-US" dirty="0" err="1" smtClean="0"/>
              <a:t>show_duedt</a:t>
            </a:r>
            <a:r>
              <a:rPr lang="en-US" dirty="0" smtClean="0"/>
              <a:t>()</a:t>
            </a:r>
          </a:p>
          <a:p>
            <a:r>
              <a:rPr lang="en-US" dirty="0" err="1" smtClean="0"/>
              <a:t>Reservation_status</a:t>
            </a:r>
            <a:r>
              <a:rPr lang="en-US" dirty="0" smtClean="0"/>
              <a:t>()</a:t>
            </a:r>
          </a:p>
          <a:p>
            <a:r>
              <a:rPr lang="en-US" dirty="0" smtClean="0"/>
              <a:t>Feedback()</a:t>
            </a:r>
          </a:p>
          <a:p>
            <a:r>
              <a:rPr lang="en-US" dirty="0" err="1" smtClean="0"/>
              <a:t>Book_request</a:t>
            </a:r>
            <a:r>
              <a:rPr lang="en-US" dirty="0" smtClean="0"/>
              <a:t>()</a:t>
            </a:r>
          </a:p>
          <a:p>
            <a:r>
              <a:rPr lang="en-US" dirty="0" err="1" smtClean="0"/>
              <a:t>Renw_info</a:t>
            </a:r>
            <a:r>
              <a:rPr lang="en-US" dirty="0" smtClean="0"/>
              <a:t>()</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36813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LIBRARIAN.</a:t>
            </a:r>
            <a:endParaRPr lang="en-US" sz="3200" b="1" dirty="0"/>
          </a:p>
        </p:txBody>
      </p:sp>
      <p:sp>
        <p:nvSpPr>
          <p:cNvPr id="3" name="Content Placeholder 2"/>
          <p:cNvSpPr>
            <a:spLocks noGrp="1"/>
          </p:cNvSpPr>
          <p:nvPr>
            <p:ph idx="1"/>
          </p:nvPr>
        </p:nvSpPr>
        <p:spPr/>
        <p:txBody>
          <a:bodyPr>
            <a:normAutofit lnSpcReduction="10000"/>
          </a:bodyPr>
          <a:lstStyle/>
          <a:p>
            <a:r>
              <a:rPr lang="en-US" dirty="0" smtClean="0"/>
              <a:t>Name</a:t>
            </a:r>
          </a:p>
          <a:p>
            <a:r>
              <a:rPr lang="en-US" dirty="0" smtClean="0"/>
              <a:t>ID</a:t>
            </a:r>
          </a:p>
          <a:p>
            <a:r>
              <a:rPr lang="en-US" dirty="0" smtClean="0"/>
              <a:t>Password</a:t>
            </a:r>
          </a:p>
          <a:p>
            <a:r>
              <a:rPr lang="en-US" dirty="0" err="1" smtClean="0"/>
              <a:t>Searchstring</a:t>
            </a:r>
            <a:endParaRPr lang="en-US" dirty="0" smtClean="0"/>
          </a:p>
          <a:p>
            <a:endParaRPr lang="en-US" dirty="0" smtClean="0"/>
          </a:p>
          <a:p>
            <a:endParaRPr lang="en-US" dirty="0" smtClean="0"/>
          </a:p>
          <a:p>
            <a:r>
              <a:rPr lang="en-US" dirty="0" err="1" smtClean="0"/>
              <a:t>Verify_librarian</a:t>
            </a:r>
            <a:r>
              <a:rPr lang="en-US" dirty="0" smtClean="0"/>
              <a:t>()</a:t>
            </a:r>
          </a:p>
          <a:p>
            <a:r>
              <a:rPr lang="en-US" dirty="0" smtClean="0"/>
              <a:t>Search()</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39498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LIBRARY DATABASE.</a:t>
            </a:r>
            <a:endParaRPr lang="en-US" sz="3200" b="1" dirty="0"/>
          </a:p>
        </p:txBody>
      </p:sp>
      <p:sp>
        <p:nvSpPr>
          <p:cNvPr id="3" name="Content Placeholder 2"/>
          <p:cNvSpPr>
            <a:spLocks noGrp="1"/>
          </p:cNvSpPr>
          <p:nvPr>
            <p:ph idx="1"/>
          </p:nvPr>
        </p:nvSpPr>
        <p:spPr/>
        <p:txBody>
          <a:bodyPr>
            <a:normAutofit fontScale="77500" lnSpcReduction="20000"/>
          </a:bodyPr>
          <a:lstStyle/>
          <a:p>
            <a:r>
              <a:rPr lang="en-US" dirty="0" err="1" smtClean="0"/>
              <a:t>List_of_books</a:t>
            </a:r>
            <a:endParaRPr lang="en-US" dirty="0" smtClean="0"/>
          </a:p>
          <a:p>
            <a:endParaRPr lang="en-US" dirty="0"/>
          </a:p>
          <a:p>
            <a:endParaRPr lang="en-US" dirty="0" smtClean="0"/>
          </a:p>
          <a:p>
            <a:pPr marL="0" indent="0">
              <a:buNone/>
            </a:pPr>
            <a:endParaRPr lang="en-US" dirty="0"/>
          </a:p>
          <a:p>
            <a:pPr marL="0" indent="0">
              <a:buNone/>
            </a:pPr>
            <a:endParaRPr lang="en-US" dirty="0" smtClean="0"/>
          </a:p>
          <a:p>
            <a:pPr marL="0" indent="0">
              <a:buNone/>
            </a:pPr>
            <a:endParaRPr lang="en-US" dirty="0" smtClean="0"/>
          </a:p>
          <a:p>
            <a:r>
              <a:rPr lang="en-US" dirty="0" smtClean="0"/>
              <a:t>Add()</a:t>
            </a:r>
          </a:p>
          <a:p>
            <a:r>
              <a:rPr lang="en-US" dirty="0" smtClean="0"/>
              <a:t>Delete()</a:t>
            </a:r>
          </a:p>
          <a:p>
            <a:r>
              <a:rPr lang="en-US" dirty="0" smtClean="0"/>
              <a:t>Update()</a:t>
            </a:r>
          </a:p>
          <a:p>
            <a:r>
              <a:rPr lang="en-US" dirty="0" smtClean="0"/>
              <a:t>Display()</a:t>
            </a:r>
          </a:p>
          <a:p>
            <a:r>
              <a:rPr lang="en-US" dirty="0" smtClean="0"/>
              <a:t>Search()</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816448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USER.</a:t>
            </a:r>
            <a:endParaRPr lang="en-US" sz="3200" b="1" dirty="0"/>
          </a:p>
        </p:txBody>
      </p:sp>
      <p:sp>
        <p:nvSpPr>
          <p:cNvPr id="3" name="Content Placeholder 2"/>
          <p:cNvSpPr>
            <a:spLocks noGrp="1"/>
          </p:cNvSpPr>
          <p:nvPr>
            <p:ph idx="1"/>
          </p:nvPr>
        </p:nvSpPr>
        <p:spPr/>
        <p:txBody>
          <a:bodyPr>
            <a:normAutofit fontScale="85000" lnSpcReduction="20000"/>
          </a:bodyPr>
          <a:lstStyle/>
          <a:p>
            <a:r>
              <a:rPr lang="en-US" dirty="0" smtClean="0"/>
              <a:t>Name</a:t>
            </a:r>
          </a:p>
          <a:p>
            <a:r>
              <a:rPr lang="en-US" dirty="0" smtClean="0"/>
              <a:t>ID</a:t>
            </a:r>
          </a:p>
          <a:p>
            <a:endParaRPr lang="en-US" dirty="0"/>
          </a:p>
          <a:p>
            <a:endParaRPr lang="en-US" dirty="0" smtClean="0"/>
          </a:p>
          <a:p>
            <a:endParaRPr lang="en-US" dirty="0" smtClean="0"/>
          </a:p>
          <a:p>
            <a:endParaRPr lang="en-US" dirty="0" smtClean="0"/>
          </a:p>
          <a:p>
            <a:endParaRPr lang="en-US" dirty="0" smtClean="0"/>
          </a:p>
          <a:p>
            <a:r>
              <a:rPr lang="en-US" dirty="0" smtClean="0"/>
              <a:t>Verify()</a:t>
            </a:r>
          </a:p>
          <a:p>
            <a:r>
              <a:rPr lang="en-US" dirty="0" err="1" smtClean="0"/>
              <a:t>CheckAccount</a:t>
            </a:r>
            <a:r>
              <a:rPr lang="en-US" dirty="0" smtClean="0"/>
              <a:t>()</a:t>
            </a:r>
          </a:p>
          <a:p>
            <a:r>
              <a:rPr lang="en-US" dirty="0" err="1" smtClean="0"/>
              <a:t>get_book_info</a:t>
            </a:r>
            <a:r>
              <a:rPr lang="en-US" dirty="0" smtClean="0"/>
              <a:t>()</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30635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ACCOUNT.</a:t>
            </a:r>
            <a:endParaRPr lang="en-US" sz="3200" b="1" dirty="0"/>
          </a:p>
        </p:txBody>
      </p:sp>
      <p:sp>
        <p:nvSpPr>
          <p:cNvPr id="3" name="Content Placeholder 2"/>
          <p:cNvSpPr>
            <a:spLocks noGrp="1"/>
          </p:cNvSpPr>
          <p:nvPr>
            <p:ph idx="1"/>
          </p:nvPr>
        </p:nvSpPr>
        <p:spPr/>
        <p:txBody>
          <a:bodyPr>
            <a:normAutofit fontScale="92500" lnSpcReduction="20000"/>
          </a:bodyPr>
          <a:lstStyle/>
          <a:p>
            <a:r>
              <a:rPr lang="en-US" dirty="0" err="1" smtClean="0"/>
              <a:t>no_borrowed_books</a:t>
            </a:r>
            <a:endParaRPr lang="en-US" dirty="0" smtClean="0"/>
          </a:p>
          <a:p>
            <a:r>
              <a:rPr lang="en-US" dirty="0" err="1" smtClean="0"/>
              <a:t>no_reserved_books</a:t>
            </a:r>
            <a:endParaRPr lang="en-US" dirty="0" smtClean="0"/>
          </a:p>
          <a:p>
            <a:r>
              <a:rPr lang="en-US" dirty="0" err="1" smtClean="0"/>
              <a:t>no_returned_books</a:t>
            </a:r>
            <a:endParaRPr lang="en-US" dirty="0" smtClean="0"/>
          </a:p>
          <a:p>
            <a:r>
              <a:rPr lang="en-US" dirty="0" err="1" smtClean="0"/>
              <a:t>no_lost_books</a:t>
            </a:r>
            <a:endParaRPr lang="en-US" dirty="0" smtClean="0"/>
          </a:p>
          <a:p>
            <a:r>
              <a:rPr lang="en-US" dirty="0" err="1" smtClean="0"/>
              <a:t>Fine_amount</a:t>
            </a:r>
            <a:endParaRPr lang="en-US" dirty="0" smtClean="0"/>
          </a:p>
          <a:p>
            <a:endParaRPr lang="en-US" dirty="0" smtClean="0"/>
          </a:p>
          <a:p>
            <a:pPr marL="0" indent="0">
              <a:buNone/>
            </a:pPr>
            <a:endParaRPr lang="en-US" dirty="0"/>
          </a:p>
          <a:p>
            <a:pPr marL="0" indent="0">
              <a:buNone/>
            </a:pPr>
            <a:endParaRPr lang="en-US" dirty="0" smtClean="0"/>
          </a:p>
          <a:p>
            <a:r>
              <a:rPr lang="en-US" dirty="0" err="1" smtClean="0"/>
              <a:t>Calculate_fine</a:t>
            </a:r>
            <a:r>
              <a:rPr lang="en-US" dirty="0" smtClean="0"/>
              <a:t>()</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66657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457200" indent="-457200">
              <a:buFont typeface="Wingdings" pitchFamily="2" charset="2"/>
              <a:buChar char="v"/>
            </a:pPr>
            <a:r>
              <a:rPr lang="en-US" sz="3200" b="1" dirty="0" smtClean="0"/>
              <a:t>ACCOUNT.</a:t>
            </a:r>
            <a:endParaRPr lang="en-US" sz="3200" b="1" dirty="0"/>
          </a:p>
        </p:txBody>
      </p:sp>
      <p:sp>
        <p:nvSpPr>
          <p:cNvPr id="3" name="Content Placeholder 2"/>
          <p:cNvSpPr>
            <a:spLocks noGrp="1"/>
          </p:cNvSpPr>
          <p:nvPr>
            <p:ph idx="1"/>
          </p:nvPr>
        </p:nvSpPr>
        <p:spPr/>
        <p:txBody>
          <a:bodyPr>
            <a:normAutofit fontScale="92500" lnSpcReduction="20000"/>
          </a:bodyPr>
          <a:lstStyle/>
          <a:p>
            <a:r>
              <a:rPr lang="en-US" dirty="0" err="1" smtClean="0"/>
              <a:t>no_borrowed_books</a:t>
            </a:r>
            <a:endParaRPr lang="en-US" dirty="0" smtClean="0"/>
          </a:p>
          <a:p>
            <a:r>
              <a:rPr lang="en-US" dirty="0" err="1" smtClean="0"/>
              <a:t>no_reserved_books</a:t>
            </a:r>
            <a:endParaRPr lang="en-US" dirty="0" smtClean="0"/>
          </a:p>
          <a:p>
            <a:r>
              <a:rPr lang="en-US" dirty="0" err="1" smtClean="0"/>
              <a:t>no_returned_books</a:t>
            </a:r>
            <a:endParaRPr lang="en-US" dirty="0" smtClean="0"/>
          </a:p>
          <a:p>
            <a:r>
              <a:rPr lang="en-US" dirty="0" err="1" smtClean="0"/>
              <a:t>no_lost_books</a:t>
            </a:r>
            <a:endParaRPr lang="en-US" dirty="0" smtClean="0"/>
          </a:p>
          <a:p>
            <a:r>
              <a:rPr lang="en-US" dirty="0" err="1" smtClean="0"/>
              <a:t>Fine_amount</a:t>
            </a:r>
            <a:endParaRPr lang="en-US" dirty="0" smtClean="0"/>
          </a:p>
          <a:p>
            <a:endParaRPr lang="en-US" dirty="0" smtClean="0"/>
          </a:p>
          <a:p>
            <a:pPr marL="0" indent="0">
              <a:buNone/>
            </a:pPr>
            <a:endParaRPr lang="en-US" dirty="0"/>
          </a:p>
          <a:p>
            <a:pPr marL="0" indent="0">
              <a:buNone/>
            </a:pPr>
            <a:endParaRPr lang="en-US" dirty="0" smtClean="0"/>
          </a:p>
          <a:p>
            <a:r>
              <a:rPr lang="en-US" dirty="0" err="1" smtClean="0"/>
              <a:t>Calculate_fine</a:t>
            </a:r>
            <a:r>
              <a:rPr lang="en-US" dirty="0" smtClean="0"/>
              <a:t>()</a:t>
            </a:r>
            <a:endParaRPr lang="en-US" dirty="0"/>
          </a:p>
        </p:txBody>
      </p:sp>
      <p:cxnSp>
        <p:nvCxnSpPr>
          <p:cNvPr id="5" name="Straight Connector 4"/>
          <p:cNvCxnSpPr>
            <a:stCxn id="3" idx="1"/>
            <a:endCxn id="3" idx="3"/>
          </p:cNvCxnSpPr>
          <p:nvPr/>
        </p:nvCxnSpPr>
        <p:spPr>
          <a:xfrm>
            <a:off x="457200" y="3863182"/>
            <a:ext cx="8229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89391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107504" y="116632"/>
            <a:ext cx="8928992" cy="6624736"/>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07504" y="116632"/>
            <a:ext cx="8928992" cy="720080"/>
          </a:xfrm>
          <a:prstGeom prst="flowChart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sz="1600" b="1" i="1" dirty="0">
              <a:solidFill>
                <a:schemeClr val="tx1"/>
              </a:solidFill>
            </a:endParaRPr>
          </a:p>
        </p:txBody>
      </p:sp>
      <p:sp>
        <p:nvSpPr>
          <p:cNvPr id="5" name="Flowchart: Process 4"/>
          <p:cNvSpPr/>
          <p:nvPr/>
        </p:nvSpPr>
        <p:spPr>
          <a:xfrm>
            <a:off x="6804248" y="163813"/>
            <a:ext cx="2175938" cy="57606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HOME |ABOUT |Services |Contact</a:t>
            </a:r>
            <a:endParaRPr lang="en-US" sz="1400" b="1" dirty="0">
              <a:solidFill>
                <a:schemeClr val="tx1"/>
              </a:solidFill>
            </a:endParaRPr>
          </a:p>
        </p:txBody>
      </p:sp>
      <p:sp>
        <p:nvSpPr>
          <p:cNvPr id="6" name="Flowchart: Process 5"/>
          <p:cNvSpPr/>
          <p:nvPr/>
        </p:nvSpPr>
        <p:spPr>
          <a:xfrm>
            <a:off x="107504" y="836712"/>
            <a:ext cx="8928992" cy="201622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BACKGROUND IMAGE</a:t>
            </a:r>
          </a:p>
          <a:p>
            <a:pPr algn="ctr"/>
            <a:r>
              <a:rPr lang="en-US" b="1" i="1" dirty="0" smtClean="0">
                <a:solidFill>
                  <a:schemeClr val="tx1"/>
                </a:solidFill>
              </a:rPr>
              <a:t>Welcoming Message and slideshow photos.</a:t>
            </a:r>
            <a:endParaRPr lang="en-US" b="1" i="1" dirty="0">
              <a:solidFill>
                <a:schemeClr val="tx1"/>
              </a:solidFill>
            </a:endParaRPr>
          </a:p>
        </p:txBody>
      </p:sp>
      <p:sp>
        <p:nvSpPr>
          <p:cNvPr id="7" name="Rounded Rectangle 6"/>
          <p:cNvSpPr/>
          <p:nvPr/>
        </p:nvSpPr>
        <p:spPr>
          <a:xfrm>
            <a:off x="1835696" y="260647"/>
            <a:ext cx="4824536" cy="479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smtClean="0">
                <a:solidFill>
                  <a:schemeClr val="tx1"/>
                </a:solidFill>
              </a:rPr>
              <a:t>Mc</a:t>
            </a:r>
            <a:r>
              <a:rPr lang="en-US" b="1" i="1" dirty="0" smtClean="0">
                <a:solidFill>
                  <a:schemeClr val="tx1"/>
                </a:solidFill>
              </a:rPr>
              <a:t> Legendry University Library</a:t>
            </a:r>
            <a:endParaRPr lang="en-US" b="1" i="1" dirty="0">
              <a:solidFill>
                <a:schemeClr val="tx1"/>
              </a:solidFill>
            </a:endParaRPr>
          </a:p>
        </p:txBody>
      </p:sp>
      <p:sp>
        <p:nvSpPr>
          <p:cNvPr id="8" name="Oval 7"/>
          <p:cNvSpPr/>
          <p:nvPr/>
        </p:nvSpPr>
        <p:spPr>
          <a:xfrm>
            <a:off x="323528" y="163813"/>
            <a:ext cx="864096" cy="576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LOGO</a:t>
            </a:r>
            <a:endParaRPr lang="en-US" sz="1400" b="1" i="1" dirty="0">
              <a:solidFill>
                <a:schemeClr val="tx1"/>
              </a:solidFill>
            </a:endParaRPr>
          </a:p>
        </p:txBody>
      </p:sp>
      <p:sp>
        <p:nvSpPr>
          <p:cNvPr id="9" name="Flowchart: Process 8"/>
          <p:cNvSpPr/>
          <p:nvPr/>
        </p:nvSpPr>
        <p:spPr>
          <a:xfrm>
            <a:off x="107504" y="6311665"/>
            <a:ext cx="8928992" cy="432048"/>
          </a:xfrm>
          <a:prstGeom prst="flowChart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FOOTER</a:t>
            </a:r>
            <a:endParaRPr lang="en-US" b="1" i="1" dirty="0">
              <a:solidFill>
                <a:schemeClr val="tx1"/>
              </a:solidFill>
            </a:endParaRPr>
          </a:p>
        </p:txBody>
      </p:sp>
      <p:sp>
        <p:nvSpPr>
          <p:cNvPr id="10" name="Oval 9"/>
          <p:cNvSpPr/>
          <p:nvPr/>
        </p:nvSpPr>
        <p:spPr>
          <a:xfrm>
            <a:off x="107504" y="980728"/>
            <a:ext cx="8640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smtClean="0">
                <a:solidFill>
                  <a:schemeClr val="tx1"/>
                </a:solidFill>
              </a:rPr>
              <a:t>HOME</a:t>
            </a:r>
            <a:endParaRPr lang="en-US" sz="1200" i="1" dirty="0">
              <a:solidFill>
                <a:schemeClr val="tx1"/>
              </a:solidFill>
            </a:endParaRPr>
          </a:p>
        </p:txBody>
      </p:sp>
      <p:sp>
        <p:nvSpPr>
          <p:cNvPr id="11" name="Oval 10"/>
          <p:cNvSpPr/>
          <p:nvPr/>
        </p:nvSpPr>
        <p:spPr>
          <a:xfrm>
            <a:off x="3851920" y="2492896"/>
            <a:ext cx="1152128"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i="1" dirty="0" smtClean="0">
                <a:solidFill>
                  <a:schemeClr val="tx1"/>
                </a:solidFill>
              </a:rPr>
              <a:t>Librarian Photo</a:t>
            </a:r>
            <a:endParaRPr lang="en-US" sz="1200" b="1" i="1" dirty="0">
              <a:solidFill>
                <a:schemeClr val="tx1"/>
              </a:solidFill>
            </a:endParaRPr>
          </a:p>
        </p:txBody>
      </p:sp>
      <p:sp>
        <p:nvSpPr>
          <p:cNvPr id="12" name="Round Diagonal Corner Rectangle 11"/>
          <p:cNvSpPr/>
          <p:nvPr/>
        </p:nvSpPr>
        <p:spPr>
          <a:xfrm>
            <a:off x="2555776" y="3212976"/>
            <a:ext cx="4104456" cy="720080"/>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Name:</a:t>
            </a:r>
          </a:p>
          <a:p>
            <a:pPr algn="ctr"/>
            <a:r>
              <a:rPr lang="en-US" b="1" i="1" dirty="0" smtClean="0">
                <a:solidFill>
                  <a:schemeClr val="tx1"/>
                </a:solidFill>
              </a:rPr>
              <a:t>Message from Librarian</a:t>
            </a:r>
            <a:endParaRPr lang="en-US" b="1" i="1" dirty="0">
              <a:solidFill>
                <a:schemeClr val="tx1"/>
              </a:solidFill>
            </a:endParaRPr>
          </a:p>
        </p:txBody>
      </p:sp>
      <p:sp>
        <p:nvSpPr>
          <p:cNvPr id="13" name="Flowchart: Process 12"/>
          <p:cNvSpPr/>
          <p:nvPr/>
        </p:nvSpPr>
        <p:spPr>
          <a:xfrm>
            <a:off x="323528" y="3933056"/>
            <a:ext cx="8568952" cy="223224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VISIT US TODAY!</a:t>
            </a:r>
          </a:p>
          <a:p>
            <a:pPr algn="ctr"/>
            <a:r>
              <a:rPr lang="en-US" dirty="0" smtClean="0">
                <a:solidFill>
                  <a:schemeClr val="tx1"/>
                </a:solidFill>
              </a:rPr>
              <a:t>Vision</a:t>
            </a:r>
          </a:p>
          <a:p>
            <a:pPr algn="ctr"/>
            <a:r>
              <a:rPr lang="en-US" dirty="0" smtClean="0">
                <a:solidFill>
                  <a:schemeClr val="tx1"/>
                </a:solidFill>
              </a:rPr>
              <a:t>Mission</a:t>
            </a:r>
          </a:p>
        </p:txBody>
      </p:sp>
    </p:spTree>
    <p:extLst>
      <p:ext uri="{BB962C8B-B14F-4D97-AF65-F5344CB8AC3E}">
        <p14:creationId xmlns:p14="http://schemas.microsoft.com/office/powerpoint/2010/main" val="5083522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107504" y="116632"/>
            <a:ext cx="8928992" cy="6624736"/>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07504" y="116632"/>
            <a:ext cx="8928992" cy="720080"/>
          </a:xfrm>
          <a:prstGeom prst="flowChart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sz="1600" b="1" i="1" dirty="0">
              <a:solidFill>
                <a:schemeClr val="tx1"/>
              </a:solidFill>
            </a:endParaRPr>
          </a:p>
        </p:txBody>
      </p:sp>
      <p:sp>
        <p:nvSpPr>
          <p:cNvPr id="5" name="Flowchart: Process 4"/>
          <p:cNvSpPr/>
          <p:nvPr/>
        </p:nvSpPr>
        <p:spPr>
          <a:xfrm>
            <a:off x="6804248" y="163813"/>
            <a:ext cx="2175938" cy="57606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HOME |ABOUT |Services |Contact</a:t>
            </a:r>
            <a:endParaRPr lang="en-US" sz="1400" b="1" dirty="0">
              <a:solidFill>
                <a:schemeClr val="tx1"/>
              </a:solidFill>
            </a:endParaRPr>
          </a:p>
        </p:txBody>
      </p:sp>
      <p:sp>
        <p:nvSpPr>
          <p:cNvPr id="6" name="Flowchart: Process 5"/>
          <p:cNvSpPr/>
          <p:nvPr/>
        </p:nvSpPr>
        <p:spPr>
          <a:xfrm>
            <a:off x="107504" y="836712"/>
            <a:ext cx="8928992" cy="201622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BACKGROUND IMAGE</a:t>
            </a:r>
          </a:p>
        </p:txBody>
      </p:sp>
      <p:sp>
        <p:nvSpPr>
          <p:cNvPr id="7" name="Rounded Rectangle 6"/>
          <p:cNvSpPr/>
          <p:nvPr/>
        </p:nvSpPr>
        <p:spPr>
          <a:xfrm>
            <a:off x="1835696" y="260647"/>
            <a:ext cx="4824536" cy="479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smtClean="0">
                <a:solidFill>
                  <a:schemeClr val="tx1"/>
                </a:solidFill>
              </a:rPr>
              <a:t>Mc</a:t>
            </a:r>
            <a:r>
              <a:rPr lang="en-US" b="1" i="1" dirty="0" smtClean="0">
                <a:solidFill>
                  <a:schemeClr val="tx1"/>
                </a:solidFill>
              </a:rPr>
              <a:t> Legendry University Library</a:t>
            </a:r>
            <a:endParaRPr lang="en-US" b="1" i="1" dirty="0">
              <a:solidFill>
                <a:schemeClr val="tx1"/>
              </a:solidFill>
            </a:endParaRPr>
          </a:p>
        </p:txBody>
      </p:sp>
      <p:sp>
        <p:nvSpPr>
          <p:cNvPr id="8" name="Oval 7"/>
          <p:cNvSpPr/>
          <p:nvPr/>
        </p:nvSpPr>
        <p:spPr>
          <a:xfrm>
            <a:off x="323528" y="163813"/>
            <a:ext cx="864096" cy="576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LOGO</a:t>
            </a:r>
            <a:endParaRPr lang="en-US" sz="1400" b="1" i="1" dirty="0">
              <a:solidFill>
                <a:schemeClr val="tx1"/>
              </a:solidFill>
            </a:endParaRPr>
          </a:p>
        </p:txBody>
      </p:sp>
      <p:sp>
        <p:nvSpPr>
          <p:cNvPr id="9" name="Flowchart: Process 8"/>
          <p:cNvSpPr/>
          <p:nvPr/>
        </p:nvSpPr>
        <p:spPr>
          <a:xfrm>
            <a:off x="107504" y="6311665"/>
            <a:ext cx="8928992" cy="432048"/>
          </a:xfrm>
          <a:prstGeom prst="flowChart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FOOTER</a:t>
            </a:r>
            <a:endParaRPr lang="en-US" b="1" i="1" dirty="0">
              <a:solidFill>
                <a:schemeClr val="tx1"/>
              </a:solidFill>
            </a:endParaRPr>
          </a:p>
        </p:txBody>
      </p:sp>
      <p:sp>
        <p:nvSpPr>
          <p:cNvPr id="10" name="Oval 9"/>
          <p:cNvSpPr/>
          <p:nvPr/>
        </p:nvSpPr>
        <p:spPr>
          <a:xfrm>
            <a:off x="107504" y="980728"/>
            <a:ext cx="864096"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ABOUT</a:t>
            </a:r>
            <a:endParaRPr lang="en-US" sz="1100" i="1" dirty="0">
              <a:solidFill>
                <a:schemeClr val="tx1"/>
              </a:solidFill>
            </a:endParaRPr>
          </a:p>
        </p:txBody>
      </p:sp>
      <p:sp>
        <p:nvSpPr>
          <p:cNvPr id="13" name="Flowchart: Process 12"/>
          <p:cNvSpPr/>
          <p:nvPr/>
        </p:nvSpPr>
        <p:spPr>
          <a:xfrm>
            <a:off x="323528" y="3933056"/>
            <a:ext cx="8568952" cy="223224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OUR COMMITMENT.</a:t>
            </a:r>
          </a:p>
          <a:p>
            <a:pPr algn="ctr"/>
            <a:r>
              <a:rPr lang="en-US" dirty="0" smtClean="0">
                <a:solidFill>
                  <a:schemeClr val="tx1"/>
                </a:solidFill>
              </a:rPr>
              <a:t>Classification and arrangement of books</a:t>
            </a:r>
          </a:p>
        </p:txBody>
      </p:sp>
      <p:sp>
        <p:nvSpPr>
          <p:cNvPr id="2" name="Rounded Rectangle 1"/>
          <p:cNvSpPr/>
          <p:nvPr/>
        </p:nvSpPr>
        <p:spPr>
          <a:xfrm>
            <a:off x="611560" y="2871161"/>
            <a:ext cx="1368152" cy="79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t>Student  Login/</a:t>
            </a:r>
            <a:r>
              <a:rPr lang="en-US" sz="1400" b="1" i="1" dirty="0" err="1" smtClean="0"/>
              <a:t>SignUp</a:t>
            </a:r>
            <a:endParaRPr lang="en-US" sz="1400" b="1" i="1" dirty="0"/>
          </a:p>
        </p:txBody>
      </p:sp>
      <p:sp>
        <p:nvSpPr>
          <p:cNvPr id="14" name="Rounded Rectangle 13"/>
          <p:cNvSpPr/>
          <p:nvPr/>
        </p:nvSpPr>
        <p:spPr>
          <a:xfrm>
            <a:off x="3491880" y="2852936"/>
            <a:ext cx="1512168" cy="79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smtClean="0"/>
              <a:t>Staff Login/</a:t>
            </a:r>
            <a:r>
              <a:rPr lang="en-US" sz="1600" b="1" i="1" dirty="0" err="1" smtClean="0"/>
              <a:t>SignUp</a:t>
            </a:r>
            <a:endParaRPr lang="en-US" sz="1600" b="1" i="1" dirty="0"/>
          </a:p>
        </p:txBody>
      </p:sp>
      <p:sp>
        <p:nvSpPr>
          <p:cNvPr id="15" name="Rounded Rectangle 14"/>
          <p:cNvSpPr/>
          <p:nvPr/>
        </p:nvSpPr>
        <p:spPr>
          <a:xfrm>
            <a:off x="6308041" y="2852936"/>
            <a:ext cx="1584176" cy="792088"/>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smtClean="0"/>
              <a:t>Members Login/</a:t>
            </a:r>
            <a:r>
              <a:rPr lang="en-US" sz="1600" b="1" dirty="0" err="1" smtClean="0"/>
              <a:t>SignUp</a:t>
            </a:r>
            <a:endParaRPr lang="en-US" sz="1600" b="1" dirty="0"/>
          </a:p>
        </p:txBody>
      </p:sp>
    </p:spTree>
    <p:extLst>
      <p:ext uri="{BB962C8B-B14F-4D97-AF65-F5344CB8AC3E}">
        <p14:creationId xmlns:p14="http://schemas.microsoft.com/office/powerpoint/2010/main" val="34471076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Ø"/>
            </a:pPr>
            <a:r>
              <a:rPr lang="en-US" i="1" dirty="0" smtClean="0"/>
              <a:t>Student Login.</a:t>
            </a:r>
            <a:endParaRPr lang="en-US" i="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A student  should be able to login to the account if only he/she has registered.</a:t>
            </a:r>
          </a:p>
          <a:p>
            <a:pPr>
              <a:buFont typeface="Wingdings" pitchFamily="2" charset="2"/>
              <a:buChar char="ü"/>
            </a:pPr>
            <a:r>
              <a:rPr lang="en-US" dirty="0" smtClean="0"/>
              <a:t>A student  should be able to </a:t>
            </a:r>
            <a:r>
              <a:rPr lang="en-US" dirty="0" err="1" smtClean="0"/>
              <a:t>SignUp</a:t>
            </a:r>
            <a:r>
              <a:rPr lang="en-US" dirty="0" smtClean="0"/>
              <a:t> to the account  if he/she has not registered.</a:t>
            </a:r>
          </a:p>
          <a:p>
            <a:pPr>
              <a:buFont typeface="Wingdings" pitchFamily="2" charset="2"/>
              <a:buChar char="ü"/>
            </a:pPr>
            <a:r>
              <a:rPr lang="en-US" dirty="0" smtClean="0"/>
              <a:t>Student’s data is supposed to be stored to the database.</a:t>
            </a:r>
          </a:p>
          <a:p>
            <a:pPr>
              <a:buFont typeface="Wingdings" pitchFamily="2" charset="2"/>
              <a:buChar char="ü"/>
            </a:pPr>
            <a:r>
              <a:rPr lang="en-US" dirty="0" smtClean="0"/>
              <a:t>Login page should contain:</a:t>
            </a:r>
          </a:p>
          <a:p>
            <a:pPr lvl="2">
              <a:buFont typeface="Courier New" pitchFamily="49" charset="0"/>
              <a:buChar char="o"/>
            </a:pPr>
            <a:r>
              <a:rPr lang="en-US" i="1" dirty="0" smtClean="0">
                <a:latin typeface="Calibri" pitchFamily="34" charset="0"/>
                <a:cs typeface="Calibri" pitchFamily="34" charset="0"/>
              </a:rPr>
              <a:t>Registration Number</a:t>
            </a:r>
          </a:p>
          <a:p>
            <a:pPr lvl="2">
              <a:buFont typeface="Courier New" pitchFamily="49" charset="0"/>
              <a:buChar char="o"/>
            </a:pPr>
            <a:r>
              <a:rPr lang="en-US" i="1" dirty="0" smtClean="0">
                <a:latin typeface="Calibri" pitchFamily="34" charset="0"/>
                <a:cs typeface="Calibri" pitchFamily="34" charset="0"/>
              </a:rPr>
              <a:t>Password</a:t>
            </a:r>
          </a:p>
          <a:p>
            <a:pPr lvl="2">
              <a:buFont typeface="Courier New" pitchFamily="49" charset="0"/>
              <a:buChar char="o"/>
            </a:pPr>
            <a:r>
              <a:rPr lang="en-US" i="1" dirty="0" smtClean="0">
                <a:latin typeface="Calibri" pitchFamily="34" charset="0"/>
                <a:cs typeface="Calibri" pitchFamily="34" charset="0"/>
              </a:rPr>
              <a:t>Confirm password</a:t>
            </a:r>
          </a:p>
          <a:p>
            <a:pPr>
              <a:buFont typeface="Courier New" pitchFamily="49" charset="0"/>
              <a:buChar char="o"/>
            </a:pPr>
            <a:endParaRPr lang="en-US" dirty="0" smtClean="0"/>
          </a:p>
        </p:txBody>
      </p:sp>
    </p:spTree>
    <p:extLst>
      <p:ext uri="{BB962C8B-B14F-4D97-AF65-F5344CB8AC3E}">
        <p14:creationId xmlns:p14="http://schemas.microsoft.com/office/powerpoint/2010/main" val="348892274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107504" y="116632"/>
            <a:ext cx="8928992" cy="6624736"/>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07504" y="116632"/>
            <a:ext cx="8928992" cy="720080"/>
          </a:xfrm>
          <a:prstGeom prst="flowChart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sz="1600" b="1" i="1" dirty="0">
              <a:solidFill>
                <a:schemeClr val="tx1"/>
              </a:solidFill>
            </a:endParaRPr>
          </a:p>
        </p:txBody>
      </p:sp>
      <p:sp>
        <p:nvSpPr>
          <p:cNvPr id="5" name="Flowchart: Process 4"/>
          <p:cNvSpPr/>
          <p:nvPr/>
        </p:nvSpPr>
        <p:spPr>
          <a:xfrm>
            <a:off x="6804248" y="163813"/>
            <a:ext cx="2175938" cy="57606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HOME |ABOUT |Services |Contact</a:t>
            </a:r>
            <a:endParaRPr lang="en-US" sz="1400" b="1" dirty="0">
              <a:solidFill>
                <a:schemeClr val="tx1"/>
              </a:solidFill>
            </a:endParaRPr>
          </a:p>
        </p:txBody>
      </p:sp>
      <p:sp>
        <p:nvSpPr>
          <p:cNvPr id="6" name="Flowchart: Process 5"/>
          <p:cNvSpPr/>
          <p:nvPr/>
        </p:nvSpPr>
        <p:spPr>
          <a:xfrm>
            <a:off x="107504" y="836712"/>
            <a:ext cx="8928992" cy="201622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BACKGROUND IMAGE</a:t>
            </a:r>
          </a:p>
        </p:txBody>
      </p:sp>
      <p:sp>
        <p:nvSpPr>
          <p:cNvPr id="7" name="Rounded Rectangle 6"/>
          <p:cNvSpPr/>
          <p:nvPr/>
        </p:nvSpPr>
        <p:spPr>
          <a:xfrm>
            <a:off x="1835696" y="260647"/>
            <a:ext cx="4824536" cy="479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smtClean="0">
                <a:solidFill>
                  <a:schemeClr val="tx1"/>
                </a:solidFill>
              </a:rPr>
              <a:t>Mc</a:t>
            </a:r>
            <a:r>
              <a:rPr lang="en-US" b="1" i="1" dirty="0" smtClean="0">
                <a:solidFill>
                  <a:schemeClr val="tx1"/>
                </a:solidFill>
              </a:rPr>
              <a:t> Legendry University Library</a:t>
            </a:r>
            <a:endParaRPr lang="en-US" b="1" i="1" dirty="0">
              <a:solidFill>
                <a:schemeClr val="tx1"/>
              </a:solidFill>
            </a:endParaRPr>
          </a:p>
        </p:txBody>
      </p:sp>
      <p:sp>
        <p:nvSpPr>
          <p:cNvPr id="8" name="Oval 7"/>
          <p:cNvSpPr/>
          <p:nvPr/>
        </p:nvSpPr>
        <p:spPr>
          <a:xfrm>
            <a:off x="323528" y="163813"/>
            <a:ext cx="864096" cy="576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LOGO</a:t>
            </a:r>
            <a:endParaRPr lang="en-US" sz="1400" b="1" i="1" dirty="0">
              <a:solidFill>
                <a:schemeClr val="tx1"/>
              </a:solidFill>
            </a:endParaRPr>
          </a:p>
        </p:txBody>
      </p:sp>
      <p:sp>
        <p:nvSpPr>
          <p:cNvPr id="9" name="Flowchart: Process 8"/>
          <p:cNvSpPr/>
          <p:nvPr/>
        </p:nvSpPr>
        <p:spPr>
          <a:xfrm>
            <a:off x="107504" y="6311665"/>
            <a:ext cx="8928992" cy="432048"/>
          </a:xfrm>
          <a:prstGeom prst="flowChart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FOOTER</a:t>
            </a:r>
            <a:endParaRPr lang="en-US" b="1" i="1" dirty="0">
              <a:solidFill>
                <a:schemeClr val="tx1"/>
              </a:solidFill>
            </a:endParaRPr>
          </a:p>
        </p:txBody>
      </p:sp>
      <p:sp>
        <p:nvSpPr>
          <p:cNvPr id="10" name="Oval 9"/>
          <p:cNvSpPr/>
          <p:nvPr/>
        </p:nvSpPr>
        <p:spPr>
          <a:xfrm>
            <a:off x="107504" y="98072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Services</a:t>
            </a:r>
            <a:endParaRPr lang="en-US" sz="1100" i="1" dirty="0">
              <a:solidFill>
                <a:schemeClr val="tx1"/>
              </a:solidFill>
            </a:endParaRPr>
          </a:p>
        </p:txBody>
      </p:sp>
      <p:sp>
        <p:nvSpPr>
          <p:cNvPr id="13" name="Flowchart: Process 12"/>
          <p:cNvSpPr/>
          <p:nvPr/>
        </p:nvSpPr>
        <p:spPr>
          <a:xfrm>
            <a:off x="287524" y="5013176"/>
            <a:ext cx="8568952" cy="1152128"/>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Classification and arrangement of books</a:t>
            </a:r>
          </a:p>
          <a:p>
            <a:pPr algn="ctr"/>
            <a:r>
              <a:rPr lang="en-US" dirty="0" smtClean="0">
                <a:solidFill>
                  <a:schemeClr val="tx1"/>
                </a:solidFill>
              </a:rPr>
              <a:t>FREQUENTLY ASKED QUESTIONS(FAQs).</a:t>
            </a:r>
            <a:endParaRPr lang="en-US" dirty="0">
              <a:solidFill>
                <a:schemeClr val="tx1"/>
              </a:solidFill>
            </a:endParaRPr>
          </a:p>
        </p:txBody>
      </p:sp>
      <p:sp>
        <p:nvSpPr>
          <p:cNvPr id="11" name="Flowchart: Process 10"/>
          <p:cNvSpPr/>
          <p:nvPr/>
        </p:nvSpPr>
        <p:spPr>
          <a:xfrm>
            <a:off x="647564" y="2297654"/>
            <a:ext cx="7884876" cy="1368152"/>
          </a:xfrm>
          <a:prstGeom prst="flowChartProcess">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Library operating hours</a:t>
            </a:r>
          </a:p>
          <a:p>
            <a:pPr algn="ctr"/>
            <a:r>
              <a:rPr lang="en-US" dirty="0" err="1" smtClean="0">
                <a:solidFill>
                  <a:schemeClr val="tx1"/>
                </a:solidFill>
              </a:rPr>
              <a:t>Books,Newspaper,Magazines,Journal</a:t>
            </a:r>
            <a:r>
              <a:rPr lang="en-US" dirty="0" smtClean="0">
                <a:solidFill>
                  <a:schemeClr val="tx1"/>
                </a:solidFill>
              </a:rPr>
              <a:t> </a:t>
            </a:r>
            <a:r>
              <a:rPr lang="en-US" dirty="0" err="1" smtClean="0">
                <a:solidFill>
                  <a:schemeClr val="tx1"/>
                </a:solidFill>
              </a:rPr>
              <a:t>e.t.c</a:t>
            </a:r>
            <a:endParaRPr lang="en-US" dirty="0" smtClean="0">
              <a:solidFill>
                <a:schemeClr val="tx1"/>
              </a:solidFill>
            </a:endParaRPr>
          </a:p>
          <a:p>
            <a:pPr algn="ctr"/>
            <a:r>
              <a:rPr lang="en-US" dirty="0" smtClean="0">
                <a:solidFill>
                  <a:schemeClr val="tx1"/>
                </a:solidFill>
              </a:rPr>
              <a:t>Photos of the books </a:t>
            </a:r>
            <a:r>
              <a:rPr lang="en-US" dirty="0" err="1" smtClean="0">
                <a:solidFill>
                  <a:schemeClr val="tx1"/>
                </a:solidFill>
              </a:rPr>
              <a:t>etc</a:t>
            </a:r>
            <a:endParaRPr lang="en-US" dirty="0" smtClean="0">
              <a:solidFill>
                <a:schemeClr val="tx1"/>
              </a:solidFill>
            </a:endParaRPr>
          </a:p>
        </p:txBody>
      </p:sp>
      <p:sp>
        <p:nvSpPr>
          <p:cNvPr id="12" name="Flowchart: Process 11"/>
          <p:cNvSpPr/>
          <p:nvPr/>
        </p:nvSpPr>
        <p:spPr>
          <a:xfrm>
            <a:off x="863588" y="3284984"/>
            <a:ext cx="648072" cy="28803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lowchart: Process 15"/>
          <p:cNvSpPr/>
          <p:nvPr/>
        </p:nvSpPr>
        <p:spPr>
          <a:xfrm>
            <a:off x="1763688" y="3284984"/>
            <a:ext cx="576064" cy="28803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lowchart: Process 16"/>
          <p:cNvSpPr/>
          <p:nvPr/>
        </p:nvSpPr>
        <p:spPr>
          <a:xfrm>
            <a:off x="2555776" y="3284984"/>
            <a:ext cx="648072" cy="28803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lowchart: Process 17"/>
          <p:cNvSpPr/>
          <p:nvPr/>
        </p:nvSpPr>
        <p:spPr>
          <a:xfrm>
            <a:off x="5940152" y="3305766"/>
            <a:ext cx="576064" cy="288032"/>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lowchart: Process 18"/>
          <p:cNvSpPr/>
          <p:nvPr/>
        </p:nvSpPr>
        <p:spPr>
          <a:xfrm>
            <a:off x="6725344" y="3264202"/>
            <a:ext cx="576064" cy="308814"/>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lowchart: Process 19"/>
          <p:cNvSpPr/>
          <p:nvPr/>
        </p:nvSpPr>
        <p:spPr>
          <a:xfrm>
            <a:off x="7604185" y="3274593"/>
            <a:ext cx="576064" cy="308814"/>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lowchart: Process 20"/>
          <p:cNvSpPr/>
          <p:nvPr/>
        </p:nvSpPr>
        <p:spPr>
          <a:xfrm>
            <a:off x="3419872" y="3583407"/>
            <a:ext cx="504056" cy="349649"/>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Process 21"/>
          <p:cNvSpPr/>
          <p:nvPr/>
        </p:nvSpPr>
        <p:spPr>
          <a:xfrm>
            <a:off x="4139952" y="3593798"/>
            <a:ext cx="648072" cy="33925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lowchart: Process 22"/>
          <p:cNvSpPr/>
          <p:nvPr/>
        </p:nvSpPr>
        <p:spPr>
          <a:xfrm>
            <a:off x="5106055" y="3593798"/>
            <a:ext cx="648072" cy="339258"/>
          </a:xfrm>
          <a:prstGeom prst="flowChartProcess">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 Diagonal Corner Rectangle 23"/>
          <p:cNvSpPr/>
          <p:nvPr/>
        </p:nvSpPr>
        <p:spPr>
          <a:xfrm>
            <a:off x="1205626" y="4044814"/>
            <a:ext cx="7164796" cy="824345"/>
          </a:xfrm>
          <a:prstGeom prst="round2Diag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Clink on the books to </a:t>
            </a:r>
            <a:r>
              <a:rPr lang="en-US" dirty="0" err="1" smtClean="0">
                <a:solidFill>
                  <a:schemeClr val="tx1"/>
                </a:solidFill>
              </a:rPr>
              <a:t>book,add</a:t>
            </a:r>
            <a:r>
              <a:rPr lang="en-US" dirty="0" smtClean="0">
                <a:solidFill>
                  <a:schemeClr val="tx1"/>
                </a:solidFill>
              </a:rPr>
              <a:t> to your library,</a:t>
            </a:r>
            <a:endParaRPr lang="en-US" dirty="0">
              <a:solidFill>
                <a:schemeClr val="tx1"/>
              </a:solidFill>
            </a:endParaRPr>
          </a:p>
        </p:txBody>
      </p:sp>
    </p:spTree>
    <p:extLst>
      <p:ext uri="{BB962C8B-B14F-4D97-AF65-F5344CB8AC3E}">
        <p14:creationId xmlns:p14="http://schemas.microsoft.com/office/powerpoint/2010/main" val="12600665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lowchart: Process 2"/>
          <p:cNvSpPr/>
          <p:nvPr/>
        </p:nvSpPr>
        <p:spPr>
          <a:xfrm>
            <a:off x="107504" y="116632"/>
            <a:ext cx="8928992" cy="6624736"/>
          </a:xfrm>
          <a:prstGeom prst="flowChartProcess">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ocess 3"/>
          <p:cNvSpPr/>
          <p:nvPr/>
        </p:nvSpPr>
        <p:spPr>
          <a:xfrm>
            <a:off x="107504" y="116632"/>
            <a:ext cx="8928992" cy="720080"/>
          </a:xfrm>
          <a:prstGeom prst="flowChartProcess">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a:t>
            </a:r>
            <a:endParaRPr lang="en-US" sz="1600" b="1" i="1" dirty="0">
              <a:solidFill>
                <a:schemeClr val="tx1"/>
              </a:solidFill>
            </a:endParaRPr>
          </a:p>
        </p:txBody>
      </p:sp>
      <p:sp>
        <p:nvSpPr>
          <p:cNvPr id="5" name="Flowchart: Process 4"/>
          <p:cNvSpPr/>
          <p:nvPr/>
        </p:nvSpPr>
        <p:spPr>
          <a:xfrm>
            <a:off x="6948264" y="163813"/>
            <a:ext cx="2031922" cy="57606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solidFill>
                  <a:schemeClr val="tx1"/>
                </a:solidFill>
              </a:rPr>
              <a:t>HOME |ABOUT |Services |Contact</a:t>
            </a:r>
            <a:endParaRPr lang="en-US" sz="1400" b="1" dirty="0">
              <a:solidFill>
                <a:schemeClr val="tx1"/>
              </a:solidFill>
            </a:endParaRPr>
          </a:p>
        </p:txBody>
      </p:sp>
      <p:sp>
        <p:nvSpPr>
          <p:cNvPr id="6" name="Flowchart: Process 5"/>
          <p:cNvSpPr/>
          <p:nvPr/>
        </p:nvSpPr>
        <p:spPr>
          <a:xfrm>
            <a:off x="107504" y="836712"/>
            <a:ext cx="8928992" cy="2016224"/>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BACKGROUND IMAGE</a:t>
            </a:r>
          </a:p>
        </p:txBody>
      </p:sp>
      <p:sp>
        <p:nvSpPr>
          <p:cNvPr id="7" name="Rounded Rectangle 6"/>
          <p:cNvSpPr/>
          <p:nvPr/>
        </p:nvSpPr>
        <p:spPr>
          <a:xfrm>
            <a:off x="1835696" y="260647"/>
            <a:ext cx="4824536" cy="479229"/>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err="1" smtClean="0">
                <a:solidFill>
                  <a:schemeClr val="tx1"/>
                </a:solidFill>
              </a:rPr>
              <a:t>Mc</a:t>
            </a:r>
            <a:r>
              <a:rPr lang="en-US" b="1" i="1" dirty="0" smtClean="0">
                <a:solidFill>
                  <a:schemeClr val="tx1"/>
                </a:solidFill>
              </a:rPr>
              <a:t>  Legendry University Library</a:t>
            </a:r>
            <a:endParaRPr lang="en-US" b="1" i="1" dirty="0">
              <a:solidFill>
                <a:schemeClr val="tx1"/>
              </a:solidFill>
            </a:endParaRPr>
          </a:p>
        </p:txBody>
      </p:sp>
      <p:sp>
        <p:nvSpPr>
          <p:cNvPr id="8" name="Oval 7"/>
          <p:cNvSpPr/>
          <p:nvPr/>
        </p:nvSpPr>
        <p:spPr>
          <a:xfrm>
            <a:off x="323528" y="163813"/>
            <a:ext cx="864096" cy="57606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i="1" dirty="0" smtClean="0">
                <a:solidFill>
                  <a:schemeClr val="tx1"/>
                </a:solidFill>
              </a:rPr>
              <a:t>LOGO</a:t>
            </a:r>
            <a:endParaRPr lang="en-US" sz="1400" b="1" i="1" dirty="0">
              <a:solidFill>
                <a:schemeClr val="tx1"/>
              </a:solidFill>
            </a:endParaRPr>
          </a:p>
        </p:txBody>
      </p:sp>
      <p:sp>
        <p:nvSpPr>
          <p:cNvPr id="9" name="Flowchart: Process 8"/>
          <p:cNvSpPr/>
          <p:nvPr/>
        </p:nvSpPr>
        <p:spPr>
          <a:xfrm>
            <a:off x="107504" y="6311665"/>
            <a:ext cx="8928992" cy="432048"/>
          </a:xfrm>
          <a:prstGeom prst="flowChartProcess">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solidFill>
                  <a:schemeClr val="tx1"/>
                </a:solidFill>
              </a:rPr>
              <a:t>FOOTER</a:t>
            </a:r>
            <a:endParaRPr lang="en-US" b="1" i="1" dirty="0">
              <a:solidFill>
                <a:schemeClr val="tx1"/>
              </a:solidFill>
            </a:endParaRPr>
          </a:p>
        </p:txBody>
      </p:sp>
      <p:sp>
        <p:nvSpPr>
          <p:cNvPr id="10" name="Oval 9"/>
          <p:cNvSpPr/>
          <p:nvPr/>
        </p:nvSpPr>
        <p:spPr>
          <a:xfrm>
            <a:off x="107504" y="980728"/>
            <a:ext cx="1080120" cy="7200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tx1"/>
                </a:solidFill>
              </a:rPr>
              <a:t>Contact</a:t>
            </a:r>
            <a:endParaRPr lang="en-US" sz="1100" i="1" dirty="0">
              <a:solidFill>
                <a:schemeClr val="tx1"/>
              </a:solidFill>
            </a:endParaRPr>
          </a:p>
        </p:txBody>
      </p:sp>
      <p:sp>
        <p:nvSpPr>
          <p:cNvPr id="13" name="Flowchart: Process 12"/>
          <p:cNvSpPr/>
          <p:nvPr/>
        </p:nvSpPr>
        <p:spPr>
          <a:xfrm>
            <a:off x="287524" y="5085184"/>
            <a:ext cx="8568952" cy="1080120"/>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FREQUENTLY ASKED QUESTIONS(FAQs).</a:t>
            </a:r>
            <a:endParaRPr lang="en-US" dirty="0">
              <a:solidFill>
                <a:schemeClr val="tx1"/>
              </a:solidFill>
            </a:endParaRPr>
          </a:p>
        </p:txBody>
      </p:sp>
      <p:sp>
        <p:nvSpPr>
          <p:cNvPr id="14" name="Flowchart: Process 13"/>
          <p:cNvSpPr/>
          <p:nvPr/>
        </p:nvSpPr>
        <p:spPr>
          <a:xfrm>
            <a:off x="647564" y="2492896"/>
            <a:ext cx="7884876" cy="2016223"/>
          </a:xfrm>
          <a:prstGeom prst="flowChartProcess">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Contact  Me.</a:t>
            </a:r>
          </a:p>
          <a:p>
            <a:pPr algn="ctr"/>
            <a:r>
              <a:rPr lang="en-US" dirty="0" smtClean="0">
                <a:solidFill>
                  <a:schemeClr val="tx1"/>
                </a:solidFill>
              </a:rPr>
              <a:t>Testimonials.</a:t>
            </a:r>
          </a:p>
          <a:p>
            <a:pPr algn="ctr"/>
            <a:endParaRPr lang="en-US" dirty="0" smtClean="0">
              <a:solidFill>
                <a:schemeClr val="tx1"/>
              </a:solidFill>
            </a:endParaRPr>
          </a:p>
          <a:p>
            <a:pPr algn="ctr"/>
            <a:endParaRPr lang="en-US" dirty="0" smtClean="0">
              <a:solidFill>
                <a:schemeClr val="tx1"/>
              </a:solidFill>
            </a:endParaRPr>
          </a:p>
        </p:txBody>
      </p:sp>
    </p:spTree>
    <p:extLst>
      <p:ext uri="{BB962C8B-B14F-4D97-AF65-F5344CB8AC3E}">
        <p14:creationId xmlns:p14="http://schemas.microsoft.com/office/powerpoint/2010/main" val="9928678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dirty="0" smtClean="0"/>
              <a:t>SCHOOL MANAGEMENT SYSTEM MODULES.</a:t>
            </a:r>
            <a:endParaRPr lang="en-US" dirty="0"/>
          </a:p>
        </p:txBody>
      </p:sp>
      <p:sp>
        <p:nvSpPr>
          <p:cNvPr id="3" name="Content Placeholder 2"/>
          <p:cNvSpPr>
            <a:spLocks noGrp="1"/>
          </p:cNvSpPr>
          <p:nvPr>
            <p:ph idx="1"/>
          </p:nvPr>
        </p:nvSpPr>
        <p:spPr>
          <a:solidFill>
            <a:srgbClr val="002060"/>
          </a:solidFill>
        </p:spPr>
        <p:txBody>
          <a:bodyPr>
            <a:normAutofit fontScale="92500" lnSpcReduction="20000"/>
          </a:bodyPr>
          <a:lstStyle/>
          <a:p>
            <a:pPr>
              <a:buFont typeface="Wingdings" pitchFamily="2" charset="2"/>
              <a:buChar char="v"/>
            </a:pPr>
            <a:r>
              <a:rPr lang="en-US" sz="2400" i="1" dirty="0">
                <a:solidFill>
                  <a:schemeClr val="bg1"/>
                </a:solidFill>
              </a:rPr>
              <a:t>A school management system typically consists of several modules or components that help automate and streamline various administrative and academic processes within an educational institution</a:t>
            </a:r>
            <a:r>
              <a:rPr lang="en-US" sz="2400" i="1" dirty="0" smtClean="0">
                <a:solidFill>
                  <a:schemeClr val="bg1"/>
                </a:solidFill>
              </a:rPr>
              <a:t>.</a:t>
            </a:r>
          </a:p>
          <a:p>
            <a:pPr>
              <a:buFont typeface="Wingdings" pitchFamily="2" charset="2"/>
              <a:buChar char="ü"/>
            </a:pPr>
            <a:r>
              <a:rPr lang="en-US" sz="2100" dirty="0">
                <a:solidFill>
                  <a:srgbClr val="FFFF00"/>
                </a:solidFill>
              </a:rPr>
              <a:t>Here are some common modules found in a school management system</a:t>
            </a:r>
            <a:r>
              <a:rPr lang="en-US" sz="2100" dirty="0" smtClean="0">
                <a:solidFill>
                  <a:srgbClr val="FFFF00"/>
                </a:solidFill>
              </a:rPr>
              <a:t>:</a:t>
            </a:r>
          </a:p>
          <a:p>
            <a:pPr lvl="2">
              <a:buFont typeface="Wingdings" pitchFamily="2" charset="2"/>
              <a:buChar char="Ø"/>
            </a:pPr>
            <a:r>
              <a:rPr lang="en-US" sz="2100" dirty="0">
                <a:solidFill>
                  <a:schemeClr val="bg2">
                    <a:lumMod val="90000"/>
                  </a:schemeClr>
                </a:solidFill>
              </a:rPr>
              <a:t>Student Information </a:t>
            </a:r>
            <a:r>
              <a:rPr lang="en-US" sz="2100" dirty="0" smtClean="0">
                <a:solidFill>
                  <a:schemeClr val="bg2">
                    <a:lumMod val="90000"/>
                  </a:schemeClr>
                </a:solidFill>
              </a:rPr>
              <a:t>System.</a:t>
            </a:r>
          </a:p>
          <a:p>
            <a:pPr lvl="2">
              <a:buFont typeface="Wingdings" pitchFamily="2" charset="2"/>
              <a:buChar char="Ø"/>
            </a:pPr>
            <a:r>
              <a:rPr lang="en-US" sz="2100" dirty="0" smtClean="0">
                <a:solidFill>
                  <a:schemeClr val="bg2">
                    <a:lumMod val="90000"/>
                  </a:schemeClr>
                </a:solidFill>
              </a:rPr>
              <a:t>Academic Management System.</a:t>
            </a:r>
          </a:p>
          <a:p>
            <a:pPr lvl="2">
              <a:buFont typeface="Wingdings" pitchFamily="2" charset="2"/>
              <a:buChar char="Ø"/>
            </a:pPr>
            <a:r>
              <a:rPr lang="en-US" sz="2100" dirty="0">
                <a:solidFill>
                  <a:schemeClr val="bg2">
                    <a:lumMod val="90000"/>
                  </a:schemeClr>
                </a:solidFill>
              </a:rPr>
              <a:t>Staff </a:t>
            </a:r>
            <a:r>
              <a:rPr lang="en-US" sz="2100" dirty="0" smtClean="0">
                <a:solidFill>
                  <a:schemeClr val="bg2">
                    <a:lumMod val="90000"/>
                  </a:schemeClr>
                </a:solidFill>
              </a:rPr>
              <a:t>Management.</a:t>
            </a:r>
          </a:p>
          <a:p>
            <a:pPr lvl="2">
              <a:buFont typeface="Wingdings" pitchFamily="2" charset="2"/>
              <a:buChar char="Ø"/>
            </a:pPr>
            <a:r>
              <a:rPr lang="en-US" sz="2100" dirty="0">
                <a:solidFill>
                  <a:schemeClr val="bg2">
                    <a:lumMod val="90000"/>
                  </a:schemeClr>
                </a:solidFill>
              </a:rPr>
              <a:t>Financial </a:t>
            </a:r>
            <a:r>
              <a:rPr lang="en-US" sz="2100" dirty="0" smtClean="0">
                <a:solidFill>
                  <a:schemeClr val="bg2">
                    <a:lumMod val="90000"/>
                  </a:schemeClr>
                </a:solidFill>
              </a:rPr>
              <a:t>Management.</a:t>
            </a:r>
          </a:p>
          <a:p>
            <a:pPr lvl="2">
              <a:buFont typeface="Wingdings" pitchFamily="2" charset="2"/>
              <a:buChar char="Ø"/>
            </a:pPr>
            <a:r>
              <a:rPr lang="en-US" sz="2100" dirty="0">
                <a:solidFill>
                  <a:schemeClr val="bg2">
                    <a:lumMod val="90000"/>
                  </a:schemeClr>
                </a:solidFill>
              </a:rPr>
              <a:t>Library </a:t>
            </a:r>
            <a:r>
              <a:rPr lang="en-US" sz="2100" dirty="0" smtClean="0">
                <a:solidFill>
                  <a:schemeClr val="bg2">
                    <a:lumMod val="90000"/>
                  </a:schemeClr>
                </a:solidFill>
              </a:rPr>
              <a:t>Management.</a:t>
            </a:r>
          </a:p>
          <a:p>
            <a:pPr lvl="2">
              <a:buFont typeface="Wingdings" pitchFamily="2" charset="2"/>
              <a:buChar char="Ø"/>
            </a:pPr>
            <a:r>
              <a:rPr lang="en-US" sz="2100" dirty="0">
                <a:solidFill>
                  <a:schemeClr val="bg2">
                    <a:lumMod val="90000"/>
                  </a:schemeClr>
                </a:solidFill>
              </a:rPr>
              <a:t>Communication and </a:t>
            </a:r>
            <a:r>
              <a:rPr lang="en-US" sz="2100" dirty="0" smtClean="0">
                <a:solidFill>
                  <a:schemeClr val="bg2">
                    <a:lumMod val="90000"/>
                  </a:schemeClr>
                </a:solidFill>
              </a:rPr>
              <a:t>Collaboration.</a:t>
            </a:r>
          </a:p>
          <a:p>
            <a:pPr lvl="2">
              <a:buFont typeface="Wingdings" pitchFamily="2" charset="2"/>
              <a:buChar char="Ø"/>
            </a:pPr>
            <a:r>
              <a:rPr lang="en-US" sz="2100" dirty="0">
                <a:solidFill>
                  <a:schemeClr val="bg2">
                    <a:lumMod val="90000"/>
                  </a:schemeClr>
                </a:solidFill>
              </a:rPr>
              <a:t>Transportation </a:t>
            </a:r>
            <a:r>
              <a:rPr lang="en-US" sz="2100" dirty="0" smtClean="0">
                <a:solidFill>
                  <a:schemeClr val="bg2">
                    <a:lumMod val="90000"/>
                  </a:schemeClr>
                </a:solidFill>
              </a:rPr>
              <a:t>Management.</a:t>
            </a:r>
          </a:p>
          <a:p>
            <a:pPr lvl="2">
              <a:buFont typeface="Wingdings" pitchFamily="2" charset="2"/>
              <a:buChar char="Ø"/>
            </a:pPr>
            <a:r>
              <a:rPr lang="en-US" sz="2100" dirty="0">
                <a:solidFill>
                  <a:schemeClr val="bg2">
                    <a:lumMod val="90000"/>
                  </a:schemeClr>
                </a:solidFill>
              </a:rPr>
              <a:t>Health and </a:t>
            </a:r>
            <a:r>
              <a:rPr lang="en-US" sz="2100" dirty="0" smtClean="0">
                <a:solidFill>
                  <a:schemeClr val="bg2">
                    <a:lumMod val="90000"/>
                  </a:schemeClr>
                </a:solidFill>
              </a:rPr>
              <a:t>Attendance.</a:t>
            </a:r>
          </a:p>
          <a:p>
            <a:pPr lvl="2">
              <a:buFont typeface="Wingdings" pitchFamily="2" charset="2"/>
              <a:buChar char="Ø"/>
            </a:pPr>
            <a:r>
              <a:rPr lang="en-US" sz="2100" dirty="0">
                <a:solidFill>
                  <a:schemeClr val="bg2">
                    <a:lumMod val="90000"/>
                  </a:schemeClr>
                </a:solidFill>
              </a:rPr>
              <a:t>Event and Activity </a:t>
            </a:r>
            <a:r>
              <a:rPr lang="en-US" sz="2100" dirty="0" smtClean="0">
                <a:solidFill>
                  <a:schemeClr val="bg2">
                    <a:lumMod val="90000"/>
                  </a:schemeClr>
                </a:solidFill>
              </a:rPr>
              <a:t>Management.</a:t>
            </a:r>
          </a:p>
          <a:p>
            <a:pPr lvl="2">
              <a:buFont typeface="Wingdings" pitchFamily="2" charset="2"/>
              <a:buChar char="Ø"/>
            </a:pPr>
            <a:r>
              <a:rPr lang="en-US" sz="2100" dirty="0">
                <a:solidFill>
                  <a:schemeClr val="bg2">
                    <a:lumMod val="90000"/>
                  </a:schemeClr>
                </a:solidFill>
              </a:rPr>
              <a:t> Reporting and </a:t>
            </a:r>
            <a:r>
              <a:rPr lang="en-US" sz="2100" dirty="0" smtClean="0">
                <a:solidFill>
                  <a:schemeClr val="bg2">
                    <a:lumMod val="90000"/>
                  </a:schemeClr>
                </a:solidFill>
              </a:rPr>
              <a:t>Analytics.</a:t>
            </a:r>
            <a:endParaRPr lang="en-US" sz="2100" dirty="0">
              <a:solidFill>
                <a:schemeClr val="bg2">
                  <a:lumMod val="90000"/>
                </a:schemeClr>
              </a:solidFill>
            </a:endParaRPr>
          </a:p>
          <a:p>
            <a:pPr>
              <a:buFont typeface="Wingdings" pitchFamily="2" charset="2"/>
              <a:buChar char="Ø"/>
            </a:pPr>
            <a:endParaRPr lang="en-US" dirty="0">
              <a:solidFill>
                <a:schemeClr val="bg2">
                  <a:lumMod val="90000"/>
                </a:schemeClr>
              </a:solidFill>
            </a:endParaRPr>
          </a:p>
        </p:txBody>
      </p:sp>
    </p:spTree>
    <p:extLst>
      <p:ext uri="{BB962C8B-B14F-4D97-AF65-F5344CB8AC3E}">
        <p14:creationId xmlns:p14="http://schemas.microsoft.com/office/powerpoint/2010/main" val="2497682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pPr marL="742950" indent="-742950">
              <a:buFont typeface="Wingdings" pitchFamily="2" charset="2"/>
              <a:buChar char="v"/>
            </a:pPr>
            <a:r>
              <a:rPr lang="en-US" sz="2700" b="1" i="1" u="sng" dirty="0" smtClean="0">
                <a:latin typeface="Arial Black" pitchFamily="34" charset="0"/>
              </a:rPr>
              <a:t>STUDENT </a:t>
            </a:r>
            <a:r>
              <a:rPr lang="en-US" sz="2700" b="1" i="1" u="sng" dirty="0">
                <a:latin typeface="Arial Black" pitchFamily="34" charset="0"/>
              </a:rPr>
              <a:t>INFORMATION SYSTEM.</a:t>
            </a:r>
            <a:r>
              <a:rPr lang="en-US" b="1" i="1" u="sng" dirty="0">
                <a:solidFill>
                  <a:schemeClr val="bg1"/>
                </a:solidFill>
                <a:latin typeface="Arial Black" pitchFamily="34" charset="0"/>
              </a:rPr>
              <a:t/>
            </a:r>
            <a:br>
              <a:rPr lang="en-US" b="1" i="1" u="sng" dirty="0">
                <a:solidFill>
                  <a:schemeClr val="bg1"/>
                </a:solidFill>
                <a:latin typeface="Arial Black" pitchFamily="34" charset="0"/>
              </a:rPr>
            </a:br>
            <a:endParaRPr lang="en-US" dirty="0"/>
          </a:p>
        </p:txBody>
      </p:sp>
      <p:sp>
        <p:nvSpPr>
          <p:cNvPr id="3" name="Content Placeholder 2"/>
          <p:cNvSpPr>
            <a:spLocks noGrp="1"/>
          </p:cNvSpPr>
          <p:nvPr>
            <p:ph idx="1"/>
          </p:nvPr>
        </p:nvSpPr>
        <p:spPr>
          <a:solidFill>
            <a:srgbClr val="002060"/>
          </a:solidFill>
        </p:spPr>
        <p:txBody>
          <a:bodyPr>
            <a:normAutofit/>
          </a:bodyPr>
          <a:lstStyle/>
          <a:p>
            <a:pPr>
              <a:buFont typeface="Courier New" pitchFamily="49" charset="0"/>
              <a:buChar char="o"/>
            </a:pPr>
            <a:r>
              <a:rPr lang="en-US" sz="2400" b="1" i="1" dirty="0" smtClean="0">
                <a:solidFill>
                  <a:schemeClr val="bg1"/>
                </a:solidFill>
                <a:latin typeface="+mj-lt"/>
              </a:rPr>
              <a:t>STUDENT REGISTRATION AND ADMISSION MANAGEMENT.</a:t>
            </a:r>
          </a:p>
          <a:p>
            <a:pPr lvl="1">
              <a:buFont typeface="Wingdings" pitchFamily="2" charset="2"/>
              <a:buChar char="Ø"/>
            </a:pPr>
            <a:r>
              <a:rPr lang="en-US" sz="2000" dirty="0">
                <a:solidFill>
                  <a:srgbClr val="FFFF00"/>
                </a:solidFill>
                <a:latin typeface="+mj-lt"/>
              </a:rPr>
              <a:t>This module allows schools to register new students, collect their personal information, and manage the admission process, including documentation and fee payments</a:t>
            </a:r>
            <a:r>
              <a:rPr lang="en-US" sz="2000" dirty="0" smtClean="0">
                <a:solidFill>
                  <a:srgbClr val="FFFF00"/>
                </a:solidFill>
                <a:latin typeface="+mj-lt"/>
              </a:rPr>
              <a:t>.</a:t>
            </a:r>
            <a:endParaRPr lang="en-US" sz="2400" dirty="0" smtClean="0">
              <a:solidFill>
                <a:srgbClr val="FFFF00"/>
              </a:solidFill>
              <a:latin typeface="+mj-lt"/>
            </a:endParaRPr>
          </a:p>
          <a:p>
            <a:pPr>
              <a:buFont typeface="Courier New" pitchFamily="49" charset="0"/>
              <a:buChar char="o"/>
            </a:pPr>
            <a:r>
              <a:rPr lang="en-US" sz="2400" b="1" i="1" dirty="0" smtClean="0">
                <a:solidFill>
                  <a:schemeClr val="bg1"/>
                </a:solidFill>
                <a:latin typeface="+mj-lt"/>
              </a:rPr>
              <a:t>STUDENT PROFILE MANAGEMENT.</a:t>
            </a:r>
          </a:p>
          <a:p>
            <a:pPr lvl="1">
              <a:buFont typeface="Wingdings" pitchFamily="2" charset="2"/>
              <a:buChar char="Ø"/>
            </a:pPr>
            <a:r>
              <a:rPr lang="en-US" sz="2000" dirty="0">
                <a:solidFill>
                  <a:srgbClr val="FFFF00"/>
                </a:solidFill>
                <a:latin typeface="+mj-lt"/>
              </a:rPr>
              <a:t>It enables schools to maintain comprehensive profiles of each student, including their personal details, contact information, </a:t>
            </a:r>
            <a:r>
              <a:rPr lang="en-US" sz="2000" dirty="0" smtClean="0">
                <a:solidFill>
                  <a:srgbClr val="FFFF00"/>
                </a:solidFill>
                <a:latin typeface="+mj-lt"/>
              </a:rPr>
              <a:t>emergency contacts</a:t>
            </a:r>
            <a:r>
              <a:rPr lang="en-US" sz="2000" dirty="0">
                <a:solidFill>
                  <a:srgbClr val="FFFF00"/>
                </a:solidFill>
                <a:latin typeface="+mj-lt"/>
              </a:rPr>
              <a:t>, and any relevant medical information</a:t>
            </a:r>
            <a:r>
              <a:rPr lang="en-US" sz="2000" dirty="0" smtClean="0">
                <a:solidFill>
                  <a:srgbClr val="FFFF00"/>
                </a:solidFill>
                <a:latin typeface="+mj-lt"/>
              </a:rPr>
              <a:t>.</a:t>
            </a:r>
          </a:p>
          <a:p>
            <a:pPr>
              <a:buFont typeface="Courier New" pitchFamily="49" charset="0"/>
              <a:buChar char="o"/>
            </a:pPr>
            <a:r>
              <a:rPr lang="en-US" sz="2400" b="1" i="1" dirty="0" smtClean="0">
                <a:solidFill>
                  <a:schemeClr val="bg1"/>
                </a:solidFill>
                <a:latin typeface="+mj-lt"/>
              </a:rPr>
              <a:t>ATTENDANCE TRACKING AND MANAGEMENT.</a:t>
            </a:r>
          </a:p>
          <a:p>
            <a:pPr lvl="1">
              <a:buFont typeface="Wingdings" pitchFamily="2" charset="2"/>
              <a:buChar char="Ø"/>
            </a:pPr>
            <a:r>
              <a:rPr lang="en-US" sz="2000" dirty="0">
                <a:solidFill>
                  <a:srgbClr val="FFFF00"/>
                </a:solidFill>
                <a:latin typeface="+mj-lt"/>
              </a:rPr>
              <a:t>This module helps record and track student attendance on a daily basis, allowing schools to monitor attendance patterns, identify trends, and take necessary actions.</a:t>
            </a:r>
            <a:endParaRPr lang="en-US" sz="2000" dirty="0" smtClean="0">
              <a:solidFill>
                <a:srgbClr val="FFFF00"/>
              </a:solidFill>
              <a:latin typeface="+mj-lt"/>
            </a:endParaRPr>
          </a:p>
          <a:p>
            <a:pPr>
              <a:buFont typeface="Wingdings" pitchFamily="2" charset="2"/>
              <a:buChar char="Ø"/>
            </a:pPr>
            <a:endParaRPr lang="en-US" sz="2000" dirty="0">
              <a:solidFill>
                <a:srgbClr val="FFFF00"/>
              </a:solidFill>
              <a:latin typeface="+mj-lt"/>
            </a:endParaRPr>
          </a:p>
        </p:txBody>
      </p:sp>
    </p:spTree>
    <p:extLst>
      <p:ext uri="{BB962C8B-B14F-4D97-AF65-F5344CB8AC3E}">
        <p14:creationId xmlns:p14="http://schemas.microsoft.com/office/powerpoint/2010/main" val="12636892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r>
              <a:rPr lang="en-US" sz="2800" b="1" i="1" dirty="0">
                <a:latin typeface="Arial Black" pitchFamily="34" charset="0"/>
              </a:rPr>
              <a:t>STUDENT INFORMATION SYSTEM</a:t>
            </a:r>
            <a:r>
              <a:rPr lang="en-US" sz="2800" b="1" i="1" dirty="0" smtClean="0">
                <a:latin typeface="Arial Black" pitchFamily="34" charset="0"/>
              </a:rPr>
              <a:t>.</a:t>
            </a:r>
            <a:br>
              <a:rPr lang="en-US" sz="2800" b="1" i="1" dirty="0" smtClean="0">
                <a:latin typeface="Arial Black" pitchFamily="34" charset="0"/>
              </a:rPr>
            </a:br>
            <a:r>
              <a:rPr lang="en-US" sz="2800" b="1" i="1" dirty="0" err="1" smtClean="0">
                <a:latin typeface="Arial Black" pitchFamily="34" charset="0"/>
              </a:rPr>
              <a:t>Cont</a:t>
            </a:r>
            <a:r>
              <a:rPr lang="en-US" sz="2800" b="1" i="1" dirty="0" smtClean="0">
                <a:latin typeface="Arial Black" pitchFamily="34" charset="0"/>
              </a:rPr>
              <a:t>….</a:t>
            </a:r>
            <a:endParaRPr lang="en-US" sz="2800" dirty="0"/>
          </a:p>
        </p:txBody>
      </p:sp>
      <p:sp>
        <p:nvSpPr>
          <p:cNvPr id="3" name="Content Placeholder 2"/>
          <p:cNvSpPr>
            <a:spLocks noGrp="1"/>
          </p:cNvSpPr>
          <p:nvPr>
            <p:ph idx="1"/>
          </p:nvPr>
        </p:nvSpPr>
        <p:spPr>
          <a:solidFill>
            <a:srgbClr val="002060"/>
          </a:solidFill>
        </p:spPr>
        <p:txBody>
          <a:bodyPr>
            <a:normAutofit/>
          </a:bodyPr>
          <a:lstStyle/>
          <a:p>
            <a:pPr>
              <a:lnSpc>
                <a:spcPct val="150000"/>
              </a:lnSpc>
              <a:buFont typeface="Courier New" pitchFamily="49" charset="0"/>
              <a:buChar char="o"/>
            </a:pPr>
            <a:r>
              <a:rPr lang="en-US" sz="2400" b="1" i="1" dirty="0" smtClean="0">
                <a:solidFill>
                  <a:schemeClr val="bg1"/>
                </a:solidFill>
              </a:rPr>
              <a:t>DISCIPLINE AND BEHAVIOR MANAGEMENT.</a:t>
            </a:r>
          </a:p>
          <a:p>
            <a:pPr lvl="1">
              <a:lnSpc>
                <a:spcPct val="150000"/>
              </a:lnSpc>
              <a:buFont typeface="Wingdings" pitchFamily="2" charset="2"/>
              <a:buChar char="Ø"/>
            </a:pPr>
            <a:r>
              <a:rPr lang="en-US" sz="2000" dirty="0">
                <a:solidFill>
                  <a:srgbClr val="FFFF00"/>
                </a:solidFill>
              </a:rPr>
              <a:t>It allows schools to track disciplinary incidents, maintain disciplinary records, and manage actions taken for disciplinary purposes, such as warnings, suspensions, or parent </a:t>
            </a:r>
            <a:r>
              <a:rPr lang="en-US" sz="2000" dirty="0" smtClean="0">
                <a:solidFill>
                  <a:srgbClr val="FFFF00"/>
                </a:solidFill>
              </a:rPr>
              <a:t>notifications.</a:t>
            </a:r>
          </a:p>
          <a:p>
            <a:pPr>
              <a:buFont typeface="Courier New" pitchFamily="49" charset="0"/>
              <a:buChar char="o"/>
            </a:pPr>
            <a:endParaRPr lang="en-US" sz="2400" dirty="0">
              <a:solidFill>
                <a:srgbClr val="FFFF00"/>
              </a:solidFill>
            </a:endParaRPr>
          </a:p>
        </p:txBody>
      </p:sp>
    </p:spTree>
    <p:extLst>
      <p:ext uri="{BB962C8B-B14F-4D97-AF65-F5344CB8AC3E}">
        <p14:creationId xmlns:p14="http://schemas.microsoft.com/office/powerpoint/2010/main" val="2061269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fontScale="92500" lnSpcReduction="20000"/>
          </a:bodyPr>
          <a:lstStyle/>
          <a:p>
            <a:pPr>
              <a:buFont typeface="Wingdings" pitchFamily="2" charset="2"/>
              <a:buChar char="v"/>
            </a:pPr>
            <a:r>
              <a:rPr lang="en-US" sz="2400" b="1" i="1" dirty="0">
                <a:solidFill>
                  <a:schemeClr val="bg1"/>
                </a:solidFill>
              </a:rPr>
              <a:t>An academic management system in a school is a software module that assists in managing various academic-related processes and activities. It is designed to streamline administrative tasks, support teachers in their instructional efforts, and provide stakeholders (students, teachers, parents, administrators) with access to academic information. Here is a detailed explanation of the components and features typically found in an academic management system</a:t>
            </a:r>
            <a:r>
              <a:rPr lang="en-US" sz="2400" b="1" i="1" dirty="0" smtClean="0">
                <a:solidFill>
                  <a:schemeClr val="bg1"/>
                </a:solidFill>
              </a:rPr>
              <a:t>:</a:t>
            </a:r>
          </a:p>
          <a:p>
            <a:pPr>
              <a:buFont typeface="Wingdings" pitchFamily="2" charset="2"/>
              <a:buChar char="ü"/>
            </a:pPr>
            <a:r>
              <a:rPr lang="en-US" sz="2400" b="1" i="1" dirty="0">
                <a:solidFill>
                  <a:srgbClr val="FFFF00"/>
                </a:solidFill>
              </a:rPr>
              <a:t>1. Class and Timetable Management:   - Class Creation: The system allows administrators to create classes or sections for different grades or courses, assign teachers to specific classes, and define class capacities.   - Timetable Generation: It automates the creation of class timetables, considering various constraints such as teacher availability, subject requirements, and room availability. The system ensures optimal utilization of resources and minimizes scheduling conflicts.</a:t>
            </a:r>
          </a:p>
        </p:txBody>
      </p:sp>
    </p:spTree>
    <p:extLst>
      <p:ext uri="{BB962C8B-B14F-4D97-AF65-F5344CB8AC3E}">
        <p14:creationId xmlns:p14="http://schemas.microsoft.com/office/powerpoint/2010/main" val="31739424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rgbClr val="FFFF00"/>
                </a:solidFill>
              </a:rPr>
              <a:t>2. Subject and Curriculum Management: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Subject Creation and Mapping: </a:t>
            </a:r>
            <a:r>
              <a:rPr lang="en-US" sz="2400" b="1" i="1" dirty="0">
                <a:solidFill>
                  <a:srgbClr val="FFFF00"/>
                </a:solidFill>
              </a:rPr>
              <a:t>The system facilitates the creation and mapping of subjects to respective classes or grade levels. It allows administrators to define subject names, descriptions, codes, and credits.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Curriculum Mapping</a:t>
            </a:r>
            <a:r>
              <a:rPr lang="en-US" sz="2400" b="1" i="1" dirty="0">
                <a:solidFill>
                  <a:srgbClr val="FFFF00"/>
                </a:solidFill>
              </a:rPr>
              <a:t>: It helps align the curriculum with educational standards, frameworks, or learning objectives. The system allows teachers to associate learning outcomes, topics, and resources with specific subjects or classes</a:t>
            </a:r>
            <a:r>
              <a:rPr lang="en-US" sz="2400" b="1" i="1" dirty="0" smtClean="0">
                <a:solidFill>
                  <a:srgbClr val="FFFF00"/>
                </a:solidFill>
              </a:rPr>
              <a:t>.</a:t>
            </a:r>
          </a:p>
          <a:p>
            <a:pPr>
              <a:buFont typeface="Wingdings" pitchFamily="2" charset="2"/>
              <a:buChar char="ü"/>
            </a:pPr>
            <a:endParaRPr lang="en-US" sz="2400" b="1" i="1" dirty="0">
              <a:solidFill>
                <a:srgbClr val="FFFF00"/>
              </a:solidFill>
            </a:endParaRPr>
          </a:p>
        </p:txBody>
      </p:sp>
    </p:spTree>
    <p:extLst>
      <p:ext uri="{BB962C8B-B14F-4D97-AF65-F5344CB8AC3E}">
        <p14:creationId xmlns:p14="http://schemas.microsoft.com/office/powerpoint/2010/main" val="3090634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fontScale="92500" lnSpcReduction="10000"/>
          </a:bodyPr>
          <a:lstStyle/>
          <a:p>
            <a:pPr marL="0" indent="0">
              <a:buNone/>
            </a:pPr>
            <a:r>
              <a:rPr lang="en-US" sz="2400" b="1" i="1" dirty="0">
                <a:solidFill>
                  <a:srgbClr val="FFFF00"/>
                </a:solidFill>
              </a:rPr>
              <a:t>3. </a:t>
            </a:r>
            <a:r>
              <a:rPr lang="en-US" sz="2400" b="1" i="1" dirty="0">
                <a:solidFill>
                  <a:schemeClr val="bg1"/>
                </a:solidFill>
              </a:rPr>
              <a:t>Exam and Grading Management</a:t>
            </a:r>
            <a:r>
              <a:rPr lang="en-US" sz="2400" b="1" i="1" dirty="0" smtClean="0">
                <a:solidFill>
                  <a:schemeClr val="bg1"/>
                </a:solidFill>
              </a:rPr>
              <a:t>:</a:t>
            </a: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Exam Scheduling</a:t>
            </a:r>
            <a:r>
              <a:rPr lang="en-US" sz="2400" b="1" i="1" dirty="0">
                <a:solidFill>
                  <a:srgbClr val="FFFF00"/>
                </a:solidFill>
              </a:rPr>
              <a:t>: The system assists in scheduling exams or assessments, including unit tests, mid-term exams, and final exams. It enables administrators to define exam dates, timings, and venues.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chemeClr val="bg1"/>
                </a:solidFill>
              </a:rPr>
              <a:t>- Grading System</a:t>
            </a:r>
            <a:r>
              <a:rPr lang="en-US" sz="2400" b="1" i="1" dirty="0">
                <a:solidFill>
                  <a:srgbClr val="FFFF00"/>
                </a:solidFill>
              </a:rPr>
              <a:t>: It supports the configuration of grading scales, weightage of assessments, and calculation of grades. The system may accommodate different grading systems, such as letter grades, percentages, or grade points.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err="1">
                <a:solidFill>
                  <a:schemeClr val="bg1"/>
                </a:solidFill>
              </a:rPr>
              <a:t>Gradebook</a:t>
            </a:r>
            <a:r>
              <a:rPr lang="en-US" sz="2400" b="1" i="1" dirty="0">
                <a:solidFill>
                  <a:schemeClr val="bg1"/>
                </a:solidFill>
              </a:rPr>
              <a:t> Management</a:t>
            </a:r>
            <a:r>
              <a:rPr lang="en-US" sz="2400" b="1" i="1" dirty="0">
                <a:solidFill>
                  <a:srgbClr val="FFFF00"/>
                </a:solidFill>
              </a:rPr>
              <a:t>: Teachers can record and maintain assessment scores, track student progress, and calculate overall grades. The system generates grade reports, allowing teachers, students, and parents to monitor academic performance.</a:t>
            </a:r>
          </a:p>
        </p:txBody>
      </p:sp>
    </p:spTree>
    <p:extLst>
      <p:ext uri="{BB962C8B-B14F-4D97-AF65-F5344CB8AC3E}">
        <p14:creationId xmlns:p14="http://schemas.microsoft.com/office/powerpoint/2010/main" val="3254309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chemeClr val="bg1"/>
                </a:solidFill>
              </a:rPr>
              <a:t>4. Assignment and Homework Management:  </a:t>
            </a:r>
            <a:endParaRPr lang="en-US" sz="2400" b="1" i="1" dirty="0" smtClean="0">
              <a:solidFill>
                <a:schemeClr val="bg1"/>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Assignment Creation and Distribution</a:t>
            </a:r>
            <a:r>
              <a:rPr lang="en-US" sz="2400" b="1" i="1" dirty="0">
                <a:solidFill>
                  <a:srgbClr val="FFFF00"/>
                </a:solidFill>
              </a:rPr>
              <a:t>: Teachers can create assignments, define submission deadlines, and distribute them to students electronically. The system facilitates the sharing of instructions, resources, and guidelines.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Submission and Feedback</a:t>
            </a:r>
            <a:r>
              <a:rPr lang="en-US" sz="2400" b="1" i="1" dirty="0">
                <a:solidFill>
                  <a:srgbClr val="FFFF00"/>
                </a:solidFill>
              </a:rPr>
              <a:t>: Students can submit their assignments online, and teachers can review, provide feedback, and assign grades or scores. The system maintains a record of submissions, facilitates communication between teachers and students, and enables students to track their progress.</a:t>
            </a:r>
          </a:p>
        </p:txBody>
      </p:sp>
    </p:spTree>
    <p:extLst>
      <p:ext uri="{BB962C8B-B14F-4D97-AF65-F5344CB8AC3E}">
        <p14:creationId xmlns:p14="http://schemas.microsoft.com/office/powerpoint/2010/main" val="4151376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chemeClr val="bg1"/>
                </a:solidFill>
              </a:rPr>
              <a:t>5. Report Card Generation:  </a:t>
            </a:r>
            <a:endParaRPr lang="en-US" sz="2400" b="1" i="1" dirty="0" smtClean="0">
              <a:solidFill>
                <a:schemeClr val="bg1"/>
              </a:solidFill>
            </a:endParaRPr>
          </a:p>
          <a:p>
            <a:pPr>
              <a:buFont typeface="Wingdings" pitchFamily="2" charset="2"/>
              <a:buChar char="ü"/>
            </a:pPr>
            <a:r>
              <a:rPr lang="en-US" sz="2400" b="1" i="1" dirty="0" smtClean="0">
                <a:solidFill>
                  <a:schemeClr val="bg1"/>
                </a:solidFill>
              </a:rPr>
              <a:t> </a:t>
            </a:r>
            <a:r>
              <a:rPr lang="en-US" sz="2400" b="1" i="1" dirty="0">
                <a:solidFill>
                  <a:schemeClr val="bg1"/>
                </a:solidFill>
              </a:rPr>
              <a:t>- Academic Reports</a:t>
            </a:r>
            <a:r>
              <a:rPr lang="en-US" sz="2400" b="1" i="1" dirty="0">
                <a:solidFill>
                  <a:srgbClr val="FFFF00"/>
                </a:solidFill>
              </a:rPr>
              <a:t>: The system automates the generation of report cards or academic transcripts based on assessment results, attendance records, and other relevant data. It provides an overview of student performance, including grades, attendance percentages, and teacher remarks.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a:t>
            </a:r>
            <a:r>
              <a:rPr lang="en-US" sz="2400" b="1" i="1" dirty="0">
                <a:solidFill>
                  <a:schemeClr val="bg1"/>
                </a:solidFill>
              </a:rPr>
              <a:t> Customization</a:t>
            </a:r>
            <a:r>
              <a:rPr lang="en-US" sz="2400" b="1" i="1" dirty="0">
                <a:solidFill>
                  <a:srgbClr val="FFFF00"/>
                </a:solidFill>
              </a:rPr>
              <a:t>: The system allows customization of report card formats, grade scales, and additional information to meet specific school or regional requirements.</a:t>
            </a:r>
          </a:p>
        </p:txBody>
      </p:sp>
    </p:spTree>
    <p:extLst>
      <p:ext uri="{BB962C8B-B14F-4D97-AF65-F5344CB8AC3E}">
        <p14:creationId xmlns:p14="http://schemas.microsoft.com/office/powerpoint/2010/main" val="422401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itchFamily="2" charset="2"/>
              <a:buChar char="Ø"/>
            </a:pPr>
            <a:r>
              <a:rPr lang="en-US" i="1" dirty="0" smtClean="0"/>
              <a:t>Student </a:t>
            </a:r>
            <a:r>
              <a:rPr lang="en-US" i="1" dirty="0" err="1" smtClean="0"/>
              <a:t>SignUp</a:t>
            </a:r>
            <a:r>
              <a:rPr lang="en-US" i="1" dirty="0" smtClean="0"/>
              <a:t>.</a:t>
            </a:r>
            <a:endParaRPr lang="en-US" i="1" dirty="0"/>
          </a:p>
        </p:txBody>
      </p:sp>
      <p:sp>
        <p:nvSpPr>
          <p:cNvPr id="3" name="Content Placeholder 2"/>
          <p:cNvSpPr>
            <a:spLocks noGrp="1"/>
          </p:cNvSpPr>
          <p:nvPr>
            <p:ph idx="1"/>
          </p:nvPr>
        </p:nvSpPr>
        <p:spPr/>
        <p:txBody>
          <a:bodyPr>
            <a:normAutofit fontScale="77500" lnSpcReduction="20000"/>
          </a:bodyPr>
          <a:lstStyle/>
          <a:p>
            <a:pPr>
              <a:buFont typeface="Wingdings" pitchFamily="2" charset="2"/>
              <a:buChar char="ü"/>
            </a:pPr>
            <a:r>
              <a:rPr lang="en-US" dirty="0" smtClean="0"/>
              <a:t>Student should have the capability to reset password if </a:t>
            </a:r>
            <a:r>
              <a:rPr lang="en-US" dirty="0" err="1" smtClean="0"/>
              <a:t>forgotten.This</a:t>
            </a:r>
            <a:r>
              <a:rPr lang="en-US" dirty="0" smtClean="0"/>
              <a:t> is supposed to send and email for password reset.</a:t>
            </a:r>
          </a:p>
          <a:p>
            <a:pPr>
              <a:buFont typeface="Wingdings" pitchFamily="2" charset="2"/>
              <a:buChar char="ü"/>
            </a:pPr>
            <a:r>
              <a:rPr lang="en-US" dirty="0" smtClean="0"/>
              <a:t>After submitting the Login form student should get access to view his Account and get vast access to the website.</a:t>
            </a:r>
          </a:p>
          <a:p>
            <a:pPr>
              <a:buFont typeface="Wingdings" pitchFamily="2" charset="2"/>
              <a:buChar char="ü"/>
            </a:pPr>
            <a:r>
              <a:rPr lang="en-US" dirty="0" err="1" smtClean="0"/>
              <a:t>SignUp</a:t>
            </a:r>
            <a:r>
              <a:rPr lang="en-US" dirty="0" smtClean="0"/>
              <a:t> form should include:</a:t>
            </a:r>
          </a:p>
          <a:p>
            <a:pPr lvl="1">
              <a:buFont typeface="Courier New" pitchFamily="49" charset="0"/>
              <a:buChar char="o"/>
            </a:pPr>
            <a:r>
              <a:rPr lang="en-US" i="1" dirty="0" smtClean="0">
                <a:latin typeface="Calibri" pitchFamily="34" charset="0"/>
                <a:cs typeface="Calibri" pitchFamily="34" charset="0"/>
              </a:rPr>
              <a:t>Name</a:t>
            </a:r>
          </a:p>
          <a:p>
            <a:pPr lvl="1">
              <a:buFont typeface="Courier New" pitchFamily="49" charset="0"/>
              <a:buChar char="o"/>
            </a:pPr>
            <a:r>
              <a:rPr lang="en-US" i="1" dirty="0" smtClean="0">
                <a:latin typeface="Calibri" pitchFamily="34" charset="0"/>
                <a:cs typeface="Calibri" pitchFamily="34" charset="0"/>
              </a:rPr>
              <a:t>Registration Number</a:t>
            </a:r>
          </a:p>
          <a:p>
            <a:pPr lvl="1">
              <a:buFont typeface="Courier New" pitchFamily="49" charset="0"/>
              <a:buChar char="o"/>
            </a:pPr>
            <a:r>
              <a:rPr lang="en-US" i="1" dirty="0" smtClean="0">
                <a:latin typeface="Calibri" pitchFamily="34" charset="0"/>
                <a:cs typeface="Calibri" pitchFamily="34" charset="0"/>
              </a:rPr>
              <a:t>Email</a:t>
            </a:r>
          </a:p>
          <a:p>
            <a:pPr lvl="1">
              <a:buFont typeface="Courier New" pitchFamily="49" charset="0"/>
              <a:buChar char="o"/>
            </a:pPr>
            <a:r>
              <a:rPr lang="en-US" i="1" dirty="0" smtClean="0">
                <a:latin typeface="Calibri" pitchFamily="34" charset="0"/>
                <a:cs typeface="Calibri" pitchFamily="34" charset="0"/>
              </a:rPr>
              <a:t>Department</a:t>
            </a:r>
          </a:p>
          <a:p>
            <a:pPr lvl="1">
              <a:buFont typeface="Courier New" pitchFamily="49" charset="0"/>
              <a:buChar char="o"/>
            </a:pPr>
            <a:r>
              <a:rPr lang="en-US" i="1" dirty="0" smtClean="0">
                <a:latin typeface="Calibri" pitchFamily="34" charset="0"/>
                <a:cs typeface="Calibri" pitchFamily="34" charset="0"/>
              </a:rPr>
              <a:t>Course</a:t>
            </a:r>
          </a:p>
          <a:p>
            <a:pPr lvl="1">
              <a:buFont typeface="Courier New" pitchFamily="49" charset="0"/>
              <a:buChar char="o"/>
            </a:pPr>
            <a:r>
              <a:rPr lang="en-US" i="1" dirty="0" smtClean="0">
                <a:latin typeface="Calibri" pitchFamily="34" charset="0"/>
                <a:cs typeface="Calibri" pitchFamily="34" charset="0"/>
              </a:rPr>
              <a:t>Year of Study</a:t>
            </a:r>
          </a:p>
          <a:p>
            <a:pPr lvl="1">
              <a:buFont typeface="Courier New" pitchFamily="49" charset="0"/>
              <a:buChar char="o"/>
            </a:pPr>
            <a:r>
              <a:rPr lang="en-US" i="1" dirty="0" smtClean="0">
                <a:latin typeface="Calibri" pitchFamily="34" charset="0"/>
                <a:cs typeface="Calibri" pitchFamily="34" charset="0"/>
              </a:rPr>
              <a:t>Semester</a:t>
            </a:r>
          </a:p>
        </p:txBody>
      </p:sp>
    </p:spTree>
    <p:extLst>
      <p:ext uri="{BB962C8B-B14F-4D97-AF65-F5344CB8AC3E}">
        <p14:creationId xmlns:p14="http://schemas.microsoft.com/office/powerpoint/2010/main" val="352699155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chemeClr val="bg1"/>
                </a:solidFill>
              </a:rPr>
              <a:t>6. Attendance Tracking and Management:  </a:t>
            </a:r>
            <a:endParaRPr lang="en-US" sz="2400" b="1" i="1" dirty="0" smtClean="0">
              <a:solidFill>
                <a:schemeClr val="bg1"/>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Attendance Recording</a:t>
            </a:r>
            <a:r>
              <a:rPr lang="en-US" sz="2400" b="1" i="1" dirty="0">
                <a:solidFill>
                  <a:srgbClr val="FFFF00"/>
                </a:solidFill>
              </a:rPr>
              <a:t>: The system facilitates the recording of student attendance, either manually or through biometric or card-based systems. It maintains records of daily attendance, tardiness, and leaves.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rgbClr val="FFFF00"/>
                </a:solidFill>
              </a:rPr>
              <a:t>- </a:t>
            </a:r>
            <a:r>
              <a:rPr lang="en-US" sz="2400" b="1" i="1" dirty="0">
                <a:solidFill>
                  <a:schemeClr val="bg1"/>
                </a:solidFill>
              </a:rPr>
              <a:t>Attendance Reports</a:t>
            </a:r>
            <a:r>
              <a:rPr lang="en-US" sz="2400" b="1" i="1" dirty="0">
                <a:solidFill>
                  <a:srgbClr val="FFFF00"/>
                </a:solidFill>
              </a:rPr>
              <a:t>: The system generates attendance reports, including daily, weekly, or monthly summaries. It helps identify trends, monitor student attendance patterns, and generate attendance-related notifications or warnings.</a:t>
            </a:r>
          </a:p>
        </p:txBody>
      </p:sp>
    </p:spTree>
    <p:extLst>
      <p:ext uri="{BB962C8B-B14F-4D97-AF65-F5344CB8AC3E}">
        <p14:creationId xmlns:p14="http://schemas.microsoft.com/office/powerpoint/2010/main" val="2041678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chemeClr val="bg1"/>
                </a:solidFill>
              </a:rPr>
              <a:t>7. Academic Planning and Progress Monitoring: </a:t>
            </a:r>
            <a:endParaRPr lang="en-US" sz="2400" b="1" i="1" dirty="0" smtClean="0">
              <a:solidFill>
                <a:schemeClr val="bg1"/>
              </a:solidFill>
            </a:endParaRPr>
          </a:p>
          <a:p>
            <a:pPr>
              <a:buFont typeface="Wingdings" pitchFamily="2" charset="2"/>
              <a:buChar char="ü"/>
            </a:pPr>
            <a:r>
              <a:rPr lang="en-US" sz="2400" b="1" i="1" dirty="0" smtClean="0">
                <a:solidFill>
                  <a:srgbClr val="FFFF00"/>
                </a:solidFill>
              </a:rPr>
              <a:t>  </a:t>
            </a:r>
            <a:r>
              <a:rPr lang="en-US" sz="2400" b="1" i="1" dirty="0">
                <a:solidFill>
                  <a:schemeClr val="bg1"/>
                </a:solidFill>
              </a:rPr>
              <a:t>- Academic Planner: </a:t>
            </a:r>
            <a:r>
              <a:rPr lang="en-US" sz="2400" b="1" i="1" dirty="0">
                <a:solidFill>
                  <a:srgbClr val="FFFF00"/>
                </a:solidFill>
              </a:rPr>
              <a:t>The system may include a planner or scheduler that helps students and teachers plan academic activities, manage deadlines, and track progress against set goals.   </a:t>
            </a:r>
            <a:endParaRPr lang="en-US" sz="2400" b="1" i="1" dirty="0" smtClean="0">
              <a:solidFill>
                <a:srgbClr val="FFFF00"/>
              </a:solidFill>
            </a:endParaRPr>
          </a:p>
          <a:p>
            <a:pPr>
              <a:buFont typeface="Wingdings" pitchFamily="2" charset="2"/>
              <a:buChar char="ü"/>
            </a:pPr>
            <a:r>
              <a:rPr lang="en-US" sz="2400" b="1" i="1" dirty="0" smtClean="0">
                <a:solidFill>
                  <a:schemeClr val="bg1"/>
                </a:solidFill>
              </a:rPr>
              <a:t>- </a:t>
            </a:r>
            <a:r>
              <a:rPr lang="en-US" sz="2400" b="1" i="1" dirty="0">
                <a:solidFill>
                  <a:schemeClr val="bg1"/>
                </a:solidFill>
              </a:rPr>
              <a:t>Progress Monitoring: </a:t>
            </a:r>
            <a:r>
              <a:rPr lang="en-US" sz="2400" b="1" i="1" dirty="0">
                <a:solidFill>
                  <a:srgbClr val="FFFF00"/>
                </a:solidFill>
              </a:rPr>
              <a:t>Teachers and administrators can monitor students' academic progress, identify areas of improvement, and provide targeted support. The system may include dashboards or progress reports for tracking individual or class-level performance.</a:t>
            </a:r>
          </a:p>
        </p:txBody>
      </p:sp>
    </p:spTree>
    <p:extLst>
      <p:ext uri="{BB962C8B-B14F-4D97-AF65-F5344CB8AC3E}">
        <p14:creationId xmlns:p14="http://schemas.microsoft.com/office/powerpoint/2010/main" val="13749502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Wingdings" pitchFamily="2" charset="2"/>
              <a:buChar char="v"/>
            </a:pPr>
            <a:r>
              <a:rPr lang="en-US" sz="2400" dirty="0">
                <a:solidFill>
                  <a:schemeClr val="bg1"/>
                </a:solidFill>
              </a:rPr>
              <a:t>The health and attendance module in a school system focuses on managing and tracking the health records and attendance of students. It aims to ensure the well-being of students, monitor their attendance patterns, and provide necessary support when needed. Here is a detailed explanation of the components and features typically found in the health and attendance module of a school system:</a:t>
            </a:r>
          </a:p>
        </p:txBody>
      </p:sp>
    </p:spTree>
    <p:extLst>
      <p:ext uri="{BB962C8B-B14F-4D97-AF65-F5344CB8AC3E}">
        <p14:creationId xmlns:p14="http://schemas.microsoft.com/office/powerpoint/2010/main" val="21724323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lnSpcReduction="10000"/>
          </a:bodyPr>
          <a:lstStyle/>
          <a:p>
            <a:pPr marL="0" indent="0">
              <a:buNone/>
            </a:pPr>
            <a:r>
              <a:rPr lang="en-US" sz="2400" b="1" dirty="0">
                <a:solidFill>
                  <a:srgbClr val="FFFF00"/>
                </a:solidFill>
              </a:rPr>
              <a:t>1. Health Records Management:  </a:t>
            </a:r>
            <a:endParaRPr lang="en-US" sz="2400" b="1" dirty="0" smtClean="0">
              <a:solidFill>
                <a:srgbClr val="FFFF00"/>
              </a:solidFill>
            </a:endParaRPr>
          </a:p>
          <a:p>
            <a:pPr>
              <a:buFont typeface="Wingdings" pitchFamily="2" charset="2"/>
              <a:buChar char="ü"/>
            </a:pPr>
            <a:r>
              <a:rPr lang="en-US" sz="2400" b="1" dirty="0" smtClean="0">
                <a:solidFill>
                  <a:schemeClr val="bg1"/>
                </a:solidFill>
              </a:rPr>
              <a:t> </a:t>
            </a:r>
            <a:r>
              <a:rPr lang="en-US" sz="2400" b="1" dirty="0">
                <a:solidFill>
                  <a:srgbClr val="FFFF00"/>
                </a:solidFill>
              </a:rPr>
              <a:t>- Student Health Profiles: </a:t>
            </a:r>
            <a:r>
              <a:rPr lang="en-US" sz="2400" b="1" dirty="0">
                <a:solidFill>
                  <a:schemeClr val="bg1"/>
                </a:solidFill>
              </a:rPr>
              <a:t>The system maintains individual health profiles for students, including medical history, allergies, medications, immunization records, and emergency contact information.  </a:t>
            </a:r>
            <a:endParaRPr lang="en-US" sz="2400" b="1" dirty="0" smtClean="0">
              <a:solidFill>
                <a:schemeClr val="bg1"/>
              </a:solidFill>
            </a:endParaRPr>
          </a:p>
          <a:p>
            <a:pPr>
              <a:buFont typeface="Wingdings" pitchFamily="2" charset="2"/>
              <a:buChar char="ü"/>
            </a:pPr>
            <a:r>
              <a:rPr lang="en-US" sz="2400" b="1" dirty="0" smtClean="0">
                <a:solidFill>
                  <a:schemeClr val="bg1"/>
                </a:solidFill>
              </a:rPr>
              <a:t> </a:t>
            </a:r>
            <a:r>
              <a:rPr lang="en-US" sz="2400" b="1" dirty="0">
                <a:solidFill>
                  <a:srgbClr val="FFFF00"/>
                </a:solidFill>
              </a:rPr>
              <a:t>- Medical Appointments</a:t>
            </a:r>
            <a:r>
              <a:rPr lang="en-US" sz="2400" b="1" dirty="0">
                <a:solidFill>
                  <a:schemeClr val="bg1"/>
                </a:solidFill>
              </a:rPr>
              <a:t>: It allows school staff to schedule and track medical appointments for students, including visits to the school clinic, nurse, or external healthcare providers.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Health Alerts: </a:t>
            </a:r>
            <a:r>
              <a:rPr lang="en-US" sz="2400" b="1" dirty="0">
                <a:solidFill>
                  <a:schemeClr val="bg1"/>
                </a:solidFill>
              </a:rPr>
              <a:t>The system can generate alerts or notifications for students with specific health conditions or allergies. It helps teachers and staff take necessary precautions and provide appropriate care.</a:t>
            </a:r>
          </a:p>
        </p:txBody>
      </p:sp>
    </p:spTree>
    <p:extLst>
      <p:ext uri="{BB962C8B-B14F-4D97-AF65-F5344CB8AC3E}">
        <p14:creationId xmlns:p14="http://schemas.microsoft.com/office/powerpoint/2010/main" val="36220835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2. Medical Incident Tracking:   </a:t>
            </a:r>
            <a:endParaRPr lang="en-US" sz="2400" b="1" dirty="0" smtClean="0">
              <a:solidFill>
                <a:srgbClr val="FFFF00"/>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Recording Medical Incidents: </a:t>
            </a:r>
            <a:r>
              <a:rPr lang="en-US" sz="2400" b="1" dirty="0">
                <a:solidFill>
                  <a:schemeClr val="bg1"/>
                </a:solidFill>
              </a:rPr>
              <a:t>The system enables school staff to record and track medical incidents that occur during school hours or at school-related events. This includes injuries, illnesses, accidents, or any other health-related incidents.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Incident Reporting</a:t>
            </a:r>
            <a:r>
              <a:rPr lang="en-US" sz="2400" b="1" dirty="0">
                <a:solidFill>
                  <a:schemeClr val="bg1"/>
                </a:solidFill>
              </a:rPr>
              <a:t>: It facilitates the reporting of medical incidents to parents/guardians, as well as generating incident reports for documentation and analysis.</a:t>
            </a:r>
          </a:p>
        </p:txBody>
      </p:sp>
    </p:spTree>
    <p:extLst>
      <p:ext uri="{BB962C8B-B14F-4D97-AF65-F5344CB8AC3E}">
        <p14:creationId xmlns:p14="http://schemas.microsoft.com/office/powerpoint/2010/main" val="26794056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pPr marL="571500" indent="-571500">
              <a:buFont typeface="Wingdings" pitchFamily="2" charset="2"/>
              <a:buChar char="v"/>
            </a:pPr>
            <a:r>
              <a:rPr lang="en-US" sz="4000" b="1" i="1" u="sng" dirty="0" smtClean="0"/>
              <a:t>HEALTH &amp; ATTENDANCE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fontScale="92500" lnSpcReduction="10000"/>
          </a:bodyPr>
          <a:lstStyle/>
          <a:p>
            <a:pPr marL="0" indent="0">
              <a:buNone/>
            </a:pPr>
            <a:r>
              <a:rPr lang="en-US" sz="2400" b="1" dirty="0">
                <a:solidFill>
                  <a:srgbClr val="FFFF00"/>
                </a:solidFill>
              </a:rPr>
              <a:t>3. Attendance Tracking and Management: </a:t>
            </a:r>
            <a:endParaRPr lang="en-US" sz="2400" b="1" dirty="0" smtClean="0">
              <a:solidFill>
                <a:srgbClr val="FFFF00"/>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Daily Attendance Recording: </a:t>
            </a:r>
            <a:r>
              <a:rPr lang="en-US" sz="2400" b="1" dirty="0">
                <a:solidFill>
                  <a:schemeClr val="bg1"/>
                </a:solidFill>
              </a:rPr>
              <a:t>The system allows teachers or designated staff members to record student attendance on a daily basis. It captures data on students who are present, absent, tardy, or on leave.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Leave Management: </a:t>
            </a:r>
            <a:r>
              <a:rPr lang="en-US" sz="2400" b="1" dirty="0">
                <a:solidFill>
                  <a:schemeClr val="bg1"/>
                </a:solidFill>
              </a:rPr>
              <a:t>It facilitates the management of student leave requests and approvals. Parents can request leave for their child through the system, and teachers or administrators can review and approve or reject the requests.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Attendance Reports: </a:t>
            </a:r>
            <a:r>
              <a:rPr lang="en-US" sz="2400" b="1" dirty="0">
                <a:solidFill>
                  <a:schemeClr val="bg1"/>
                </a:solidFill>
              </a:rPr>
              <a:t>The system generates attendance reports, including daily, weekly, or monthly summaries. These reports provide insights into student attendance patterns, absenteeism rates, and tardiness.</a:t>
            </a:r>
          </a:p>
        </p:txBody>
      </p:sp>
    </p:spTree>
    <p:extLst>
      <p:ext uri="{BB962C8B-B14F-4D97-AF65-F5344CB8AC3E}">
        <p14:creationId xmlns:p14="http://schemas.microsoft.com/office/powerpoint/2010/main" val="3997365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Wingdings" pitchFamily="2" charset="2"/>
              <a:buChar char="ü"/>
            </a:pPr>
            <a:endParaRPr lang="en-US" sz="2400" b="1" dirty="0">
              <a:solidFill>
                <a:schemeClr val="bg1"/>
              </a:solidFill>
            </a:endParaRPr>
          </a:p>
        </p:txBody>
      </p:sp>
    </p:spTree>
    <p:extLst>
      <p:ext uri="{BB962C8B-B14F-4D97-AF65-F5344CB8AC3E}">
        <p14:creationId xmlns:p14="http://schemas.microsoft.com/office/powerpoint/2010/main" val="31847568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5. Health and Wellness Interventions:   </a:t>
            </a:r>
            <a:endParaRPr lang="en-US" sz="2400" b="1" dirty="0" smtClean="0">
              <a:solidFill>
                <a:srgbClr val="FFFF00"/>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Health Assessments: </a:t>
            </a:r>
            <a:r>
              <a:rPr lang="en-US" sz="2400" b="1" dirty="0">
                <a:solidFill>
                  <a:schemeClr val="bg1"/>
                </a:solidFill>
              </a:rPr>
              <a:t>The system may support the administration of health assessments or screenings, such as vision tests, hearing tests, or BMI measurements. It helps identify potential health issues and enables appropriate interventions.  </a:t>
            </a:r>
            <a:endParaRPr lang="en-US" sz="2400" b="1" dirty="0" smtClean="0">
              <a:solidFill>
                <a:schemeClr val="bg1"/>
              </a:solidFill>
            </a:endParaRPr>
          </a:p>
          <a:p>
            <a:pPr>
              <a:buFont typeface="Wingdings" pitchFamily="2" charset="2"/>
              <a:buChar char="ü"/>
            </a:pPr>
            <a:r>
              <a:rPr lang="en-US" sz="2400" b="1" dirty="0" smtClean="0">
                <a:solidFill>
                  <a:schemeClr val="bg1"/>
                </a:solidFill>
              </a:rPr>
              <a:t> </a:t>
            </a:r>
            <a:r>
              <a:rPr lang="en-US" sz="2400" b="1" dirty="0">
                <a:solidFill>
                  <a:srgbClr val="FFFF00"/>
                </a:solidFill>
              </a:rPr>
              <a:t>- Wellness Programs: </a:t>
            </a:r>
            <a:r>
              <a:rPr lang="en-US" sz="2400" b="1" dirty="0">
                <a:solidFill>
                  <a:schemeClr val="bg1"/>
                </a:solidFill>
              </a:rPr>
              <a:t>The system can facilitate the management of wellness programs or initiatives, including health campaigns, fitness challenges, or nutrition programs. It allows tracking of student participation and progress.</a:t>
            </a:r>
          </a:p>
        </p:txBody>
      </p:sp>
    </p:spTree>
    <p:extLst>
      <p:ext uri="{BB962C8B-B14F-4D97-AF65-F5344CB8AC3E}">
        <p14:creationId xmlns:p14="http://schemas.microsoft.com/office/powerpoint/2010/main" val="4146410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6. Integration with Health Professionals</a:t>
            </a:r>
            <a:r>
              <a:rPr lang="en-US" sz="2400" b="1" dirty="0">
                <a:solidFill>
                  <a:schemeClr val="bg1"/>
                </a:solidFill>
              </a:rPr>
              <a:t>: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Communication with Healthcare Providers</a:t>
            </a:r>
            <a:r>
              <a:rPr lang="en-US" sz="2400" b="1" dirty="0">
                <a:solidFill>
                  <a:schemeClr val="bg1"/>
                </a:solidFill>
              </a:rPr>
              <a:t>: The system enables communication and information sharing between school staff and external healthcare providers, such as school nurses or medical practitioners. It helps maintain a collaborative approach to student health management.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Immunization Tracking</a:t>
            </a:r>
            <a:r>
              <a:rPr lang="en-US" sz="2400" b="1" dirty="0">
                <a:solidFill>
                  <a:schemeClr val="bg1"/>
                </a:solidFill>
              </a:rPr>
              <a:t>: The system may include features to track and manage student immunization records. It allows administrators to ensure compliance with immunization requirements and generate immunization reports when needed.</a:t>
            </a:r>
          </a:p>
        </p:txBody>
      </p:sp>
    </p:spTree>
    <p:extLst>
      <p:ext uri="{BB962C8B-B14F-4D97-AF65-F5344CB8AC3E}">
        <p14:creationId xmlns:p14="http://schemas.microsoft.com/office/powerpoint/2010/main" val="6023000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7. Health Emergency Preparedness:  </a:t>
            </a:r>
            <a:endParaRPr lang="en-US" sz="2400" b="1" dirty="0" smtClean="0">
              <a:solidFill>
                <a:srgbClr val="FFFF00"/>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Emergency Contact Information</a:t>
            </a:r>
            <a:r>
              <a:rPr lang="en-US" sz="2400" b="1" dirty="0">
                <a:solidFill>
                  <a:schemeClr val="bg1"/>
                </a:solidFill>
              </a:rPr>
              <a:t>: The system maintains up-to-date emergency contact information for each student. In case of a health emergency, school staff can quickly access the necessary contact details to inform parents/guardians or emergency services.  </a:t>
            </a:r>
            <a:endParaRPr lang="en-US" sz="2400" b="1" dirty="0" smtClean="0">
              <a:solidFill>
                <a:schemeClr val="bg1"/>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Emergency Response Plans</a:t>
            </a:r>
            <a:r>
              <a:rPr lang="en-US" sz="2400" b="1" dirty="0">
                <a:solidFill>
                  <a:schemeClr val="bg1"/>
                </a:solidFill>
              </a:rPr>
              <a:t>: It may include the ability to store and access emergency response plans and procedures. This helps ensure that appropriate actions are taken in case of health-related emergencies within the school premises.</a:t>
            </a:r>
          </a:p>
        </p:txBody>
      </p:sp>
    </p:spTree>
    <p:extLst>
      <p:ext uri="{BB962C8B-B14F-4D97-AF65-F5344CB8AC3E}">
        <p14:creationId xmlns:p14="http://schemas.microsoft.com/office/powerpoint/2010/main" val="13058278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Student Account.</a:t>
            </a:r>
            <a:endParaRPr lang="en-US" i="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ü"/>
            </a:pPr>
            <a:r>
              <a:rPr lang="en-US" dirty="0" smtClean="0"/>
              <a:t>Student information with the Library should be Visible only after click of a link.</a:t>
            </a:r>
          </a:p>
          <a:p>
            <a:pPr>
              <a:buFont typeface="Wingdings" pitchFamily="2" charset="2"/>
              <a:buChar char="ü"/>
            </a:pPr>
            <a:r>
              <a:rPr lang="en-US" dirty="0" err="1" smtClean="0"/>
              <a:t>Books,Magazines,Journals,Newspaper,PastPapers</a:t>
            </a:r>
            <a:r>
              <a:rPr lang="en-US" dirty="0" smtClean="0"/>
              <a:t>  </a:t>
            </a:r>
            <a:r>
              <a:rPr lang="en-US" dirty="0" err="1" smtClean="0"/>
              <a:t>e.t.c</a:t>
            </a:r>
            <a:endParaRPr lang="en-US" dirty="0" smtClean="0"/>
          </a:p>
          <a:p>
            <a:pPr>
              <a:buFont typeface="Wingdings" pitchFamily="2" charset="2"/>
              <a:buChar char="ü"/>
            </a:pPr>
            <a:r>
              <a:rPr lang="en-US" dirty="0" smtClean="0"/>
              <a:t>Account  should contain:</a:t>
            </a:r>
          </a:p>
          <a:p>
            <a:pPr lvl="1">
              <a:buFont typeface="Courier New" pitchFamily="49" charset="0"/>
              <a:buChar char="o"/>
            </a:pPr>
            <a:r>
              <a:rPr lang="en-US" dirty="0" smtClean="0"/>
              <a:t>Borrowed</a:t>
            </a:r>
          </a:p>
          <a:p>
            <a:pPr lvl="1">
              <a:buFont typeface="Courier New" pitchFamily="49" charset="0"/>
              <a:buChar char="o"/>
            </a:pPr>
            <a:r>
              <a:rPr lang="en-US" dirty="0" smtClean="0"/>
              <a:t>Reserved</a:t>
            </a:r>
          </a:p>
          <a:p>
            <a:pPr lvl="1">
              <a:buFont typeface="Courier New" pitchFamily="49" charset="0"/>
              <a:buChar char="o"/>
            </a:pPr>
            <a:r>
              <a:rPr lang="en-US" dirty="0" smtClean="0"/>
              <a:t>Returned</a:t>
            </a:r>
          </a:p>
          <a:p>
            <a:pPr lvl="1">
              <a:buFont typeface="Courier New" pitchFamily="49" charset="0"/>
              <a:buChar char="o"/>
            </a:pPr>
            <a:r>
              <a:rPr lang="en-US" dirty="0" smtClean="0"/>
              <a:t>Lost</a:t>
            </a:r>
          </a:p>
          <a:p>
            <a:pPr lvl="1">
              <a:buFont typeface="Courier New" pitchFamily="49" charset="0"/>
              <a:buChar char="o"/>
            </a:pPr>
            <a:r>
              <a:rPr lang="en-US" dirty="0" smtClean="0"/>
              <a:t>Fine</a:t>
            </a:r>
          </a:p>
          <a:p>
            <a:pPr lvl="1">
              <a:buFont typeface="Courier New" pitchFamily="49" charset="0"/>
              <a:buChar char="o"/>
            </a:pPr>
            <a:r>
              <a:rPr lang="en-US" dirty="0" smtClean="0"/>
              <a:t>Inquiry</a:t>
            </a:r>
          </a:p>
          <a:p>
            <a:pPr lvl="1">
              <a:buFont typeface="Courier New" pitchFamily="49" charset="0"/>
              <a:buChar char="o"/>
            </a:pPr>
            <a:r>
              <a:rPr lang="en-US" dirty="0" smtClean="0"/>
              <a:t>Suggestions</a:t>
            </a:r>
          </a:p>
        </p:txBody>
      </p:sp>
    </p:spTree>
    <p:extLst>
      <p:ext uri="{BB962C8B-B14F-4D97-AF65-F5344CB8AC3E}">
        <p14:creationId xmlns:p14="http://schemas.microsoft.com/office/powerpoint/2010/main" val="165498138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8. Reporting and Analytics:  </a:t>
            </a:r>
            <a:endParaRPr lang="en-US" sz="2400" b="1" dirty="0" smtClean="0">
              <a:solidFill>
                <a:srgbClr val="FFFF00"/>
              </a:solidFill>
            </a:endParaRPr>
          </a:p>
          <a:p>
            <a:pPr>
              <a:buFont typeface="Wingdings" pitchFamily="2" charset="2"/>
              <a:buChar char="ü"/>
            </a:pPr>
            <a:r>
              <a:rPr lang="en-US" sz="2400" b="1" dirty="0" smtClean="0">
                <a:solidFill>
                  <a:srgbClr val="FFFF00"/>
                </a:solidFill>
              </a:rPr>
              <a:t> </a:t>
            </a:r>
            <a:r>
              <a:rPr lang="en-US" sz="2400" b="1" dirty="0">
                <a:solidFill>
                  <a:srgbClr val="FFFF00"/>
                </a:solidFill>
              </a:rPr>
              <a:t>- Health Reports: </a:t>
            </a:r>
            <a:r>
              <a:rPr lang="en-US" sz="2400" b="1" dirty="0">
                <a:solidFill>
                  <a:schemeClr val="bg1"/>
                </a:solidFill>
              </a:rPr>
              <a:t>The system generates health-related reports, including medical incident reports, immunization compliance reports, and attendance-related health reports. These reports provide</a:t>
            </a:r>
          </a:p>
        </p:txBody>
      </p:sp>
    </p:spTree>
    <p:extLst>
      <p:ext uri="{BB962C8B-B14F-4D97-AF65-F5344CB8AC3E}">
        <p14:creationId xmlns:p14="http://schemas.microsoft.com/office/powerpoint/2010/main" val="19704548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Wingdings" pitchFamily="2" charset="2"/>
              <a:buChar char="ü"/>
            </a:pPr>
            <a:endParaRPr lang="en-US" sz="2400" b="1" dirty="0">
              <a:solidFill>
                <a:schemeClr val="bg1"/>
              </a:solidFill>
            </a:endParaRPr>
          </a:p>
        </p:txBody>
      </p:sp>
    </p:spTree>
    <p:extLst>
      <p:ext uri="{BB962C8B-B14F-4D97-AF65-F5344CB8AC3E}">
        <p14:creationId xmlns:p14="http://schemas.microsoft.com/office/powerpoint/2010/main" val="19621981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dirty="0">
                <a:solidFill>
                  <a:srgbClr val="FFFF00"/>
                </a:solidFill>
              </a:rPr>
              <a:t>4. Absence Notifications and Alerts</a:t>
            </a:r>
            <a:r>
              <a:rPr lang="en-US" sz="2400" b="1" dirty="0" smtClean="0">
                <a:solidFill>
                  <a:srgbClr val="FFFF00"/>
                </a:solidFill>
              </a:rPr>
              <a:t>:</a:t>
            </a:r>
          </a:p>
          <a:p>
            <a:pPr>
              <a:buFont typeface="Wingdings" pitchFamily="2" charset="2"/>
              <a:buChar char="ü"/>
            </a:pPr>
            <a:r>
              <a:rPr lang="en-US" sz="2400" b="1" dirty="0" smtClean="0">
                <a:solidFill>
                  <a:srgbClr val="FFFF00"/>
                </a:solidFill>
              </a:rPr>
              <a:t>   </a:t>
            </a:r>
            <a:r>
              <a:rPr lang="en-US" sz="2400" b="1" dirty="0">
                <a:solidFill>
                  <a:srgbClr val="FFFF00"/>
                </a:solidFill>
              </a:rPr>
              <a:t>- Parent Notifications</a:t>
            </a:r>
            <a:r>
              <a:rPr lang="en-US" sz="2400" b="1" dirty="0">
                <a:solidFill>
                  <a:schemeClr val="bg1"/>
                </a:solidFill>
              </a:rPr>
              <a:t>: The system can automatically send notifications to parents/guardians when their child is absent from school without prior notice. Parents can be informed via email, SMS, or a dedicated parent portal.  </a:t>
            </a:r>
            <a:endParaRPr lang="en-US" sz="2400" b="1" dirty="0" smtClean="0">
              <a:solidFill>
                <a:schemeClr val="bg1"/>
              </a:solidFill>
            </a:endParaRPr>
          </a:p>
          <a:p>
            <a:pPr>
              <a:buFont typeface="Wingdings" pitchFamily="2" charset="2"/>
              <a:buChar char="ü"/>
            </a:pPr>
            <a:r>
              <a:rPr lang="en-US" sz="2400" b="1" dirty="0" smtClean="0">
                <a:solidFill>
                  <a:schemeClr val="bg1"/>
                </a:solidFill>
              </a:rPr>
              <a:t> </a:t>
            </a:r>
            <a:r>
              <a:rPr lang="en-US" sz="2400" b="1" dirty="0">
                <a:solidFill>
                  <a:srgbClr val="FFFF00"/>
                </a:solidFill>
              </a:rPr>
              <a:t>- Tardy Notifications</a:t>
            </a:r>
            <a:r>
              <a:rPr lang="en-US" sz="2400" b="1" dirty="0">
                <a:solidFill>
                  <a:schemeClr val="bg1"/>
                </a:solidFill>
              </a:rPr>
              <a:t>: Similarly, the system can send notifications to parents when their child arrives late to school or class. This helps parents stay informed about their child's attendance and punctuality.</a:t>
            </a:r>
          </a:p>
        </p:txBody>
      </p:sp>
    </p:spTree>
    <p:extLst>
      <p:ext uri="{BB962C8B-B14F-4D97-AF65-F5344CB8AC3E}">
        <p14:creationId xmlns:p14="http://schemas.microsoft.com/office/powerpoint/2010/main" val="18811185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HEALTH RECORDS IN A SCHOOL</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Wingdings" pitchFamily="2" charset="2"/>
              <a:buChar char="ü"/>
            </a:pPr>
            <a:endParaRPr lang="en-US" sz="2400" b="1" dirty="0">
              <a:solidFill>
                <a:schemeClr val="bg1"/>
              </a:solidFill>
            </a:endParaRPr>
          </a:p>
        </p:txBody>
      </p:sp>
    </p:spTree>
    <p:extLst>
      <p:ext uri="{BB962C8B-B14F-4D97-AF65-F5344CB8AC3E}">
        <p14:creationId xmlns:p14="http://schemas.microsoft.com/office/powerpoint/2010/main" val="20836305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marL="0" indent="0">
              <a:buNone/>
            </a:pPr>
            <a:r>
              <a:rPr lang="en-US" sz="2400" b="1" i="1" dirty="0">
                <a:solidFill>
                  <a:schemeClr val="bg1"/>
                </a:solidFill>
              </a:rPr>
              <a:t>8. Communication and Collaboration:   </a:t>
            </a:r>
            <a:endParaRPr lang="en-US" sz="2400" b="1" i="1" dirty="0" smtClean="0">
              <a:solidFill>
                <a:schemeClr val="bg1"/>
              </a:solidFill>
            </a:endParaRPr>
          </a:p>
          <a:p>
            <a:pPr>
              <a:buFont typeface="Wingdings" pitchFamily="2" charset="2"/>
              <a:buChar char="ü"/>
            </a:pPr>
            <a:r>
              <a:rPr lang="en-US" sz="2400" b="1" i="1" dirty="0" smtClean="0">
                <a:solidFill>
                  <a:schemeClr val="bg1"/>
                </a:solidFill>
              </a:rPr>
              <a:t>- </a:t>
            </a:r>
            <a:r>
              <a:rPr lang="en-US" sz="2400" b="1" i="1" dirty="0">
                <a:solidFill>
                  <a:schemeClr val="bg1"/>
                </a:solidFill>
              </a:rPr>
              <a:t>Teacher-Student Communication</a:t>
            </a:r>
            <a:r>
              <a:rPr lang="en-US" sz="2400" b="1" i="1" dirty="0">
                <a:solidFill>
                  <a:srgbClr val="FFFF00"/>
                </a:solidFill>
              </a:rPr>
              <a:t>: The system enables communication between teachers and students through messaging, announcements, or discussion forums. It facilitates the sharing of academic information, resources, and updates.  </a:t>
            </a:r>
            <a:endParaRPr lang="en-US" sz="2400" b="1" i="1" dirty="0" smtClean="0">
              <a:solidFill>
                <a:srgbClr val="FFFF00"/>
              </a:solidFill>
            </a:endParaRPr>
          </a:p>
          <a:p>
            <a:pPr>
              <a:buFont typeface="Wingdings" pitchFamily="2" charset="2"/>
              <a:buChar char="ü"/>
            </a:pPr>
            <a:r>
              <a:rPr lang="en-US" sz="2400" b="1" i="1" dirty="0" smtClean="0">
                <a:solidFill>
                  <a:srgbClr val="FFFF00"/>
                </a:solidFill>
              </a:rPr>
              <a:t> </a:t>
            </a:r>
            <a:r>
              <a:rPr lang="en-US" sz="2400" b="1" i="1" dirty="0">
                <a:solidFill>
                  <a:schemeClr val="bg1"/>
                </a:solidFill>
              </a:rPr>
              <a:t>- Parent-Teacher Communication</a:t>
            </a:r>
            <a:r>
              <a:rPr lang="en-US" sz="2400" b="1" i="1" dirty="0">
                <a:solidFill>
                  <a:srgbClr val="FFFF00"/>
                </a:solidFill>
              </a:rPr>
              <a:t>: The system allows parents</a:t>
            </a:r>
          </a:p>
        </p:txBody>
      </p:sp>
    </p:spTree>
    <p:extLst>
      <p:ext uri="{BB962C8B-B14F-4D97-AF65-F5344CB8AC3E}">
        <p14:creationId xmlns:p14="http://schemas.microsoft.com/office/powerpoint/2010/main" val="42642593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Wingdings" pitchFamily="2" charset="2"/>
              <a:buChar char="ü"/>
            </a:pPr>
            <a:endParaRPr lang="en-US" sz="2400" b="1" i="1" dirty="0">
              <a:solidFill>
                <a:srgbClr val="FFFF00"/>
              </a:solidFill>
            </a:endParaRPr>
          </a:p>
        </p:txBody>
      </p:sp>
    </p:spTree>
    <p:extLst>
      <p:ext uri="{BB962C8B-B14F-4D97-AF65-F5344CB8AC3E}">
        <p14:creationId xmlns:p14="http://schemas.microsoft.com/office/powerpoint/2010/main" val="10790435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571500" indent="-571500">
              <a:buFont typeface="Wingdings" pitchFamily="2" charset="2"/>
              <a:buChar char="v"/>
            </a:pPr>
            <a:r>
              <a:rPr lang="en-US" sz="4000" b="1" i="1" u="sng" dirty="0" smtClean="0"/>
              <a:t>ACADEMIC MANAGEMENT</a:t>
            </a:r>
            <a:endParaRPr lang="en-US" sz="4000" b="1" i="1" u="sng" dirty="0"/>
          </a:p>
        </p:txBody>
      </p:sp>
      <p:sp>
        <p:nvSpPr>
          <p:cNvPr id="3" name="Content Placeholder 2"/>
          <p:cNvSpPr>
            <a:spLocks noGrp="1"/>
          </p:cNvSpPr>
          <p:nvPr>
            <p:ph idx="1"/>
          </p:nvPr>
        </p:nvSpPr>
        <p:spPr>
          <a:solidFill>
            <a:srgbClr val="002060"/>
          </a:solidFill>
        </p:spPr>
        <p:txBody>
          <a:bodyPr>
            <a:normAutofit/>
          </a:bodyPr>
          <a:lstStyle/>
          <a:p>
            <a:pPr>
              <a:buFont typeface="Courier New" pitchFamily="49" charset="0"/>
              <a:buChar char="o"/>
            </a:pPr>
            <a:r>
              <a:rPr lang="en-US" sz="2800" b="1" i="1" dirty="0" smtClean="0">
                <a:solidFill>
                  <a:schemeClr val="bg1"/>
                </a:solidFill>
              </a:rPr>
              <a:t>CLASS AND TIMETABLE MANAGEMENT.</a:t>
            </a:r>
          </a:p>
          <a:p>
            <a:pPr lvl="1">
              <a:buFont typeface="Wingdings" pitchFamily="2" charset="2"/>
              <a:buChar char="Ø"/>
            </a:pPr>
            <a:r>
              <a:rPr lang="en-US" sz="2000" dirty="0">
                <a:solidFill>
                  <a:srgbClr val="FFFF00"/>
                </a:solidFill>
              </a:rPr>
              <a:t>This module helps schools create and manage class schedules, assign teachers to specific classes, and handle any changes or substitutions that may occur</a:t>
            </a:r>
            <a:r>
              <a:rPr lang="en-US" sz="2000" dirty="0" smtClean="0">
                <a:solidFill>
                  <a:srgbClr val="FFFF00"/>
                </a:solidFill>
              </a:rPr>
              <a:t>.</a:t>
            </a:r>
          </a:p>
          <a:p>
            <a:pPr>
              <a:buFont typeface="Courier New" pitchFamily="49" charset="0"/>
              <a:buChar char="o"/>
            </a:pPr>
            <a:r>
              <a:rPr lang="en-US" sz="2400" b="1" i="1" dirty="0" smtClean="0">
                <a:solidFill>
                  <a:schemeClr val="bg1"/>
                </a:solidFill>
              </a:rPr>
              <a:t>SUBJECT AND CURRICULUM MANAGEMENT.</a:t>
            </a:r>
          </a:p>
          <a:p>
            <a:pPr lvl="1">
              <a:buFont typeface="Wingdings" pitchFamily="2" charset="2"/>
              <a:buChar char="Ø"/>
            </a:pPr>
            <a:r>
              <a:rPr lang="en-US" sz="2000" dirty="0">
                <a:solidFill>
                  <a:srgbClr val="FFFF00"/>
                </a:solidFill>
              </a:rPr>
              <a:t>It allows schools to define the subjects taught in each class, set the curriculum standards, and manage the availability of resources and materials for each subject</a:t>
            </a:r>
            <a:r>
              <a:rPr lang="en-US" sz="2000" dirty="0" smtClean="0">
                <a:solidFill>
                  <a:srgbClr val="FFFF00"/>
                </a:solidFill>
              </a:rPr>
              <a:t>.</a:t>
            </a:r>
          </a:p>
          <a:p>
            <a:pPr>
              <a:buFont typeface="Courier New" pitchFamily="49" charset="0"/>
              <a:buChar char="o"/>
            </a:pPr>
            <a:r>
              <a:rPr lang="en-US" sz="2400" b="1" i="1" dirty="0" smtClean="0">
                <a:solidFill>
                  <a:schemeClr val="bg1"/>
                </a:solidFill>
              </a:rPr>
              <a:t>EXAM AND GRADING MANAGEMENT</a:t>
            </a:r>
          </a:p>
          <a:p>
            <a:pPr lvl="1">
              <a:buFont typeface="Wingdings" pitchFamily="2" charset="2"/>
              <a:buChar char="Ø"/>
            </a:pPr>
            <a:r>
              <a:rPr lang="en-US" sz="2000" dirty="0">
                <a:solidFill>
                  <a:srgbClr val="FFFF00"/>
                </a:solidFill>
              </a:rPr>
              <a:t>This module facilitates the creation and management of exams, grading systems, and grade books. It assists in generating report cards and transcripts.</a:t>
            </a:r>
            <a:endParaRPr lang="en-US" sz="2000" dirty="0" smtClean="0">
              <a:solidFill>
                <a:srgbClr val="FFFF00"/>
              </a:solidFill>
            </a:endParaRPr>
          </a:p>
          <a:p>
            <a:pPr>
              <a:buFont typeface="Wingdings" pitchFamily="2" charset="2"/>
              <a:buChar char="Ø"/>
            </a:pPr>
            <a:endParaRPr lang="en-US" sz="2400" b="1" i="1" dirty="0">
              <a:solidFill>
                <a:schemeClr val="bg1"/>
              </a:solidFill>
            </a:endParaRPr>
          </a:p>
        </p:txBody>
      </p:sp>
    </p:spTree>
    <p:extLst>
      <p:ext uri="{BB962C8B-B14F-4D97-AF65-F5344CB8AC3E}">
        <p14:creationId xmlns:p14="http://schemas.microsoft.com/office/powerpoint/2010/main" val="23292132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ACADEMIC </a:t>
            </a:r>
            <a:r>
              <a:rPr lang="en-US" b="1" i="1" dirty="0" smtClean="0"/>
              <a:t>MANAGEMENT</a:t>
            </a:r>
            <a:br>
              <a:rPr lang="en-US" b="1" i="1" dirty="0" smtClean="0"/>
            </a:br>
            <a:r>
              <a:rPr lang="en-US" b="1" i="1" dirty="0" err="1" smtClean="0"/>
              <a:t>Cont</a:t>
            </a:r>
            <a:r>
              <a:rPr lang="en-US" b="1" i="1" dirty="0" smtClean="0"/>
              <a:t>…</a:t>
            </a:r>
            <a:endParaRPr lang="en-US" b="1" i="1" dirty="0"/>
          </a:p>
        </p:txBody>
      </p:sp>
      <p:sp>
        <p:nvSpPr>
          <p:cNvPr id="3" name="Content Placeholder 2"/>
          <p:cNvSpPr>
            <a:spLocks noGrp="1"/>
          </p:cNvSpPr>
          <p:nvPr>
            <p:ph idx="1"/>
          </p:nvPr>
        </p:nvSpPr>
        <p:spPr>
          <a:solidFill>
            <a:srgbClr val="002060"/>
          </a:solidFill>
        </p:spPr>
        <p:txBody>
          <a:bodyPr>
            <a:normAutofit/>
          </a:bodyPr>
          <a:lstStyle/>
          <a:p>
            <a:pPr>
              <a:lnSpc>
                <a:spcPct val="150000"/>
              </a:lnSpc>
              <a:buFont typeface="Courier New" pitchFamily="49" charset="0"/>
              <a:buChar char="o"/>
            </a:pPr>
            <a:r>
              <a:rPr lang="en-US" sz="2800" b="1" i="1" dirty="0" smtClean="0">
                <a:solidFill>
                  <a:schemeClr val="bg1"/>
                </a:solidFill>
              </a:rPr>
              <a:t>ASSIGNMENT AND HOMEWORK MANAGEMENT.</a:t>
            </a:r>
          </a:p>
          <a:p>
            <a:pPr lvl="1">
              <a:lnSpc>
                <a:spcPct val="150000"/>
              </a:lnSpc>
              <a:buFont typeface="Wingdings" pitchFamily="2" charset="2"/>
              <a:buChar char="Ø"/>
            </a:pPr>
            <a:r>
              <a:rPr lang="en-US" sz="2000" dirty="0">
                <a:solidFill>
                  <a:srgbClr val="FFFF00"/>
                </a:solidFill>
              </a:rPr>
              <a:t>It enables teachers to assign homework and track its completion. Students can submit their assignments electronically, and teachers can provide feedback and grades</a:t>
            </a:r>
            <a:r>
              <a:rPr lang="en-US" sz="2000" dirty="0" smtClean="0">
                <a:solidFill>
                  <a:srgbClr val="FFFF00"/>
                </a:solidFill>
              </a:rPr>
              <a:t>.</a:t>
            </a:r>
          </a:p>
          <a:p>
            <a:pPr>
              <a:lnSpc>
                <a:spcPct val="150000"/>
              </a:lnSpc>
              <a:buFont typeface="Courier New" pitchFamily="49" charset="0"/>
              <a:buChar char="o"/>
            </a:pPr>
            <a:r>
              <a:rPr lang="en-US" sz="2800" b="1" i="1" dirty="0" smtClean="0">
                <a:solidFill>
                  <a:schemeClr val="bg1"/>
                </a:solidFill>
              </a:rPr>
              <a:t>REPORT CARD GENERATION.</a:t>
            </a:r>
          </a:p>
          <a:p>
            <a:pPr lvl="1">
              <a:lnSpc>
                <a:spcPct val="150000"/>
              </a:lnSpc>
              <a:buFont typeface="Wingdings" pitchFamily="2" charset="2"/>
              <a:buChar char="Ø"/>
            </a:pPr>
            <a:r>
              <a:rPr lang="en-US" sz="2000" dirty="0">
                <a:solidFill>
                  <a:srgbClr val="FFFF00"/>
                </a:solidFill>
              </a:rPr>
              <a:t>This module automates the generation of report cards based on exam results, attendance, and other relevant criteria. It provides an efficient way to communicate student progress to parents/guardians.</a:t>
            </a:r>
          </a:p>
        </p:txBody>
      </p:sp>
    </p:spTree>
    <p:extLst>
      <p:ext uri="{BB962C8B-B14F-4D97-AF65-F5344CB8AC3E}">
        <p14:creationId xmlns:p14="http://schemas.microsoft.com/office/powerpoint/2010/main" val="8885117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a:bodyPr>
          <a:lstStyle/>
          <a:p>
            <a:pPr marL="685800" indent="-685800">
              <a:buFont typeface="Wingdings" pitchFamily="2" charset="2"/>
              <a:buChar char="v"/>
            </a:pPr>
            <a:r>
              <a:rPr lang="en-US" sz="4800" b="1" i="1" u="sng" dirty="0" smtClean="0"/>
              <a:t>STAFF MANAGEMENT</a:t>
            </a:r>
            <a:endParaRPr lang="en-US" sz="4800" b="1" i="1" u="sng" dirty="0"/>
          </a:p>
        </p:txBody>
      </p:sp>
      <p:sp>
        <p:nvSpPr>
          <p:cNvPr id="3" name="Content Placeholder 2"/>
          <p:cNvSpPr>
            <a:spLocks noGrp="1"/>
          </p:cNvSpPr>
          <p:nvPr>
            <p:ph idx="1"/>
          </p:nvPr>
        </p:nvSpPr>
        <p:spPr>
          <a:solidFill>
            <a:srgbClr val="002060"/>
          </a:solidFill>
        </p:spPr>
        <p:txBody>
          <a:bodyPr>
            <a:normAutofit/>
          </a:bodyPr>
          <a:lstStyle/>
          <a:p>
            <a:pPr>
              <a:buFont typeface="Courier New" pitchFamily="49" charset="0"/>
              <a:buChar char="o"/>
            </a:pPr>
            <a:r>
              <a:rPr lang="en-US" sz="2800" b="1" i="1" dirty="0" smtClean="0">
                <a:solidFill>
                  <a:schemeClr val="bg1"/>
                </a:solidFill>
              </a:rPr>
              <a:t>TEACHERS AND STAFF PROFILE MANAGEMENT.</a:t>
            </a:r>
          </a:p>
          <a:p>
            <a:pPr lvl="2">
              <a:buFont typeface="Wingdings" pitchFamily="2" charset="2"/>
              <a:buChar char="Ø"/>
            </a:pPr>
            <a:r>
              <a:rPr lang="en-US" sz="2000" dirty="0">
                <a:solidFill>
                  <a:srgbClr val="FFFF00"/>
                </a:solidFill>
              </a:rPr>
              <a:t>This module maintains profiles of teachers and staff members, including their personal details, contact information, qualifications, and experience</a:t>
            </a:r>
            <a:r>
              <a:rPr lang="en-US" sz="2000" dirty="0" smtClean="0">
                <a:solidFill>
                  <a:srgbClr val="FFFF00"/>
                </a:solidFill>
              </a:rPr>
              <a:t>.</a:t>
            </a:r>
          </a:p>
          <a:p>
            <a:pPr>
              <a:buFont typeface="Courier New" pitchFamily="49" charset="0"/>
              <a:buChar char="o"/>
            </a:pPr>
            <a:r>
              <a:rPr lang="en-US" sz="2800" b="1" i="1" dirty="0" smtClean="0">
                <a:solidFill>
                  <a:schemeClr val="bg1"/>
                </a:solidFill>
              </a:rPr>
              <a:t>ATTENDANCE TRACKING FOR STAFF MEMBERS.</a:t>
            </a:r>
          </a:p>
          <a:p>
            <a:pPr lvl="1">
              <a:buFont typeface="Wingdings" pitchFamily="2" charset="2"/>
              <a:buChar char="Ø"/>
            </a:pPr>
            <a:r>
              <a:rPr lang="en-US" sz="2000" dirty="0">
                <a:solidFill>
                  <a:srgbClr val="FFFF00"/>
                </a:solidFill>
              </a:rPr>
              <a:t> It records the attendance of teachers and staff members, allowing schools to manage leaves, calculate salaries, and track employee attendance patterns</a:t>
            </a:r>
            <a:r>
              <a:rPr lang="en-US" sz="2000" dirty="0" smtClean="0">
                <a:solidFill>
                  <a:srgbClr val="FFFF00"/>
                </a:solidFill>
              </a:rPr>
              <a:t>.</a:t>
            </a:r>
          </a:p>
          <a:p>
            <a:pPr>
              <a:buFont typeface="Courier New" pitchFamily="49" charset="0"/>
              <a:buChar char="o"/>
            </a:pPr>
            <a:r>
              <a:rPr lang="en-US" sz="2400" b="1" i="1" dirty="0" smtClean="0">
                <a:solidFill>
                  <a:schemeClr val="bg1"/>
                </a:solidFill>
              </a:rPr>
              <a:t>LEAVE MANAGEMENT FOR TEACHERS AND STAFF.</a:t>
            </a:r>
          </a:p>
          <a:p>
            <a:pPr lvl="1">
              <a:buFont typeface="Wingdings" pitchFamily="2" charset="2"/>
              <a:buChar char="Ø"/>
            </a:pPr>
            <a:r>
              <a:rPr lang="en-US" sz="2000" dirty="0">
                <a:solidFill>
                  <a:srgbClr val="FFFF00"/>
                </a:solidFill>
              </a:rPr>
              <a:t>It streamlines the process of requesting and approving leave requests, enabling efficient management of staff absences.</a:t>
            </a:r>
            <a:endParaRPr lang="en-US" sz="2000" dirty="0" smtClean="0">
              <a:solidFill>
                <a:srgbClr val="FFFF00"/>
              </a:solidFill>
            </a:endParaRPr>
          </a:p>
          <a:p>
            <a:pPr>
              <a:buFont typeface="Courier New" pitchFamily="49" charset="0"/>
              <a:buChar char="o"/>
            </a:pPr>
            <a:endParaRPr lang="en-US" sz="2800" dirty="0">
              <a:solidFill>
                <a:schemeClr val="bg1"/>
              </a:solidFill>
            </a:endParaRPr>
          </a:p>
        </p:txBody>
      </p:sp>
    </p:spTree>
    <p:extLst>
      <p:ext uri="{BB962C8B-B14F-4D97-AF65-F5344CB8AC3E}">
        <p14:creationId xmlns:p14="http://schemas.microsoft.com/office/powerpoint/2010/main" val="12625549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STAFF </a:t>
            </a:r>
            <a:r>
              <a:rPr lang="en-US" b="1" i="1" dirty="0" smtClean="0"/>
              <a:t>MANAGEMENT</a:t>
            </a:r>
            <a:br>
              <a:rPr lang="en-US" b="1" i="1" dirty="0" smtClean="0"/>
            </a:br>
            <a:r>
              <a:rPr lang="en-US" b="1" i="1" dirty="0" err="1" smtClean="0"/>
              <a:t>Cont</a:t>
            </a:r>
            <a:r>
              <a:rPr lang="en-US" b="1" i="1" dirty="0" smtClean="0"/>
              <a:t>…</a:t>
            </a:r>
            <a:endParaRPr lang="en-US" dirty="0"/>
          </a:p>
        </p:txBody>
      </p:sp>
      <p:sp>
        <p:nvSpPr>
          <p:cNvPr id="3" name="Content Placeholder 2"/>
          <p:cNvSpPr>
            <a:spLocks noGrp="1"/>
          </p:cNvSpPr>
          <p:nvPr>
            <p:ph idx="1"/>
          </p:nvPr>
        </p:nvSpPr>
        <p:spPr>
          <a:solidFill>
            <a:srgbClr val="002060"/>
          </a:solidFill>
        </p:spPr>
        <p:txBody>
          <a:bodyPr>
            <a:normAutofit/>
          </a:bodyPr>
          <a:lstStyle/>
          <a:p>
            <a:pPr>
              <a:lnSpc>
                <a:spcPct val="200000"/>
              </a:lnSpc>
              <a:buFont typeface="Courier New" pitchFamily="49" charset="0"/>
              <a:buChar char="o"/>
            </a:pPr>
            <a:r>
              <a:rPr lang="en-US" sz="2400" b="1" i="1" dirty="0" smtClean="0">
                <a:solidFill>
                  <a:schemeClr val="bg1"/>
                </a:solidFill>
              </a:rPr>
              <a:t>PAYROLL AND SALARY MANAGEMENT</a:t>
            </a:r>
          </a:p>
          <a:p>
            <a:pPr lvl="1">
              <a:lnSpc>
                <a:spcPct val="200000"/>
              </a:lnSpc>
              <a:buFont typeface="Wingdings" pitchFamily="2" charset="2"/>
              <a:buChar char="Ø"/>
            </a:pPr>
            <a:r>
              <a:rPr lang="en-US" sz="2000" dirty="0">
                <a:solidFill>
                  <a:srgbClr val="FFFF00"/>
                </a:solidFill>
              </a:rPr>
              <a:t>This module handles payroll calculations, tracks salary components (basic pay, allowances, deductions), generates salary slips, and manages salary disbursement.</a:t>
            </a:r>
          </a:p>
        </p:txBody>
      </p:sp>
    </p:spTree>
    <p:extLst>
      <p:ext uri="{BB962C8B-B14F-4D97-AF65-F5344CB8AC3E}">
        <p14:creationId xmlns:p14="http://schemas.microsoft.com/office/powerpoint/2010/main" val="2241558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Staff Login.</a:t>
            </a:r>
            <a:endParaRPr lang="en-US" i="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A staff  should be able to login to the account  if only he/she has registered.</a:t>
            </a:r>
          </a:p>
          <a:p>
            <a:pPr>
              <a:buFont typeface="Wingdings" pitchFamily="2" charset="2"/>
              <a:buChar char="ü"/>
            </a:pPr>
            <a:r>
              <a:rPr lang="en-US" dirty="0" smtClean="0"/>
              <a:t>A staff should be able to </a:t>
            </a:r>
            <a:r>
              <a:rPr lang="en-US" dirty="0" err="1" smtClean="0"/>
              <a:t>SignUp</a:t>
            </a:r>
            <a:r>
              <a:rPr lang="en-US" dirty="0" smtClean="0"/>
              <a:t> to the account if he/she has not registered.</a:t>
            </a:r>
          </a:p>
          <a:p>
            <a:pPr>
              <a:buFont typeface="Wingdings" pitchFamily="2" charset="2"/>
              <a:buChar char="ü"/>
            </a:pPr>
            <a:r>
              <a:rPr lang="en-US" dirty="0" smtClean="0"/>
              <a:t>Staff’s  data is supposed to be stored to the database.</a:t>
            </a:r>
          </a:p>
          <a:p>
            <a:pPr>
              <a:buFont typeface="Wingdings" pitchFamily="2" charset="2"/>
              <a:buChar char="ü"/>
            </a:pPr>
            <a:r>
              <a:rPr lang="en-US" dirty="0" smtClean="0"/>
              <a:t>Login page should contain:</a:t>
            </a:r>
          </a:p>
          <a:p>
            <a:pPr lvl="2">
              <a:buFont typeface="Courier New" pitchFamily="49" charset="0"/>
              <a:buChar char="o"/>
            </a:pPr>
            <a:r>
              <a:rPr lang="en-US" dirty="0" smtClean="0"/>
              <a:t>Staff Number</a:t>
            </a:r>
          </a:p>
          <a:p>
            <a:pPr lvl="2">
              <a:buFont typeface="Courier New" pitchFamily="49" charset="0"/>
              <a:buChar char="o"/>
            </a:pPr>
            <a:r>
              <a:rPr lang="en-US" dirty="0" smtClean="0"/>
              <a:t>Password</a:t>
            </a:r>
          </a:p>
          <a:p>
            <a:pPr lvl="2">
              <a:buFont typeface="Courier New" pitchFamily="49" charset="0"/>
              <a:buChar char="o"/>
            </a:pPr>
            <a:r>
              <a:rPr lang="en-US" dirty="0" smtClean="0"/>
              <a:t>Confirm password</a:t>
            </a:r>
          </a:p>
          <a:p>
            <a:pPr>
              <a:buFont typeface="Wingdings" pitchFamily="2" charset="2"/>
              <a:buChar char="ü"/>
            </a:pPr>
            <a:endParaRPr lang="en-US" dirty="0" smtClean="0"/>
          </a:p>
        </p:txBody>
      </p:sp>
    </p:spTree>
    <p:extLst>
      <p:ext uri="{BB962C8B-B14F-4D97-AF65-F5344CB8AC3E}">
        <p14:creationId xmlns:p14="http://schemas.microsoft.com/office/powerpoint/2010/main" val="402838459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pPr marL="571500" indent="-571500">
              <a:buFont typeface="Wingdings" pitchFamily="2" charset="2"/>
              <a:buChar char="v"/>
            </a:pPr>
            <a:r>
              <a:rPr lang="en-US" b="1" i="1" u="sng" dirty="0" smtClean="0"/>
              <a:t> FINANCIAL MANAGEMENT</a:t>
            </a:r>
            <a:endParaRPr lang="en-US" b="1" i="1" u="sng" dirty="0"/>
          </a:p>
        </p:txBody>
      </p:sp>
      <p:sp>
        <p:nvSpPr>
          <p:cNvPr id="3" name="Content Placeholder 2"/>
          <p:cNvSpPr>
            <a:spLocks noGrp="1"/>
          </p:cNvSpPr>
          <p:nvPr>
            <p:ph idx="1"/>
          </p:nvPr>
        </p:nvSpPr>
        <p:spPr>
          <a:solidFill>
            <a:srgbClr val="002060"/>
          </a:solidFill>
        </p:spPr>
        <p:txBody>
          <a:bodyPr>
            <a:normAutofit fontScale="85000" lnSpcReduction="20000"/>
          </a:bodyPr>
          <a:lstStyle/>
          <a:p>
            <a:pPr>
              <a:lnSpc>
                <a:spcPct val="110000"/>
              </a:lnSpc>
              <a:buFont typeface="Courier New" pitchFamily="49" charset="0"/>
              <a:buChar char="o"/>
            </a:pPr>
            <a:r>
              <a:rPr lang="en-US" b="1" i="1" dirty="0">
                <a:solidFill>
                  <a:schemeClr val="bg1"/>
                </a:solidFill>
              </a:rPr>
              <a:t> </a:t>
            </a:r>
            <a:r>
              <a:rPr lang="en-US" sz="2800" b="1" i="1" dirty="0" smtClean="0">
                <a:solidFill>
                  <a:schemeClr val="bg1"/>
                </a:solidFill>
              </a:rPr>
              <a:t>FEE MANAGEMENT.</a:t>
            </a:r>
          </a:p>
          <a:p>
            <a:pPr lvl="1">
              <a:lnSpc>
                <a:spcPct val="110000"/>
              </a:lnSpc>
              <a:buFont typeface="Wingdings" pitchFamily="2" charset="2"/>
              <a:buChar char="Ø"/>
            </a:pPr>
            <a:r>
              <a:rPr lang="en-US" sz="2400" dirty="0">
                <a:solidFill>
                  <a:srgbClr val="FFFF00"/>
                </a:solidFill>
              </a:rPr>
              <a:t>This module assists in managing the fee structure, fee collection, and fee receipt generation. It allows schools to track fee payments, issue reminders for pending payments, and generate financial reports related to fee management</a:t>
            </a:r>
            <a:r>
              <a:rPr lang="en-US" sz="2400" dirty="0" smtClean="0">
                <a:solidFill>
                  <a:srgbClr val="FFFF00"/>
                </a:solidFill>
              </a:rPr>
              <a:t>.</a:t>
            </a:r>
          </a:p>
          <a:p>
            <a:pPr marL="0" indent="0">
              <a:lnSpc>
                <a:spcPct val="110000"/>
              </a:lnSpc>
              <a:buNone/>
            </a:pPr>
            <a:endParaRPr lang="en-US" sz="2800" dirty="0" smtClean="0">
              <a:solidFill>
                <a:srgbClr val="FFFF00"/>
              </a:solidFill>
            </a:endParaRPr>
          </a:p>
          <a:p>
            <a:pPr>
              <a:lnSpc>
                <a:spcPct val="110000"/>
              </a:lnSpc>
              <a:buFont typeface="Courier New" pitchFamily="49" charset="0"/>
              <a:buChar char="o"/>
            </a:pPr>
            <a:r>
              <a:rPr lang="en-US" sz="2400" b="1" i="1" dirty="0" smtClean="0">
                <a:solidFill>
                  <a:schemeClr val="bg1"/>
                </a:solidFill>
              </a:rPr>
              <a:t>EXPENSE TRACKING AND MANAGEMENT.</a:t>
            </a:r>
          </a:p>
          <a:p>
            <a:pPr lvl="1">
              <a:lnSpc>
                <a:spcPct val="110000"/>
              </a:lnSpc>
              <a:buFont typeface="Wingdings" pitchFamily="2" charset="2"/>
              <a:buChar char="Ø"/>
            </a:pPr>
            <a:r>
              <a:rPr lang="en-US" sz="2000" dirty="0">
                <a:solidFill>
                  <a:srgbClr val="FFFF00"/>
                </a:solidFill>
              </a:rPr>
              <a:t>It helps schools track and manage various expenses, such as utility bills, stationery purchases, maintenance costs, and other expenditures incurred by the school</a:t>
            </a:r>
            <a:r>
              <a:rPr lang="en-US" sz="2000" dirty="0" smtClean="0">
                <a:solidFill>
                  <a:srgbClr val="FFFF00"/>
                </a:solidFill>
              </a:rPr>
              <a:t>.</a:t>
            </a:r>
          </a:p>
          <a:p>
            <a:pPr marL="0" indent="0">
              <a:lnSpc>
                <a:spcPct val="110000"/>
              </a:lnSpc>
              <a:buNone/>
            </a:pPr>
            <a:endParaRPr lang="en-US" sz="2400" dirty="0" smtClean="0">
              <a:solidFill>
                <a:srgbClr val="FFFF00"/>
              </a:solidFill>
            </a:endParaRPr>
          </a:p>
          <a:p>
            <a:pPr>
              <a:lnSpc>
                <a:spcPct val="110000"/>
              </a:lnSpc>
              <a:buFont typeface="Courier New" pitchFamily="49" charset="0"/>
              <a:buChar char="o"/>
            </a:pPr>
            <a:r>
              <a:rPr lang="en-US" sz="2400" b="1" i="1" dirty="0" smtClean="0">
                <a:solidFill>
                  <a:schemeClr val="bg1"/>
                </a:solidFill>
              </a:rPr>
              <a:t>FINANCIAL REPORTS AND ANALYTICS.</a:t>
            </a:r>
          </a:p>
          <a:p>
            <a:pPr lvl="1">
              <a:lnSpc>
                <a:spcPct val="110000"/>
              </a:lnSpc>
              <a:buFont typeface="Wingdings" pitchFamily="2" charset="2"/>
              <a:buChar char="Ø"/>
            </a:pPr>
            <a:r>
              <a:rPr lang="en-US" sz="2000" dirty="0">
                <a:solidFill>
                  <a:srgbClr val="FFFF00"/>
                </a:solidFill>
              </a:rPr>
              <a:t> This module provides financial reports, including income statements, balance sheets, and cash flow statements. It helps administrators analyze the financial health of the school, monitor revenue and expenses, and make informed decisions.</a:t>
            </a:r>
            <a:endParaRPr lang="en-US" sz="2000" dirty="0" smtClean="0">
              <a:solidFill>
                <a:srgbClr val="FFFF00"/>
              </a:solidFill>
            </a:endParaRPr>
          </a:p>
          <a:p>
            <a:pPr>
              <a:buFont typeface="Wingdings" pitchFamily="2" charset="2"/>
              <a:buChar char="Ø"/>
            </a:pPr>
            <a:endParaRPr lang="en-US" sz="2400" b="1" i="1" dirty="0" smtClean="0">
              <a:solidFill>
                <a:schemeClr val="bg1"/>
              </a:solidFill>
            </a:endParaRPr>
          </a:p>
          <a:p>
            <a:pPr>
              <a:buFont typeface="Courier New" pitchFamily="49" charset="0"/>
              <a:buChar char="o"/>
            </a:pPr>
            <a:endParaRPr lang="en-US" sz="2800" b="1" i="1" dirty="0">
              <a:solidFill>
                <a:schemeClr val="bg1"/>
              </a:solidFill>
            </a:endParaRPr>
          </a:p>
        </p:txBody>
      </p:sp>
    </p:spTree>
    <p:extLst>
      <p:ext uri="{BB962C8B-B14F-4D97-AF65-F5344CB8AC3E}">
        <p14:creationId xmlns:p14="http://schemas.microsoft.com/office/powerpoint/2010/main" val="263679309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pPr marL="571500" indent="-571500">
              <a:buFont typeface="Wingdings" pitchFamily="2" charset="2"/>
              <a:buChar char="v"/>
            </a:pPr>
            <a:r>
              <a:rPr lang="en-US" b="1" i="1" u="sng" dirty="0" smtClean="0"/>
              <a:t>LIBRARY MANAGEMENT</a:t>
            </a:r>
            <a:endParaRPr lang="en-US" b="1" i="1" u="sng" dirty="0"/>
          </a:p>
        </p:txBody>
      </p:sp>
      <p:sp>
        <p:nvSpPr>
          <p:cNvPr id="3" name="Content Placeholder 2"/>
          <p:cNvSpPr>
            <a:spLocks noGrp="1"/>
          </p:cNvSpPr>
          <p:nvPr>
            <p:ph idx="1"/>
          </p:nvPr>
        </p:nvSpPr>
        <p:spPr>
          <a:solidFill>
            <a:srgbClr val="002060"/>
          </a:solidFill>
        </p:spPr>
        <p:txBody>
          <a:bodyPr>
            <a:normAutofit/>
          </a:bodyPr>
          <a:lstStyle/>
          <a:p>
            <a:pPr>
              <a:buFont typeface="Courier New" pitchFamily="49" charset="0"/>
              <a:buChar char="o"/>
            </a:pPr>
            <a:r>
              <a:rPr lang="en-US" sz="2400" b="1" i="1" dirty="0" smtClean="0">
                <a:solidFill>
                  <a:schemeClr val="bg1"/>
                </a:solidFill>
              </a:rPr>
              <a:t>BOOK CATALOGING AND INVENTORY MANAGEMENT.</a:t>
            </a:r>
          </a:p>
          <a:p>
            <a:pPr lvl="1">
              <a:buFont typeface="Wingdings" pitchFamily="2" charset="2"/>
              <a:buChar char="Ø"/>
            </a:pPr>
            <a:r>
              <a:rPr lang="en-US" sz="2000" dirty="0">
                <a:solidFill>
                  <a:srgbClr val="FFFF00"/>
                </a:solidFill>
              </a:rPr>
              <a:t> This module facilitates the organization and cataloging of library resources, including books, magazines, and multimedia materials. It tracks details such as book titles, authors, ISBNs, and availability status</a:t>
            </a:r>
            <a:r>
              <a:rPr lang="en-US" sz="2000" dirty="0" smtClean="0">
                <a:solidFill>
                  <a:srgbClr val="FFFF00"/>
                </a:solidFill>
              </a:rPr>
              <a:t>.</a:t>
            </a:r>
          </a:p>
          <a:p>
            <a:pPr>
              <a:buFont typeface="Courier New" pitchFamily="49" charset="0"/>
              <a:buChar char="o"/>
            </a:pPr>
            <a:r>
              <a:rPr lang="en-US" sz="2400" b="1" i="1" dirty="0" smtClean="0">
                <a:solidFill>
                  <a:schemeClr val="bg1"/>
                </a:solidFill>
              </a:rPr>
              <a:t>ISSUE AND RETURN OF LIBRARY RESOURCES.</a:t>
            </a:r>
          </a:p>
          <a:p>
            <a:pPr lvl="1">
              <a:buFont typeface="Wingdings" pitchFamily="2" charset="2"/>
              <a:buChar char="Ø"/>
            </a:pPr>
            <a:r>
              <a:rPr lang="en-US" sz="2000" dirty="0" smtClean="0">
                <a:solidFill>
                  <a:srgbClr val="FFFF00"/>
                </a:solidFill>
              </a:rPr>
              <a:t>It </a:t>
            </a:r>
            <a:r>
              <a:rPr lang="en-US" sz="2000" dirty="0">
                <a:solidFill>
                  <a:srgbClr val="FFFF00"/>
                </a:solidFill>
              </a:rPr>
              <a:t>manages the borrowing and returning of library resources by students and staff. It tracks due dates, issues reminders for overdue items, and manages fines for late returns</a:t>
            </a:r>
            <a:r>
              <a:rPr lang="en-US" sz="2000" dirty="0" smtClean="0">
                <a:solidFill>
                  <a:srgbClr val="FFFF00"/>
                </a:solidFill>
              </a:rPr>
              <a:t>.</a:t>
            </a:r>
          </a:p>
          <a:p>
            <a:pPr>
              <a:buFont typeface="Courier New" pitchFamily="49" charset="0"/>
              <a:buChar char="o"/>
            </a:pPr>
            <a:r>
              <a:rPr lang="en-US" sz="2400" b="1" i="1" dirty="0" smtClean="0">
                <a:solidFill>
                  <a:schemeClr val="bg1"/>
                </a:solidFill>
              </a:rPr>
              <a:t>ONLINE LIBRARY CATALOG AND SEARCH.</a:t>
            </a:r>
          </a:p>
          <a:p>
            <a:pPr lvl="1">
              <a:buFont typeface="Wingdings" pitchFamily="2" charset="2"/>
              <a:buChar char="Ø"/>
            </a:pPr>
            <a:r>
              <a:rPr lang="en-US" sz="2000" dirty="0" smtClean="0">
                <a:solidFill>
                  <a:srgbClr val="FFFF00"/>
                </a:solidFill>
              </a:rPr>
              <a:t>It </a:t>
            </a:r>
            <a:r>
              <a:rPr lang="en-US" sz="2000" dirty="0">
                <a:solidFill>
                  <a:srgbClr val="FFFF00"/>
                </a:solidFill>
              </a:rPr>
              <a:t>provides an online catalog that allows users to search for books, check availability, and place requests for resource reservations.</a:t>
            </a:r>
          </a:p>
        </p:txBody>
      </p:sp>
    </p:spTree>
    <p:extLst>
      <p:ext uri="{BB962C8B-B14F-4D97-AF65-F5344CB8AC3E}">
        <p14:creationId xmlns:p14="http://schemas.microsoft.com/office/powerpoint/2010/main" val="20765813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LIBRARY </a:t>
            </a:r>
            <a:r>
              <a:rPr lang="en-US" b="1" i="1" dirty="0" smtClean="0"/>
              <a:t>MANAGEMENT</a:t>
            </a:r>
            <a:br>
              <a:rPr lang="en-US" b="1" i="1" dirty="0" smtClean="0"/>
            </a:br>
            <a:r>
              <a:rPr lang="en-US" b="1" i="1" dirty="0" err="1" smtClean="0"/>
              <a:t>Cont</a:t>
            </a:r>
            <a:r>
              <a:rPr lang="en-US" b="1" i="1" dirty="0" smtClean="0"/>
              <a:t>…</a:t>
            </a:r>
            <a:endParaRPr lang="en-US" dirty="0"/>
          </a:p>
        </p:txBody>
      </p:sp>
      <p:sp>
        <p:nvSpPr>
          <p:cNvPr id="3" name="Content Placeholder 2"/>
          <p:cNvSpPr>
            <a:spLocks noGrp="1"/>
          </p:cNvSpPr>
          <p:nvPr>
            <p:ph idx="1"/>
          </p:nvPr>
        </p:nvSpPr>
        <p:spPr>
          <a:solidFill>
            <a:srgbClr val="002060"/>
          </a:solidFill>
        </p:spPr>
        <p:txBody>
          <a:bodyPr>
            <a:normAutofit fontScale="92500"/>
          </a:bodyPr>
          <a:lstStyle/>
          <a:p>
            <a:pPr>
              <a:lnSpc>
                <a:spcPct val="150000"/>
              </a:lnSpc>
              <a:buFont typeface="Courier New" pitchFamily="49" charset="0"/>
              <a:buChar char="o"/>
            </a:pPr>
            <a:r>
              <a:rPr lang="en-US" sz="2800" b="1" i="1" dirty="0" smtClean="0">
                <a:solidFill>
                  <a:schemeClr val="bg1"/>
                </a:solidFill>
              </a:rPr>
              <a:t>LIBRARY FINE MANAGEMENT.</a:t>
            </a:r>
          </a:p>
          <a:p>
            <a:pPr lvl="1">
              <a:lnSpc>
                <a:spcPct val="150000"/>
              </a:lnSpc>
              <a:buFont typeface="Wingdings" pitchFamily="2" charset="2"/>
              <a:buChar char="Ø"/>
            </a:pPr>
            <a:r>
              <a:rPr lang="en-US" sz="2000" dirty="0" smtClean="0">
                <a:solidFill>
                  <a:srgbClr val="FFFF00"/>
                </a:solidFill>
              </a:rPr>
              <a:t>This </a:t>
            </a:r>
            <a:r>
              <a:rPr lang="en-US" sz="2000" dirty="0">
                <a:solidFill>
                  <a:srgbClr val="FFFF00"/>
                </a:solidFill>
              </a:rPr>
              <a:t>module calculates and manages fines for late returns or damages to library resources. It maintains records of fines, generates reports,</a:t>
            </a:r>
            <a:r>
              <a:rPr lang="en-US" sz="2000" dirty="0">
                <a:solidFill>
                  <a:schemeClr val="bg1"/>
                </a:solidFill>
              </a:rPr>
              <a:t> </a:t>
            </a:r>
            <a:endParaRPr lang="en-US" sz="2000" dirty="0" smtClean="0">
              <a:solidFill>
                <a:schemeClr val="bg1"/>
              </a:solidFill>
            </a:endParaRPr>
          </a:p>
          <a:p>
            <a:pPr>
              <a:lnSpc>
                <a:spcPct val="150000"/>
              </a:lnSpc>
              <a:buFont typeface="Courier New" pitchFamily="49" charset="0"/>
              <a:buChar char="o"/>
            </a:pPr>
            <a:r>
              <a:rPr lang="en-US" sz="2800" b="1" i="1" dirty="0" smtClean="0">
                <a:solidFill>
                  <a:schemeClr val="bg1"/>
                </a:solidFill>
              </a:rPr>
              <a:t>RESOURCE CATALOGING.</a:t>
            </a:r>
          </a:p>
          <a:p>
            <a:pPr lvl="1">
              <a:lnSpc>
                <a:spcPct val="150000"/>
              </a:lnSpc>
              <a:buFont typeface="Wingdings" pitchFamily="2" charset="2"/>
              <a:buChar char="Ø"/>
            </a:pPr>
            <a:r>
              <a:rPr lang="en-US" sz="2200" dirty="0" smtClean="0">
                <a:solidFill>
                  <a:srgbClr val="FFFF00"/>
                </a:solidFill>
              </a:rPr>
              <a:t>The </a:t>
            </a:r>
            <a:r>
              <a:rPr lang="en-US" sz="2200" dirty="0">
                <a:solidFill>
                  <a:srgbClr val="FFFF00"/>
                </a:solidFill>
              </a:rPr>
              <a:t>system allows librarians to catalog and organize library resources such as books, textbooks, magazines, multimedia materials, and digital resources. Cataloging involves capturing details like title, author, publisher, edition, ISBN, subject, genre, and keywords</a:t>
            </a:r>
            <a:r>
              <a:rPr lang="en-US" sz="2200" dirty="0" smtClean="0">
                <a:solidFill>
                  <a:srgbClr val="FFFF00"/>
                </a:solidFill>
              </a:rPr>
              <a:t>.</a:t>
            </a:r>
          </a:p>
          <a:p>
            <a:pPr>
              <a:buFont typeface="Courier New" pitchFamily="49" charset="0"/>
              <a:buChar char="o"/>
            </a:pPr>
            <a:endParaRPr lang="en-US" dirty="0" smtClean="0">
              <a:solidFill>
                <a:schemeClr val="bg1"/>
              </a:solidFill>
            </a:endParaRPr>
          </a:p>
          <a:p>
            <a:pPr>
              <a:buFont typeface="Courier New" pitchFamily="49" charset="0"/>
              <a:buChar char="o"/>
            </a:pPr>
            <a:endParaRPr lang="en-US" dirty="0">
              <a:solidFill>
                <a:schemeClr val="bg1"/>
              </a:solidFill>
            </a:endParaRPr>
          </a:p>
        </p:txBody>
      </p:sp>
    </p:spTree>
    <p:extLst>
      <p:ext uri="{BB962C8B-B14F-4D97-AF65-F5344CB8AC3E}">
        <p14:creationId xmlns:p14="http://schemas.microsoft.com/office/powerpoint/2010/main" val="37320837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LIBRARY MANAGEMENT</a:t>
            </a:r>
            <a:br>
              <a:rPr lang="en-US" b="1" i="1" dirty="0"/>
            </a:br>
            <a:r>
              <a:rPr lang="en-US" b="1" i="1" dirty="0" err="1"/>
              <a:t>Cont</a:t>
            </a:r>
            <a:r>
              <a:rPr lang="en-US" b="1" i="1" dirty="0"/>
              <a:t>…</a:t>
            </a:r>
            <a:endParaRPr lang="en-US" dirty="0"/>
          </a:p>
        </p:txBody>
      </p:sp>
      <p:sp>
        <p:nvSpPr>
          <p:cNvPr id="3" name="Content Placeholder 2"/>
          <p:cNvSpPr>
            <a:spLocks noGrp="1"/>
          </p:cNvSpPr>
          <p:nvPr>
            <p:ph idx="1"/>
          </p:nvPr>
        </p:nvSpPr>
        <p:spPr>
          <a:solidFill>
            <a:srgbClr val="002060"/>
          </a:solidFill>
        </p:spPr>
        <p:txBody>
          <a:bodyPr>
            <a:normAutofit/>
          </a:bodyPr>
          <a:lstStyle/>
          <a:p>
            <a:pPr>
              <a:lnSpc>
                <a:spcPct val="150000"/>
              </a:lnSpc>
              <a:buFont typeface="Courier New" pitchFamily="49" charset="0"/>
              <a:buChar char="o"/>
            </a:pPr>
            <a:r>
              <a:rPr lang="en-US" sz="2400" b="1" i="1" dirty="0" smtClean="0">
                <a:solidFill>
                  <a:schemeClr val="bg1"/>
                </a:solidFill>
              </a:rPr>
              <a:t>CLASSIFICATION AND SHELVING.</a:t>
            </a:r>
          </a:p>
          <a:p>
            <a:pPr lvl="1">
              <a:lnSpc>
                <a:spcPct val="150000"/>
              </a:lnSpc>
              <a:buFont typeface="Wingdings" pitchFamily="2" charset="2"/>
              <a:buChar char="Ø"/>
            </a:pPr>
            <a:r>
              <a:rPr lang="en-US" sz="2000" dirty="0" smtClean="0">
                <a:solidFill>
                  <a:srgbClr val="FFFF00"/>
                </a:solidFill>
              </a:rPr>
              <a:t>The </a:t>
            </a:r>
            <a:r>
              <a:rPr lang="en-US" sz="2000" dirty="0">
                <a:solidFill>
                  <a:srgbClr val="FFFF00"/>
                </a:solidFill>
              </a:rPr>
              <a:t>system may support various classification systems (e.g., Dewey Decimal Classification) to assign call numbers and facilitate systematic shelving of resources</a:t>
            </a:r>
            <a:r>
              <a:rPr lang="en-US" sz="2000" dirty="0" smtClean="0">
                <a:solidFill>
                  <a:srgbClr val="FFFF00"/>
                </a:solidFill>
              </a:rPr>
              <a:t>.</a:t>
            </a:r>
          </a:p>
          <a:p>
            <a:pPr>
              <a:lnSpc>
                <a:spcPct val="150000"/>
              </a:lnSpc>
              <a:buFont typeface="Courier New" pitchFamily="49" charset="0"/>
              <a:buChar char="o"/>
            </a:pPr>
            <a:r>
              <a:rPr lang="en-US" sz="2400" b="1" i="1" dirty="0" smtClean="0">
                <a:solidFill>
                  <a:schemeClr val="bg1"/>
                </a:solidFill>
              </a:rPr>
              <a:t>INVENTORY MANAGEMENT.</a:t>
            </a:r>
          </a:p>
          <a:p>
            <a:pPr lvl="1">
              <a:lnSpc>
                <a:spcPct val="150000"/>
              </a:lnSpc>
              <a:buFont typeface="Wingdings" pitchFamily="2" charset="2"/>
              <a:buChar char="Ø"/>
            </a:pPr>
            <a:r>
              <a:rPr lang="en-US" dirty="0" smtClean="0">
                <a:solidFill>
                  <a:schemeClr val="bg1"/>
                </a:solidFill>
              </a:rPr>
              <a:t> </a:t>
            </a:r>
            <a:r>
              <a:rPr lang="en-US" sz="2000" dirty="0">
                <a:solidFill>
                  <a:srgbClr val="FFFF00"/>
                </a:solidFill>
              </a:rPr>
              <a:t>It tracks the availability, location, and status of library resources, making it easier for librarians to identify the exact position of each resource in the library.</a:t>
            </a:r>
          </a:p>
        </p:txBody>
      </p:sp>
    </p:spTree>
    <p:extLst>
      <p:ext uri="{BB962C8B-B14F-4D97-AF65-F5344CB8AC3E}">
        <p14:creationId xmlns:p14="http://schemas.microsoft.com/office/powerpoint/2010/main" val="14747334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LIBRARY MANAGEMENT</a:t>
            </a:r>
            <a:br>
              <a:rPr lang="en-US" b="1" i="1" dirty="0"/>
            </a:br>
            <a:r>
              <a:rPr lang="en-US" b="1" i="1" dirty="0" err="1"/>
              <a:t>Cont</a:t>
            </a:r>
            <a:r>
              <a:rPr lang="en-US" b="1" i="1" dirty="0"/>
              <a:t>…</a:t>
            </a:r>
            <a:endParaRPr lang="en-US" dirty="0"/>
          </a:p>
        </p:txBody>
      </p:sp>
      <p:sp>
        <p:nvSpPr>
          <p:cNvPr id="3" name="Content Placeholder 2"/>
          <p:cNvSpPr>
            <a:spLocks noGrp="1"/>
          </p:cNvSpPr>
          <p:nvPr>
            <p:ph idx="1"/>
          </p:nvPr>
        </p:nvSpPr>
        <p:spPr>
          <a:solidFill>
            <a:srgbClr val="002060"/>
          </a:solidFill>
        </p:spPr>
        <p:txBody>
          <a:bodyPr>
            <a:normAutofit lnSpcReduction="10000"/>
          </a:bodyPr>
          <a:lstStyle/>
          <a:p>
            <a:pPr>
              <a:lnSpc>
                <a:spcPct val="150000"/>
              </a:lnSpc>
              <a:buFont typeface="Courier New" pitchFamily="49" charset="0"/>
              <a:buChar char="o"/>
            </a:pPr>
            <a:r>
              <a:rPr lang="en-US" b="1" i="1" dirty="0" smtClean="0">
                <a:solidFill>
                  <a:schemeClr val="bg1"/>
                </a:solidFill>
              </a:rPr>
              <a:t> </a:t>
            </a:r>
            <a:r>
              <a:rPr lang="en-US" sz="2800" b="1" i="1" dirty="0" smtClean="0">
                <a:solidFill>
                  <a:schemeClr val="bg1"/>
                </a:solidFill>
              </a:rPr>
              <a:t>CHECK-IN AND CHECK-OUT.</a:t>
            </a:r>
          </a:p>
          <a:p>
            <a:pPr lvl="1">
              <a:lnSpc>
                <a:spcPct val="150000"/>
              </a:lnSpc>
              <a:buFont typeface="Wingdings" pitchFamily="2" charset="2"/>
              <a:buChar char="Ø"/>
            </a:pPr>
            <a:r>
              <a:rPr lang="en-US" sz="2000" dirty="0" smtClean="0">
                <a:solidFill>
                  <a:srgbClr val="FFFF00"/>
                </a:solidFill>
              </a:rPr>
              <a:t>Librarians </a:t>
            </a:r>
            <a:r>
              <a:rPr lang="en-US" sz="2000" dirty="0">
                <a:solidFill>
                  <a:srgbClr val="FFFF00"/>
                </a:solidFill>
              </a:rPr>
              <a:t>can perform seamless check-in and check-out processes, allowing patrons (students, teachers, and staff) to borrow and return resources efficiently. The system keeps track of due dates and sends reminders for overdue items</a:t>
            </a:r>
            <a:r>
              <a:rPr lang="en-US" sz="2000" dirty="0" smtClean="0">
                <a:solidFill>
                  <a:srgbClr val="FFFF00"/>
                </a:solidFill>
              </a:rPr>
              <a:t>.</a:t>
            </a:r>
          </a:p>
          <a:p>
            <a:pPr>
              <a:lnSpc>
                <a:spcPct val="150000"/>
              </a:lnSpc>
              <a:buFont typeface="Courier New" pitchFamily="49" charset="0"/>
              <a:buChar char="o"/>
            </a:pPr>
            <a:r>
              <a:rPr lang="en-US" sz="2600" b="1" i="1" dirty="0" smtClean="0">
                <a:solidFill>
                  <a:schemeClr val="bg1"/>
                </a:solidFill>
              </a:rPr>
              <a:t>PATRON PROFILES.</a:t>
            </a:r>
          </a:p>
          <a:p>
            <a:pPr lvl="1">
              <a:lnSpc>
                <a:spcPct val="150000"/>
              </a:lnSpc>
              <a:buFont typeface="Wingdings" pitchFamily="2" charset="2"/>
              <a:buChar char="Ø"/>
            </a:pPr>
            <a:r>
              <a:rPr lang="en-US" sz="1800" dirty="0" smtClean="0">
                <a:solidFill>
                  <a:srgbClr val="FFFF00"/>
                </a:solidFill>
              </a:rPr>
              <a:t>The </a:t>
            </a:r>
            <a:r>
              <a:rPr lang="en-US" sz="1800" dirty="0">
                <a:solidFill>
                  <a:srgbClr val="FFFF00"/>
                </a:solidFill>
              </a:rPr>
              <a:t>system maintains individual patron profiles, including personal information, borrowing history, fines, and preferences. This enables librarians to provide personalized services and generate reports on patron activities.</a:t>
            </a:r>
          </a:p>
        </p:txBody>
      </p:sp>
    </p:spTree>
    <p:extLst>
      <p:ext uri="{BB962C8B-B14F-4D97-AF65-F5344CB8AC3E}">
        <p14:creationId xmlns:p14="http://schemas.microsoft.com/office/powerpoint/2010/main" val="24508169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LIBRARY MANAGEMENT</a:t>
            </a:r>
            <a:br>
              <a:rPr lang="en-US" b="1" i="1" dirty="0"/>
            </a:br>
            <a:r>
              <a:rPr lang="en-US" b="1" i="1" dirty="0" err="1"/>
              <a:t>Cont</a:t>
            </a:r>
            <a:r>
              <a:rPr lang="en-US" b="1" i="1" dirty="0"/>
              <a:t>…</a:t>
            </a:r>
            <a:endParaRPr lang="en-US" dirty="0"/>
          </a:p>
        </p:txBody>
      </p:sp>
      <p:sp>
        <p:nvSpPr>
          <p:cNvPr id="3" name="Content Placeholder 2"/>
          <p:cNvSpPr>
            <a:spLocks noGrp="1"/>
          </p:cNvSpPr>
          <p:nvPr>
            <p:ph idx="1"/>
          </p:nvPr>
        </p:nvSpPr>
        <p:spPr>
          <a:solidFill>
            <a:srgbClr val="002060"/>
          </a:solidFill>
        </p:spPr>
        <p:txBody>
          <a:bodyPr>
            <a:normAutofit fontScale="92500" lnSpcReduction="10000"/>
          </a:bodyPr>
          <a:lstStyle/>
          <a:p>
            <a:pPr>
              <a:buFont typeface="Courier New" pitchFamily="49" charset="0"/>
              <a:buChar char="o"/>
            </a:pPr>
            <a:r>
              <a:rPr lang="en-US" sz="2600" b="1" i="1" dirty="0" smtClean="0">
                <a:solidFill>
                  <a:schemeClr val="bg1"/>
                </a:solidFill>
              </a:rPr>
              <a:t>HOLDS AND RESERVATIONS.</a:t>
            </a:r>
          </a:p>
          <a:p>
            <a:pPr lvl="2">
              <a:buFont typeface="Wingdings" pitchFamily="2" charset="2"/>
              <a:buChar char="Ø"/>
            </a:pPr>
            <a:r>
              <a:rPr lang="en-US" dirty="0" smtClean="0">
                <a:solidFill>
                  <a:srgbClr val="FFFF00"/>
                </a:solidFill>
              </a:rPr>
              <a:t>Patrons </a:t>
            </a:r>
            <a:r>
              <a:rPr lang="en-US" dirty="0">
                <a:solidFill>
                  <a:srgbClr val="FFFF00"/>
                </a:solidFill>
              </a:rPr>
              <a:t>can place holds or reservations on resources that are currently checked out. The system notifies them when the requested items become available</a:t>
            </a:r>
            <a:r>
              <a:rPr lang="en-US" dirty="0" smtClean="0">
                <a:solidFill>
                  <a:srgbClr val="FFFF00"/>
                </a:solidFill>
              </a:rPr>
              <a:t>.</a:t>
            </a:r>
          </a:p>
          <a:p>
            <a:pPr>
              <a:buFont typeface="Courier New" pitchFamily="49" charset="0"/>
              <a:buChar char="o"/>
            </a:pPr>
            <a:r>
              <a:rPr lang="en-US" sz="2600" b="1" i="1" dirty="0" smtClean="0">
                <a:solidFill>
                  <a:schemeClr val="bg1"/>
                </a:solidFill>
              </a:rPr>
              <a:t>INTER-LIBRARY LOAN.</a:t>
            </a:r>
          </a:p>
          <a:p>
            <a:pPr lvl="2">
              <a:buFont typeface="Wingdings" pitchFamily="2" charset="2"/>
              <a:buChar char="Ø"/>
            </a:pPr>
            <a:r>
              <a:rPr lang="en-US" sz="2500" dirty="0" smtClean="0">
                <a:solidFill>
                  <a:srgbClr val="FFFF00"/>
                </a:solidFill>
              </a:rPr>
              <a:t>If </a:t>
            </a:r>
            <a:r>
              <a:rPr lang="en-US" sz="2500" dirty="0">
                <a:solidFill>
                  <a:srgbClr val="FFFF00"/>
                </a:solidFill>
              </a:rPr>
              <a:t>the school is part of a larger library network, the system may facilitate inter-library loan requests, allowing patrons to access resources from other participating libraries</a:t>
            </a:r>
            <a:r>
              <a:rPr lang="en-US" sz="2500" dirty="0" smtClean="0">
                <a:solidFill>
                  <a:srgbClr val="FFFF00"/>
                </a:solidFill>
              </a:rPr>
              <a:t>.</a:t>
            </a:r>
          </a:p>
          <a:p>
            <a:pPr>
              <a:buFont typeface="Courier New" pitchFamily="49" charset="0"/>
              <a:buChar char="o"/>
            </a:pPr>
            <a:r>
              <a:rPr lang="en-US" sz="2600" b="1" i="1" dirty="0" smtClean="0">
                <a:solidFill>
                  <a:schemeClr val="bg1"/>
                </a:solidFill>
              </a:rPr>
              <a:t>ONLINE CATALOG.</a:t>
            </a:r>
          </a:p>
          <a:p>
            <a:pPr lvl="2">
              <a:buFont typeface="Wingdings" pitchFamily="2" charset="2"/>
              <a:buChar char="Ø"/>
            </a:pPr>
            <a:r>
              <a:rPr lang="en-US" dirty="0" smtClean="0">
                <a:solidFill>
                  <a:srgbClr val="FFFF00"/>
                </a:solidFill>
              </a:rPr>
              <a:t>The </a:t>
            </a:r>
            <a:r>
              <a:rPr lang="en-US" dirty="0">
                <a:solidFill>
                  <a:srgbClr val="FFFF00"/>
                </a:solidFill>
              </a:rPr>
              <a:t>system provides an online catalog or OPAC (Online Public Access Catalog), allowing patrons to search for resources, check availability, and view additional details such as summaries, reviews, and cover images.</a:t>
            </a:r>
          </a:p>
        </p:txBody>
      </p:sp>
    </p:spTree>
    <p:extLst>
      <p:ext uri="{BB962C8B-B14F-4D97-AF65-F5344CB8AC3E}">
        <p14:creationId xmlns:p14="http://schemas.microsoft.com/office/powerpoint/2010/main" val="4791040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r>
              <a:rPr lang="en-US" b="1" i="1" dirty="0"/>
              <a:t>LIBRARY MANAGEMENT</a:t>
            </a:r>
            <a:br>
              <a:rPr lang="en-US" b="1" i="1" dirty="0"/>
            </a:br>
            <a:r>
              <a:rPr lang="en-US" b="1" i="1" dirty="0" err="1"/>
              <a:t>Cont</a:t>
            </a:r>
            <a:r>
              <a:rPr lang="en-US" b="1" i="1" dirty="0"/>
              <a:t>…</a:t>
            </a:r>
            <a:endParaRPr lang="en-US" dirty="0"/>
          </a:p>
        </p:txBody>
      </p:sp>
      <p:sp>
        <p:nvSpPr>
          <p:cNvPr id="3" name="Content Placeholder 2"/>
          <p:cNvSpPr>
            <a:spLocks noGrp="1"/>
          </p:cNvSpPr>
          <p:nvPr>
            <p:ph idx="1"/>
          </p:nvPr>
        </p:nvSpPr>
        <p:spPr>
          <a:solidFill>
            <a:srgbClr val="002060"/>
          </a:solidFill>
        </p:spPr>
        <p:txBody>
          <a:bodyPr>
            <a:normAutofit fontScale="85000" lnSpcReduction="10000"/>
          </a:bodyPr>
          <a:lstStyle/>
          <a:p>
            <a:pPr>
              <a:lnSpc>
                <a:spcPct val="150000"/>
              </a:lnSpc>
              <a:buFont typeface="Wingdings" pitchFamily="2" charset="2"/>
              <a:buChar char="v"/>
            </a:pPr>
            <a:r>
              <a:rPr lang="en-US" b="1" i="1" dirty="0" smtClean="0">
                <a:solidFill>
                  <a:schemeClr val="bg1"/>
                </a:solidFill>
              </a:rPr>
              <a:t>ADVANCED SEARCH OPTIONS.</a:t>
            </a:r>
          </a:p>
          <a:p>
            <a:pPr lvl="1">
              <a:lnSpc>
                <a:spcPct val="150000"/>
              </a:lnSpc>
              <a:buFont typeface="Wingdings" pitchFamily="2" charset="2"/>
              <a:buChar char="ü"/>
            </a:pPr>
            <a:r>
              <a:rPr lang="en-US" dirty="0" smtClean="0">
                <a:solidFill>
                  <a:srgbClr val="FFFF00"/>
                </a:solidFill>
              </a:rPr>
              <a:t>The </a:t>
            </a:r>
            <a:r>
              <a:rPr lang="en-US" dirty="0">
                <a:solidFill>
                  <a:srgbClr val="FFFF00"/>
                </a:solidFill>
              </a:rPr>
              <a:t>system may offer advanced search capabilities, including keyword search, author search, subject search, and other filtering options to enhance resource discovery</a:t>
            </a:r>
            <a:r>
              <a:rPr lang="en-US" dirty="0" smtClean="0">
                <a:solidFill>
                  <a:srgbClr val="FFFF00"/>
                </a:solidFill>
              </a:rPr>
              <a:t>.</a:t>
            </a:r>
          </a:p>
          <a:p>
            <a:pPr>
              <a:lnSpc>
                <a:spcPct val="150000"/>
              </a:lnSpc>
              <a:buFont typeface="Courier New" pitchFamily="49" charset="0"/>
              <a:buChar char="o"/>
            </a:pPr>
            <a:r>
              <a:rPr lang="en-US" dirty="0">
                <a:solidFill>
                  <a:schemeClr val="bg1"/>
                </a:solidFill>
              </a:rPr>
              <a:t> </a:t>
            </a:r>
            <a:r>
              <a:rPr lang="en-US" sz="2600" b="1" i="1" dirty="0" smtClean="0">
                <a:solidFill>
                  <a:schemeClr val="bg1"/>
                </a:solidFill>
              </a:rPr>
              <a:t>RECOMMENDATIONS AND SUGGESTIONS.</a:t>
            </a:r>
          </a:p>
          <a:p>
            <a:pPr lvl="3">
              <a:lnSpc>
                <a:spcPct val="150000"/>
              </a:lnSpc>
              <a:buFont typeface="Wingdings" pitchFamily="2" charset="2"/>
              <a:buChar char="Ø"/>
            </a:pPr>
            <a:r>
              <a:rPr lang="en-US" dirty="0" smtClean="0">
                <a:solidFill>
                  <a:schemeClr val="bg1"/>
                </a:solidFill>
              </a:rPr>
              <a:t> </a:t>
            </a:r>
            <a:r>
              <a:rPr lang="en-US" dirty="0">
                <a:solidFill>
                  <a:srgbClr val="FFFF00"/>
                </a:solidFill>
              </a:rPr>
              <a:t>Based on patron borrowing history and preferences, the system can generate personalized recommendations and suggestions for resources that may be of interest.</a:t>
            </a:r>
          </a:p>
        </p:txBody>
      </p:sp>
    </p:spTree>
    <p:extLst>
      <p:ext uri="{BB962C8B-B14F-4D97-AF65-F5344CB8AC3E}">
        <p14:creationId xmlns:p14="http://schemas.microsoft.com/office/powerpoint/2010/main" val="2619675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pPr marL="571500" indent="-571500">
              <a:buFont typeface="Wingdings" pitchFamily="2" charset="2"/>
              <a:buChar char="q"/>
            </a:pPr>
            <a:r>
              <a:rPr lang="en-US" b="1" i="1" u="sng" dirty="0"/>
              <a:t>Digital Resources and E-Library</a:t>
            </a:r>
          </a:p>
        </p:txBody>
      </p:sp>
      <p:sp>
        <p:nvSpPr>
          <p:cNvPr id="3" name="Content Placeholder 2"/>
          <p:cNvSpPr>
            <a:spLocks noGrp="1"/>
          </p:cNvSpPr>
          <p:nvPr>
            <p:ph idx="1"/>
          </p:nvPr>
        </p:nvSpPr>
        <p:spPr>
          <a:solidFill>
            <a:srgbClr val="002060"/>
          </a:solidFill>
        </p:spPr>
        <p:txBody>
          <a:bodyPr>
            <a:normAutofit fontScale="92500" lnSpcReduction="20000"/>
          </a:bodyPr>
          <a:lstStyle/>
          <a:p>
            <a:pPr>
              <a:lnSpc>
                <a:spcPct val="150000"/>
              </a:lnSpc>
              <a:buFont typeface="Courier New" pitchFamily="49" charset="0"/>
              <a:buChar char="o"/>
            </a:pPr>
            <a:r>
              <a:rPr lang="en-US" sz="2600" b="1" i="1" dirty="0" smtClean="0">
                <a:solidFill>
                  <a:schemeClr val="bg1"/>
                </a:solidFill>
              </a:rPr>
              <a:t>E-BOOKS AND DIGITAL RESOURCES.</a:t>
            </a:r>
          </a:p>
          <a:p>
            <a:pPr lvl="2">
              <a:lnSpc>
                <a:spcPct val="150000"/>
              </a:lnSpc>
              <a:buFont typeface="Wingdings" pitchFamily="2" charset="2"/>
              <a:buChar char="Ø"/>
            </a:pPr>
            <a:r>
              <a:rPr lang="en-US" dirty="0" smtClean="0">
                <a:solidFill>
                  <a:srgbClr val="FFFF00"/>
                </a:solidFill>
              </a:rPr>
              <a:t>The </a:t>
            </a:r>
            <a:r>
              <a:rPr lang="en-US" dirty="0">
                <a:solidFill>
                  <a:srgbClr val="FFFF00"/>
                </a:solidFill>
              </a:rPr>
              <a:t>system can incorporate e-books, digital journals, articles, and other digital resources. It provides access to these resources within the library's online platform, allowing patrons to read or download them</a:t>
            </a:r>
            <a:r>
              <a:rPr lang="en-US" dirty="0" smtClean="0">
                <a:solidFill>
                  <a:srgbClr val="FFFF00"/>
                </a:solidFill>
              </a:rPr>
              <a:t>.</a:t>
            </a:r>
          </a:p>
          <a:p>
            <a:pPr>
              <a:lnSpc>
                <a:spcPct val="150000"/>
              </a:lnSpc>
              <a:buFont typeface="Courier New" pitchFamily="49" charset="0"/>
              <a:buChar char="o"/>
            </a:pPr>
            <a:r>
              <a:rPr lang="en-US" sz="2600" b="1" i="1" dirty="0" smtClean="0">
                <a:solidFill>
                  <a:schemeClr val="bg1"/>
                </a:solidFill>
              </a:rPr>
              <a:t>DIGITAL RIGHTS MANAGEMENT.</a:t>
            </a:r>
          </a:p>
          <a:p>
            <a:pPr lvl="2">
              <a:lnSpc>
                <a:spcPct val="150000"/>
              </a:lnSpc>
              <a:buFont typeface="Wingdings" pitchFamily="2" charset="2"/>
              <a:buChar char="Ø"/>
            </a:pPr>
            <a:r>
              <a:rPr lang="en-US" dirty="0" smtClean="0">
                <a:solidFill>
                  <a:srgbClr val="FFFF00"/>
                </a:solidFill>
              </a:rPr>
              <a:t>If </a:t>
            </a:r>
            <a:r>
              <a:rPr lang="en-US" dirty="0">
                <a:solidFill>
                  <a:srgbClr val="FFFF00"/>
                </a:solidFill>
              </a:rPr>
              <a:t>applicable, the system may include digital rights management (DRM) features to manage access restrictions and copyright compliance for digital resources.</a:t>
            </a:r>
          </a:p>
        </p:txBody>
      </p:sp>
    </p:spTree>
    <p:extLst>
      <p:ext uri="{BB962C8B-B14F-4D97-AF65-F5344CB8AC3E}">
        <p14:creationId xmlns:p14="http://schemas.microsoft.com/office/powerpoint/2010/main" val="1953975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pPr marL="571500" indent="-571500">
              <a:buFont typeface="Wingdings" pitchFamily="2" charset="2"/>
              <a:buChar char="q"/>
            </a:pPr>
            <a:r>
              <a:rPr lang="en-US" b="1" i="1" u="sng" dirty="0"/>
              <a:t>Reporting and Analytics</a:t>
            </a:r>
          </a:p>
        </p:txBody>
      </p:sp>
      <p:sp>
        <p:nvSpPr>
          <p:cNvPr id="3" name="Content Placeholder 2"/>
          <p:cNvSpPr>
            <a:spLocks noGrp="1"/>
          </p:cNvSpPr>
          <p:nvPr>
            <p:ph idx="1"/>
          </p:nvPr>
        </p:nvSpPr>
        <p:spPr>
          <a:solidFill>
            <a:srgbClr val="002060"/>
          </a:solidFill>
        </p:spPr>
        <p:txBody>
          <a:bodyPr>
            <a:normAutofit fontScale="92500" lnSpcReduction="20000"/>
          </a:bodyPr>
          <a:lstStyle/>
          <a:p>
            <a:pPr>
              <a:lnSpc>
                <a:spcPct val="150000"/>
              </a:lnSpc>
              <a:buFont typeface="Courier New" pitchFamily="49" charset="0"/>
              <a:buChar char="o"/>
            </a:pPr>
            <a:r>
              <a:rPr lang="en-US" sz="2600" b="1" i="1" dirty="0" smtClean="0">
                <a:solidFill>
                  <a:schemeClr val="bg1"/>
                </a:solidFill>
              </a:rPr>
              <a:t>USAGE STATISTICS.</a:t>
            </a:r>
          </a:p>
          <a:p>
            <a:pPr lvl="2">
              <a:lnSpc>
                <a:spcPct val="150000"/>
              </a:lnSpc>
              <a:buFont typeface="Wingdings" pitchFamily="2" charset="2"/>
              <a:buChar char="Ø"/>
            </a:pPr>
            <a:r>
              <a:rPr lang="en-US" dirty="0" smtClean="0">
                <a:solidFill>
                  <a:srgbClr val="FFFF00"/>
                </a:solidFill>
              </a:rPr>
              <a:t>The </a:t>
            </a:r>
            <a:r>
              <a:rPr lang="en-US" dirty="0">
                <a:solidFill>
                  <a:srgbClr val="FFFF00"/>
                </a:solidFill>
              </a:rPr>
              <a:t>system generates reports and analytics on resource usage, circulation statistics, popular resources, and other metrics. This helps librarians make data-driven decisions regarding resource acquisition and management</a:t>
            </a:r>
            <a:r>
              <a:rPr lang="en-US" dirty="0" smtClean="0">
                <a:solidFill>
                  <a:srgbClr val="FFFF00"/>
                </a:solidFill>
              </a:rPr>
              <a:t>.</a:t>
            </a:r>
          </a:p>
          <a:p>
            <a:pPr>
              <a:lnSpc>
                <a:spcPct val="150000"/>
              </a:lnSpc>
              <a:buFont typeface="Courier New" pitchFamily="49" charset="0"/>
              <a:buChar char="o"/>
            </a:pPr>
            <a:r>
              <a:rPr lang="en-US" sz="2600" b="1" i="1" dirty="0" smtClean="0">
                <a:solidFill>
                  <a:schemeClr val="bg1"/>
                </a:solidFill>
              </a:rPr>
              <a:t>FINANCIAL REPORTS.</a:t>
            </a:r>
          </a:p>
          <a:p>
            <a:pPr lvl="2">
              <a:lnSpc>
                <a:spcPct val="150000"/>
              </a:lnSpc>
              <a:buFont typeface="Wingdings" pitchFamily="2" charset="2"/>
              <a:buChar char="Ø"/>
            </a:pPr>
            <a:r>
              <a:rPr lang="en-US" dirty="0" smtClean="0">
                <a:solidFill>
                  <a:srgbClr val="FFFF00"/>
                </a:solidFill>
              </a:rPr>
              <a:t>The </a:t>
            </a:r>
            <a:r>
              <a:rPr lang="en-US" dirty="0">
                <a:solidFill>
                  <a:srgbClr val="FFFF00"/>
                </a:solidFill>
              </a:rPr>
              <a:t>system can generate financial reports related to library operations, including fines collected, overdue fees, and other financial aspects.</a:t>
            </a:r>
          </a:p>
        </p:txBody>
      </p:sp>
    </p:spTree>
    <p:extLst>
      <p:ext uri="{BB962C8B-B14F-4D97-AF65-F5344CB8AC3E}">
        <p14:creationId xmlns:p14="http://schemas.microsoft.com/office/powerpoint/2010/main" val="242497324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normAutofit fontScale="90000"/>
          </a:bodyPr>
          <a:lstStyle/>
          <a:p>
            <a:pPr marL="571500" indent="-571500">
              <a:buFont typeface="Wingdings" pitchFamily="2" charset="2"/>
              <a:buChar char="q"/>
            </a:pPr>
            <a:r>
              <a:rPr lang="en-US" b="1" i="1" u="sng" dirty="0"/>
              <a:t>Administration and Workflow Management</a:t>
            </a:r>
          </a:p>
        </p:txBody>
      </p:sp>
      <p:sp>
        <p:nvSpPr>
          <p:cNvPr id="3" name="Content Placeholder 2"/>
          <p:cNvSpPr>
            <a:spLocks noGrp="1"/>
          </p:cNvSpPr>
          <p:nvPr>
            <p:ph idx="1"/>
          </p:nvPr>
        </p:nvSpPr>
        <p:spPr>
          <a:solidFill>
            <a:srgbClr val="002060"/>
          </a:solidFill>
        </p:spPr>
        <p:txBody>
          <a:bodyPr>
            <a:normAutofit fontScale="70000" lnSpcReduction="20000"/>
          </a:bodyPr>
          <a:lstStyle/>
          <a:p>
            <a:pPr>
              <a:buFont typeface="Courier New" pitchFamily="49" charset="0"/>
              <a:buChar char="o"/>
            </a:pPr>
            <a:r>
              <a:rPr lang="en-US" b="1" i="1" dirty="0" smtClean="0">
                <a:solidFill>
                  <a:schemeClr val="bg1"/>
                </a:solidFill>
              </a:rPr>
              <a:t> ACQUISITION AND ORDERING.</a:t>
            </a:r>
          </a:p>
          <a:p>
            <a:pPr lvl="1">
              <a:buFont typeface="Wingdings" pitchFamily="2" charset="2"/>
              <a:buChar char="Ø"/>
            </a:pPr>
            <a:r>
              <a:rPr lang="en-US" dirty="0" smtClean="0">
                <a:solidFill>
                  <a:srgbClr val="FFFF00"/>
                </a:solidFill>
              </a:rPr>
              <a:t>The </a:t>
            </a:r>
            <a:r>
              <a:rPr lang="en-US" dirty="0">
                <a:solidFill>
                  <a:srgbClr val="FFFF00"/>
                </a:solidFill>
              </a:rPr>
              <a:t>system may support the acquisition process, allowing librarians to manage resource orders, purchase requests, and supplier information</a:t>
            </a:r>
            <a:r>
              <a:rPr lang="en-US" dirty="0" smtClean="0">
                <a:solidFill>
                  <a:srgbClr val="FFFF00"/>
                </a:solidFill>
              </a:rPr>
              <a:t>.</a:t>
            </a:r>
          </a:p>
          <a:p>
            <a:pPr>
              <a:buFont typeface="Courier New" pitchFamily="49" charset="0"/>
              <a:buChar char="o"/>
            </a:pPr>
            <a:r>
              <a:rPr lang="en-US" b="1" i="1" dirty="0" smtClean="0">
                <a:solidFill>
                  <a:schemeClr val="bg1"/>
                </a:solidFill>
              </a:rPr>
              <a:t>BUDGET MANAGEMENT.</a:t>
            </a:r>
          </a:p>
          <a:p>
            <a:pPr lvl="1">
              <a:buFont typeface="Wingdings" pitchFamily="2" charset="2"/>
              <a:buChar char="Ø"/>
            </a:pPr>
            <a:r>
              <a:rPr lang="en-US" dirty="0" smtClean="0">
                <a:solidFill>
                  <a:srgbClr val="FFFF00"/>
                </a:solidFill>
              </a:rPr>
              <a:t>It </a:t>
            </a:r>
            <a:r>
              <a:rPr lang="en-US" dirty="0">
                <a:solidFill>
                  <a:srgbClr val="FFFF00"/>
                </a:solidFill>
              </a:rPr>
              <a:t>assists in tracking and managing the library budget, including budget allocations, expenditures, and financial planning for resource acquisition</a:t>
            </a:r>
            <a:r>
              <a:rPr lang="en-US" dirty="0" smtClean="0">
                <a:solidFill>
                  <a:srgbClr val="FFFF00"/>
                </a:solidFill>
              </a:rPr>
              <a:t>.</a:t>
            </a:r>
          </a:p>
          <a:p>
            <a:pPr>
              <a:buFont typeface="Courier New" pitchFamily="49" charset="0"/>
              <a:buChar char="o"/>
            </a:pPr>
            <a:r>
              <a:rPr lang="en-US" b="1" i="1" dirty="0" smtClean="0">
                <a:solidFill>
                  <a:schemeClr val="bg1"/>
                </a:solidFill>
              </a:rPr>
              <a:t>COMMUNICATION AND NOTIFICATIONS.</a:t>
            </a:r>
          </a:p>
          <a:p>
            <a:pPr lvl="1">
              <a:buFont typeface="Wingdings" pitchFamily="2" charset="2"/>
              <a:buChar char="Ø"/>
            </a:pPr>
            <a:r>
              <a:rPr lang="en-US" dirty="0" smtClean="0">
                <a:solidFill>
                  <a:srgbClr val="FFFF00"/>
                </a:solidFill>
              </a:rPr>
              <a:t>The </a:t>
            </a:r>
            <a:r>
              <a:rPr lang="en-US" dirty="0">
                <a:solidFill>
                  <a:srgbClr val="FFFF00"/>
                </a:solidFill>
              </a:rPr>
              <a:t>system enables librarians to communicate with patrons through notifications, reminders, and announcements regarding library events, new arrivals, or policy updates</a:t>
            </a:r>
            <a:r>
              <a:rPr lang="en-US" dirty="0" smtClean="0">
                <a:solidFill>
                  <a:srgbClr val="FFFF00"/>
                </a:solidFill>
              </a:rPr>
              <a:t>.</a:t>
            </a:r>
          </a:p>
          <a:p>
            <a:pPr>
              <a:buFont typeface="Courier New" pitchFamily="49" charset="0"/>
              <a:buChar char="o"/>
            </a:pPr>
            <a:r>
              <a:rPr lang="en-US" b="1" i="1" dirty="0" smtClean="0">
                <a:solidFill>
                  <a:schemeClr val="bg1"/>
                </a:solidFill>
              </a:rPr>
              <a:t>INTEGRATION WITH EXTERNAL SYSTEMS.</a:t>
            </a:r>
          </a:p>
          <a:p>
            <a:pPr lvl="1">
              <a:buFont typeface="Wingdings" pitchFamily="2" charset="2"/>
              <a:buChar char="Ø"/>
            </a:pPr>
            <a:r>
              <a:rPr lang="en-US" dirty="0" smtClean="0">
                <a:solidFill>
                  <a:srgbClr val="FFFF00"/>
                </a:solidFill>
              </a:rPr>
              <a:t>The </a:t>
            </a:r>
            <a:r>
              <a:rPr lang="en-US" dirty="0">
                <a:solidFill>
                  <a:srgbClr val="FFFF00"/>
                </a:solidFill>
              </a:rPr>
              <a:t>library management system can integrate with other school systems, such as student information systems or learning management systems</a:t>
            </a:r>
          </a:p>
        </p:txBody>
      </p:sp>
    </p:spTree>
    <p:extLst>
      <p:ext uri="{BB962C8B-B14F-4D97-AF65-F5344CB8AC3E}">
        <p14:creationId xmlns:p14="http://schemas.microsoft.com/office/powerpoint/2010/main" val="1765864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Staff </a:t>
            </a:r>
            <a:r>
              <a:rPr lang="en-US" i="1" dirty="0" err="1" smtClean="0"/>
              <a:t>SignUp</a:t>
            </a:r>
            <a:r>
              <a:rPr lang="en-US" i="1" dirty="0" smtClean="0"/>
              <a:t>.</a:t>
            </a:r>
            <a:endParaRPr lang="en-US" i="1" dirty="0"/>
          </a:p>
        </p:txBody>
      </p:sp>
      <p:sp>
        <p:nvSpPr>
          <p:cNvPr id="3" name="Content Placeholder 2"/>
          <p:cNvSpPr>
            <a:spLocks noGrp="1"/>
          </p:cNvSpPr>
          <p:nvPr>
            <p:ph idx="1"/>
          </p:nvPr>
        </p:nvSpPr>
        <p:spPr/>
        <p:txBody>
          <a:bodyPr>
            <a:normAutofit fontScale="85000" lnSpcReduction="20000"/>
          </a:bodyPr>
          <a:lstStyle/>
          <a:p>
            <a:pPr>
              <a:buFont typeface="Wingdings" pitchFamily="2" charset="2"/>
              <a:buChar char="ü"/>
            </a:pPr>
            <a:r>
              <a:rPr lang="en-US" dirty="0" smtClean="0"/>
              <a:t>Staff should have the capability to reset password if </a:t>
            </a:r>
            <a:r>
              <a:rPr lang="en-US" dirty="0" err="1" smtClean="0"/>
              <a:t>forgotten.This</a:t>
            </a:r>
            <a:r>
              <a:rPr lang="en-US" dirty="0" smtClean="0"/>
              <a:t> is supposed to send and email for password reset.</a:t>
            </a:r>
          </a:p>
          <a:p>
            <a:pPr>
              <a:buFont typeface="Wingdings" pitchFamily="2" charset="2"/>
              <a:buChar char="ü"/>
            </a:pPr>
            <a:r>
              <a:rPr lang="en-US" dirty="0" smtClean="0"/>
              <a:t>After submitting the Login form staff should get access to view his Account and get vast access to the website.</a:t>
            </a:r>
          </a:p>
          <a:p>
            <a:pPr>
              <a:buFont typeface="Wingdings" pitchFamily="2" charset="2"/>
              <a:buChar char="ü"/>
            </a:pPr>
            <a:r>
              <a:rPr lang="en-US" dirty="0" err="1" smtClean="0"/>
              <a:t>SignUp</a:t>
            </a:r>
            <a:r>
              <a:rPr lang="en-US" dirty="0" smtClean="0"/>
              <a:t> form should include:</a:t>
            </a:r>
          </a:p>
          <a:p>
            <a:pPr lvl="1">
              <a:buFont typeface="Courier New" pitchFamily="49" charset="0"/>
              <a:buChar char="o"/>
            </a:pPr>
            <a:r>
              <a:rPr lang="en-US" dirty="0" smtClean="0"/>
              <a:t>Name</a:t>
            </a:r>
          </a:p>
          <a:p>
            <a:pPr lvl="1">
              <a:buFont typeface="Courier New" pitchFamily="49" charset="0"/>
              <a:buChar char="o"/>
            </a:pPr>
            <a:r>
              <a:rPr lang="en-US" dirty="0" smtClean="0"/>
              <a:t>Staff Number</a:t>
            </a:r>
          </a:p>
          <a:p>
            <a:pPr lvl="1">
              <a:buFont typeface="Courier New" pitchFamily="49" charset="0"/>
              <a:buChar char="o"/>
            </a:pPr>
            <a:r>
              <a:rPr lang="en-US" dirty="0" smtClean="0"/>
              <a:t>Email</a:t>
            </a:r>
          </a:p>
          <a:p>
            <a:pPr lvl="1">
              <a:buFont typeface="Courier New" pitchFamily="49" charset="0"/>
              <a:buChar char="o"/>
            </a:pPr>
            <a:r>
              <a:rPr lang="en-US" dirty="0" smtClean="0"/>
              <a:t>Department</a:t>
            </a:r>
          </a:p>
          <a:p>
            <a:pPr lvl="1">
              <a:buFont typeface="Courier New" pitchFamily="49" charset="0"/>
              <a:buChar char="o"/>
            </a:pPr>
            <a:r>
              <a:rPr lang="en-US" dirty="0" smtClean="0"/>
              <a:t>Gender</a:t>
            </a:r>
          </a:p>
          <a:p>
            <a:pPr lvl="1">
              <a:buFont typeface="Courier New" pitchFamily="49" charset="0"/>
              <a:buChar char="o"/>
            </a:pPr>
            <a:r>
              <a:rPr lang="en-US" dirty="0" smtClean="0"/>
              <a:t>Religion</a:t>
            </a:r>
          </a:p>
          <a:p>
            <a:pPr>
              <a:buFont typeface="Wingdings" pitchFamily="2" charset="2"/>
              <a:buChar char="ü"/>
            </a:pPr>
            <a:endParaRPr lang="en-US" dirty="0" smtClean="0"/>
          </a:p>
        </p:txBody>
      </p:sp>
    </p:spTree>
    <p:extLst>
      <p:ext uri="{BB962C8B-B14F-4D97-AF65-F5344CB8AC3E}">
        <p14:creationId xmlns:p14="http://schemas.microsoft.com/office/powerpoint/2010/main" val="28956567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13654112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6949655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6832301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1085984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0209155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4304850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3177226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37365437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89108409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3652655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Staff Account.</a:t>
            </a:r>
            <a:endParaRPr lang="en-US" i="1" dirty="0"/>
          </a:p>
        </p:txBody>
      </p:sp>
      <p:sp>
        <p:nvSpPr>
          <p:cNvPr id="3" name="Content Placeholder 2"/>
          <p:cNvSpPr>
            <a:spLocks noGrp="1"/>
          </p:cNvSpPr>
          <p:nvPr>
            <p:ph idx="1"/>
          </p:nvPr>
        </p:nvSpPr>
        <p:spPr/>
        <p:txBody>
          <a:bodyPr>
            <a:normAutofit lnSpcReduction="10000"/>
          </a:bodyPr>
          <a:lstStyle/>
          <a:p>
            <a:pPr>
              <a:buFont typeface="Wingdings" pitchFamily="2" charset="2"/>
              <a:buChar char="ü"/>
            </a:pPr>
            <a:r>
              <a:rPr lang="en-US" dirty="0" smtClean="0"/>
              <a:t>Staff information with the Library should be Visible only after click of a link.</a:t>
            </a:r>
          </a:p>
          <a:p>
            <a:pPr>
              <a:buFont typeface="Wingdings" pitchFamily="2" charset="2"/>
              <a:buChar char="ü"/>
            </a:pPr>
            <a:r>
              <a:rPr lang="en-US" dirty="0" smtClean="0"/>
              <a:t>Account  should contain:</a:t>
            </a:r>
          </a:p>
          <a:p>
            <a:pPr lvl="1">
              <a:buFont typeface="Courier New" pitchFamily="49" charset="0"/>
              <a:buChar char="o"/>
            </a:pPr>
            <a:r>
              <a:rPr lang="en-US" dirty="0" smtClean="0"/>
              <a:t>Apply for Leave</a:t>
            </a:r>
          </a:p>
          <a:p>
            <a:pPr lvl="1">
              <a:buFont typeface="Courier New" pitchFamily="49" charset="0"/>
              <a:buChar char="o"/>
            </a:pPr>
            <a:r>
              <a:rPr lang="en-US" dirty="0" smtClean="0"/>
              <a:t>Reporting Time in/out</a:t>
            </a:r>
          </a:p>
          <a:p>
            <a:pPr lvl="1">
              <a:buFont typeface="Courier New" pitchFamily="49" charset="0"/>
              <a:buChar char="o"/>
            </a:pPr>
            <a:r>
              <a:rPr lang="en-US" dirty="0" smtClean="0"/>
              <a:t>Duty/Scheduled</a:t>
            </a:r>
          </a:p>
          <a:p>
            <a:pPr lvl="1">
              <a:buFont typeface="Courier New" pitchFamily="49" charset="0"/>
              <a:buChar char="o"/>
            </a:pPr>
            <a:r>
              <a:rPr lang="en-US" dirty="0" smtClean="0"/>
              <a:t>Inquiry</a:t>
            </a:r>
          </a:p>
          <a:p>
            <a:pPr lvl="1">
              <a:buFont typeface="Courier New" pitchFamily="49" charset="0"/>
              <a:buChar char="o"/>
            </a:pPr>
            <a:r>
              <a:rPr lang="en-US" dirty="0" smtClean="0"/>
              <a:t>Suggestions</a:t>
            </a:r>
          </a:p>
          <a:p>
            <a:pPr lvl="1">
              <a:buFont typeface="Courier New" pitchFamily="49" charset="0"/>
              <a:buChar char="o"/>
            </a:pPr>
            <a:r>
              <a:rPr lang="en-US" dirty="0" smtClean="0"/>
              <a:t>Apply for a Day off</a:t>
            </a:r>
          </a:p>
          <a:p>
            <a:pPr>
              <a:buFont typeface="Wingdings" pitchFamily="2" charset="2"/>
              <a:buChar char="ü"/>
            </a:pPr>
            <a:endParaRPr lang="en-US" dirty="0" smtClean="0"/>
          </a:p>
        </p:txBody>
      </p:sp>
    </p:spTree>
    <p:extLst>
      <p:ext uri="{BB962C8B-B14F-4D97-AF65-F5344CB8AC3E}">
        <p14:creationId xmlns:p14="http://schemas.microsoft.com/office/powerpoint/2010/main" val="319878146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166554179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27792196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FF00"/>
          </a:solidFill>
        </p:spPr>
        <p:txBody>
          <a:bodyPr/>
          <a:lstStyle/>
          <a:p>
            <a:endParaRPr lang="en-US" dirty="0"/>
          </a:p>
        </p:txBody>
      </p:sp>
      <p:sp>
        <p:nvSpPr>
          <p:cNvPr id="3" name="Content Placeholder 2"/>
          <p:cNvSpPr>
            <a:spLocks noGrp="1"/>
          </p:cNvSpPr>
          <p:nvPr>
            <p:ph idx="1"/>
          </p:nvPr>
        </p:nvSpPr>
        <p:spPr>
          <a:solidFill>
            <a:srgbClr val="002060"/>
          </a:solidFill>
        </p:spPr>
        <p:txBody>
          <a:bodyPr/>
          <a:lstStyle/>
          <a:p>
            <a:endParaRPr lang="en-US" dirty="0"/>
          </a:p>
        </p:txBody>
      </p:sp>
    </p:spTree>
    <p:extLst>
      <p:ext uri="{BB962C8B-B14F-4D97-AF65-F5344CB8AC3E}">
        <p14:creationId xmlns:p14="http://schemas.microsoft.com/office/powerpoint/2010/main" val="1303205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Members Login.</a:t>
            </a:r>
            <a:endParaRPr lang="en-US" i="1"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ü"/>
            </a:pPr>
            <a:r>
              <a:rPr lang="en-US" dirty="0" smtClean="0"/>
              <a:t>A member  should be able to login to the account  if only he/she has registered.</a:t>
            </a:r>
          </a:p>
          <a:p>
            <a:pPr>
              <a:buFont typeface="Wingdings" pitchFamily="2" charset="2"/>
              <a:buChar char="ü"/>
            </a:pPr>
            <a:r>
              <a:rPr lang="en-US" dirty="0" smtClean="0"/>
              <a:t>A member  should be able to </a:t>
            </a:r>
            <a:r>
              <a:rPr lang="en-US" dirty="0" err="1" smtClean="0"/>
              <a:t>SignUp</a:t>
            </a:r>
            <a:r>
              <a:rPr lang="en-US" dirty="0" smtClean="0"/>
              <a:t> to the account if he/she has not registered.</a:t>
            </a:r>
          </a:p>
          <a:p>
            <a:pPr>
              <a:buFont typeface="Wingdings" pitchFamily="2" charset="2"/>
              <a:buChar char="ü"/>
            </a:pPr>
            <a:r>
              <a:rPr lang="en-US" dirty="0" smtClean="0"/>
              <a:t>Staff’s  data is supposed to be stored to the database.</a:t>
            </a:r>
          </a:p>
          <a:p>
            <a:pPr>
              <a:buFont typeface="Wingdings" pitchFamily="2" charset="2"/>
              <a:buChar char="ü"/>
            </a:pPr>
            <a:r>
              <a:rPr lang="en-US" dirty="0" smtClean="0"/>
              <a:t>Login page should contain:</a:t>
            </a:r>
          </a:p>
          <a:p>
            <a:pPr lvl="2">
              <a:buFont typeface="Courier New" pitchFamily="49" charset="0"/>
              <a:buChar char="o"/>
            </a:pPr>
            <a:r>
              <a:rPr lang="en-US" dirty="0" smtClean="0"/>
              <a:t>Members Number</a:t>
            </a:r>
          </a:p>
          <a:p>
            <a:pPr lvl="2">
              <a:buFont typeface="Courier New" pitchFamily="49" charset="0"/>
              <a:buChar char="o"/>
            </a:pPr>
            <a:r>
              <a:rPr lang="en-US" dirty="0" smtClean="0"/>
              <a:t>Password</a:t>
            </a:r>
          </a:p>
          <a:p>
            <a:pPr lvl="2">
              <a:buFont typeface="Courier New" pitchFamily="49" charset="0"/>
              <a:buChar char="o"/>
            </a:pPr>
            <a:r>
              <a:rPr lang="en-US" dirty="0" smtClean="0"/>
              <a:t>Confirm password</a:t>
            </a:r>
          </a:p>
          <a:p>
            <a:pPr>
              <a:buFont typeface="Wingdings" pitchFamily="2" charset="2"/>
              <a:buChar char="ü"/>
            </a:pPr>
            <a:endParaRPr lang="en-US" dirty="0" smtClean="0"/>
          </a:p>
        </p:txBody>
      </p:sp>
    </p:spTree>
    <p:extLst>
      <p:ext uri="{BB962C8B-B14F-4D97-AF65-F5344CB8AC3E}">
        <p14:creationId xmlns:p14="http://schemas.microsoft.com/office/powerpoint/2010/main" val="133399720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marL="571500" indent="-571500">
              <a:buFont typeface="Wingdings" pitchFamily="2" charset="2"/>
              <a:buChar char="Ø"/>
            </a:pPr>
            <a:r>
              <a:rPr lang="en-US" i="1" dirty="0" smtClean="0"/>
              <a:t>Members </a:t>
            </a:r>
            <a:r>
              <a:rPr lang="en-US" i="1" dirty="0" err="1" smtClean="0"/>
              <a:t>SignUp</a:t>
            </a:r>
            <a:r>
              <a:rPr lang="en-US" i="1" dirty="0" smtClean="0"/>
              <a:t>.</a:t>
            </a:r>
            <a:endParaRPr lang="en-US" i="1" dirty="0"/>
          </a:p>
        </p:txBody>
      </p:sp>
      <p:sp>
        <p:nvSpPr>
          <p:cNvPr id="3" name="Content Placeholder 2"/>
          <p:cNvSpPr>
            <a:spLocks noGrp="1"/>
          </p:cNvSpPr>
          <p:nvPr>
            <p:ph idx="1"/>
          </p:nvPr>
        </p:nvSpPr>
        <p:spPr/>
        <p:txBody>
          <a:bodyPr>
            <a:normAutofit fontScale="85000" lnSpcReduction="10000"/>
          </a:bodyPr>
          <a:lstStyle/>
          <a:p>
            <a:pPr>
              <a:buFont typeface="Wingdings" pitchFamily="2" charset="2"/>
              <a:buChar char="ü"/>
            </a:pPr>
            <a:r>
              <a:rPr lang="en-US" dirty="0" smtClean="0"/>
              <a:t>Member should have the capability to reset password if </a:t>
            </a:r>
            <a:r>
              <a:rPr lang="en-US" dirty="0" err="1" smtClean="0"/>
              <a:t>forgotten.This</a:t>
            </a:r>
            <a:r>
              <a:rPr lang="en-US" dirty="0" smtClean="0"/>
              <a:t> is supposed to send and email for password reset.</a:t>
            </a:r>
          </a:p>
          <a:p>
            <a:pPr>
              <a:buFont typeface="Wingdings" pitchFamily="2" charset="2"/>
              <a:buChar char="ü"/>
            </a:pPr>
            <a:r>
              <a:rPr lang="en-US" dirty="0" smtClean="0"/>
              <a:t>After submitting the Login form staff should get access to view his Account and get vast access to the website.</a:t>
            </a:r>
          </a:p>
          <a:p>
            <a:pPr>
              <a:buFont typeface="Wingdings" pitchFamily="2" charset="2"/>
              <a:buChar char="ü"/>
            </a:pPr>
            <a:r>
              <a:rPr lang="en-US" dirty="0" err="1" smtClean="0"/>
              <a:t>SignUp</a:t>
            </a:r>
            <a:r>
              <a:rPr lang="en-US" dirty="0" smtClean="0"/>
              <a:t> form should include:</a:t>
            </a:r>
          </a:p>
          <a:p>
            <a:pPr lvl="1">
              <a:buFont typeface="Courier New" pitchFamily="49" charset="0"/>
              <a:buChar char="o"/>
            </a:pPr>
            <a:r>
              <a:rPr lang="en-US" dirty="0" smtClean="0"/>
              <a:t>Name</a:t>
            </a:r>
          </a:p>
          <a:p>
            <a:pPr lvl="1">
              <a:buFont typeface="Courier New" pitchFamily="49" charset="0"/>
              <a:buChar char="o"/>
            </a:pPr>
            <a:r>
              <a:rPr lang="en-US" dirty="0" smtClean="0"/>
              <a:t>Member’s  Number</a:t>
            </a:r>
          </a:p>
          <a:p>
            <a:pPr lvl="1">
              <a:buFont typeface="Courier New" pitchFamily="49" charset="0"/>
              <a:buChar char="o"/>
            </a:pPr>
            <a:r>
              <a:rPr lang="en-US" dirty="0" smtClean="0"/>
              <a:t>Email</a:t>
            </a:r>
          </a:p>
          <a:p>
            <a:pPr lvl="1">
              <a:buFont typeface="Courier New" pitchFamily="49" charset="0"/>
              <a:buChar char="o"/>
            </a:pPr>
            <a:r>
              <a:rPr lang="en-US" dirty="0" smtClean="0"/>
              <a:t>Gender</a:t>
            </a:r>
          </a:p>
          <a:p>
            <a:pPr lvl="1">
              <a:buFont typeface="Courier New" pitchFamily="49" charset="0"/>
              <a:buChar char="o"/>
            </a:pPr>
            <a:r>
              <a:rPr lang="en-US" dirty="0" smtClean="0"/>
              <a:t>Religion</a:t>
            </a:r>
          </a:p>
          <a:p>
            <a:pPr>
              <a:buFont typeface="Wingdings" pitchFamily="2" charset="2"/>
              <a:buChar char="ü"/>
            </a:pPr>
            <a:endParaRPr lang="en-US" dirty="0" smtClean="0"/>
          </a:p>
        </p:txBody>
      </p:sp>
    </p:spTree>
    <p:extLst>
      <p:ext uri="{BB962C8B-B14F-4D97-AF65-F5344CB8AC3E}">
        <p14:creationId xmlns:p14="http://schemas.microsoft.com/office/powerpoint/2010/main" val="2654151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372</TotalTime>
  <Words>3588</Words>
  <Application>Microsoft Office PowerPoint</Application>
  <PresentationFormat>On-screen Show (4:3)</PresentationFormat>
  <Paragraphs>388</Paragraphs>
  <Slides>72</Slides>
  <Notes>0</Notes>
  <HiddenSlides>0</HiddenSlides>
  <MMClips>0</MMClips>
  <ScaleCrop>false</ScaleCrop>
  <HeadingPairs>
    <vt:vector size="4" baseType="variant">
      <vt:variant>
        <vt:lpstr>Theme</vt:lpstr>
      </vt:variant>
      <vt:variant>
        <vt:i4>1</vt:i4>
      </vt:variant>
      <vt:variant>
        <vt:lpstr>Slide Titles</vt:lpstr>
      </vt:variant>
      <vt:variant>
        <vt:i4>72</vt:i4>
      </vt:variant>
    </vt:vector>
  </HeadingPairs>
  <TitlesOfParts>
    <vt:vector size="73" baseType="lpstr">
      <vt:lpstr>Office Theme</vt:lpstr>
      <vt:lpstr>AUTOMATED LIBRARY.</vt:lpstr>
      <vt:lpstr>Student Login.</vt:lpstr>
      <vt:lpstr>Student SignUp.</vt:lpstr>
      <vt:lpstr>Student Account.</vt:lpstr>
      <vt:lpstr>Staff Login.</vt:lpstr>
      <vt:lpstr>Staff SignUp.</vt:lpstr>
      <vt:lpstr>Staff Account.</vt:lpstr>
      <vt:lpstr>Members Login.</vt:lpstr>
      <vt:lpstr>Members SignUp.</vt:lpstr>
      <vt:lpstr>Members Account.</vt:lpstr>
      <vt:lpstr>LIBRARY MANAGEMENT SYSTEM.</vt:lpstr>
      <vt:lpstr>BOOKS.</vt:lpstr>
      <vt:lpstr>LIBRARIAN.</vt:lpstr>
      <vt:lpstr>LIBRARY DATABASE.</vt:lpstr>
      <vt:lpstr>USER.</vt:lpstr>
      <vt:lpstr>ACCOUNT.</vt:lpstr>
      <vt:lpstr>ACCOUNT.</vt:lpstr>
      <vt:lpstr>PowerPoint Presentation</vt:lpstr>
      <vt:lpstr>PowerPoint Presentation</vt:lpstr>
      <vt:lpstr>PowerPoint Presentation</vt:lpstr>
      <vt:lpstr>PowerPoint Presentation</vt:lpstr>
      <vt:lpstr>SCHOOL MANAGEMENT SYSTEM MODULES.</vt:lpstr>
      <vt:lpstr>STUDENT INFORMATION SYSTEM. </vt:lpstr>
      <vt:lpstr>STUDENT INFORMATION SYSTEM. Cont….</vt:lpstr>
      <vt:lpstr>ACADEMIC MANAGEMENT</vt:lpstr>
      <vt:lpstr>ACADEMIC MANAGEMENT</vt:lpstr>
      <vt:lpstr>ACADEMIC MANAGEMENT</vt:lpstr>
      <vt:lpstr>ACADEMIC MANAGEMENT</vt:lpstr>
      <vt:lpstr>ACADEMIC MANAGEMENT</vt:lpstr>
      <vt:lpstr>ACADEMIC MANAGEMENT</vt:lpstr>
      <vt:lpstr>ACADEMIC MANAGEMENT</vt:lpstr>
      <vt:lpstr>HEALTH RECORDS IN A SCHOOL</vt:lpstr>
      <vt:lpstr>HEALTH RECORDS IN A SCHOOL</vt:lpstr>
      <vt:lpstr>HEALTH RECORDS IN A SCHOOL</vt:lpstr>
      <vt:lpstr>HEALTH &amp; ATTENDANCE RECORDS IN A SCHOOL</vt:lpstr>
      <vt:lpstr>HEALTH RECORDS IN A SCHOOL</vt:lpstr>
      <vt:lpstr>HEALTH RECORDS IN A SCHOOL</vt:lpstr>
      <vt:lpstr>HEALTH RECORDS IN A SCHOOL</vt:lpstr>
      <vt:lpstr>HEALTH RECORDS IN A SCHOOL</vt:lpstr>
      <vt:lpstr>HEALTH RECORDS IN A SCHOOL</vt:lpstr>
      <vt:lpstr>HEALTH RECORDS IN A SCHOOL</vt:lpstr>
      <vt:lpstr>HEALTH RECORDS IN A SCHOOL</vt:lpstr>
      <vt:lpstr>HEALTH RECORDS IN A SCHOOL</vt:lpstr>
      <vt:lpstr>ACADEMIC MANAGEMENT</vt:lpstr>
      <vt:lpstr>ACADEMIC MANAGEMENT</vt:lpstr>
      <vt:lpstr>ACADEMIC MANAGEMENT</vt:lpstr>
      <vt:lpstr>ACADEMIC MANAGEMENT Cont…</vt:lpstr>
      <vt:lpstr>STAFF MANAGEMENT</vt:lpstr>
      <vt:lpstr>STAFF MANAGEMENT Cont…</vt:lpstr>
      <vt:lpstr> FINANCIAL MANAGEMENT</vt:lpstr>
      <vt:lpstr>LIBRARY MANAGEMENT</vt:lpstr>
      <vt:lpstr>LIBRARY MANAGEMENT Cont…</vt:lpstr>
      <vt:lpstr>LIBRARY MANAGEMENT Cont…</vt:lpstr>
      <vt:lpstr>LIBRARY MANAGEMENT Cont…</vt:lpstr>
      <vt:lpstr>LIBRARY MANAGEMENT Cont…</vt:lpstr>
      <vt:lpstr>LIBRARY MANAGEMENT Cont…</vt:lpstr>
      <vt:lpstr>Digital Resources and E-Library</vt:lpstr>
      <vt:lpstr>Reporting and Analytics</vt:lpstr>
      <vt:lpstr>Administration and Workflow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LIBRARY.</dc:title>
  <dc:creator>hp</dc:creator>
  <cp:lastModifiedBy>hp</cp:lastModifiedBy>
  <cp:revision>35</cp:revision>
  <dcterms:created xsi:type="dcterms:W3CDTF">2023-06-14T12:30:32Z</dcterms:created>
  <dcterms:modified xsi:type="dcterms:W3CDTF">2023-06-22T14:44:45Z</dcterms:modified>
</cp:coreProperties>
</file>