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A404-3F9A-46CD-33B2-B47FF5C1B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7F89F1-71B4-A85F-F467-059E76FDF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CBB849-6AB2-CD3B-C928-0EDF8662090F}"/>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5" name="Footer Placeholder 4">
            <a:extLst>
              <a:ext uri="{FF2B5EF4-FFF2-40B4-BE49-F238E27FC236}">
                <a16:creationId xmlns:a16="http://schemas.microsoft.com/office/drawing/2014/main" id="{3DB4244D-C693-AD92-482C-31DD49D8B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85680-0AA9-9A4E-92F6-95FD8A942A94}"/>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339147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4F80-3130-0D63-E195-6E9BF1059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4C7886-F3B2-2314-05D1-1BABB05E4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154F0-12C9-72AF-DB45-8D55D31E5D05}"/>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5" name="Footer Placeholder 4">
            <a:extLst>
              <a:ext uri="{FF2B5EF4-FFF2-40B4-BE49-F238E27FC236}">
                <a16:creationId xmlns:a16="http://schemas.microsoft.com/office/drawing/2014/main" id="{6E71993B-C2D7-8425-F613-5F8974007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065B6-26A5-5EC7-F365-344E1B06EBCD}"/>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180749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184FF-0778-E515-639C-E6C91D4280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488343-0AA0-671A-3ECC-49E061E5D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EAAB-7FB9-F7B9-E30A-4E7BA51B6821}"/>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5" name="Footer Placeholder 4">
            <a:extLst>
              <a:ext uri="{FF2B5EF4-FFF2-40B4-BE49-F238E27FC236}">
                <a16:creationId xmlns:a16="http://schemas.microsoft.com/office/drawing/2014/main" id="{D1EE393E-6F3E-B037-08C7-47A1702C2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EB54C-104D-E1B2-BB0B-5EAAD971B488}"/>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268025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7BE8-8394-86B6-3F65-E50C68E50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308E8-0812-A285-040B-E3083EC53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B3E23-4A22-C37B-82D3-0C869D8DD2F3}"/>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5" name="Footer Placeholder 4">
            <a:extLst>
              <a:ext uri="{FF2B5EF4-FFF2-40B4-BE49-F238E27FC236}">
                <a16:creationId xmlns:a16="http://schemas.microsoft.com/office/drawing/2014/main" id="{64A865BA-281C-A6FA-4D44-34423D668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CEA39-D670-B054-DE57-D85215787127}"/>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145586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4C46-2CC7-9079-823C-EEF34B19CB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9E517D-56D7-3A06-01AB-C0C524F39D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E1B8C-3A08-C702-4351-D674D815622E}"/>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5" name="Footer Placeholder 4">
            <a:extLst>
              <a:ext uri="{FF2B5EF4-FFF2-40B4-BE49-F238E27FC236}">
                <a16:creationId xmlns:a16="http://schemas.microsoft.com/office/drawing/2014/main" id="{441EAE39-F878-859D-0084-DE2A024D0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66B2A-0E43-FACE-BB7E-67D18172700B}"/>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38566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D120-7246-F12F-0721-85E74554BD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5D7257-1103-52DE-D3FE-A76DF407A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19A1C7-1E78-1314-E77B-46826AA8F0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5B46B5-EE29-10A6-B710-A59BA50F4874}"/>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6" name="Footer Placeholder 5">
            <a:extLst>
              <a:ext uri="{FF2B5EF4-FFF2-40B4-BE49-F238E27FC236}">
                <a16:creationId xmlns:a16="http://schemas.microsoft.com/office/drawing/2014/main" id="{D4BD3E52-92A2-A02A-FAD2-4432FCFE6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06CD1-D97F-B11D-850D-C2B98F54AB4B}"/>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281504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E5C2-A8B2-0222-B4E0-3FD2D2F89A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3F36BB-C577-BAC8-9B0E-D9D8FB0291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B601B5-3EF0-2459-D922-A347D32FF3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A06CB-92B0-AF59-A735-CB8C4A3E8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08092-764B-9375-2221-EE2E1BB46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B5D41F-C96F-75C0-E59F-34AE6602F0F7}"/>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8" name="Footer Placeholder 7">
            <a:extLst>
              <a:ext uri="{FF2B5EF4-FFF2-40B4-BE49-F238E27FC236}">
                <a16:creationId xmlns:a16="http://schemas.microsoft.com/office/drawing/2014/main" id="{3F05A2E7-81B8-EE86-02F4-4396CDD313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5F2B6-7B36-E1F1-5C3F-397DAC5D4D80}"/>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221377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36F8-4570-647E-E017-AB53AE718F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66E676-D074-C508-B21D-6E94E36D8618}"/>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4" name="Footer Placeholder 3">
            <a:extLst>
              <a:ext uri="{FF2B5EF4-FFF2-40B4-BE49-F238E27FC236}">
                <a16:creationId xmlns:a16="http://schemas.microsoft.com/office/drawing/2014/main" id="{086D54A1-096B-B661-13A1-A539F0AB5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57F704-B9CF-D9E2-9B7E-68D4245CCEFC}"/>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2286440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86F44-7622-4066-D3B7-CC5606006FC5}"/>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3" name="Footer Placeholder 2">
            <a:extLst>
              <a:ext uri="{FF2B5EF4-FFF2-40B4-BE49-F238E27FC236}">
                <a16:creationId xmlns:a16="http://schemas.microsoft.com/office/drawing/2014/main" id="{A78EF975-66A6-D9BC-D757-902CFD51D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3A2157-22BD-4B82-33C1-5F47BBC3305E}"/>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376643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4548-0EEA-1719-3888-4E5924B26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DF30AA-1975-CC0E-D75A-00E8C7B2D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D95FAA-1153-7C65-E249-FDA4353A1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2FD75-F374-F632-AFA2-CFFA7CDCAFC3}"/>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6" name="Footer Placeholder 5">
            <a:extLst>
              <a:ext uri="{FF2B5EF4-FFF2-40B4-BE49-F238E27FC236}">
                <a16:creationId xmlns:a16="http://schemas.microsoft.com/office/drawing/2014/main" id="{59C9413C-3617-FCD4-78DC-038F3F77B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53EB9-23B9-AA5A-35D3-50ED2987F7D5}"/>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262817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8257-B268-49FD-B590-9691612C6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0DC741-E631-7936-D70A-C9D5893E1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5A4DBB-5AFA-A795-0F92-5342156DB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70C82-62E1-A3FA-FF01-B0DAE2ECB153}"/>
              </a:ext>
            </a:extLst>
          </p:cNvPr>
          <p:cNvSpPr>
            <a:spLocks noGrp="1"/>
          </p:cNvSpPr>
          <p:nvPr>
            <p:ph type="dt" sz="half" idx="10"/>
          </p:nvPr>
        </p:nvSpPr>
        <p:spPr/>
        <p:txBody>
          <a:bodyPr/>
          <a:lstStyle/>
          <a:p>
            <a:fld id="{10A220A3-0A32-4ACE-B1C1-70D5BA9E547B}" type="datetimeFigureOut">
              <a:rPr lang="en-US" smtClean="0"/>
              <a:t>1/16/2024</a:t>
            </a:fld>
            <a:endParaRPr lang="en-US"/>
          </a:p>
        </p:txBody>
      </p:sp>
      <p:sp>
        <p:nvSpPr>
          <p:cNvPr id="6" name="Footer Placeholder 5">
            <a:extLst>
              <a:ext uri="{FF2B5EF4-FFF2-40B4-BE49-F238E27FC236}">
                <a16:creationId xmlns:a16="http://schemas.microsoft.com/office/drawing/2014/main" id="{CC4F9E78-06A0-FD82-DA1B-9D74BDED3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2AB25-0063-5B45-DED5-281456162BF5}"/>
              </a:ext>
            </a:extLst>
          </p:cNvPr>
          <p:cNvSpPr>
            <a:spLocks noGrp="1"/>
          </p:cNvSpPr>
          <p:nvPr>
            <p:ph type="sldNum" sz="quarter" idx="12"/>
          </p:nvPr>
        </p:nvSpPr>
        <p:spPr/>
        <p:txBody>
          <a:bodyPr/>
          <a:lstStyle/>
          <a:p>
            <a:fld id="{7C28DB35-E565-4FEE-AE23-9F140B8E6E4E}" type="slidenum">
              <a:rPr lang="en-US" smtClean="0"/>
              <a:t>‹#›</a:t>
            </a:fld>
            <a:endParaRPr lang="en-US"/>
          </a:p>
        </p:txBody>
      </p:sp>
    </p:spTree>
    <p:extLst>
      <p:ext uri="{BB962C8B-B14F-4D97-AF65-F5344CB8AC3E}">
        <p14:creationId xmlns:p14="http://schemas.microsoft.com/office/powerpoint/2010/main" val="177480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A73EC-561A-01EB-66D3-A47AF1720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0CFA46-FD96-E4E0-9A16-1C2D87F62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5B58D-3B8C-402F-4C3F-EF4F6CA88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220A3-0A32-4ACE-B1C1-70D5BA9E547B}" type="datetimeFigureOut">
              <a:rPr lang="en-US" smtClean="0"/>
              <a:t>1/16/2024</a:t>
            </a:fld>
            <a:endParaRPr lang="en-US"/>
          </a:p>
        </p:txBody>
      </p:sp>
      <p:sp>
        <p:nvSpPr>
          <p:cNvPr id="5" name="Footer Placeholder 4">
            <a:extLst>
              <a:ext uri="{FF2B5EF4-FFF2-40B4-BE49-F238E27FC236}">
                <a16:creationId xmlns:a16="http://schemas.microsoft.com/office/drawing/2014/main" id="{968B7A5D-6C77-3145-BA04-997534F52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0E7AEF-F3BC-C111-A51E-9C7FA734BC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8DB35-E565-4FEE-AE23-9F140B8E6E4E}" type="slidenum">
              <a:rPr lang="en-US" smtClean="0"/>
              <a:t>‹#›</a:t>
            </a:fld>
            <a:endParaRPr lang="en-US"/>
          </a:p>
        </p:txBody>
      </p:sp>
    </p:spTree>
    <p:extLst>
      <p:ext uri="{BB962C8B-B14F-4D97-AF65-F5344CB8AC3E}">
        <p14:creationId xmlns:p14="http://schemas.microsoft.com/office/powerpoint/2010/main" val="359551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ic car being charged">
            <a:extLst>
              <a:ext uri="{FF2B5EF4-FFF2-40B4-BE49-F238E27FC236}">
                <a16:creationId xmlns:a16="http://schemas.microsoft.com/office/drawing/2014/main" id="{572F8885-3080-227A-4CC9-973C67C00AD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0133" b="5597"/>
          <a:stretch/>
        </p:blipFill>
        <p:spPr>
          <a:xfrm>
            <a:off x="20" y="-1"/>
            <a:ext cx="12191980" cy="6857999"/>
          </a:xfrm>
          <a:prstGeom prst="rect">
            <a:avLst/>
          </a:prstGeom>
        </p:spPr>
      </p:pic>
      <p:sp>
        <p:nvSpPr>
          <p:cNvPr id="2" name="Title 1">
            <a:extLst>
              <a:ext uri="{FF2B5EF4-FFF2-40B4-BE49-F238E27FC236}">
                <a16:creationId xmlns:a16="http://schemas.microsoft.com/office/drawing/2014/main" id="{BFB71D89-F088-0EA7-03C7-414AEA9FBE10}"/>
              </a:ext>
            </a:extLst>
          </p:cNvPr>
          <p:cNvSpPr>
            <a:spLocks noGrp="1"/>
          </p:cNvSpPr>
          <p:nvPr>
            <p:ph type="ctrTitle"/>
          </p:nvPr>
        </p:nvSpPr>
        <p:spPr>
          <a:xfrm>
            <a:off x="1125415" y="784737"/>
            <a:ext cx="9941169" cy="3196420"/>
          </a:xfrm>
        </p:spPr>
        <p:txBody>
          <a:bodyPr>
            <a:normAutofit/>
          </a:bodyPr>
          <a:lstStyle/>
          <a:p>
            <a:r>
              <a:rPr lang="en-US"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UBER ANALYSIS</a:t>
            </a:r>
          </a:p>
        </p:txBody>
      </p:sp>
      <p:sp>
        <p:nvSpPr>
          <p:cNvPr id="3" name="Subtitle 2">
            <a:extLst>
              <a:ext uri="{FF2B5EF4-FFF2-40B4-BE49-F238E27FC236}">
                <a16:creationId xmlns:a16="http://schemas.microsoft.com/office/drawing/2014/main" id="{36415212-0568-0A63-BB06-8C0CA4F618F5}"/>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Welcome to our project on Uber pickups in New York City.</a:t>
            </a:r>
          </a:p>
        </p:txBody>
      </p:sp>
    </p:spTree>
    <p:extLst>
      <p:ext uri="{BB962C8B-B14F-4D97-AF65-F5344CB8AC3E}">
        <p14:creationId xmlns:p14="http://schemas.microsoft.com/office/powerpoint/2010/main" val="19099496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980472"/>
            <a:ext cx="8349090" cy="976423"/>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7200" kern="1200" dirty="0">
                <a:solidFill>
                  <a:schemeClr val="tx1"/>
                </a:solidFill>
                <a:latin typeface="Aharoni" panose="02010803020104030203" pitchFamily="2" charset="-79"/>
                <a:ea typeface="+mj-ea"/>
                <a:cs typeface="Aharoni" panose="02010803020104030203" pitchFamily="2" charset="-79"/>
              </a:rPr>
              <a:t>Insights:</a:t>
            </a: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2069897"/>
            <a:ext cx="9237394" cy="2800395"/>
          </a:xfrm>
          <a:prstGeom prst="rect">
            <a:avLst/>
          </a:prstGeom>
        </p:spPr>
        <p:txBody>
          <a:bodyPr vert="horz" lIns="91440" tIns="45720" rIns="91440" bIns="45720" rtlCol="0" anchor="t">
            <a:normAutofit/>
          </a:bodyPr>
          <a:lstStyle/>
          <a:p>
            <a:pPr>
              <a:lnSpc>
                <a:spcPct val="150000"/>
              </a:lnSpc>
              <a:spcAft>
                <a:spcPts val="600"/>
              </a:spcAft>
            </a:pPr>
            <a:endParaRPr lang="en-US" sz="2400" dirty="0"/>
          </a:p>
        </p:txBody>
      </p:sp>
      <p:sp>
        <p:nvSpPr>
          <p:cNvPr id="14" name="Rectangle 9">
            <a:extLst>
              <a:ext uri="{FF2B5EF4-FFF2-40B4-BE49-F238E27FC236}">
                <a16:creationId xmlns:a16="http://schemas.microsoft.com/office/drawing/2014/main" id="{8A45CFA4-8937-D258-81AA-C20C943D0E16}"/>
              </a:ext>
            </a:extLst>
          </p:cNvPr>
          <p:cNvSpPr>
            <a:spLocks noChangeArrowheads="1"/>
          </p:cNvSpPr>
          <p:nvPr/>
        </p:nvSpPr>
        <p:spPr bwMode="auto">
          <a:xfrm>
            <a:off x="1059953" y="2033788"/>
            <a:ext cx="9897471" cy="114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b="0" i="0" dirty="0">
                <a:solidFill>
                  <a:srgbClr val="FFFFFF"/>
                </a:solidFill>
                <a:effectLst/>
                <a:latin typeface="Söhne Mono"/>
              </a:rPr>
              <a:t>DBSCAN gave us more details about hot zones. DBSCAN gave us more details about hot zone</a:t>
            </a:r>
            <a:endParaRPr kumimoji="0" lang="en-US" altLang="en-US" sz="2400" b="0" i="0" u="none" strike="noStrike" cap="none" normalizeH="0" baseline="0" dirty="0">
              <a:ln>
                <a:noFill/>
              </a:ln>
              <a:effectLst/>
              <a:latin typeface="Abadi" panose="020B0604020104020204" pitchFamily="34" charset="0"/>
            </a:endParaRPr>
          </a:p>
        </p:txBody>
      </p:sp>
      <p:sp>
        <p:nvSpPr>
          <p:cNvPr id="15" name="Rectangle 10">
            <a:extLst>
              <a:ext uri="{FF2B5EF4-FFF2-40B4-BE49-F238E27FC236}">
                <a16:creationId xmlns:a16="http://schemas.microsoft.com/office/drawing/2014/main" id="{AD22D738-67D9-58F5-34E6-22D373805856}"/>
              </a:ext>
            </a:extLst>
          </p:cNvPr>
          <p:cNvSpPr>
            <a:spLocks noChangeArrowheads="1"/>
          </p:cNvSpPr>
          <p:nvPr/>
        </p:nvSpPr>
        <p:spPr bwMode="auto">
          <a:xfrm>
            <a:off x="0" y="0"/>
            <a:ext cx="8550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FA02F53-7065-1623-865B-BBCE9C423527}"/>
              </a:ext>
            </a:extLst>
          </p:cNvPr>
          <p:cNvSpPr txBox="1"/>
          <p:nvPr/>
        </p:nvSpPr>
        <p:spPr>
          <a:xfrm>
            <a:off x="1059953" y="2008044"/>
            <a:ext cx="9237394" cy="1569660"/>
          </a:xfrm>
          <a:prstGeom prst="rect">
            <a:avLst/>
          </a:prstGeom>
          <a:noFill/>
        </p:spPr>
        <p:txBody>
          <a:bodyPr wrap="square" rtlCol="0">
            <a:spAutoFit/>
          </a:bodyPr>
          <a:lstStyle/>
          <a:p>
            <a:r>
              <a:rPr lang="en-US" sz="2400" b="0" i="0" dirty="0">
                <a:effectLst/>
                <a:latin typeface="Söhne"/>
              </a:rPr>
              <a:t>We discovered interesting things from our analysis of clusters. We figured out the times and places where people need rides the most. This information can help guide Uber drivers to the busiest areas for better service.</a:t>
            </a:r>
            <a:endParaRPr lang="en-US" sz="2400" dirty="0">
              <a:latin typeface="Abadi" panose="020B0604020104020204" pitchFamily="34" charset="0"/>
            </a:endParaRPr>
          </a:p>
        </p:txBody>
      </p:sp>
      <p:pic>
        <p:nvPicPr>
          <p:cNvPr id="6" name="Picture 5">
            <a:extLst>
              <a:ext uri="{FF2B5EF4-FFF2-40B4-BE49-F238E27FC236}">
                <a16:creationId xmlns:a16="http://schemas.microsoft.com/office/drawing/2014/main" id="{1A4C3845-EA44-F90B-F3AA-92E19B758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5738" y="5093931"/>
            <a:ext cx="1466311" cy="203126"/>
          </a:xfrm>
          <a:prstGeom prst="rect">
            <a:avLst/>
          </a:prstGeom>
        </p:spPr>
      </p:pic>
      <p:pic>
        <p:nvPicPr>
          <p:cNvPr id="11" name="Picture 10" descr="A screenshot of a map&#10;&#10;Description automatically generated">
            <a:extLst>
              <a:ext uri="{FF2B5EF4-FFF2-40B4-BE49-F238E27FC236}">
                <a16:creationId xmlns:a16="http://schemas.microsoft.com/office/drawing/2014/main" id="{0D5A5C91-B1FF-5750-EF1A-9FCDB880C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294" y="3286269"/>
            <a:ext cx="4278328" cy="2812017"/>
          </a:xfrm>
          <a:prstGeom prst="rect">
            <a:avLst/>
          </a:prstGeom>
        </p:spPr>
      </p:pic>
      <p:pic>
        <p:nvPicPr>
          <p:cNvPr id="16" name="Picture 15">
            <a:extLst>
              <a:ext uri="{FF2B5EF4-FFF2-40B4-BE49-F238E27FC236}">
                <a16:creationId xmlns:a16="http://schemas.microsoft.com/office/drawing/2014/main" id="{D367F2D7-5135-2A41-32A3-5B29C5476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712" y="3687372"/>
            <a:ext cx="5524753" cy="765335"/>
          </a:xfrm>
          <a:prstGeom prst="rect">
            <a:avLst/>
          </a:prstGeom>
        </p:spPr>
      </p:pic>
    </p:spTree>
    <p:extLst>
      <p:ext uri="{BB962C8B-B14F-4D97-AF65-F5344CB8AC3E}">
        <p14:creationId xmlns:p14="http://schemas.microsoft.com/office/powerpoint/2010/main" val="85431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980472"/>
            <a:ext cx="8349090" cy="976423"/>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7200" kern="1200" dirty="0">
                <a:solidFill>
                  <a:schemeClr val="tx1"/>
                </a:solidFill>
                <a:latin typeface="Aharoni" panose="02010803020104030203" pitchFamily="2" charset="-79"/>
                <a:ea typeface="+mj-ea"/>
                <a:cs typeface="Aharoni" panose="02010803020104030203" pitchFamily="2" charset="-79"/>
              </a:rPr>
              <a:t>Recommendation:</a:t>
            </a: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2069897"/>
            <a:ext cx="9237394" cy="2800395"/>
          </a:xfrm>
          <a:prstGeom prst="rect">
            <a:avLst/>
          </a:prstGeom>
        </p:spPr>
        <p:txBody>
          <a:bodyPr vert="horz" lIns="91440" tIns="45720" rIns="91440" bIns="45720" rtlCol="0" anchor="t">
            <a:normAutofit/>
          </a:bodyPr>
          <a:lstStyle/>
          <a:p>
            <a:pPr>
              <a:lnSpc>
                <a:spcPct val="150000"/>
              </a:lnSpc>
              <a:spcAft>
                <a:spcPts val="600"/>
              </a:spcAft>
            </a:pPr>
            <a:endParaRPr lang="en-US" sz="2400" dirty="0"/>
          </a:p>
        </p:txBody>
      </p:sp>
      <p:sp>
        <p:nvSpPr>
          <p:cNvPr id="14" name="Rectangle 9">
            <a:extLst>
              <a:ext uri="{FF2B5EF4-FFF2-40B4-BE49-F238E27FC236}">
                <a16:creationId xmlns:a16="http://schemas.microsoft.com/office/drawing/2014/main" id="{8A45CFA4-8937-D258-81AA-C20C943D0E16}"/>
              </a:ext>
            </a:extLst>
          </p:cNvPr>
          <p:cNvSpPr>
            <a:spLocks noChangeArrowheads="1"/>
          </p:cNvSpPr>
          <p:nvPr/>
        </p:nvSpPr>
        <p:spPr bwMode="auto">
          <a:xfrm>
            <a:off x="1059953" y="2033788"/>
            <a:ext cx="9897471" cy="114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b="0" i="0" dirty="0">
                <a:solidFill>
                  <a:srgbClr val="FFFFFF"/>
                </a:solidFill>
                <a:effectLst/>
                <a:latin typeface="Söhne Mono"/>
              </a:rPr>
              <a:t>DBSCAN gave us more details about hot zones. DBSCAN gave us more details about hot zone</a:t>
            </a:r>
            <a:endParaRPr kumimoji="0" lang="en-US" altLang="en-US" sz="2400" b="0" i="0" u="none" strike="noStrike" cap="none" normalizeH="0" baseline="0" dirty="0">
              <a:ln>
                <a:noFill/>
              </a:ln>
              <a:effectLst/>
              <a:latin typeface="Abadi" panose="020B0604020104020204" pitchFamily="34" charset="0"/>
            </a:endParaRPr>
          </a:p>
        </p:txBody>
      </p:sp>
      <p:sp>
        <p:nvSpPr>
          <p:cNvPr id="15" name="Rectangle 10">
            <a:extLst>
              <a:ext uri="{FF2B5EF4-FFF2-40B4-BE49-F238E27FC236}">
                <a16:creationId xmlns:a16="http://schemas.microsoft.com/office/drawing/2014/main" id="{AD22D738-67D9-58F5-34E6-22D373805856}"/>
              </a:ext>
            </a:extLst>
          </p:cNvPr>
          <p:cNvSpPr>
            <a:spLocks noChangeArrowheads="1"/>
          </p:cNvSpPr>
          <p:nvPr/>
        </p:nvSpPr>
        <p:spPr bwMode="auto">
          <a:xfrm>
            <a:off x="0" y="0"/>
            <a:ext cx="8550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FA02F53-7065-1623-865B-BBCE9C423527}"/>
              </a:ext>
            </a:extLst>
          </p:cNvPr>
          <p:cNvSpPr txBox="1"/>
          <p:nvPr/>
        </p:nvSpPr>
        <p:spPr>
          <a:xfrm>
            <a:off x="1059953" y="2008044"/>
            <a:ext cx="9237394" cy="1200329"/>
          </a:xfrm>
          <a:prstGeom prst="rect">
            <a:avLst/>
          </a:prstGeom>
          <a:noFill/>
        </p:spPr>
        <p:txBody>
          <a:bodyPr wrap="square" rtlCol="0">
            <a:spAutoFit/>
          </a:bodyPr>
          <a:lstStyle/>
          <a:p>
            <a:r>
              <a:rPr lang="en-US" sz="2400" b="0" i="0" dirty="0">
                <a:effectLst/>
                <a:latin typeface="Söhne"/>
              </a:rPr>
              <a:t>We suggest drivers go to the busy areas we found to make waiting times shorter. This could help users get an Uber faster, improving the overall Uber experience.</a:t>
            </a:r>
            <a:endParaRPr lang="en-US" sz="2400" dirty="0">
              <a:latin typeface="Abadi" panose="020B0604020104020204" pitchFamily="34" charset="0"/>
            </a:endParaRPr>
          </a:p>
        </p:txBody>
      </p:sp>
      <p:pic>
        <p:nvPicPr>
          <p:cNvPr id="7" name="Picture 6" descr="A map of different colored dots&#10;&#10;Description automatically generated">
            <a:extLst>
              <a:ext uri="{FF2B5EF4-FFF2-40B4-BE49-F238E27FC236}">
                <a16:creationId xmlns:a16="http://schemas.microsoft.com/office/drawing/2014/main" id="{758C1DE8-449E-1198-DD62-060FEEA52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07" y="3335867"/>
            <a:ext cx="4355820" cy="2635454"/>
          </a:xfrm>
          <a:prstGeom prst="rect">
            <a:avLst/>
          </a:prstGeom>
        </p:spPr>
      </p:pic>
      <p:pic>
        <p:nvPicPr>
          <p:cNvPr id="13" name="Picture 12" descr="A map of a city&#10;&#10;Description automatically generated">
            <a:extLst>
              <a:ext uri="{FF2B5EF4-FFF2-40B4-BE49-F238E27FC236}">
                <a16:creationId xmlns:a16="http://schemas.microsoft.com/office/drawing/2014/main" id="{6B74BA86-D411-7CC3-5112-A9A3ED745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627" y="3269290"/>
            <a:ext cx="4657420" cy="2800394"/>
          </a:xfrm>
          <a:prstGeom prst="rect">
            <a:avLst/>
          </a:prstGeom>
        </p:spPr>
      </p:pic>
    </p:spTree>
    <p:extLst>
      <p:ext uri="{BB962C8B-B14F-4D97-AF65-F5344CB8AC3E}">
        <p14:creationId xmlns:p14="http://schemas.microsoft.com/office/powerpoint/2010/main" val="198309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1182049"/>
            <a:ext cx="8349090" cy="976423"/>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7200" kern="1200" dirty="0">
                <a:solidFill>
                  <a:schemeClr val="tx1"/>
                </a:solidFill>
                <a:latin typeface="Aharoni" panose="02010803020104030203" pitchFamily="2" charset="-79"/>
                <a:ea typeface="+mj-ea"/>
                <a:cs typeface="Aharoni" panose="02010803020104030203" pitchFamily="2" charset="-79"/>
              </a:rPr>
              <a:t>INTRODUCTION:</a:t>
            </a: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1317048"/>
            <a:ext cx="9237394" cy="2800395"/>
          </a:xfrm>
          <a:prstGeom prst="rect">
            <a:avLst/>
          </a:prstGeom>
        </p:spPr>
        <p:txBody>
          <a:bodyPr vert="horz" lIns="91440" tIns="45720" rIns="91440" bIns="45720" rtlCol="0" anchor="t">
            <a:normAutofit fontScale="85000" lnSpcReduction="10000"/>
          </a:bodyPr>
          <a:lstStyle/>
          <a:p>
            <a:pPr indent="-228600">
              <a:lnSpc>
                <a:spcPct val="150000"/>
              </a:lnSpc>
              <a:spcAft>
                <a:spcPts val="600"/>
              </a:spcAft>
              <a:buFont typeface="Arial" panose="020B0604020202020204" pitchFamily="34" charset="0"/>
              <a:buChar char="•"/>
            </a:pPr>
            <a:endParaRPr lang="en-US" sz="2400" dirty="0"/>
          </a:p>
          <a:p>
            <a:pPr indent="-228600">
              <a:lnSpc>
                <a:spcPct val="150000"/>
              </a:lnSpc>
              <a:spcAft>
                <a:spcPts val="600"/>
              </a:spcAft>
              <a:buFont typeface="Arial" panose="020B0604020202020204" pitchFamily="34" charset="0"/>
              <a:buChar char="•"/>
            </a:pPr>
            <a:endParaRPr lang="en-US" sz="2400" dirty="0"/>
          </a:p>
          <a:p>
            <a:pPr algn="just">
              <a:lnSpc>
                <a:spcPct val="150000"/>
              </a:lnSpc>
              <a:spcAft>
                <a:spcPts val="600"/>
              </a:spcAft>
            </a:pPr>
            <a:r>
              <a:rPr lang="en-US" sz="2400" dirty="0"/>
              <a:t>Uber's main aim is to improve transportation all around the world. The problem they want to solve is that people often have to wait too long for an Uber ride. The goal is to help Uber drivers be in the right places at the right times so that users don't have to wait as much.</a:t>
            </a:r>
          </a:p>
        </p:txBody>
      </p:sp>
    </p:spTree>
    <p:extLst>
      <p:ext uri="{BB962C8B-B14F-4D97-AF65-F5344CB8AC3E}">
        <p14:creationId xmlns:p14="http://schemas.microsoft.com/office/powerpoint/2010/main" val="36756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1182049"/>
            <a:ext cx="8349090" cy="976423"/>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7200" kern="1200" dirty="0">
                <a:solidFill>
                  <a:schemeClr val="tx1"/>
                </a:solidFill>
                <a:latin typeface="Aharoni" panose="02010803020104030203" pitchFamily="2" charset="-79"/>
                <a:ea typeface="+mj-ea"/>
                <a:cs typeface="Aharoni" panose="02010803020104030203" pitchFamily="2" charset="-79"/>
              </a:rPr>
              <a:t>Project Overview:</a:t>
            </a: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2069897"/>
            <a:ext cx="9237394" cy="2800395"/>
          </a:xfrm>
          <a:prstGeom prst="rect">
            <a:avLst/>
          </a:prstGeom>
        </p:spPr>
        <p:txBody>
          <a:bodyPr vert="horz" lIns="91440" tIns="45720" rIns="91440" bIns="45720" rtlCol="0" anchor="t">
            <a:normAutofit/>
          </a:bodyPr>
          <a:lstStyle/>
          <a:p>
            <a:pPr>
              <a:lnSpc>
                <a:spcPct val="150000"/>
              </a:lnSpc>
              <a:spcAft>
                <a:spcPts val="600"/>
              </a:spcAft>
            </a:pPr>
            <a:endParaRPr lang="en-US" sz="2400" dirty="0"/>
          </a:p>
        </p:txBody>
      </p:sp>
      <p:sp>
        <p:nvSpPr>
          <p:cNvPr id="14" name="Rectangle 9">
            <a:extLst>
              <a:ext uri="{FF2B5EF4-FFF2-40B4-BE49-F238E27FC236}">
                <a16:creationId xmlns:a16="http://schemas.microsoft.com/office/drawing/2014/main" id="{8A45CFA4-8937-D258-81AA-C20C943D0E16}"/>
              </a:ext>
            </a:extLst>
          </p:cNvPr>
          <p:cNvSpPr>
            <a:spLocks noChangeArrowheads="1"/>
          </p:cNvSpPr>
          <p:nvPr/>
        </p:nvSpPr>
        <p:spPr bwMode="auto">
          <a:xfrm>
            <a:off x="1059953" y="2304520"/>
            <a:ext cx="9719447" cy="223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öhne"/>
              </a:rPr>
              <a:t>We're working on a project to help Uber drivers in New York City find good places to pick up passengers. The main aim is to make it faster and easier for users to get an Uber ride.</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AD22D738-67D9-58F5-34E6-22D373805856}"/>
              </a:ext>
            </a:extLst>
          </p:cNvPr>
          <p:cNvSpPr>
            <a:spLocks noChangeArrowheads="1"/>
          </p:cNvSpPr>
          <p:nvPr/>
        </p:nvSpPr>
        <p:spPr bwMode="auto">
          <a:xfrm>
            <a:off x="0" y="0"/>
            <a:ext cx="8550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596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1182049"/>
            <a:ext cx="8349090" cy="976423"/>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7200" kern="1200" dirty="0">
                <a:solidFill>
                  <a:schemeClr val="tx1"/>
                </a:solidFill>
                <a:latin typeface="Aharoni" panose="02010803020104030203" pitchFamily="2" charset="-79"/>
                <a:ea typeface="+mj-ea"/>
                <a:cs typeface="Aharoni" panose="02010803020104030203" pitchFamily="2" charset="-79"/>
              </a:rPr>
              <a:t>Data Source:</a:t>
            </a: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2069897"/>
            <a:ext cx="9237394" cy="2800395"/>
          </a:xfrm>
          <a:prstGeom prst="rect">
            <a:avLst/>
          </a:prstGeom>
        </p:spPr>
        <p:txBody>
          <a:bodyPr vert="horz" lIns="91440" tIns="45720" rIns="91440" bIns="45720" rtlCol="0" anchor="t">
            <a:normAutofit/>
          </a:bodyPr>
          <a:lstStyle/>
          <a:p>
            <a:pPr>
              <a:lnSpc>
                <a:spcPct val="150000"/>
              </a:lnSpc>
              <a:spcAft>
                <a:spcPts val="600"/>
              </a:spcAft>
            </a:pPr>
            <a:endParaRPr lang="en-US" sz="2400" dirty="0"/>
          </a:p>
        </p:txBody>
      </p:sp>
      <p:sp>
        <p:nvSpPr>
          <p:cNvPr id="14" name="Rectangle 9">
            <a:extLst>
              <a:ext uri="{FF2B5EF4-FFF2-40B4-BE49-F238E27FC236}">
                <a16:creationId xmlns:a16="http://schemas.microsoft.com/office/drawing/2014/main" id="{8A45CFA4-8937-D258-81AA-C20C943D0E16}"/>
              </a:ext>
            </a:extLst>
          </p:cNvPr>
          <p:cNvSpPr>
            <a:spLocks noChangeArrowheads="1"/>
          </p:cNvSpPr>
          <p:nvPr/>
        </p:nvSpPr>
        <p:spPr bwMode="auto">
          <a:xfrm>
            <a:off x="1059953" y="2854093"/>
            <a:ext cx="9719447" cy="114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öhne"/>
              </a:rPr>
              <a:t>We got information from the </a:t>
            </a:r>
            <a:r>
              <a:rPr kumimoji="0" lang="en-US" altLang="en-US" sz="2400" b="1" i="0" u="none" strike="noStrike" cap="none" normalizeH="0" baseline="0" dirty="0">
                <a:ln>
                  <a:noFill/>
                </a:ln>
                <a:solidFill>
                  <a:srgbClr val="000000"/>
                </a:solidFill>
                <a:effectLst/>
                <a:latin typeface="Söhne"/>
              </a:rPr>
              <a:t>Uber Trip Data</a:t>
            </a:r>
            <a:r>
              <a:rPr kumimoji="0" lang="en-US" altLang="en-US" sz="2400" b="0" i="0" u="none" strike="noStrike" cap="none" normalizeH="0" baseline="0" dirty="0">
                <a:ln>
                  <a:noFill/>
                </a:ln>
                <a:solidFill>
                  <a:srgbClr val="000000"/>
                </a:solidFill>
                <a:effectLst/>
                <a:latin typeface="Söhne"/>
              </a:rPr>
              <a:t>, specifically looking at New York City. This helps us understand where people need rides in a busy city.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AD22D738-67D9-58F5-34E6-22D373805856}"/>
              </a:ext>
            </a:extLst>
          </p:cNvPr>
          <p:cNvSpPr>
            <a:spLocks noChangeArrowheads="1"/>
          </p:cNvSpPr>
          <p:nvPr/>
        </p:nvSpPr>
        <p:spPr bwMode="auto">
          <a:xfrm>
            <a:off x="0" y="0"/>
            <a:ext cx="8550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335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968883"/>
            <a:ext cx="8349090" cy="976423"/>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7200" kern="1200" dirty="0">
                <a:solidFill>
                  <a:schemeClr val="tx1"/>
                </a:solidFill>
                <a:latin typeface="Aharoni" panose="02010803020104030203" pitchFamily="2" charset="-79"/>
                <a:ea typeface="+mj-ea"/>
                <a:cs typeface="Aharoni" panose="02010803020104030203" pitchFamily="2" charset="-79"/>
              </a:rPr>
              <a:t>Data Exploration:</a:t>
            </a: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2069897"/>
            <a:ext cx="9237394" cy="2800395"/>
          </a:xfrm>
          <a:prstGeom prst="rect">
            <a:avLst/>
          </a:prstGeom>
        </p:spPr>
        <p:txBody>
          <a:bodyPr vert="horz" lIns="91440" tIns="45720" rIns="91440" bIns="45720" rtlCol="0" anchor="t">
            <a:normAutofit/>
          </a:bodyPr>
          <a:lstStyle/>
          <a:p>
            <a:pPr>
              <a:lnSpc>
                <a:spcPct val="150000"/>
              </a:lnSpc>
              <a:spcAft>
                <a:spcPts val="600"/>
              </a:spcAft>
            </a:pPr>
            <a:endParaRPr lang="en-US" sz="2400" dirty="0"/>
          </a:p>
        </p:txBody>
      </p:sp>
      <p:sp>
        <p:nvSpPr>
          <p:cNvPr id="14" name="Rectangle 9">
            <a:extLst>
              <a:ext uri="{FF2B5EF4-FFF2-40B4-BE49-F238E27FC236}">
                <a16:creationId xmlns:a16="http://schemas.microsoft.com/office/drawing/2014/main" id="{8A45CFA4-8937-D258-81AA-C20C943D0E16}"/>
              </a:ext>
            </a:extLst>
          </p:cNvPr>
          <p:cNvSpPr>
            <a:spLocks noChangeArrowheads="1"/>
          </p:cNvSpPr>
          <p:nvPr/>
        </p:nvSpPr>
        <p:spPr bwMode="auto">
          <a:xfrm>
            <a:off x="1059953" y="1865637"/>
            <a:ext cx="9719447" cy="169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effectLst/>
                <a:latin typeface="Söhne"/>
              </a:rPr>
              <a:t>We checked out the information using tools like Pandas, NumPy, and </a:t>
            </a:r>
            <a:r>
              <a:rPr lang="en-US" sz="2400" b="0" i="0" dirty="0" err="1">
                <a:effectLst/>
                <a:latin typeface="Söhne"/>
              </a:rPr>
              <a:t>Plotly</a:t>
            </a:r>
            <a:r>
              <a:rPr lang="en-US" sz="2400" b="0" i="0" dirty="0">
                <a:effectLst/>
                <a:latin typeface="Söhne"/>
              </a:rPr>
              <a:t>. Looking at some example data, we found interesting patterns and trends in the places where people usually get picked up.</a:t>
            </a:r>
            <a:endParaRPr kumimoji="0" lang="en-US" altLang="en-US" sz="2400" b="0" i="0" u="none" strike="noStrike" cap="none" normalizeH="0" baseline="0" dirty="0">
              <a:ln>
                <a:noFill/>
              </a:ln>
              <a:effectLst/>
              <a:latin typeface="Arial" panose="020B0604020202020204" pitchFamily="34" charset="0"/>
            </a:endParaRPr>
          </a:p>
        </p:txBody>
      </p:sp>
      <p:sp>
        <p:nvSpPr>
          <p:cNvPr id="15" name="Rectangle 10">
            <a:extLst>
              <a:ext uri="{FF2B5EF4-FFF2-40B4-BE49-F238E27FC236}">
                <a16:creationId xmlns:a16="http://schemas.microsoft.com/office/drawing/2014/main" id="{AD22D738-67D9-58F5-34E6-22D373805856}"/>
              </a:ext>
            </a:extLst>
          </p:cNvPr>
          <p:cNvSpPr>
            <a:spLocks noChangeArrowheads="1"/>
          </p:cNvSpPr>
          <p:nvPr/>
        </p:nvSpPr>
        <p:spPr bwMode="auto">
          <a:xfrm>
            <a:off x="0" y="0"/>
            <a:ext cx="8550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9E8A0C5-3249-6144-3401-CC79F9C59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482" y="3834943"/>
            <a:ext cx="5721401" cy="2371912"/>
          </a:xfrm>
          <a:prstGeom prst="rect">
            <a:avLst/>
          </a:prstGeom>
        </p:spPr>
      </p:pic>
      <p:pic>
        <p:nvPicPr>
          <p:cNvPr id="7" name="Picture 6">
            <a:extLst>
              <a:ext uri="{FF2B5EF4-FFF2-40B4-BE49-F238E27FC236}">
                <a16:creationId xmlns:a16="http://schemas.microsoft.com/office/drawing/2014/main" id="{56BA7D03-4D17-AD3E-7810-878C2A017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1936" y="3910805"/>
            <a:ext cx="4233633" cy="2136881"/>
          </a:xfrm>
          <a:prstGeom prst="rect">
            <a:avLst/>
          </a:prstGeom>
        </p:spPr>
      </p:pic>
    </p:spTree>
    <p:extLst>
      <p:ext uri="{BB962C8B-B14F-4D97-AF65-F5344CB8AC3E}">
        <p14:creationId xmlns:p14="http://schemas.microsoft.com/office/powerpoint/2010/main" val="337814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1179722"/>
            <a:ext cx="8349090" cy="976423"/>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7200" kern="1200" dirty="0">
                <a:solidFill>
                  <a:schemeClr val="tx1"/>
                </a:solidFill>
                <a:latin typeface="Aharoni" panose="02010803020104030203" pitchFamily="2" charset="-79"/>
                <a:ea typeface="+mj-ea"/>
                <a:cs typeface="Aharoni" panose="02010803020104030203" pitchFamily="2" charset="-79"/>
              </a:rPr>
              <a:t>Data Preprocessing:</a:t>
            </a: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2069897"/>
            <a:ext cx="9237394" cy="2800395"/>
          </a:xfrm>
          <a:prstGeom prst="rect">
            <a:avLst/>
          </a:prstGeom>
        </p:spPr>
        <p:txBody>
          <a:bodyPr vert="horz" lIns="91440" tIns="45720" rIns="91440" bIns="45720" rtlCol="0" anchor="t">
            <a:normAutofit/>
          </a:bodyPr>
          <a:lstStyle/>
          <a:p>
            <a:pPr>
              <a:lnSpc>
                <a:spcPct val="150000"/>
              </a:lnSpc>
              <a:spcAft>
                <a:spcPts val="600"/>
              </a:spcAft>
            </a:pPr>
            <a:endParaRPr lang="en-US" sz="2400" dirty="0"/>
          </a:p>
        </p:txBody>
      </p:sp>
      <p:sp>
        <p:nvSpPr>
          <p:cNvPr id="14" name="Rectangle 9">
            <a:extLst>
              <a:ext uri="{FF2B5EF4-FFF2-40B4-BE49-F238E27FC236}">
                <a16:creationId xmlns:a16="http://schemas.microsoft.com/office/drawing/2014/main" id="{8A45CFA4-8937-D258-81AA-C20C943D0E16}"/>
              </a:ext>
            </a:extLst>
          </p:cNvPr>
          <p:cNvSpPr>
            <a:spLocks noChangeArrowheads="1"/>
          </p:cNvSpPr>
          <p:nvPr/>
        </p:nvSpPr>
        <p:spPr bwMode="auto">
          <a:xfrm>
            <a:off x="1059953" y="2622746"/>
            <a:ext cx="9897471" cy="169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effectLst/>
                <a:latin typeface="Söhne"/>
              </a:rPr>
              <a:t>We made the data neater by cleaning it up and added more information, like the time and day. This helped improve the dataset by giving us extra details related to timing.</a:t>
            </a:r>
            <a:endParaRPr kumimoji="0" lang="en-US" altLang="en-US" sz="2400" b="0" i="0" u="none" strike="noStrike" cap="none" normalizeH="0" baseline="0" dirty="0">
              <a:ln>
                <a:noFill/>
              </a:ln>
              <a:effectLst/>
              <a:latin typeface="Arial" panose="020B0604020202020204" pitchFamily="34" charset="0"/>
            </a:endParaRPr>
          </a:p>
        </p:txBody>
      </p:sp>
      <p:sp>
        <p:nvSpPr>
          <p:cNvPr id="15" name="Rectangle 10">
            <a:extLst>
              <a:ext uri="{FF2B5EF4-FFF2-40B4-BE49-F238E27FC236}">
                <a16:creationId xmlns:a16="http://schemas.microsoft.com/office/drawing/2014/main" id="{AD22D738-67D9-58F5-34E6-22D373805856}"/>
              </a:ext>
            </a:extLst>
          </p:cNvPr>
          <p:cNvSpPr>
            <a:spLocks noChangeArrowheads="1"/>
          </p:cNvSpPr>
          <p:nvPr/>
        </p:nvSpPr>
        <p:spPr bwMode="auto">
          <a:xfrm>
            <a:off x="0" y="0"/>
            <a:ext cx="8550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472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1179722"/>
            <a:ext cx="8349090" cy="976423"/>
          </a:xfrm>
          <a:prstGeom prst="rect">
            <a:avLst/>
          </a:prstGeom>
        </p:spPr>
        <p:txBody>
          <a:bodyPr vert="horz" lIns="91440" tIns="45720" rIns="91440" bIns="45720" rtlCol="0" anchor="ctr">
            <a:normAutofit fontScale="85000" lnSpcReduction="10000"/>
          </a:bodyPr>
          <a:lstStyle/>
          <a:p>
            <a:pPr>
              <a:lnSpc>
                <a:spcPct val="90000"/>
              </a:lnSpc>
              <a:spcBef>
                <a:spcPct val="0"/>
              </a:spcBef>
              <a:spcAft>
                <a:spcPts val="600"/>
              </a:spcAft>
            </a:pPr>
            <a:r>
              <a:rPr lang="en-US" sz="7200" kern="1200" dirty="0">
                <a:solidFill>
                  <a:schemeClr val="tx1"/>
                </a:solidFill>
                <a:latin typeface="Aharoni" panose="02010803020104030203" pitchFamily="2" charset="-79"/>
                <a:ea typeface="+mj-ea"/>
                <a:cs typeface="Aharoni" panose="02010803020104030203" pitchFamily="2" charset="-79"/>
              </a:rPr>
              <a:t>Clustering Techniques:</a:t>
            </a: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2069897"/>
            <a:ext cx="9237394" cy="2800395"/>
          </a:xfrm>
          <a:prstGeom prst="rect">
            <a:avLst/>
          </a:prstGeom>
        </p:spPr>
        <p:txBody>
          <a:bodyPr vert="horz" lIns="91440" tIns="45720" rIns="91440" bIns="45720" rtlCol="0" anchor="t">
            <a:normAutofit/>
          </a:bodyPr>
          <a:lstStyle/>
          <a:p>
            <a:pPr>
              <a:lnSpc>
                <a:spcPct val="150000"/>
              </a:lnSpc>
              <a:spcAft>
                <a:spcPts val="600"/>
              </a:spcAft>
            </a:pPr>
            <a:endParaRPr lang="en-US" sz="2400" dirty="0"/>
          </a:p>
        </p:txBody>
      </p:sp>
      <p:sp>
        <p:nvSpPr>
          <p:cNvPr id="14" name="Rectangle 9">
            <a:extLst>
              <a:ext uri="{FF2B5EF4-FFF2-40B4-BE49-F238E27FC236}">
                <a16:creationId xmlns:a16="http://schemas.microsoft.com/office/drawing/2014/main" id="{8A45CFA4-8937-D258-81AA-C20C943D0E16}"/>
              </a:ext>
            </a:extLst>
          </p:cNvPr>
          <p:cNvSpPr>
            <a:spLocks noChangeArrowheads="1"/>
          </p:cNvSpPr>
          <p:nvPr/>
        </p:nvSpPr>
        <p:spPr bwMode="auto">
          <a:xfrm>
            <a:off x="1059953" y="2345747"/>
            <a:ext cx="9897471" cy="2248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effectLst/>
                <a:latin typeface="Söhne"/>
              </a:rPr>
              <a:t>We used methods called </a:t>
            </a:r>
            <a:r>
              <a:rPr lang="en-US" sz="2400" b="0" i="0" dirty="0" err="1">
                <a:effectLst/>
                <a:latin typeface="Söhne"/>
              </a:rPr>
              <a:t>KMeans</a:t>
            </a:r>
            <a:r>
              <a:rPr lang="en-US" sz="2400" b="0" i="0" dirty="0">
                <a:effectLst/>
                <a:latin typeface="Söhne"/>
              </a:rPr>
              <a:t> and DBSCAN to organize pickup spots. These techniques helped us find places where Uber drivers are needed. The reason we used clustering is to group similar pickup locations together, making it simpler to understand where there's a lot of demand.</a:t>
            </a:r>
            <a:endParaRPr kumimoji="0" lang="en-US" altLang="en-US" sz="2400" b="0" i="0" u="none" strike="noStrike" cap="none" normalizeH="0" baseline="0" dirty="0">
              <a:ln>
                <a:noFill/>
              </a:ln>
              <a:effectLst/>
              <a:latin typeface="Arial" panose="020B0604020202020204" pitchFamily="34" charset="0"/>
            </a:endParaRPr>
          </a:p>
        </p:txBody>
      </p:sp>
      <p:sp>
        <p:nvSpPr>
          <p:cNvPr id="15" name="Rectangle 10">
            <a:extLst>
              <a:ext uri="{FF2B5EF4-FFF2-40B4-BE49-F238E27FC236}">
                <a16:creationId xmlns:a16="http://schemas.microsoft.com/office/drawing/2014/main" id="{AD22D738-67D9-58F5-34E6-22D373805856}"/>
              </a:ext>
            </a:extLst>
          </p:cNvPr>
          <p:cNvSpPr>
            <a:spLocks noChangeArrowheads="1"/>
          </p:cNvSpPr>
          <p:nvPr/>
        </p:nvSpPr>
        <p:spPr bwMode="auto">
          <a:xfrm>
            <a:off x="0" y="0"/>
            <a:ext cx="8550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69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980472"/>
            <a:ext cx="8349090" cy="976423"/>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7200" kern="1200">
                <a:solidFill>
                  <a:schemeClr val="tx1"/>
                </a:solidFill>
                <a:latin typeface="Aharoni" panose="02010803020104030203" pitchFamily="2" charset="-79"/>
                <a:ea typeface="+mj-ea"/>
                <a:cs typeface="Aharoni" panose="02010803020104030203" pitchFamily="2" charset="-79"/>
              </a:rPr>
              <a:t>Kmeans Clustering:</a:t>
            </a:r>
            <a:endParaRPr lang="en-US" sz="7200" kern="1200" dirty="0">
              <a:solidFill>
                <a:schemeClr val="tx1"/>
              </a:solidFill>
              <a:latin typeface="Aharoni" panose="02010803020104030203" pitchFamily="2" charset="-79"/>
              <a:ea typeface="+mj-ea"/>
              <a:cs typeface="Aharoni" panose="02010803020104030203" pitchFamily="2" charset="-79"/>
            </a:endParaRP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2069897"/>
            <a:ext cx="9237394" cy="2800395"/>
          </a:xfrm>
          <a:prstGeom prst="rect">
            <a:avLst/>
          </a:prstGeom>
        </p:spPr>
        <p:txBody>
          <a:bodyPr vert="horz" lIns="91440" tIns="45720" rIns="91440" bIns="45720" rtlCol="0" anchor="t">
            <a:normAutofit/>
          </a:bodyPr>
          <a:lstStyle/>
          <a:p>
            <a:pPr>
              <a:lnSpc>
                <a:spcPct val="150000"/>
              </a:lnSpc>
              <a:spcAft>
                <a:spcPts val="600"/>
              </a:spcAft>
            </a:pPr>
            <a:endParaRPr lang="en-US" sz="2400" dirty="0"/>
          </a:p>
        </p:txBody>
      </p:sp>
      <p:sp>
        <p:nvSpPr>
          <p:cNvPr id="14" name="Rectangle 9">
            <a:extLst>
              <a:ext uri="{FF2B5EF4-FFF2-40B4-BE49-F238E27FC236}">
                <a16:creationId xmlns:a16="http://schemas.microsoft.com/office/drawing/2014/main" id="{8A45CFA4-8937-D258-81AA-C20C943D0E16}"/>
              </a:ext>
            </a:extLst>
          </p:cNvPr>
          <p:cNvSpPr>
            <a:spLocks noChangeArrowheads="1"/>
          </p:cNvSpPr>
          <p:nvPr/>
        </p:nvSpPr>
        <p:spPr bwMode="auto">
          <a:xfrm>
            <a:off x="1059953" y="2039270"/>
            <a:ext cx="9897471"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b="0" i="0" dirty="0" err="1">
                <a:effectLst/>
                <a:latin typeface="Abadi" panose="020B0604020104020204" pitchFamily="34" charset="0"/>
              </a:rPr>
              <a:t>KMeans</a:t>
            </a:r>
            <a:r>
              <a:rPr lang="en-US" sz="2400" b="0" i="0" dirty="0">
                <a:effectLst/>
                <a:latin typeface="Abadi" panose="020B0604020104020204" pitchFamily="34" charset="0"/>
              </a:rPr>
              <a:t> helped us find potential hotspots for drivers.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Abadi" panose="020B0604020104020204" pitchFamily="34" charset="0"/>
              </a:rPr>
              <a:t>Discovered areas where drivers might get more requests.</a:t>
            </a:r>
          </a:p>
        </p:txBody>
      </p:sp>
      <p:sp>
        <p:nvSpPr>
          <p:cNvPr id="15" name="Rectangle 10">
            <a:extLst>
              <a:ext uri="{FF2B5EF4-FFF2-40B4-BE49-F238E27FC236}">
                <a16:creationId xmlns:a16="http://schemas.microsoft.com/office/drawing/2014/main" id="{AD22D738-67D9-58F5-34E6-22D373805856}"/>
              </a:ext>
            </a:extLst>
          </p:cNvPr>
          <p:cNvSpPr>
            <a:spLocks noChangeArrowheads="1"/>
          </p:cNvSpPr>
          <p:nvPr/>
        </p:nvSpPr>
        <p:spPr bwMode="auto">
          <a:xfrm>
            <a:off x="0" y="0"/>
            <a:ext cx="8550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descr="A map of different colored spots&#10;&#10;Description automatically generated">
            <a:extLst>
              <a:ext uri="{FF2B5EF4-FFF2-40B4-BE49-F238E27FC236}">
                <a16:creationId xmlns:a16="http://schemas.microsoft.com/office/drawing/2014/main" id="{7FD95158-9FDE-C9C0-61F5-B7340E243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588" y="3121423"/>
            <a:ext cx="6229239" cy="3027410"/>
          </a:xfrm>
          <a:prstGeom prst="rect">
            <a:avLst/>
          </a:prstGeom>
        </p:spPr>
      </p:pic>
    </p:spTree>
    <p:extLst>
      <p:ext uri="{BB962C8B-B14F-4D97-AF65-F5344CB8AC3E}">
        <p14:creationId xmlns:p14="http://schemas.microsoft.com/office/powerpoint/2010/main" val="129521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1C6DF-E438-6574-5B9F-5C6197461174}"/>
              </a:ext>
            </a:extLst>
          </p:cNvPr>
          <p:cNvSpPr txBox="1"/>
          <p:nvPr/>
        </p:nvSpPr>
        <p:spPr>
          <a:xfrm>
            <a:off x="1059953" y="980472"/>
            <a:ext cx="8349090" cy="976423"/>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7200" kern="1200" dirty="0">
                <a:solidFill>
                  <a:schemeClr val="tx1"/>
                </a:solidFill>
                <a:latin typeface="Aharoni" panose="02010803020104030203" pitchFamily="2" charset="-79"/>
                <a:ea typeface="+mj-ea"/>
                <a:cs typeface="Aharoni" panose="02010803020104030203" pitchFamily="2" charset="-79"/>
              </a:rPr>
              <a:t>DBSCAN Clustering:</a:t>
            </a:r>
          </a:p>
        </p:txBody>
      </p:sp>
      <p:sp>
        <p:nvSpPr>
          <p:cNvPr id="3" name="TextBox 2">
            <a:extLst>
              <a:ext uri="{FF2B5EF4-FFF2-40B4-BE49-F238E27FC236}">
                <a16:creationId xmlns:a16="http://schemas.microsoft.com/office/drawing/2014/main" id="{1946331E-2AE8-ADB7-BC64-E2E1D2DD1C74}"/>
              </a:ext>
            </a:extLst>
          </p:cNvPr>
          <p:cNvSpPr txBox="1"/>
          <p:nvPr/>
        </p:nvSpPr>
        <p:spPr>
          <a:xfrm>
            <a:off x="1059953" y="2069897"/>
            <a:ext cx="9237394" cy="2800395"/>
          </a:xfrm>
          <a:prstGeom prst="rect">
            <a:avLst/>
          </a:prstGeom>
        </p:spPr>
        <p:txBody>
          <a:bodyPr vert="horz" lIns="91440" tIns="45720" rIns="91440" bIns="45720" rtlCol="0" anchor="t">
            <a:normAutofit/>
          </a:bodyPr>
          <a:lstStyle/>
          <a:p>
            <a:pPr>
              <a:lnSpc>
                <a:spcPct val="150000"/>
              </a:lnSpc>
              <a:spcAft>
                <a:spcPts val="600"/>
              </a:spcAft>
            </a:pPr>
            <a:endParaRPr lang="en-US" sz="2400" dirty="0"/>
          </a:p>
        </p:txBody>
      </p:sp>
      <p:sp>
        <p:nvSpPr>
          <p:cNvPr id="14" name="Rectangle 9">
            <a:extLst>
              <a:ext uri="{FF2B5EF4-FFF2-40B4-BE49-F238E27FC236}">
                <a16:creationId xmlns:a16="http://schemas.microsoft.com/office/drawing/2014/main" id="{8A45CFA4-8937-D258-81AA-C20C943D0E16}"/>
              </a:ext>
            </a:extLst>
          </p:cNvPr>
          <p:cNvSpPr>
            <a:spLocks noChangeArrowheads="1"/>
          </p:cNvSpPr>
          <p:nvPr/>
        </p:nvSpPr>
        <p:spPr bwMode="auto">
          <a:xfrm>
            <a:off x="1059953" y="2033788"/>
            <a:ext cx="9897471" cy="114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b="0" i="0" dirty="0">
                <a:solidFill>
                  <a:srgbClr val="FFFFFF"/>
                </a:solidFill>
                <a:effectLst/>
                <a:latin typeface="Söhne Mono"/>
              </a:rPr>
              <a:t>DBSCAN gave us more details about hot zones. DBSCAN gave us more details about hot zone</a:t>
            </a:r>
            <a:endParaRPr kumimoji="0" lang="en-US" altLang="en-US" sz="2400" b="0" i="0" u="none" strike="noStrike" cap="none" normalizeH="0" baseline="0" dirty="0">
              <a:ln>
                <a:noFill/>
              </a:ln>
              <a:effectLst/>
              <a:latin typeface="Abadi" panose="020B0604020104020204" pitchFamily="34" charset="0"/>
            </a:endParaRPr>
          </a:p>
        </p:txBody>
      </p:sp>
      <p:sp>
        <p:nvSpPr>
          <p:cNvPr id="15" name="Rectangle 10">
            <a:extLst>
              <a:ext uri="{FF2B5EF4-FFF2-40B4-BE49-F238E27FC236}">
                <a16:creationId xmlns:a16="http://schemas.microsoft.com/office/drawing/2014/main" id="{AD22D738-67D9-58F5-34E6-22D373805856}"/>
              </a:ext>
            </a:extLst>
          </p:cNvPr>
          <p:cNvSpPr>
            <a:spLocks noChangeArrowheads="1"/>
          </p:cNvSpPr>
          <p:nvPr/>
        </p:nvSpPr>
        <p:spPr bwMode="auto">
          <a:xfrm>
            <a:off x="0" y="0"/>
            <a:ext cx="8550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FA02F53-7065-1623-865B-BBCE9C423527}"/>
              </a:ext>
            </a:extLst>
          </p:cNvPr>
          <p:cNvSpPr txBox="1"/>
          <p:nvPr/>
        </p:nvSpPr>
        <p:spPr>
          <a:xfrm>
            <a:off x="1059953" y="2008044"/>
            <a:ext cx="923739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badi" panose="020B0604020104020204" pitchFamily="34" charset="0"/>
              </a:rPr>
              <a:t>DBSCAN gave us more details about hot zones.</a:t>
            </a:r>
          </a:p>
          <a:p>
            <a:pPr marL="342900" indent="-342900">
              <a:buFont typeface="Arial" panose="020B0604020202020204" pitchFamily="34" charset="0"/>
              <a:buChar char="•"/>
            </a:pPr>
            <a:r>
              <a:rPr lang="en-US" sz="2400" dirty="0">
                <a:latin typeface="Abadi" panose="020B0604020104020204" pitchFamily="34" charset="0"/>
              </a:rPr>
              <a:t>DBSCAN helped identify specific areas with high demand</a:t>
            </a:r>
          </a:p>
        </p:txBody>
      </p:sp>
      <p:pic>
        <p:nvPicPr>
          <p:cNvPr id="9" name="Picture 8" descr="A map with different colored spots&#10;&#10;Description automatically generated">
            <a:extLst>
              <a:ext uri="{FF2B5EF4-FFF2-40B4-BE49-F238E27FC236}">
                <a16:creationId xmlns:a16="http://schemas.microsoft.com/office/drawing/2014/main" id="{86C4BB3F-5CB9-423A-DDB1-30733DD37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450" y="3152968"/>
            <a:ext cx="4674675" cy="2947725"/>
          </a:xfrm>
          <a:prstGeom prst="rect">
            <a:avLst/>
          </a:prstGeom>
        </p:spPr>
      </p:pic>
    </p:spTree>
    <p:extLst>
      <p:ext uri="{BB962C8B-B14F-4D97-AF65-F5344CB8AC3E}">
        <p14:creationId xmlns:p14="http://schemas.microsoft.com/office/powerpoint/2010/main" val="425277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452</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Abadi</vt:lpstr>
      <vt:lpstr>ADLaM Display</vt:lpstr>
      <vt:lpstr>Aharoni</vt:lpstr>
      <vt:lpstr>Arial</vt:lpstr>
      <vt:lpstr>Calibri</vt:lpstr>
      <vt:lpstr>Calibri Light</vt:lpstr>
      <vt:lpstr>Inter</vt:lpstr>
      <vt:lpstr>Söhne</vt:lpstr>
      <vt:lpstr>Söhne Mono</vt:lpstr>
      <vt:lpstr>Office Theme</vt:lpstr>
      <vt:lpstr>UBER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ANALYSIS</dc:title>
  <dc:creator>Asif Manzoor</dc:creator>
  <cp:lastModifiedBy>Asif Manzoor</cp:lastModifiedBy>
  <cp:revision>1</cp:revision>
  <dcterms:created xsi:type="dcterms:W3CDTF">2024-01-16T13:54:20Z</dcterms:created>
  <dcterms:modified xsi:type="dcterms:W3CDTF">2024-01-16T14:49:04Z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2024-01-16T14:48:02Z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0240ddef-d5d2-4d12-9778-352189885d63</vt:lpwstr>
  </property>
  <property fmtid="{D5CDD505-2E9C-101B-9397-08002B2CF9AE}" pid="7" name="MSIP_Label_defa4170-0d19-0005-0004-bc88714345d2_ActionId">
    <vt:lpwstr>72a8c154-48e7-481a-9a9a-a7728c1118f4</vt:lpwstr>
  </property>
  <property fmtid="{D5CDD505-2E9C-101B-9397-08002B2CF9AE}" pid="8" name="MSIP_Label_defa4170-0d19-0005-0004-bc88714345d2_ContentBits">
    <vt:lpwstr>0</vt:lpwstr>
  </property>
</Properties>
</file>