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7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1E32F-F576-40E9-ACE0-C526B39DCA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AC2B94-737E-4890-8943-C0115B4B707B}">
      <dgm:prSet/>
      <dgm:spPr/>
      <dgm:t>
        <a:bodyPr/>
        <a:lstStyle/>
        <a:p>
          <a:pPr>
            <a:lnSpc>
              <a:spcPct val="100000"/>
            </a:lnSpc>
          </a:pPr>
          <a:r>
            <a:rPr lang="en-US" i="0"/>
            <a:t>Used Pandas and NumPy for data work.</a:t>
          </a:r>
          <a:endParaRPr lang="en-US" dirty="0"/>
        </a:p>
      </dgm:t>
    </dgm:pt>
    <dgm:pt modelId="{22503751-48E9-4866-95E6-40F6832040ED}" type="parTrans" cxnId="{D1D3F4EF-6F5A-4AE7-8A6C-7B7B192BCD42}">
      <dgm:prSet/>
      <dgm:spPr/>
      <dgm:t>
        <a:bodyPr/>
        <a:lstStyle/>
        <a:p>
          <a:endParaRPr lang="en-US"/>
        </a:p>
      </dgm:t>
    </dgm:pt>
    <dgm:pt modelId="{2296C027-F525-4F00-B5CD-C1A6846163A6}" type="sibTrans" cxnId="{D1D3F4EF-6F5A-4AE7-8A6C-7B7B192BCD42}">
      <dgm:prSet/>
      <dgm:spPr/>
      <dgm:t>
        <a:bodyPr/>
        <a:lstStyle/>
        <a:p>
          <a:endParaRPr lang="en-US"/>
        </a:p>
      </dgm:t>
    </dgm:pt>
    <dgm:pt modelId="{4BB361B1-DA6E-43AB-B85E-D5781A2BF994}">
      <dgm:prSet/>
      <dgm:spPr/>
      <dgm:t>
        <a:bodyPr/>
        <a:lstStyle/>
        <a:p>
          <a:pPr>
            <a:lnSpc>
              <a:spcPct val="100000"/>
            </a:lnSpc>
          </a:pPr>
          <a:r>
            <a:rPr lang="en-US" i="0"/>
            <a:t>Plotly for visualizations.</a:t>
          </a:r>
          <a:endParaRPr lang="en-US" dirty="0"/>
        </a:p>
      </dgm:t>
    </dgm:pt>
    <dgm:pt modelId="{5E82BE17-1754-4357-9308-FD079FA722BE}" type="parTrans" cxnId="{1FA03975-BA37-41B5-AB09-E46ED03997BF}">
      <dgm:prSet/>
      <dgm:spPr/>
      <dgm:t>
        <a:bodyPr/>
        <a:lstStyle/>
        <a:p>
          <a:endParaRPr lang="en-US"/>
        </a:p>
      </dgm:t>
    </dgm:pt>
    <dgm:pt modelId="{74CCB9DA-085F-47FC-BB37-3E33844C0F92}" type="sibTrans" cxnId="{1FA03975-BA37-41B5-AB09-E46ED03997BF}">
      <dgm:prSet/>
      <dgm:spPr/>
      <dgm:t>
        <a:bodyPr/>
        <a:lstStyle/>
        <a:p>
          <a:endParaRPr lang="en-US"/>
        </a:p>
      </dgm:t>
    </dgm:pt>
    <dgm:pt modelId="{E4B2510A-535C-446E-9ED7-74C12A56DADB}">
      <dgm:prSet/>
      <dgm:spPr/>
      <dgm:t>
        <a:bodyPr/>
        <a:lstStyle/>
        <a:p>
          <a:pPr>
            <a:lnSpc>
              <a:spcPct val="100000"/>
            </a:lnSpc>
          </a:pPr>
          <a:r>
            <a:rPr lang="en-US" i="0" dirty="0"/>
            <a:t>Scrapy for efficient web scraping.</a:t>
          </a:r>
          <a:endParaRPr lang="en-US" dirty="0"/>
        </a:p>
      </dgm:t>
    </dgm:pt>
    <dgm:pt modelId="{A5B53F61-92BE-49F5-9CD0-D8F3D8C3D9CB}" type="parTrans" cxnId="{5B0704F8-930E-4F76-B59C-F76AE66882B3}">
      <dgm:prSet/>
      <dgm:spPr/>
      <dgm:t>
        <a:bodyPr/>
        <a:lstStyle/>
        <a:p>
          <a:endParaRPr lang="en-US"/>
        </a:p>
      </dgm:t>
    </dgm:pt>
    <dgm:pt modelId="{E75426C9-95EC-4F72-BD9D-018CC9DD1D3B}" type="sibTrans" cxnId="{5B0704F8-930E-4F76-B59C-F76AE66882B3}">
      <dgm:prSet/>
      <dgm:spPr/>
      <dgm:t>
        <a:bodyPr/>
        <a:lstStyle/>
        <a:p>
          <a:endParaRPr lang="en-US"/>
        </a:p>
      </dgm:t>
    </dgm:pt>
    <dgm:pt modelId="{FC69918D-4144-410C-B66C-38816F979A92}">
      <dgm:prSet/>
      <dgm:spPr/>
      <dgm:t>
        <a:bodyPr/>
        <a:lstStyle/>
        <a:p>
          <a:pPr>
            <a:lnSpc>
              <a:spcPct val="100000"/>
            </a:lnSpc>
          </a:pPr>
          <a:r>
            <a:rPr lang="en-US" i="0"/>
            <a:t>Requests, Dotenv, and BeautifulSoup for API tasks.</a:t>
          </a:r>
          <a:endParaRPr lang="en-US" dirty="0"/>
        </a:p>
      </dgm:t>
    </dgm:pt>
    <dgm:pt modelId="{4ED4E718-73B4-4B24-B130-23FA9223B564}" type="parTrans" cxnId="{045E3441-566D-413B-8A9A-036130658E81}">
      <dgm:prSet/>
      <dgm:spPr/>
      <dgm:t>
        <a:bodyPr/>
        <a:lstStyle/>
        <a:p>
          <a:endParaRPr lang="en-US"/>
        </a:p>
      </dgm:t>
    </dgm:pt>
    <dgm:pt modelId="{3CA00ABA-77A7-426C-B8EF-B4EB34193773}" type="sibTrans" cxnId="{045E3441-566D-413B-8A9A-036130658E81}">
      <dgm:prSet/>
      <dgm:spPr/>
      <dgm:t>
        <a:bodyPr/>
        <a:lstStyle/>
        <a:p>
          <a:endParaRPr lang="en-US"/>
        </a:p>
      </dgm:t>
    </dgm:pt>
    <dgm:pt modelId="{FAD3AA3F-8BC6-410D-A501-DC7D165E532A}">
      <dgm:prSet/>
      <dgm:spPr/>
      <dgm:t>
        <a:bodyPr/>
        <a:lstStyle/>
        <a:p>
          <a:pPr>
            <a:lnSpc>
              <a:spcPct val="100000"/>
            </a:lnSpc>
          </a:pPr>
          <a:r>
            <a:rPr lang="en-US" i="0" dirty="0"/>
            <a:t>Used Boto3 for AWS, interacting with S3 for data storage</a:t>
          </a:r>
          <a:endParaRPr lang="en-US" dirty="0"/>
        </a:p>
      </dgm:t>
    </dgm:pt>
    <dgm:pt modelId="{7294DD21-D4A2-4DDE-8586-7AB038E4DA03}" type="parTrans" cxnId="{5E256CA6-BE4F-4C79-9A25-913A00C6654D}">
      <dgm:prSet/>
      <dgm:spPr/>
      <dgm:t>
        <a:bodyPr/>
        <a:lstStyle/>
        <a:p>
          <a:endParaRPr lang="en-US"/>
        </a:p>
      </dgm:t>
    </dgm:pt>
    <dgm:pt modelId="{1BFB9108-CA0C-4155-9193-21CA07DBBF9C}" type="sibTrans" cxnId="{5E256CA6-BE4F-4C79-9A25-913A00C6654D}">
      <dgm:prSet/>
      <dgm:spPr/>
      <dgm:t>
        <a:bodyPr/>
        <a:lstStyle/>
        <a:p>
          <a:endParaRPr lang="en-US"/>
        </a:p>
      </dgm:t>
    </dgm:pt>
    <dgm:pt modelId="{0A3CA9F8-1934-4049-91E8-912CA60C1484}">
      <dgm:prSet/>
      <dgm:spPr/>
      <dgm:t>
        <a:bodyPr/>
        <a:lstStyle/>
        <a:p>
          <a:pPr>
            <a:lnSpc>
              <a:spcPct val="100000"/>
            </a:lnSpc>
          </a:pPr>
          <a:r>
            <a:rPr lang="en-US" dirty="0"/>
            <a:t>Used </a:t>
          </a:r>
          <a:r>
            <a:rPr lang="en-US" dirty="0" err="1"/>
            <a:t>Openweathermap</a:t>
          </a:r>
          <a:r>
            <a:rPr lang="en-US" dirty="0"/>
            <a:t> to get weather data .</a:t>
          </a:r>
        </a:p>
      </dgm:t>
    </dgm:pt>
    <dgm:pt modelId="{0D3141AA-5945-4C63-A26C-B011D791BA57}" type="parTrans" cxnId="{EF4B6B7B-CF92-42A6-893F-A770ACBD1FC4}">
      <dgm:prSet/>
      <dgm:spPr/>
      <dgm:t>
        <a:bodyPr/>
        <a:lstStyle/>
        <a:p>
          <a:endParaRPr lang="en-US"/>
        </a:p>
      </dgm:t>
    </dgm:pt>
    <dgm:pt modelId="{FF69D34B-007C-4C0F-9998-A23528530009}" type="sibTrans" cxnId="{EF4B6B7B-CF92-42A6-893F-A770ACBD1FC4}">
      <dgm:prSet/>
      <dgm:spPr/>
      <dgm:t>
        <a:bodyPr/>
        <a:lstStyle/>
        <a:p>
          <a:endParaRPr lang="en-US"/>
        </a:p>
      </dgm:t>
    </dgm:pt>
    <dgm:pt modelId="{933844AE-59CA-48ED-8267-3AB21F7B59CC}">
      <dgm:prSet/>
      <dgm:spPr/>
      <dgm:t>
        <a:bodyPr/>
        <a:lstStyle/>
        <a:p>
          <a:pPr>
            <a:lnSpc>
              <a:spcPct val="100000"/>
            </a:lnSpc>
          </a:pPr>
          <a:r>
            <a:rPr lang="en-US" dirty="0"/>
            <a:t>Set up a S3 database connection.</a:t>
          </a:r>
        </a:p>
      </dgm:t>
    </dgm:pt>
    <dgm:pt modelId="{948D2C5B-D125-4DD5-BDEB-A02F8B7956BE}" type="parTrans" cxnId="{890FAB45-4B67-472D-AE24-83D6CF8199D2}">
      <dgm:prSet/>
      <dgm:spPr/>
      <dgm:t>
        <a:bodyPr/>
        <a:lstStyle/>
        <a:p>
          <a:endParaRPr lang="en-US"/>
        </a:p>
      </dgm:t>
    </dgm:pt>
    <dgm:pt modelId="{A8099884-404B-4B44-8027-86F5DD30AD45}" type="sibTrans" cxnId="{890FAB45-4B67-472D-AE24-83D6CF8199D2}">
      <dgm:prSet/>
      <dgm:spPr/>
      <dgm:t>
        <a:bodyPr/>
        <a:lstStyle/>
        <a:p>
          <a:endParaRPr lang="en-US"/>
        </a:p>
      </dgm:t>
    </dgm:pt>
    <dgm:pt modelId="{3C0CADE1-515D-4605-8B36-3A153ADD855B}">
      <dgm:prSet/>
      <dgm:spPr/>
      <dgm:t>
        <a:bodyPr/>
        <a:lstStyle/>
        <a:p>
          <a:pPr>
            <a:lnSpc>
              <a:spcPct val="100000"/>
            </a:lnSpc>
          </a:pPr>
          <a:r>
            <a:rPr lang="en-US" dirty="0"/>
            <a:t>Imported a list of cities for data collection.</a:t>
          </a:r>
        </a:p>
      </dgm:t>
    </dgm:pt>
    <dgm:pt modelId="{3EEA1C71-4191-4C32-9A18-0A72F91F789F}" type="parTrans" cxnId="{97214B64-2669-4401-B575-3752656CE7B9}">
      <dgm:prSet/>
      <dgm:spPr/>
      <dgm:t>
        <a:bodyPr/>
        <a:lstStyle/>
        <a:p>
          <a:endParaRPr lang="en-US"/>
        </a:p>
      </dgm:t>
    </dgm:pt>
    <dgm:pt modelId="{FD1508EE-4E9F-433B-9B79-955BB90A11C1}" type="sibTrans" cxnId="{97214B64-2669-4401-B575-3752656CE7B9}">
      <dgm:prSet/>
      <dgm:spPr/>
      <dgm:t>
        <a:bodyPr/>
        <a:lstStyle/>
        <a:p>
          <a:endParaRPr lang="en-US"/>
        </a:p>
      </dgm:t>
    </dgm:pt>
    <dgm:pt modelId="{A23E5AF4-464F-4B55-B116-8A283104B37A}" type="pres">
      <dgm:prSet presAssocID="{CFC1E32F-F576-40E9-ACE0-C526B39DCA02}" presName="linear" presStyleCnt="0">
        <dgm:presLayoutVars>
          <dgm:animLvl val="lvl"/>
          <dgm:resizeHandles val="exact"/>
        </dgm:presLayoutVars>
      </dgm:prSet>
      <dgm:spPr/>
    </dgm:pt>
    <dgm:pt modelId="{7941EA77-4A34-4A32-98ED-3E3A7E83FEBA}" type="pres">
      <dgm:prSet presAssocID="{6BAC2B94-737E-4890-8943-C0115B4B707B}" presName="parentText" presStyleLbl="node1" presStyleIdx="0" presStyleCnt="8">
        <dgm:presLayoutVars>
          <dgm:chMax val="0"/>
          <dgm:bulletEnabled val="1"/>
        </dgm:presLayoutVars>
      </dgm:prSet>
      <dgm:spPr/>
    </dgm:pt>
    <dgm:pt modelId="{4BE8B464-EE6F-4410-B11D-4E1B6FAAE278}" type="pres">
      <dgm:prSet presAssocID="{2296C027-F525-4F00-B5CD-C1A6846163A6}" presName="spacer" presStyleCnt="0"/>
      <dgm:spPr/>
    </dgm:pt>
    <dgm:pt modelId="{05DA18F2-416D-48D6-921A-EEC4E9D57FDE}" type="pres">
      <dgm:prSet presAssocID="{4BB361B1-DA6E-43AB-B85E-D5781A2BF994}" presName="parentText" presStyleLbl="node1" presStyleIdx="1" presStyleCnt="8">
        <dgm:presLayoutVars>
          <dgm:chMax val="0"/>
          <dgm:bulletEnabled val="1"/>
        </dgm:presLayoutVars>
      </dgm:prSet>
      <dgm:spPr/>
    </dgm:pt>
    <dgm:pt modelId="{C074E251-E85F-4A9F-964C-0A519BDE5D90}" type="pres">
      <dgm:prSet presAssocID="{74CCB9DA-085F-47FC-BB37-3E33844C0F92}" presName="spacer" presStyleCnt="0"/>
      <dgm:spPr/>
    </dgm:pt>
    <dgm:pt modelId="{40509566-7115-4C4C-AB80-F76F671534F6}" type="pres">
      <dgm:prSet presAssocID="{E4B2510A-535C-446E-9ED7-74C12A56DADB}" presName="parentText" presStyleLbl="node1" presStyleIdx="2" presStyleCnt="8">
        <dgm:presLayoutVars>
          <dgm:chMax val="0"/>
          <dgm:bulletEnabled val="1"/>
        </dgm:presLayoutVars>
      </dgm:prSet>
      <dgm:spPr/>
    </dgm:pt>
    <dgm:pt modelId="{D6617744-3CB6-485B-8784-744D7C05F338}" type="pres">
      <dgm:prSet presAssocID="{E75426C9-95EC-4F72-BD9D-018CC9DD1D3B}" presName="spacer" presStyleCnt="0"/>
      <dgm:spPr/>
    </dgm:pt>
    <dgm:pt modelId="{8D9FBBB2-C7E8-4CCF-BAC9-FBC516E09D5E}" type="pres">
      <dgm:prSet presAssocID="{FC69918D-4144-410C-B66C-38816F979A92}" presName="parentText" presStyleLbl="node1" presStyleIdx="3" presStyleCnt="8">
        <dgm:presLayoutVars>
          <dgm:chMax val="0"/>
          <dgm:bulletEnabled val="1"/>
        </dgm:presLayoutVars>
      </dgm:prSet>
      <dgm:spPr/>
    </dgm:pt>
    <dgm:pt modelId="{C2AD9437-9375-4F2E-9B56-ABDEC644E791}" type="pres">
      <dgm:prSet presAssocID="{3CA00ABA-77A7-426C-B8EF-B4EB34193773}" presName="spacer" presStyleCnt="0"/>
      <dgm:spPr/>
    </dgm:pt>
    <dgm:pt modelId="{5BAF7527-C4DC-44B3-89A7-F099974AD12E}" type="pres">
      <dgm:prSet presAssocID="{FAD3AA3F-8BC6-410D-A501-DC7D165E532A}" presName="parentText" presStyleLbl="node1" presStyleIdx="4" presStyleCnt="8">
        <dgm:presLayoutVars>
          <dgm:chMax val="0"/>
          <dgm:bulletEnabled val="1"/>
        </dgm:presLayoutVars>
      </dgm:prSet>
      <dgm:spPr/>
    </dgm:pt>
    <dgm:pt modelId="{E4C6FB4C-90E2-4B54-91B4-2955088CC123}" type="pres">
      <dgm:prSet presAssocID="{1BFB9108-CA0C-4155-9193-21CA07DBBF9C}" presName="spacer" presStyleCnt="0"/>
      <dgm:spPr/>
    </dgm:pt>
    <dgm:pt modelId="{3A15865D-608E-435E-BF62-8F1E6A680E84}" type="pres">
      <dgm:prSet presAssocID="{0A3CA9F8-1934-4049-91E8-912CA60C1484}" presName="parentText" presStyleLbl="node1" presStyleIdx="5" presStyleCnt="8">
        <dgm:presLayoutVars>
          <dgm:chMax val="0"/>
          <dgm:bulletEnabled val="1"/>
        </dgm:presLayoutVars>
      </dgm:prSet>
      <dgm:spPr/>
    </dgm:pt>
    <dgm:pt modelId="{57A24524-0DE9-4753-8B51-E823BE409F80}" type="pres">
      <dgm:prSet presAssocID="{FF69D34B-007C-4C0F-9998-A23528530009}" presName="spacer" presStyleCnt="0"/>
      <dgm:spPr/>
    </dgm:pt>
    <dgm:pt modelId="{E486DB7D-E4CA-4D53-B1D5-07FE695B4F1D}" type="pres">
      <dgm:prSet presAssocID="{933844AE-59CA-48ED-8267-3AB21F7B59CC}" presName="parentText" presStyleLbl="node1" presStyleIdx="6" presStyleCnt="8">
        <dgm:presLayoutVars>
          <dgm:chMax val="0"/>
          <dgm:bulletEnabled val="1"/>
        </dgm:presLayoutVars>
      </dgm:prSet>
      <dgm:spPr/>
    </dgm:pt>
    <dgm:pt modelId="{69946BDE-CB7A-494F-9EB8-D37D4645EC8D}" type="pres">
      <dgm:prSet presAssocID="{A8099884-404B-4B44-8027-86F5DD30AD45}" presName="spacer" presStyleCnt="0"/>
      <dgm:spPr/>
    </dgm:pt>
    <dgm:pt modelId="{3FE06216-7AC5-48E0-9415-E58A676B9ADA}" type="pres">
      <dgm:prSet presAssocID="{3C0CADE1-515D-4605-8B36-3A153ADD855B}" presName="parentText" presStyleLbl="node1" presStyleIdx="7" presStyleCnt="8">
        <dgm:presLayoutVars>
          <dgm:chMax val="0"/>
          <dgm:bulletEnabled val="1"/>
        </dgm:presLayoutVars>
      </dgm:prSet>
      <dgm:spPr/>
    </dgm:pt>
  </dgm:ptLst>
  <dgm:cxnLst>
    <dgm:cxn modelId="{A7C75E5D-DDFB-4E3F-9CF2-5FDD71932568}" type="presOf" srcId="{6BAC2B94-737E-4890-8943-C0115B4B707B}" destId="{7941EA77-4A34-4A32-98ED-3E3A7E83FEBA}" srcOrd="0" destOrd="0" presId="urn:microsoft.com/office/officeart/2005/8/layout/vList2"/>
    <dgm:cxn modelId="{045E3441-566D-413B-8A9A-036130658E81}" srcId="{CFC1E32F-F576-40E9-ACE0-C526B39DCA02}" destId="{FC69918D-4144-410C-B66C-38816F979A92}" srcOrd="3" destOrd="0" parTransId="{4ED4E718-73B4-4B24-B130-23FA9223B564}" sibTransId="{3CA00ABA-77A7-426C-B8EF-B4EB34193773}"/>
    <dgm:cxn modelId="{97214B64-2669-4401-B575-3752656CE7B9}" srcId="{CFC1E32F-F576-40E9-ACE0-C526B39DCA02}" destId="{3C0CADE1-515D-4605-8B36-3A153ADD855B}" srcOrd="7" destOrd="0" parTransId="{3EEA1C71-4191-4C32-9A18-0A72F91F789F}" sibTransId="{FD1508EE-4E9F-433B-9B79-955BB90A11C1}"/>
    <dgm:cxn modelId="{BA4CA664-792D-467B-80E3-B94A87ECBB51}" type="presOf" srcId="{4BB361B1-DA6E-43AB-B85E-D5781A2BF994}" destId="{05DA18F2-416D-48D6-921A-EEC4E9D57FDE}" srcOrd="0" destOrd="0" presId="urn:microsoft.com/office/officeart/2005/8/layout/vList2"/>
    <dgm:cxn modelId="{890FAB45-4B67-472D-AE24-83D6CF8199D2}" srcId="{CFC1E32F-F576-40E9-ACE0-C526B39DCA02}" destId="{933844AE-59CA-48ED-8267-3AB21F7B59CC}" srcOrd="6" destOrd="0" parTransId="{948D2C5B-D125-4DD5-BDEB-A02F8B7956BE}" sibTransId="{A8099884-404B-4B44-8027-86F5DD30AD45}"/>
    <dgm:cxn modelId="{1FA03975-BA37-41B5-AB09-E46ED03997BF}" srcId="{CFC1E32F-F576-40E9-ACE0-C526B39DCA02}" destId="{4BB361B1-DA6E-43AB-B85E-D5781A2BF994}" srcOrd="1" destOrd="0" parTransId="{5E82BE17-1754-4357-9308-FD079FA722BE}" sibTransId="{74CCB9DA-085F-47FC-BB37-3E33844C0F92}"/>
    <dgm:cxn modelId="{61AECD56-5BB5-4F01-8949-6E0192DFB664}" type="presOf" srcId="{933844AE-59CA-48ED-8267-3AB21F7B59CC}" destId="{E486DB7D-E4CA-4D53-B1D5-07FE695B4F1D}" srcOrd="0" destOrd="0" presId="urn:microsoft.com/office/officeart/2005/8/layout/vList2"/>
    <dgm:cxn modelId="{EF4B6B7B-CF92-42A6-893F-A770ACBD1FC4}" srcId="{CFC1E32F-F576-40E9-ACE0-C526B39DCA02}" destId="{0A3CA9F8-1934-4049-91E8-912CA60C1484}" srcOrd="5" destOrd="0" parTransId="{0D3141AA-5945-4C63-A26C-B011D791BA57}" sibTransId="{FF69D34B-007C-4C0F-9998-A23528530009}"/>
    <dgm:cxn modelId="{5E256CA6-BE4F-4C79-9A25-913A00C6654D}" srcId="{CFC1E32F-F576-40E9-ACE0-C526B39DCA02}" destId="{FAD3AA3F-8BC6-410D-A501-DC7D165E532A}" srcOrd="4" destOrd="0" parTransId="{7294DD21-D4A2-4DDE-8586-7AB038E4DA03}" sibTransId="{1BFB9108-CA0C-4155-9193-21CA07DBBF9C}"/>
    <dgm:cxn modelId="{873BCAB4-5B7E-404A-A9C5-D5681EC2B883}" type="presOf" srcId="{0A3CA9F8-1934-4049-91E8-912CA60C1484}" destId="{3A15865D-608E-435E-BF62-8F1E6A680E84}" srcOrd="0" destOrd="0" presId="urn:microsoft.com/office/officeart/2005/8/layout/vList2"/>
    <dgm:cxn modelId="{0C2675C7-1E9B-4C23-BEA3-B09D68A6A6B2}" type="presOf" srcId="{FC69918D-4144-410C-B66C-38816F979A92}" destId="{8D9FBBB2-C7E8-4CCF-BAC9-FBC516E09D5E}" srcOrd="0" destOrd="0" presId="urn:microsoft.com/office/officeart/2005/8/layout/vList2"/>
    <dgm:cxn modelId="{2A5D35CC-A5E4-4C33-8681-477958D96051}" type="presOf" srcId="{FAD3AA3F-8BC6-410D-A501-DC7D165E532A}" destId="{5BAF7527-C4DC-44B3-89A7-F099974AD12E}" srcOrd="0" destOrd="0" presId="urn:microsoft.com/office/officeart/2005/8/layout/vList2"/>
    <dgm:cxn modelId="{EA22F6CD-7384-4EF1-AFBD-6E03F054E4DF}" type="presOf" srcId="{3C0CADE1-515D-4605-8B36-3A153ADD855B}" destId="{3FE06216-7AC5-48E0-9415-E58A676B9ADA}" srcOrd="0" destOrd="0" presId="urn:microsoft.com/office/officeart/2005/8/layout/vList2"/>
    <dgm:cxn modelId="{614640E9-39BE-4433-99D1-37560664FF2C}" type="presOf" srcId="{CFC1E32F-F576-40E9-ACE0-C526B39DCA02}" destId="{A23E5AF4-464F-4B55-B116-8A283104B37A}" srcOrd="0" destOrd="0" presId="urn:microsoft.com/office/officeart/2005/8/layout/vList2"/>
    <dgm:cxn modelId="{F4145BEB-26C5-4BEA-998C-F35587D9D428}" type="presOf" srcId="{E4B2510A-535C-446E-9ED7-74C12A56DADB}" destId="{40509566-7115-4C4C-AB80-F76F671534F6}" srcOrd="0" destOrd="0" presId="urn:microsoft.com/office/officeart/2005/8/layout/vList2"/>
    <dgm:cxn modelId="{D1D3F4EF-6F5A-4AE7-8A6C-7B7B192BCD42}" srcId="{CFC1E32F-F576-40E9-ACE0-C526B39DCA02}" destId="{6BAC2B94-737E-4890-8943-C0115B4B707B}" srcOrd="0" destOrd="0" parTransId="{22503751-48E9-4866-95E6-40F6832040ED}" sibTransId="{2296C027-F525-4F00-B5CD-C1A6846163A6}"/>
    <dgm:cxn modelId="{5B0704F8-930E-4F76-B59C-F76AE66882B3}" srcId="{CFC1E32F-F576-40E9-ACE0-C526B39DCA02}" destId="{E4B2510A-535C-446E-9ED7-74C12A56DADB}" srcOrd="2" destOrd="0" parTransId="{A5B53F61-92BE-49F5-9CD0-D8F3D8C3D9CB}" sibTransId="{E75426C9-95EC-4F72-BD9D-018CC9DD1D3B}"/>
    <dgm:cxn modelId="{D79FC258-1DF1-4F58-83F6-564EE0851B6C}" type="presParOf" srcId="{A23E5AF4-464F-4B55-B116-8A283104B37A}" destId="{7941EA77-4A34-4A32-98ED-3E3A7E83FEBA}" srcOrd="0" destOrd="0" presId="urn:microsoft.com/office/officeart/2005/8/layout/vList2"/>
    <dgm:cxn modelId="{C5FE712F-D4C4-42C3-9DFD-DC388196745A}" type="presParOf" srcId="{A23E5AF4-464F-4B55-B116-8A283104B37A}" destId="{4BE8B464-EE6F-4410-B11D-4E1B6FAAE278}" srcOrd="1" destOrd="0" presId="urn:microsoft.com/office/officeart/2005/8/layout/vList2"/>
    <dgm:cxn modelId="{D4991CB2-C398-44DE-BFE8-6969EA867BE8}" type="presParOf" srcId="{A23E5AF4-464F-4B55-B116-8A283104B37A}" destId="{05DA18F2-416D-48D6-921A-EEC4E9D57FDE}" srcOrd="2" destOrd="0" presId="urn:microsoft.com/office/officeart/2005/8/layout/vList2"/>
    <dgm:cxn modelId="{DA40943E-D4B2-4537-8F24-E1FA1039E356}" type="presParOf" srcId="{A23E5AF4-464F-4B55-B116-8A283104B37A}" destId="{C074E251-E85F-4A9F-964C-0A519BDE5D90}" srcOrd="3" destOrd="0" presId="urn:microsoft.com/office/officeart/2005/8/layout/vList2"/>
    <dgm:cxn modelId="{06E77B7F-F146-4FB4-9522-899D6FD2DE4C}" type="presParOf" srcId="{A23E5AF4-464F-4B55-B116-8A283104B37A}" destId="{40509566-7115-4C4C-AB80-F76F671534F6}" srcOrd="4" destOrd="0" presId="urn:microsoft.com/office/officeart/2005/8/layout/vList2"/>
    <dgm:cxn modelId="{3403EBD2-2EC5-460C-8950-E9BD0D928BC3}" type="presParOf" srcId="{A23E5AF4-464F-4B55-B116-8A283104B37A}" destId="{D6617744-3CB6-485B-8784-744D7C05F338}" srcOrd="5" destOrd="0" presId="urn:microsoft.com/office/officeart/2005/8/layout/vList2"/>
    <dgm:cxn modelId="{E82F40DB-6F24-4776-9C59-EC9B74C57F3A}" type="presParOf" srcId="{A23E5AF4-464F-4B55-B116-8A283104B37A}" destId="{8D9FBBB2-C7E8-4CCF-BAC9-FBC516E09D5E}" srcOrd="6" destOrd="0" presId="urn:microsoft.com/office/officeart/2005/8/layout/vList2"/>
    <dgm:cxn modelId="{51043684-875C-4ADB-BCCA-64C00E4B8D21}" type="presParOf" srcId="{A23E5AF4-464F-4B55-B116-8A283104B37A}" destId="{C2AD9437-9375-4F2E-9B56-ABDEC644E791}" srcOrd="7" destOrd="0" presId="urn:microsoft.com/office/officeart/2005/8/layout/vList2"/>
    <dgm:cxn modelId="{D6F526E4-7BC4-41CB-8376-F8EF5E2B0B90}" type="presParOf" srcId="{A23E5AF4-464F-4B55-B116-8A283104B37A}" destId="{5BAF7527-C4DC-44B3-89A7-F099974AD12E}" srcOrd="8" destOrd="0" presId="urn:microsoft.com/office/officeart/2005/8/layout/vList2"/>
    <dgm:cxn modelId="{A7B052E6-4CC9-445A-B779-B1F3507D610D}" type="presParOf" srcId="{A23E5AF4-464F-4B55-B116-8A283104B37A}" destId="{E4C6FB4C-90E2-4B54-91B4-2955088CC123}" srcOrd="9" destOrd="0" presId="urn:microsoft.com/office/officeart/2005/8/layout/vList2"/>
    <dgm:cxn modelId="{E6E1DA12-B2F8-4D35-982C-0A67473AF4B8}" type="presParOf" srcId="{A23E5AF4-464F-4B55-B116-8A283104B37A}" destId="{3A15865D-608E-435E-BF62-8F1E6A680E84}" srcOrd="10" destOrd="0" presId="urn:microsoft.com/office/officeart/2005/8/layout/vList2"/>
    <dgm:cxn modelId="{0D1D7A71-2D32-4630-8FDE-FFEA3A305065}" type="presParOf" srcId="{A23E5AF4-464F-4B55-B116-8A283104B37A}" destId="{57A24524-0DE9-4753-8B51-E823BE409F80}" srcOrd="11" destOrd="0" presId="urn:microsoft.com/office/officeart/2005/8/layout/vList2"/>
    <dgm:cxn modelId="{7CD6C889-F9A9-4BF2-8D8D-CB934610D96D}" type="presParOf" srcId="{A23E5AF4-464F-4B55-B116-8A283104B37A}" destId="{E486DB7D-E4CA-4D53-B1D5-07FE695B4F1D}" srcOrd="12" destOrd="0" presId="urn:microsoft.com/office/officeart/2005/8/layout/vList2"/>
    <dgm:cxn modelId="{500D9172-FFA9-46B2-BCBA-82A070C3F677}" type="presParOf" srcId="{A23E5AF4-464F-4B55-B116-8A283104B37A}" destId="{69946BDE-CB7A-494F-9EB8-D37D4645EC8D}" srcOrd="13" destOrd="0" presId="urn:microsoft.com/office/officeart/2005/8/layout/vList2"/>
    <dgm:cxn modelId="{DF22FFA9-B948-465B-B938-EF74AF016E9A}" type="presParOf" srcId="{A23E5AF4-464F-4B55-B116-8A283104B37A}" destId="{3FE06216-7AC5-48E0-9415-E58A676B9AD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1EA77-4A34-4A32-98ED-3E3A7E83FEBA}">
      <dsp:nvSpPr>
        <dsp:cNvPr id="0" name=""/>
        <dsp:cNvSpPr/>
      </dsp:nvSpPr>
      <dsp:spPr>
        <a:xfrm>
          <a:off x="0" y="41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Used Pandas and NumPy for data work.</a:t>
          </a:r>
          <a:endParaRPr lang="en-US" sz="1500" kern="1200" dirty="0"/>
        </a:p>
      </dsp:txBody>
      <dsp:txXfrm>
        <a:off x="18848" y="23001"/>
        <a:ext cx="9040655" cy="348404"/>
      </dsp:txXfrm>
    </dsp:sp>
    <dsp:sp modelId="{05DA18F2-416D-48D6-921A-EEC4E9D57FDE}">
      <dsp:nvSpPr>
        <dsp:cNvPr id="0" name=""/>
        <dsp:cNvSpPr/>
      </dsp:nvSpPr>
      <dsp:spPr>
        <a:xfrm>
          <a:off x="0" y="4334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Plotly for visualizations.</a:t>
          </a:r>
          <a:endParaRPr lang="en-US" sz="1500" kern="1200" dirty="0"/>
        </a:p>
      </dsp:txBody>
      <dsp:txXfrm>
        <a:off x="18848" y="452301"/>
        <a:ext cx="9040655" cy="348404"/>
      </dsp:txXfrm>
    </dsp:sp>
    <dsp:sp modelId="{40509566-7115-4C4C-AB80-F76F671534F6}">
      <dsp:nvSpPr>
        <dsp:cNvPr id="0" name=""/>
        <dsp:cNvSpPr/>
      </dsp:nvSpPr>
      <dsp:spPr>
        <a:xfrm>
          <a:off x="0" y="8627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dirty="0"/>
            <a:t>Scrapy for efficient web scraping.</a:t>
          </a:r>
          <a:endParaRPr lang="en-US" sz="1500" kern="1200" dirty="0"/>
        </a:p>
      </dsp:txBody>
      <dsp:txXfrm>
        <a:off x="18848" y="881601"/>
        <a:ext cx="9040655" cy="348404"/>
      </dsp:txXfrm>
    </dsp:sp>
    <dsp:sp modelId="{8D9FBBB2-C7E8-4CCF-BAC9-FBC516E09D5E}">
      <dsp:nvSpPr>
        <dsp:cNvPr id="0" name=""/>
        <dsp:cNvSpPr/>
      </dsp:nvSpPr>
      <dsp:spPr>
        <a:xfrm>
          <a:off x="0" y="12920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a:t>Requests, Dotenv, and BeautifulSoup for API tasks.</a:t>
          </a:r>
          <a:endParaRPr lang="en-US" sz="1500" kern="1200" dirty="0"/>
        </a:p>
      </dsp:txBody>
      <dsp:txXfrm>
        <a:off x="18848" y="1310901"/>
        <a:ext cx="9040655" cy="348404"/>
      </dsp:txXfrm>
    </dsp:sp>
    <dsp:sp modelId="{5BAF7527-C4DC-44B3-89A7-F099974AD12E}">
      <dsp:nvSpPr>
        <dsp:cNvPr id="0" name=""/>
        <dsp:cNvSpPr/>
      </dsp:nvSpPr>
      <dsp:spPr>
        <a:xfrm>
          <a:off x="0" y="17213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i="0" kern="1200" dirty="0"/>
            <a:t>Used Boto3 for AWS, interacting with S3 for data storage</a:t>
          </a:r>
          <a:endParaRPr lang="en-US" sz="1500" kern="1200" dirty="0"/>
        </a:p>
      </dsp:txBody>
      <dsp:txXfrm>
        <a:off x="18848" y="1740201"/>
        <a:ext cx="9040655" cy="348404"/>
      </dsp:txXfrm>
    </dsp:sp>
    <dsp:sp modelId="{3A15865D-608E-435E-BF62-8F1E6A680E84}">
      <dsp:nvSpPr>
        <dsp:cNvPr id="0" name=""/>
        <dsp:cNvSpPr/>
      </dsp:nvSpPr>
      <dsp:spPr>
        <a:xfrm>
          <a:off x="0" y="21506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Used </a:t>
          </a:r>
          <a:r>
            <a:rPr lang="en-US" sz="1500" kern="1200" dirty="0" err="1"/>
            <a:t>Openweathermap</a:t>
          </a:r>
          <a:r>
            <a:rPr lang="en-US" sz="1500" kern="1200" dirty="0"/>
            <a:t> to get weather data .</a:t>
          </a:r>
        </a:p>
      </dsp:txBody>
      <dsp:txXfrm>
        <a:off x="18848" y="2169501"/>
        <a:ext cx="9040655" cy="348404"/>
      </dsp:txXfrm>
    </dsp:sp>
    <dsp:sp modelId="{E486DB7D-E4CA-4D53-B1D5-07FE695B4F1D}">
      <dsp:nvSpPr>
        <dsp:cNvPr id="0" name=""/>
        <dsp:cNvSpPr/>
      </dsp:nvSpPr>
      <dsp:spPr>
        <a:xfrm>
          <a:off x="0" y="25799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Set up a S3 database connection.</a:t>
          </a:r>
        </a:p>
      </dsp:txBody>
      <dsp:txXfrm>
        <a:off x="18848" y="2598801"/>
        <a:ext cx="9040655" cy="348404"/>
      </dsp:txXfrm>
    </dsp:sp>
    <dsp:sp modelId="{3FE06216-7AC5-48E0-9415-E58A676B9ADA}">
      <dsp:nvSpPr>
        <dsp:cNvPr id="0" name=""/>
        <dsp:cNvSpPr/>
      </dsp:nvSpPr>
      <dsp:spPr>
        <a:xfrm>
          <a:off x="0" y="3009253"/>
          <a:ext cx="9078351" cy="3861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en-US" sz="1500" kern="1200" dirty="0"/>
            <a:t>Imported a list of cities for data collection.</a:t>
          </a:r>
        </a:p>
      </dsp:txBody>
      <dsp:txXfrm>
        <a:off x="18848" y="3028101"/>
        <a:ext cx="9040655" cy="348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FEFB-C3BF-1A17-D359-509AF3B4D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27B26-64CE-188D-E9ED-6FBCC57EE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5ACE7-1F2A-6F8D-69BC-45108625CEFF}"/>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0734EB0B-F785-AC2D-9EE3-75FBCADDF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DC2CF-7886-3540-C2CB-9F96254FC062}"/>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41902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8F87-374B-073C-62D7-8963973495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4DB4A-EA9C-A08C-D4F8-B8DB98114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5D690-9194-CC6A-F92F-80FEE34EFBA9}"/>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51D3C070-A5A0-7F44-8A94-DD01FF4E3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9D5E6-20BD-F32E-7226-4283CF566888}"/>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29258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8B8CD-CA1D-915C-A396-8EA9CE398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3E6CD-47C3-60BE-9303-D418C524C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98653-016C-6E2C-C85E-59395DC0E734}"/>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3ADBC007-5EC5-56BA-8F9D-8BE2B8CC8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E40A2-4D4F-705B-8143-060F43EDD87B}"/>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01298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DC09-805D-29FB-DAB5-7AF1D4793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FF045-9FD7-D506-15B4-042833DC9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2F57B-A1C4-20F1-F65E-E5289C6434D0}"/>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8973659F-13B6-BFC8-37B9-02AF8FCF2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FAA8E-7695-0104-1F27-D2464D53FC95}"/>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111643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1456-374A-0BD9-B792-C55D9A9AF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DCB78-56C7-8A76-8F66-B06FDEC5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2E05D-2964-AF4A-1CDA-45D2E68C4D6A}"/>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D9696A6E-F1EC-8367-D72D-73D70BCED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BD76-6ADE-2057-6EF7-E8484F040930}"/>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184963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C83E-2287-D2B5-DF4C-CFE0A0EA2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5629C-2A19-572A-2D14-2EDB0FCAC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22D86-0E5C-FE0A-3637-51FD105A1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418BC-6D71-E67C-5C47-CDC75A226F96}"/>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661C4F50-6F28-1D6B-CE71-FD87FCA97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FC9D4-C733-AD32-6470-E2515EEDC9B5}"/>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4752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6564-76FC-12FE-9434-B12EC9AE8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7AE96-A39C-D458-5195-D0CAA4A7B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8B504-5F37-DEF7-6268-65E56AD1F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5845F-61C1-90EA-CE73-AA5DAF663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47994-53D0-A747-90A4-DA04C688C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FFA7C5-91B8-CAC3-D410-D19D407C803B}"/>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8" name="Footer Placeholder 7">
            <a:extLst>
              <a:ext uri="{FF2B5EF4-FFF2-40B4-BE49-F238E27FC236}">
                <a16:creationId xmlns:a16="http://schemas.microsoft.com/office/drawing/2014/main" id="{2E2FBF8F-1FC3-DC23-06C3-F97A65534E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5E11DA-5459-C3C4-5076-89BA2FB9C126}"/>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18090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3B7A-A109-F90E-0D6F-1A9F663AA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096B62-3681-BD27-46D2-439ABD337912}"/>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4" name="Footer Placeholder 3">
            <a:extLst>
              <a:ext uri="{FF2B5EF4-FFF2-40B4-BE49-F238E27FC236}">
                <a16:creationId xmlns:a16="http://schemas.microsoft.com/office/drawing/2014/main" id="{703E3914-9642-51A9-E34D-A4FD6F388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324BC8-89D7-6390-BFFC-986D64C1F174}"/>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840956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C2E1-D1E5-C1DE-1800-7FC3806F6F1B}"/>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3" name="Footer Placeholder 2">
            <a:extLst>
              <a:ext uri="{FF2B5EF4-FFF2-40B4-BE49-F238E27FC236}">
                <a16:creationId xmlns:a16="http://schemas.microsoft.com/office/drawing/2014/main" id="{FB22928E-7314-6419-88DB-BC4D12BE53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A118B-23D7-87C0-CD8A-90C29CF9C33E}"/>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05323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914A-5C39-276B-F628-CEE9AE338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E7F4E-D71D-10A4-114E-CB6B33505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4B621-750E-7985-2F79-25ECC7850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446B0-6CF1-7543-71F2-EB51C300ADAE}"/>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93045C07-7B48-8EC5-146F-B777F5C3C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EEEDD-FDDE-6AA8-A574-0DB1D95A1C96}"/>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369639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CCCC-BF9A-3AFD-272C-76BEE5F95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AA8D34-D6BF-B9FF-9D97-FB1679EAF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4CD6C-306D-82AA-8FA0-2C48F6EBB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CA224-B3EE-8B16-A918-11E9FAA3F5E2}"/>
              </a:ext>
            </a:extLst>
          </p:cNvPr>
          <p:cNvSpPr>
            <a:spLocks noGrp="1"/>
          </p:cNvSpPr>
          <p:nvPr>
            <p:ph type="dt" sz="half" idx="10"/>
          </p:nvPr>
        </p:nvSpPr>
        <p:spPr/>
        <p:txBody>
          <a:bodyPr/>
          <a:lstStyle/>
          <a:p>
            <a:fld id="{7D1BBD10-05C4-4A50-9629-67CC2079C583}" type="datetimeFigureOut">
              <a:rPr lang="en-US" smtClean="0"/>
              <a:t>1/15/2024</a:t>
            </a:fld>
            <a:endParaRPr lang="en-US"/>
          </a:p>
        </p:txBody>
      </p:sp>
      <p:sp>
        <p:nvSpPr>
          <p:cNvPr id="6" name="Footer Placeholder 5">
            <a:extLst>
              <a:ext uri="{FF2B5EF4-FFF2-40B4-BE49-F238E27FC236}">
                <a16:creationId xmlns:a16="http://schemas.microsoft.com/office/drawing/2014/main" id="{BB7255FD-A8A6-14C4-DF8C-78319F8D7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85A15-E21E-3989-D317-56840B9C56B8}"/>
              </a:ext>
            </a:extLst>
          </p:cNvPr>
          <p:cNvSpPr>
            <a:spLocks noGrp="1"/>
          </p:cNvSpPr>
          <p:nvPr>
            <p:ph type="sldNum" sz="quarter" idx="12"/>
          </p:nvPr>
        </p:nvSpPr>
        <p:spPr/>
        <p:txBody>
          <a:bodyPr/>
          <a:lstStyle/>
          <a:p>
            <a:fld id="{9B313D9E-26B7-437C-80F5-9E1DB7B21926}" type="slidenum">
              <a:rPr lang="en-US" smtClean="0"/>
              <a:t>‹#›</a:t>
            </a:fld>
            <a:endParaRPr lang="en-US"/>
          </a:p>
        </p:txBody>
      </p:sp>
    </p:spTree>
    <p:extLst>
      <p:ext uri="{BB962C8B-B14F-4D97-AF65-F5344CB8AC3E}">
        <p14:creationId xmlns:p14="http://schemas.microsoft.com/office/powerpoint/2010/main" val="212982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1736-F49E-209D-AA5A-8BF7FE78C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8117DD-8736-0BB0-91D1-31353059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2E79A-0A77-3EE4-1E6A-F22AA0808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BBD10-05C4-4A50-9629-67CC2079C583}" type="datetimeFigureOut">
              <a:rPr lang="en-US" smtClean="0"/>
              <a:t>1/15/2024</a:t>
            </a:fld>
            <a:endParaRPr lang="en-US"/>
          </a:p>
        </p:txBody>
      </p:sp>
      <p:sp>
        <p:nvSpPr>
          <p:cNvPr id="5" name="Footer Placeholder 4">
            <a:extLst>
              <a:ext uri="{FF2B5EF4-FFF2-40B4-BE49-F238E27FC236}">
                <a16:creationId xmlns:a16="http://schemas.microsoft.com/office/drawing/2014/main" id="{9662AECF-27C4-3CD4-84F1-077E83B21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06F20-86A0-63AC-2795-7A55EAF91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13D9E-26B7-437C-80F5-9E1DB7B21926}" type="slidenum">
              <a:rPr lang="en-US" smtClean="0"/>
              <a:t>‹#›</a:t>
            </a:fld>
            <a:endParaRPr lang="en-US"/>
          </a:p>
        </p:txBody>
      </p:sp>
    </p:spTree>
    <p:extLst>
      <p:ext uri="{BB962C8B-B14F-4D97-AF65-F5344CB8AC3E}">
        <p14:creationId xmlns:p14="http://schemas.microsoft.com/office/powerpoint/2010/main" val="112211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2E15-8A07-5A26-397B-A1CF110917D2}"/>
              </a:ext>
            </a:extLst>
          </p:cNvPr>
          <p:cNvSpPr>
            <a:spLocks noGrp="1"/>
          </p:cNvSpPr>
          <p:nvPr>
            <p:ph type="ctrTitle"/>
          </p:nvPr>
        </p:nvSpPr>
        <p:spPr>
          <a:xfrm>
            <a:off x="1298713" y="1387407"/>
            <a:ext cx="9859618" cy="1846124"/>
          </a:xfrm>
        </p:spPr>
        <p:txBody>
          <a:bodyPr>
            <a:normAutofit/>
          </a:bodyPr>
          <a:lstStyle/>
          <a:p>
            <a:r>
              <a:rPr lang="en-US" sz="9600" b="1">
                <a:latin typeface="Algerian" panose="04020705040A02060702" pitchFamily="82" charset="0"/>
              </a:rPr>
              <a:t>Kayak</a:t>
            </a:r>
            <a:endParaRPr lang="en-US" sz="9600" b="1" dirty="0">
              <a:latin typeface="Algerian" panose="04020705040A02060702" pitchFamily="82" charset="0"/>
            </a:endParaRPr>
          </a:p>
        </p:txBody>
      </p:sp>
      <p:graphicFrame>
        <p:nvGraphicFramePr>
          <p:cNvPr id="4" name="Table 3">
            <a:extLst>
              <a:ext uri="{FF2B5EF4-FFF2-40B4-BE49-F238E27FC236}">
                <a16:creationId xmlns:a16="http://schemas.microsoft.com/office/drawing/2014/main" id="{2D9C8D07-30AA-A0B5-9778-EDC9D9797BBD}"/>
              </a:ext>
            </a:extLst>
          </p:cNvPr>
          <p:cNvGraphicFramePr>
            <a:graphicFrameLocks noGrp="1"/>
          </p:cNvGraphicFramePr>
          <p:nvPr>
            <p:extLst>
              <p:ext uri="{D42A27DB-BD31-4B8C-83A1-F6EECF244321}">
                <p14:modId xmlns:p14="http://schemas.microsoft.com/office/powerpoint/2010/main" val="1032340278"/>
              </p:ext>
            </p:extLst>
          </p:nvPr>
        </p:nvGraphicFramePr>
        <p:xfrm>
          <a:off x="3464334" y="2887553"/>
          <a:ext cx="5263332" cy="1219200"/>
        </p:xfrm>
        <a:graphic>
          <a:graphicData uri="http://schemas.openxmlformats.org/drawingml/2006/table">
            <a:tbl>
              <a:tblPr/>
              <a:tblGrid>
                <a:gridCol w="5263332">
                  <a:extLst>
                    <a:ext uri="{9D8B030D-6E8A-4147-A177-3AD203B41FA5}">
                      <a16:colId xmlns:a16="http://schemas.microsoft.com/office/drawing/2014/main" val="318259623"/>
                    </a:ext>
                  </a:extLst>
                </a:gridCol>
              </a:tblGrid>
              <a:tr h="323166">
                <a:tc>
                  <a:txBody>
                    <a:bodyPr/>
                    <a:lstStyle/>
                    <a:p>
                      <a:endParaRPr lang="en-US" sz="4000" b="0" dirty="0">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809512914"/>
                  </a:ext>
                </a:extLst>
              </a:tr>
              <a:tr h="323166">
                <a:tc>
                  <a:txBody>
                    <a:bodyPr/>
                    <a:lstStyle/>
                    <a:p>
                      <a:pPr algn="ctr" fontAlgn="t"/>
                      <a:r>
                        <a:rPr lang="en-US" sz="4000" b="0" dirty="0" err="1">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Abacu</a:t>
                      </a:r>
                      <a:r>
                        <a:rPr lang="en-US" sz="4000" b="0" dirty="0">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 Abel Armel</a:t>
                      </a:r>
                      <a:endParaRPr lang="en-US" sz="4000" b="0" dirty="0">
                        <a:solidFill>
                          <a:srgbClr val="5F6368"/>
                        </a:solidFill>
                        <a:effectLst/>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264061257"/>
                  </a:ext>
                </a:extLst>
              </a:tr>
            </a:tbl>
          </a:graphicData>
        </a:graphic>
      </p:graphicFrame>
      <p:sp>
        <p:nvSpPr>
          <p:cNvPr id="5" name="Rectangle 1">
            <a:extLst>
              <a:ext uri="{FF2B5EF4-FFF2-40B4-BE49-F238E27FC236}">
                <a16:creationId xmlns:a16="http://schemas.microsoft.com/office/drawing/2014/main" id="{A1B8363B-4A75-BA15-AF99-E2231A14E52B}"/>
              </a:ext>
            </a:extLst>
          </p:cNvPr>
          <p:cNvSpPr>
            <a:spLocks noGrp="1" noChangeArrowheads="1"/>
          </p:cNvSpPr>
          <p:nvPr>
            <p:ph type="subTitle" idx="1"/>
          </p:nvPr>
        </p:nvSpPr>
        <p:spPr bwMode="auto">
          <a:xfrm>
            <a:off x="1524000" y="410675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cap="none" normalizeH="0" baseline="0">
                <a:ln>
                  <a:noFill/>
                </a:ln>
                <a:solidFill>
                  <a:schemeClr val="tx1"/>
                </a:solidFill>
                <a:effectLst/>
                <a:latin typeface="Arial" panose="020B0604020202020204" pitchFamily="34" charset="0"/>
              </a:rPr>
            </a:br>
            <a:endParaRPr kumimoji="0" lang="en-US" altLang="en-US" sz="180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3C7DDCCD-A5FC-262A-48A2-D48FC291A201}"/>
              </a:ext>
            </a:extLst>
          </p:cNvPr>
          <p:cNvGraphicFramePr>
            <a:graphicFrameLocks noGrp="1"/>
          </p:cNvGraphicFramePr>
          <p:nvPr>
            <p:extLst>
              <p:ext uri="{D42A27DB-BD31-4B8C-83A1-F6EECF244321}">
                <p14:modId xmlns:p14="http://schemas.microsoft.com/office/powerpoint/2010/main" val="2963708766"/>
              </p:ext>
            </p:extLst>
          </p:nvPr>
        </p:nvGraphicFramePr>
        <p:xfrm>
          <a:off x="185530" y="168207"/>
          <a:ext cx="4518991" cy="1219200"/>
        </p:xfrm>
        <a:graphic>
          <a:graphicData uri="http://schemas.openxmlformats.org/drawingml/2006/table">
            <a:tbl>
              <a:tblPr/>
              <a:tblGrid>
                <a:gridCol w="4518991">
                  <a:extLst>
                    <a:ext uri="{9D8B030D-6E8A-4147-A177-3AD203B41FA5}">
                      <a16:colId xmlns:a16="http://schemas.microsoft.com/office/drawing/2014/main" val="318259623"/>
                    </a:ext>
                  </a:extLst>
                </a:gridCol>
              </a:tblGrid>
              <a:tr h="479114">
                <a:tc>
                  <a:txBody>
                    <a:bodyPr/>
                    <a:lstStyle/>
                    <a:p>
                      <a:endParaRPr lang="en-US" sz="4000" b="0" dirty="0">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809512914"/>
                  </a:ext>
                </a:extLst>
              </a:tr>
              <a:tr h="479114">
                <a:tc>
                  <a:txBody>
                    <a:bodyPr/>
                    <a:lstStyle/>
                    <a:p>
                      <a:pPr algn="l" fontAlgn="t"/>
                      <a:r>
                        <a:rPr lang="en-US" sz="4000" b="0" dirty="0">
                          <a:solidFill>
                            <a:srgbClr val="1F1F1F"/>
                          </a:solidFill>
                          <a:effectLst/>
                          <a:latin typeface="ADLaM Display" panose="020F0502020204030204" pitchFamily="2" charset="0"/>
                          <a:ea typeface="ADLaM Display" panose="020F0502020204030204" pitchFamily="2" charset="0"/>
                          <a:cs typeface="ADLaM Display" panose="020F0502020204030204" pitchFamily="2" charset="0"/>
                        </a:rPr>
                        <a:t>Project : 2</a:t>
                      </a:r>
                      <a:endParaRPr lang="en-US" sz="4000" b="0" dirty="0">
                        <a:solidFill>
                          <a:srgbClr val="5F6368"/>
                        </a:solidFill>
                        <a:effectLst/>
                        <a:latin typeface="ADLaM Display" panose="020F0502020204030204" pitchFamily="2" charset="0"/>
                        <a:ea typeface="ADLaM Display" panose="020F0502020204030204" pitchFamily="2" charset="0"/>
                        <a:cs typeface="ADLaM Display" panose="020F0502020204030204" pitchFamily="2"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264061257"/>
                  </a:ext>
                </a:extLst>
              </a:tr>
            </a:tbl>
          </a:graphicData>
        </a:graphic>
      </p:graphicFrame>
    </p:spTree>
    <p:extLst>
      <p:ext uri="{BB962C8B-B14F-4D97-AF65-F5344CB8AC3E}">
        <p14:creationId xmlns:p14="http://schemas.microsoft.com/office/powerpoint/2010/main" val="307629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9154D-E9F1-26C1-DA1E-072CC2E9C9C7}"/>
              </a:ext>
            </a:extLst>
          </p:cNvPr>
          <p:cNvSpPr txBox="1"/>
          <p:nvPr/>
        </p:nvSpPr>
        <p:spPr>
          <a:xfrm>
            <a:off x="337929" y="828261"/>
            <a:ext cx="4896678" cy="846386"/>
          </a:xfrm>
          <a:prstGeom prst="rect">
            <a:avLst/>
          </a:prstGeom>
          <a:noFill/>
        </p:spPr>
        <p:txBody>
          <a:bodyPr wrap="square" rtlCol="0">
            <a:spAutoFit/>
          </a:bodyPr>
          <a:lstStyle/>
          <a:p>
            <a:r>
              <a:rPr lang="en-US" sz="4900" b="1" i="0">
                <a:effectLst/>
                <a:latin typeface="Söhne"/>
              </a:rPr>
              <a:t>Introduction:</a:t>
            </a:r>
            <a:endParaRPr lang="en-US" sz="4900" b="1" i="0" dirty="0">
              <a:effectLst/>
              <a:latin typeface="Söhne"/>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37930" y="2459503"/>
            <a:ext cx="10833653" cy="2554545"/>
          </a:xfrm>
          <a:prstGeom prst="rect">
            <a:avLst/>
          </a:prstGeom>
          <a:noFill/>
        </p:spPr>
        <p:txBody>
          <a:bodyPr wrap="square">
            <a:spAutoFit/>
          </a:bodyPr>
          <a:lstStyle/>
          <a:p>
            <a:pPr algn="just"/>
            <a:r>
              <a:rPr lang="en-US" sz="3200" b="0" i="0" dirty="0">
                <a:effectLst/>
                <a:latin typeface="Calibri (Body)"/>
              </a:rPr>
              <a:t>We created a cool travel app focusing on 35 top cities in France. Our job is to collect data using </a:t>
            </a:r>
            <a:r>
              <a:rPr lang="en-US" sz="3200" b="0" i="0" dirty="0" err="1">
                <a:effectLst/>
                <a:latin typeface="Calibri (Body)"/>
              </a:rPr>
              <a:t>Nominatim</a:t>
            </a:r>
            <a:r>
              <a:rPr lang="en-US" sz="3200" b="0" i="0" dirty="0">
                <a:effectLst/>
                <a:latin typeface="Calibri (Body)"/>
              </a:rPr>
              <a:t>, </a:t>
            </a:r>
            <a:r>
              <a:rPr lang="en-US" sz="3200" b="0" i="0" dirty="0" err="1">
                <a:effectLst/>
                <a:latin typeface="Calibri (Body)"/>
              </a:rPr>
              <a:t>OpenWeatherMap</a:t>
            </a:r>
            <a:r>
              <a:rPr lang="en-US" sz="3200" b="0" i="0" dirty="0">
                <a:effectLst/>
                <a:latin typeface="Calibri (Body)"/>
              </a:rPr>
              <a:t>, and Booking.com. We organized it neatly in Amazon S3, find the best destinations based on weather, and show them on a map using </a:t>
            </a:r>
            <a:r>
              <a:rPr lang="en-US" sz="3200" b="0" i="0" dirty="0" err="1">
                <a:effectLst/>
                <a:latin typeface="Calibri (Body)"/>
              </a:rPr>
              <a:t>Plotly</a:t>
            </a:r>
            <a:r>
              <a:rPr lang="en-US" sz="3200" b="0" i="0" dirty="0">
                <a:effectLst/>
                <a:latin typeface="Calibri (Body)"/>
              </a:rPr>
              <a:t>. </a:t>
            </a:r>
            <a:endParaRPr lang="en-US" sz="3200" i="0" dirty="0">
              <a:effectLst/>
              <a:latin typeface="Calibri (Body)"/>
            </a:endParaRPr>
          </a:p>
        </p:txBody>
      </p:sp>
    </p:spTree>
    <p:extLst>
      <p:ext uri="{BB962C8B-B14F-4D97-AF65-F5344CB8AC3E}">
        <p14:creationId xmlns:p14="http://schemas.microsoft.com/office/powerpoint/2010/main" val="17059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459346" y="2077978"/>
            <a:ext cx="11118361" cy="3683358"/>
          </a:xfrm>
          <a:prstGeom prst="rect">
            <a:avLst/>
          </a:prstGeom>
        </p:spPr>
        <p:txBody>
          <a:bodyPr vert="horz" lIns="91440" tIns="45720" rIns="91440" bIns="45720" rtlCol="0" anchor="ctr">
            <a:noAutofit/>
          </a:bodyPr>
          <a:lstStyle/>
          <a:p>
            <a:pPr algn="just">
              <a:lnSpc>
                <a:spcPct val="90000"/>
              </a:lnSpc>
              <a:spcAft>
                <a:spcPts val="600"/>
              </a:spcAft>
            </a:pPr>
            <a:r>
              <a:rPr lang="en-US" sz="2800" i="0" dirty="0">
                <a:effectLst/>
              </a:rPr>
              <a:t>Our main goal in this project is to use Python to easily get and understand data. We're using different tools like Pandas, NumPy, </a:t>
            </a:r>
            <a:r>
              <a:rPr lang="en-US" sz="2800" i="0" dirty="0" err="1">
                <a:effectLst/>
              </a:rPr>
              <a:t>Plotly</a:t>
            </a:r>
            <a:r>
              <a:rPr lang="en-US" sz="2800" i="0" dirty="0">
                <a:effectLst/>
              </a:rPr>
              <a:t> Express, Requests, </a:t>
            </a:r>
            <a:r>
              <a:rPr lang="en-US" sz="2800" i="0" dirty="0" err="1">
                <a:effectLst/>
              </a:rPr>
              <a:t>BeautifulSoup</a:t>
            </a:r>
            <a:r>
              <a:rPr lang="en-US" sz="2800" i="0" dirty="0">
                <a:effectLst/>
              </a:rPr>
              <a:t>, Scrapy, Boto3, and </a:t>
            </a:r>
            <a:r>
              <a:rPr lang="en-US" sz="2800" i="0" dirty="0" err="1">
                <a:effectLst/>
              </a:rPr>
              <a:t>Dotenv</a:t>
            </a:r>
            <a:r>
              <a:rPr lang="en-US" sz="2800" i="0" dirty="0">
                <a:effectLst/>
              </a:rPr>
              <a:t> to make sure we have a strong and flexible way of doing things.</a:t>
            </a: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7340043" cy="1508105"/>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Objective</a:t>
            </a:r>
            <a:r>
              <a:rPr lang="en-US" sz="44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a:t>
            </a:r>
          </a:p>
          <a:p>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0370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59467" y="1795040"/>
            <a:ext cx="11176229" cy="1374829"/>
          </a:xfrm>
          <a:prstGeom prst="rect">
            <a:avLst/>
          </a:prstGeom>
        </p:spPr>
        <p:txBody>
          <a:bodyPr vert="horz" lIns="91440" tIns="45720" rIns="91440" bIns="45720" rtlCol="0" anchor="ctr">
            <a:noAutofit/>
          </a:bodyPr>
          <a:lstStyle/>
          <a:p>
            <a:pPr algn="just">
              <a:lnSpc>
                <a:spcPct val="90000"/>
              </a:lnSpc>
              <a:spcAft>
                <a:spcPts val="600"/>
              </a:spcAft>
            </a:pPr>
            <a:r>
              <a:rPr lang="en-US" sz="2400" i="0" dirty="0">
                <a:effectLst/>
              </a:rPr>
              <a:t>We used various Libraries like Pandas, NumPy, </a:t>
            </a:r>
            <a:r>
              <a:rPr lang="en-US" sz="2400" i="0" dirty="0" err="1">
                <a:effectLst/>
              </a:rPr>
              <a:t>Plotly</a:t>
            </a:r>
            <a:r>
              <a:rPr lang="en-US" sz="2400" i="0" dirty="0">
                <a:effectLst/>
              </a:rPr>
              <a:t> Express, Requests, </a:t>
            </a:r>
            <a:r>
              <a:rPr lang="en-US" sz="2400" i="0" dirty="0" err="1">
                <a:effectLst/>
              </a:rPr>
              <a:t>BeautifulSoup</a:t>
            </a:r>
            <a:r>
              <a:rPr lang="en-US" sz="2400" i="0" dirty="0">
                <a:effectLst/>
              </a:rPr>
              <a:t>, Scrapy, Boto3, and </a:t>
            </a:r>
            <a:r>
              <a:rPr lang="en-US" sz="2400" i="0" dirty="0" err="1">
                <a:effectLst/>
              </a:rPr>
              <a:t>Dotenv</a:t>
            </a:r>
            <a:r>
              <a:rPr lang="en-US" sz="2400" i="0" dirty="0">
                <a:effectLst/>
              </a:rPr>
              <a:t>.</a:t>
            </a:r>
          </a:p>
          <a:p>
            <a:pPr indent="-228600">
              <a:lnSpc>
                <a:spcPct val="90000"/>
              </a:lnSpc>
              <a:spcAft>
                <a:spcPts val="600"/>
              </a:spcAft>
              <a:buFont typeface="Arial" panose="020B0604020202020204" pitchFamily="34" charset="0"/>
              <a:buChar char="•"/>
            </a:pPr>
            <a:endParaRPr lang="en-US" sz="2400" i="0" dirty="0">
              <a:effectLst/>
            </a:endParaRP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3245"/>
            <a:ext cx="3717235" cy="707886"/>
          </a:xfrm>
          <a:prstGeom prst="rect">
            <a:avLst/>
          </a:prstGeom>
          <a:noFill/>
        </p:spPr>
        <p:txBody>
          <a:bodyPr wrap="square" rtlCol="0">
            <a:spAutoFit/>
          </a:bodyPr>
          <a:lstStyle/>
          <a:p>
            <a:r>
              <a:rPr lang="en-US" sz="40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What we did:</a:t>
            </a:r>
          </a:p>
        </p:txBody>
      </p:sp>
      <p:graphicFrame>
        <p:nvGraphicFramePr>
          <p:cNvPr id="25" name="TextBox 3">
            <a:extLst>
              <a:ext uri="{FF2B5EF4-FFF2-40B4-BE49-F238E27FC236}">
                <a16:creationId xmlns:a16="http://schemas.microsoft.com/office/drawing/2014/main" id="{12BD2808-5489-EA5E-6743-1889879F43FF}"/>
              </a:ext>
            </a:extLst>
          </p:cNvPr>
          <p:cNvGraphicFramePr/>
          <p:nvPr>
            <p:extLst>
              <p:ext uri="{D42A27DB-BD31-4B8C-83A1-F6EECF244321}">
                <p14:modId xmlns:p14="http://schemas.microsoft.com/office/powerpoint/2010/main" val="2468031548"/>
              </p:ext>
            </p:extLst>
          </p:nvPr>
        </p:nvGraphicFramePr>
        <p:xfrm>
          <a:off x="459350" y="2966347"/>
          <a:ext cx="9078351" cy="3399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75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9154D-E9F1-26C1-DA1E-072CC2E9C9C7}"/>
              </a:ext>
            </a:extLst>
          </p:cNvPr>
          <p:cNvSpPr txBox="1"/>
          <p:nvPr/>
        </p:nvSpPr>
        <p:spPr>
          <a:xfrm>
            <a:off x="761839" y="1138265"/>
            <a:ext cx="8156873" cy="140118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i="0" kern="1200" dirty="0">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Web Scraping: </a:t>
            </a:r>
            <a:r>
              <a:rPr lang="en-US" sz="4400" b="1" i="0" kern="1200" dirty="0">
                <a:solidFill>
                  <a:schemeClr val="tx1"/>
                </a:solidFill>
                <a:effectLst/>
                <a:latin typeface="+mj-lt"/>
                <a:ea typeface="ADLaM Display" panose="02010000000000000000" pitchFamily="2" charset="0"/>
                <a:cs typeface="ADLaM Display" panose="02010000000000000000" pitchFamily="2" charset="0"/>
              </a:rPr>
              <a:t>Booking.com</a:t>
            </a:r>
          </a:p>
        </p:txBody>
      </p:sp>
      <p:cxnSp>
        <p:nvCxnSpPr>
          <p:cNvPr id="34" name="Straight Connector 2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86AE88-EB0D-A748-FD31-43E6CD279273}"/>
              </a:ext>
            </a:extLst>
          </p:cNvPr>
          <p:cNvSpPr txBox="1"/>
          <p:nvPr/>
        </p:nvSpPr>
        <p:spPr>
          <a:xfrm>
            <a:off x="761839" y="2551176"/>
            <a:ext cx="7361744" cy="3602935"/>
          </a:xfrm>
          <a:prstGeom prst="rect">
            <a:avLst/>
          </a:prstGeom>
        </p:spPr>
        <p:txBody>
          <a:bodyPr vert="horz" lIns="91440" tIns="45720" rIns="91440" bIns="45720" rtlCol="0">
            <a:normAutofit/>
          </a:bodyPr>
          <a:lstStyle/>
          <a:p>
            <a:pPr>
              <a:spcAft>
                <a:spcPts val="600"/>
              </a:spcAft>
            </a:pPr>
            <a:r>
              <a:rPr lang="en-US" sz="2400" i="0" dirty="0">
                <a:effectLst/>
              </a:rPr>
              <a:t>We gathered details of  hotels from Booking.com using Python web scraping. We developed a specialized tool, </a:t>
            </a:r>
            <a:r>
              <a:rPr lang="en-US" sz="2400" b="1" i="0" dirty="0" err="1">
                <a:effectLst/>
              </a:rPr>
              <a:t>Booking_data</a:t>
            </a:r>
            <a:r>
              <a:rPr lang="en-US" sz="2400" b="1" i="0" dirty="0">
                <a:effectLst/>
              </a:rPr>
              <a:t> </a:t>
            </a:r>
            <a:r>
              <a:rPr lang="en-US" sz="2400" i="0" dirty="0">
                <a:effectLst/>
              </a:rPr>
              <a:t>to collect hotel names and URLs. </a:t>
            </a:r>
          </a:p>
        </p:txBody>
      </p:sp>
      <p:pic>
        <p:nvPicPr>
          <p:cNvPr id="14" name="Graphic 13" descr="Programmer">
            <a:extLst>
              <a:ext uri="{FF2B5EF4-FFF2-40B4-BE49-F238E27FC236}">
                <a16:creationId xmlns:a16="http://schemas.microsoft.com/office/drawing/2014/main" id="{517E20B4-48F6-0CA9-BCF8-FF7E925003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9177" y="2353865"/>
            <a:ext cx="3800246" cy="3800246"/>
          </a:xfrm>
          <a:prstGeom prst="rect">
            <a:avLst/>
          </a:prstGeom>
        </p:spPr>
      </p:pic>
    </p:spTree>
    <p:extLst>
      <p:ext uri="{BB962C8B-B14F-4D97-AF65-F5344CB8AC3E}">
        <p14:creationId xmlns:p14="http://schemas.microsoft.com/office/powerpoint/2010/main" val="238404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328579" y="795370"/>
            <a:ext cx="11118361" cy="3683358"/>
          </a:xfrm>
          <a:prstGeom prst="rect">
            <a:avLst/>
          </a:prstGeom>
        </p:spPr>
        <p:txBody>
          <a:bodyPr vert="horz" lIns="91440" tIns="45720" rIns="91440" bIns="45720" rtlCol="0" anchor="ctr">
            <a:noAutofit/>
          </a:bodyPr>
          <a:lstStyle/>
          <a:p>
            <a:pPr algn="just"/>
            <a:endParaRPr lang="en-US" sz="2800" dirty="0"/>
          </a:p>
          <a:p>
            <a:pPr algn="just"/>
            <a:endParaRPr lang="en-US" sz="2800" dirty="0"/>
          </a:p>
          <a:p>
            <a:pPr algn="just"/>
            <a:r>
              <a:rPr lang="en-US" sz="2800" dirty="0"/>
              <a:t>We've imported the scraped data into a new DataFrame .This DataFrame includes essential details such as location, hotel names, and URLs.</a:t>
            </a:r>
          </a:p>
          <a:p>
            <a:pPr algn="just"/>
            <a:endParaRPr lang="en-US" sz="2800" dirty="0"/>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7340043" cy="830997"/>
          </a:xfrm>
          <a:prstGeom prst="rect">
            <a:avLst/>
          </a:prstGeom>
          <a:noFill/>
        </p:spPr>
        <p:txBody>
          <a:bodyPr wrap="square" rtlCol="0">
            <a:spAutoFit/>
          </a:bodyPr>
          <a:lstStyle/>
          <a:p>
            <a:r>
              <a:rPr lang="en-US" sz="4800" b="1" i="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Hotel Data Analysis:</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computer&#10;&#10;Description automatically generated">
            <a:extLst>
              <a:ext uri="{FF2B5EF4-FFF2-40B4-BE49-F238E27FC236}">
                <a16:creationId xmlns:a16="http://schemas.microsoft.com/office/drawing/2014/main" id="{F1758284-F2D3-7E57-8C61-D74BBEF4E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13" y="3833340"/>
            <a:ext cx="9446856" cy="2454787"/>
          </a:xfrm>
          <a:prstGeom prst="rect">
            <a:avLst/>
          </a:prstGeom>
        </p:spPr>
      </p:pic>
    </p:spTree>
    <p:extLst>
      <p:ext uri="{BB962C8B-B14F-4D97-AF65-F5344CB8AC3E}">
        <p14:creationId xmlns:p14="http://schemas.microsoft.com/office/powerpoint/2010/main" val="414079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10" name="TextBox 9">
            <a:extLst>
              <a:ext uri="{FF2B5EF4-FFF2-40B4-BE49-F238E27FC236}">
                <a16:creationId xmlns:a16="http://schemas.microsoft.com/office/drawing/2014/main" id="{8A86AE88-EB0D-A748-FD31-43E6CD279273}"/>
              </a:ext>
            </a:extLst>
          </p:cNvPr>
          <p:cNvSpPr txBox="1"/>
          <p:nvPr/>
        </p:nvSpPr>
        <p:spPr>
          <a:xfrm>
            <a:off x="454753" y="3871688"/>
            <a:ext cx="11118361" cy="2464665"/>
          </a:xfrm>
          <a:prstGeom prst="rect">
            <a:avLst/>
          </a:prstGeom>
        </p:spPr>
        <p:txBody>
          <a:bodyPr vert="horz" lIns="91440" tIns="45720" rIns="91440" bIns="45720" rtlCol="0" anchor="ctr">
            <a:noAutofit/>
          </a:bodyPr>
          <a:lstStyle/>
          <a:p>
            <a:pPr algn="l"/>
            <a:r>
              <a:rPr lang="en-US" sz="2800" b="0" i="0" dirty="0">
                <a:effectLst/>
                <a:latin typeface="Söhne"/>
              </a:rPr>
              <a:t>Using the </a:t>
            </a:r>
            <a:r>
              <a:rPr lang="en-US" sz="2800" b="0" i="0" dirty="0" err="1">
                <a:effectLst/>
                <a:latin typeface="Söhne"/>
              </a:rPr>
              <a:t>OpenWeatherMap</a:t>
            </a:r>
            <a:r>
              <a:rPr lang="en-US" sz="2800" b="0" i="0" dirty="0">
                <a:effectLst/>
                <a:latin typeface="Söhne"/>
              </a:rPr>
              <a:t> API, we fetched forecasts for the next 7 days, adding temperature, rain chances, and humidity details</a:t>
            </a: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9546045" cy="830997"/>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Geographic and Weather Data:</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CAB8CDE3-13A8-2C18-DB6C-5E7A72E345C0}"/>
              </a:ext>
            </a:extLst>
          </p:cNvPr>
          <p:cNvSpPr txBox="1"/>
          <p:nvPr/>
        </p:nvSpPr>
        <p:spPr>
          <a:xfrm>
            <a:off x="454753" y="1639946"/>
            <a:ext cx="11118361" cy="2464665"/>
          </a:xfrm>
          <a:prstGeom prst="rect">
            <a:avLst/>
          </a:prstGeom>
        </p:spPr>
        <p:txBody>
          <a:bodyPr vert="horz" lIns="91440" tIns="45720" rIns="91440" bIns="45720" rtlCol="0" anchor="ctr">
            <a:noAutofit/>
          </a:bodyPr>
          <a:lstStyle/>
          <a:p>
            <a:pPr algn="l"/>
            <a:r>
              <a:rPr lang="en-US" sz="2800" b="0" i="0" dirty="0">
                <a:effectLst/>
                <a:latin typeface="Söhne"/>
              </a:rPr>
              <a:t>We gathered exact GPS coordinates for each city, providing a clearer understanding of their geographical positions.</a:t>
            </a:r>
          </a:p>
        </p:txBody>
      </p:sp>
      <p:sp>
        <p:nvSpPr>
          <p:cNvPr id="7" name="TextBox 6">
            <a:extLst>
              <a:ext uri="{FF2B5EF4-FFF2-40B4-BE49-F238E27FC236}">
                <a16:creationId xmlns:a16="http://schemas.microsoft.com/office/drawing/2014/main" id="{540643EB-DBFC-03B9-D827-91EDC989D9E1}"/>
              </a:ext>
            </a:extLst>
          </p:cNvPr>
          <p:cNvSpPr txBox="1"/>
          <p:nvPr/>
        </p:nvSpPr>
        <p:spPr>
          <a:xfrm>
            <a:off x="454752" y="4004524"/>
            <a:ext cx="5641246" cy="954107"/>
          </a:xfrm>
          <a:prstGeom prst="rect">
            <a:avLst/>
          </a:prstGeom>
          <a:noFill/>
        </p:spPr>
        <p:txBody>
          <a:bodyPr wrap="square" rtlCol="0">
            <a:spAutoFit/>
          </a:bodyPr>
          <a:lstStyle/>
          <a:p>
            <a:r>
              <a:rPr lang="en-US" sz="2800" b="1" i="0" dirty="0">
                <a:solidFill>
                  <a:srgbClr val="374151"/>
                </a:solidFill>
                <a:effectLst/>
                <a:latin typeface="Söhne"/>
              </a:rPr>
              <a:t>Weather Data Integration:</a:t>
            </a:r>
            <a:endParaRPr lang="en-US" sz="2800" b="0" i="0" dirty="0">
              <a:solidFill>
                <a:srgbClr val="374151"/>
              </a:solidFill>
              <a:effectLst/>
              <a:latin typeface="Söhne"/>
            </a:endParaRPr>
          </a:p>
          <a:p>
            <a:endParaRPr lang="en-US" sz="2800" dirty="0"/>
          </a:p>
        </p:txBody>
      </p:sp>
      <p:sp>
        <p:nvSpPr>
          <p:cNvPr id="9" name="TextBox 8">
            <a:extLst>
              <a:ext uri="{FF2B5EF4-FFF2-40B4-BE49-F238E27FC236}">
                <a16:creationId xmlns:a16="http://schemas.microsoft.com/office/drawing/2014/main" id="{57E7601B-FF9F-679E-51A3-1B0C2ED04C16}"/>
              </a:ext>
            </a:extLst>
          </p:cNvPr>
          <p:cNvSpPr txBox="1"/>
          <p:nvPr/>
        </p:nvSpPr>
        <p:spPr>
          <a:xfrm>
            <a:off x="454754" y="1794758"/>
            <a:ext cx="4366591" cy="954107"/>
          </a:xfrm>
          <a:prstGeom prst="rect">
            <a:avLst/>
          </a:prstGeom>
          <a:noFill/>
        </p:spPr>
        <p:txBody>
          <a:bodyPr wrap="square" rtlCol="0">
            <a:spAutoFit/>
          </a:bodyPr>
          <a:lstStyle/>
          <a:p>
            <a:r>
              <a:rPr lang="en-US" sz="2800" b="1" i="0" dirty="0" err="1">
                <a:solidFill>
                  <a:srgbClr val="374151"/>
                </a:solidFill>
                <a:effectLst/>
                <a:latin typeface="Söhne"/>
              </a:rPr>
              <a:t>Gps</a:t>
            </a:r>
            <a:r>
              <a:rPr lang="en-US" sz="2800" b="1" i="0" dirty="0">
                <a:solidFill>
                  <a:srgbClr val="374151"/>
                </a:solidFill>
                <a:effectLst/>
                <a:latin typeface="Söhne"/>
              </a:rPr>
              <a:t> Coordinates:</a:t>
            </a:r>
            <a:endParaRPr lang="en-US" sz="2800" dirty="0">
              <a:solidFill>
                <a:srgbClr val="374151"/>
              </a:solidFill>
              <a:latin typeface="Söhne"/>
            </a:endParaRPr>
          </a:p>
          <a:p>
            <a:endParaRPr lang="en-US" sz="2800" dirty="0"/>
          </a:p>
        </p:txBody>
      </p:sp>
    </p:spTree>
    <p:extLst>
      <p:ext uri="{BB962C8B-B14F-4D97-AF65-F5344CB8AC3E}">
        <p14:creationId xmlns:p14="http://schemas.microsoft.com/office/powerpoint/2010/main" val="242025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9154D-E9F1-26C1-DA1E-072CC2E9C9C7}"/>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b="1" i="0" kern="1200" dirty="0">
              <a:solidFill>
                <a:srgbClr val="FFFFFF"/>
              </a:solidFill>
              <a:effectLst/>
              <a:latin typeface="+mj-lt"/>
              <a:ea typeface="+mj-ea"/>
              <a:cs typeface="+mj-cs"/>
            </a:endParaRPr>
          </a:p>
        </p:txBody>
      </p:sp>
      <p:sp>
        <p:nvSpPr>
          <p:cNvPr id="3" name="TextBox 2">
            <a:extLst>
              <a:ext uri="{FF2B5EF4-FFF2-40B4-BE49-F238E27FC236}">
                <a16:creationId xmlns:a16="http://schemas.microsoft.com/office/drawing/2014/main" id="{6F29FF80-1FDB-642B-0553-F8BC199BADB8}"/>
              </a:ext>
            </a:extLst>
          </p:cNvPr>
          <p:cNvSpPr txBox="1"/>
          <p:nvPr/>
        </p:nvSpPr>
        <p:spPr>
          <a:xfrm>
            <a:off x="459346" y="569873"/>
            <a:ext cx="9546045" cy="830997"/>
          </a:xfrm>
          <a:prstGeom prst="rect">
            <a:avLst/>
          </a:prstGeom>
          <a:noFill/>
        </p:spPr>
        <p:txBody>
          <a:bodyPr wrap="square" rtlCol="0">
            <a:spAutoFit/>
          </a:bodyPr>
          <a:lstStyle/>
          <a:p>
            <a:r>
              <a:rPr lang="en-US" sz="4800" b="1" i="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Conclusion:</a:t>
            </a:r>
            <a:endParaRPr lang="en-US" sz="44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CAB8CDE3-13A8-2C18-DB6C-5E7A72E345C0}"/>
              </a:ext>
            </a:extLst>
          </p:cNvPr>
          <p:cNvSpPr txBox="1"/>
          <p:nvPr/>
        </p:nvSpPr>
        <p:spPr>
          <a:xfrm>
            <a:off x="366581" y="1891970"/>
            <a:ext cx="11118361" cy="3985915"/>
          </a:xfrm>
          <a:prstGeom prst="rect">
            <a:avLst/>
          </a:prstGeom>
        </p:spPr>
        <p:txBody>
          <a:bodyPr vert="horz" lIns="91440" tIns="45720" rIns="91440" bIns="45720" rtlCol="0" anchor="ctr">
            <a:noAutofit/>
          </a:bodyPr>
          <a:lstStyle/>
          <a:p>
            <a:pPr algn="l"/>
            <a:endParaRPr lang="en-US" sz="2800" b="0" i="0" dirty="0">
              <a:effectLst/>
              <a:latin typeface="Söhne"/>
            </a:endParaRPr>
          </a:p>
          <a:p>
            <a:pPr algn="just"/>
            <a:r>
              <a:rPr lang="en-US" sz="2800" b="0" i="0" dirty="0">
                <a:effectLst/>
                <a:latin typeface="Söhne"/>
              </a:rPr>
              <a:t>In our project, we used Python to collect and analyze various data. We extracted insights from web scraping and APIs, integrated accurate geographic and weather details, and stored the enriched dataset securely in an S3 data lake with boto3. The data was transformed into specialized tables, and we created visually appealing geographic plots, emphasizing top hotels in cities with ideal weather conditions. Our project concludes with a well-organized dataset, combining geographic, weather, and hotel information for informed decision-making.</a:t>
            </a:r>
          </a:p>
        </p:txBody>
      </p:sp>
    </p:spTree>
    <p:extLst>
      <p:ext uri="{BB962C8B-B14F-4D97-AF65-F5344CB8AC3E}">
        <p14:creationId xmlns:p14="http://schemas.microsoft.com/office/powerpoint/2010/main" val="173682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419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ADLaM Display</vt:lpstr>
      <vt:lpstr>Algerian</vt:lpstr>
      <vt:lpstr>Arial</vt:lpstr>
      <vt:lpstr>Calibri</vt:lpstr>
      <vt:lpstr>Calibri (Body)</vt:lpstr>
      <vt:lpstr>Calibri Light</vt:lpstr>
      <vt:lpstr>Söhne</vt:lpstr>
      <vt:lpstr>Office Theme</vt:lpstr>
      <vt:lpstr>Kayak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Dating</dc:title>
  <dc:creator>Asif Manzoor</dc:creator>
  <cp:lastModifiedBy>Asif Manzoor</cp:lastModifiedBy>
  <cp:revision>4</cp:revision>
  <dcterms:created xsi:type="dcterms:W3CDTF">2024-01-07T12:00:25Z</dcterms:created>
  <dcterms:modified xsi:type="dcterms:W3CDTF">2024-01-14T23:18:18Z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2024-01-07T20:18:12Z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0240ddef-d5d2-4d12-9778-352189885d63</vt:lpwstr>
  </property>
  <property fmtid="{D5CDD505-2E9C-101B-9397-08002B2CF9AE}" pid="7" name="MSIP_Label_defa4170-0d19-0005-0004-bc88714345d2_ActionId">
    <vt:lpwstr>8e007fc4-e3b6-49ca-a8a7-8593a35a5ac4</vt:lpwstr>
  </property>
  <property fmtid="{D5CDD505-2E9C-101B-9397-08002B2CF9AE}" pid="8" name="MSIP_Label_defa4170-0d19-0005-0004-bc88714345d2_ContentBits">
    <vt:lpwstr>0</vt:lpwstr>
  </property>
</Properties>
</file>