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2" r:id="rId8"/>
    <p:sldId id="264" r:id="rId9"/>
    <p:sldId id="266" r:id="rId10"/>
    <p:sldId id="268" r:id="rId11"/>
    <p:sldId id="271" r:id="rId12"/>
    <p:sldId id="273" r:id="rId13"/>
    <p:sldId id="274" r:id="rId14"/>
    <p:sldId id="276"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10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2DBEA5-0608-4CFE-9ADA-963D5CF8C98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0C934A-9B3C-4D6B-9A81-5467BD4A98F8}">
      <dgm:prSet/>
      <dgm:spPr/>
      <dgm:t>
        <a:bodyPr/>
        <a:lstStyle/>
        <a:p>
          <a:r>
            <a:rPr lang="en-US" b="0" i="0"/>
            <a:t>Early: 6820</a:t>
          </a:r>
          <a:endParaRPr lang="en-US"/>
        </a:p>
      </dgm:t>
    </dgm:pt>
    <dgm:pt modelId="{3CC7807A-FFCF-415D-8078-6D77714C302D}" type="parTrans" cxnId="{3321E9E6-B493-470D-A51D-06ADFB4CA1E1}">
      <dgm:prSet/>
      <dgm:spPr/>
      <dgm:t>
        <a:bodyPr/>
        <a:lstStyle/>
        <a:p>
          <a:endParaRPr lang="en-US"/>
        </a:p>
      </dgm:t>
    </dgm:pt>
    <dgm:pt modelId="{7BF0D89B-4C7A-41B7-A24C-DA48922334C8}" type="sibTrans" cxnId="{3321E9E6-B493-470D-A51D-06ADFB4CA1E1}">
      <dgm:prSet/>
      <dgm:spPr/>
      <dgm:t>
        <a:bodyPr/>
        <a:lstStyle/>
        <a:p>
          <a:endParaRPr lang="en-US"/>
        </a:p>
      </dgm:t>
    </dgm:pt>
    <dgm:pt modelId="{13B27107-887A-4F73-A84D-F8D810F96A27}">
      <dgm:prSet/>
      <dgm:spPr/>
      <dgm:t>
        <a:bodyPr/>
        <a:lstStyle/>
        <a:p>
          <a:r>
            <a:rPr lang="en-US" b="0" i="0"/>
            <a:t>NA (Not Available): 4964</a:t>
          </a:r>
          <a:endParaRPr lang="en-US"/>
        </a:p>
      </dgm:t>
    </dgm:pt>
    <dgm:pt modelId="{34FCAC25-267A-4906-9C0D-E1BA6BFB9B91}" type="parTrans" cxnId="{CD2A0504-B8E1-459B-AEFD-0206E1AC264D}">
      <dgm:prSet/>
      <dgm:spPr/>
      <dgm:t>
        <a:bodyPr/>
        <a:lstStyle/>
        <a:p>
          <a:endParaRPr lang="en-US"/>
        </a:p>
      </dgm:t>
    </dgm:pt>
    <dgm:pt modelId="{44B46805-3673-41F4-996F-5C2779524E92}" type="sibTrans" cxnId="{CD2A0504-B8E1-459B-AEFD-0206E1AC264D}">
      <dgm:prSet/>
      <dgm:spPr/>
      <dgm:t>
        <a:bodyPr/>
        <a:lstStyle/>
        <a:p>
          <a:endParaRPr lang="en-US"/>
        </a:p>
      </dgm:t>
    </dgm:pt>
    <dgm:pt modelId="{493FA722-81A9-44E3-A76F-5214D4599B5D}">
      <dgm:prSet/>
      <dgm:spPr/>
      <dgm:t>
        <a:bodyPr/>
        <a:lstStyle/>
        <a:p>
          <a:r>
            <a:rPr lang="en-US" b="0" i="0"/>
            <a:t>Very late: 2568</a:t>
          </a:r>
          <a:endParaRPr lang="en-US"/>
        </a:p>
      </dgm:t>
    </dgm:pt>
    <dgm:pt modelId="{87DACFE3-3A84-4793-8A84-B90420E39059}" type="parTrans" cxnId="{D7E9ECF4-4354-4E13-8B9F-7D27FBC8BEF5}">
      <dgm:prSet/>
      <dgm:spPr/>
      <dgm:t>
        <a:bodyPr/>
        <a:lstStyle/>
        <a:p>
          <a:endParaRPr lang="en-US"/>
        </a:p>
      </dgm:t>
    </dgm:pt>
    <dgm:pt modelId="{DDEC0C5A-5032-4E6B-B3D1-C52B92174C9F}" type="sibTrans" cxnId="{D7E9ECF4-4354-4E13-8B9F-7D27FBC8BEF5}">
      <dgm:prSet/>
      <dgm:spPr/>
      <dgm:t>
        <a:bodyPr/>
        <a:lstStyle/>
        <a:p>
          <a:endParaRPr lang="en-US"/>
        </a:p>
      </dgm:t>
    </dgm:pt>
    <dgm:pt modelId="{6E3F2D69-18C3-4AC0-916D-D0E7C90502CD}">
      <dgm:prSet/>
      <dgm:spPr/>
      <dgm:t>
        <a:bodyPr/>
        <a:lstStyle/>
        <a:p>
          <a:r>
            <a:rPr lang="en-US" b="0" i="0"/>
            <a:t>Late 0-15: 2003</a:t>
          </a:r>
          <a:endParaRPr lang="en-US"/>
        </a:p>
      </dgm:t>
    </dgm:pt>
    <dgm:pt modelId="{5F26D668-4B85-4DD0-B105-D64805A8D089}" type="parTrans" cxnId="{6D958D4A-ECA4-48FA-826F-69BEBF3B3410}">
      <dgm:prSet/>
      <dgm:spPr/>
      <dgm:t>
        <a:bodyPr/>
        <a:lstStyle/>
        <a:p>
          <a:endParaRPr lang="en-US"/>
        </a:p>
      </dgm:t>
    </dgm:pt>
    <dgm:pt modelId="{D21EEDEB-81BE-4A12-80A0-ADD4AA94CBDA}" type="sibTrans" cxnId="{6D958D4A-ECA4-48FA-826F-69BEBF3B3410}">
      <dgm:prSet/>
      <dgm:spPr/>
      <dgm:t>
        <a:bodyPr/>
        <a:lstStyle/>
        <a:p>
          <a:endParaRPr lang="en-US"/>
        </a:p>
      </dgm:t>
    </dgm:pt>
    <dgm:pt modelId="{8B72A5CB-8AC2-4CE8-91A7-25E18EB9D0CA}">
      <dgm:prSet/>
      <dgm:spPr/>
      <dgm:t>
        <a:bodyPr/>
        <a:lstStyle/>
        <a:p>
          <a:r>
            <a:rPr lang="en-US" b="0" i="0"/>
            <a:t>Late 60-120: 1860</a:t>
          </a:r>
          <a:endParaRPr lang="en-US"/>
        </a:p>
      </dgm:t>
    </dgm:pt>
    <dgm:pt modelId="{C5686C5F-199B-4EE5-8972-2810B2D3A752}" type="parTrans" cxnId="{0838AA32-3E8E-430C-AD0B-B85D1BB6913B}">
      <dgm:prSet/>
      <dgm:spPr/>
      <dgm:t>
        <a:bodyPr/>
        <a:lstStyle/>
        <a:p>
          <a:endParaRPr lang="en-US"/>
        </a:p>
      </dgm:t>
    </dgm:pt>
    <dgm:pt modelId="{6838518A-0FCB-460C-A3ED-D0814C33AB56}" type="sibTrans" cxnId="{0838AA32-3E8E-430C-AD0B-B85D1BB6913B}">
      <dgm:prSet/>
      <dgm:spPr/>
      <dgm:t>
        <a:bodyPr/>
        <a:lstStyle/>
        <a:p>
          <a:endParaRPr lang="en-US"/>
        </a:p>
      </dgm:t>
    </dgm:pt>
    <dgm:pt modelId="{15255C01-A33E-4821-AF7A-8C45ED1636D9}">
      <dgm:prSet/>
      <dgm:spPr/>
      <dgm:t>
        <a:bodyPr/>
        <a:lstStyle/>
        <a:p>
          <a:r>
            <a:rPr lang="en-US" b="0" i="0"/>
            <a:t>Late 30-60: 1722</a:t>
          </a:r>
          <a:endParaRPr lang="en-US"/>
        </a:p>
      </dgm:t>
    </dgm:pt>
    <dgm:pt modelId="{F3338051-242B-4029-B82D-1CCEDC21F4E5}" type="parTrans" cxnId="{278E0990-12FE-4A71-844F-96546D2250BB}">
      <dgm:prSet/>
      <dgm:spPr/>
      <dgm:t>
        <a:bodyPr/>
        <a:lstStyle/>
        <a:p>
          <a:endParaRPr lang="en-US"/>
        </a:p>
      </dgm:t>
    </dgm:pt>
    <dgm:pt modelId="{979C8A70-461E-4889-9804-7EBED803C081}" type="sibTrans" cxnId="{278E0990-12FE-4A71-844F-96546D2250BB}">
      <dgm:prSet/>
      <dgm:spPr/>
      <dgm:t>
        <a:bodyPr/>
        <a:lstStyle/>
        <a:p>
          <a:endParaRPr lang="en-US"/>
        </a:p>
      </dgm:t>
    </dgm:pt>
    <dgm:pt modelId="{EE2DF983-ED86-4E3C-A2CB-8EF06EA09433}">
      <dgm:prSet/>
      <dgm:spPr/>
      <dgm:t>
        <a:bodyPr/>
        <a:lstStyle/>
        <a:p>
          <a:r>
            <a:rPr lang="en-US" b="0" i="0"/>
            <a:t>Late 15-30: 1373</a:t>
          </a:r>
          <a:endParaRPr lang="en-US"/>
        </a:p>
      </dgm:t>
    </dgm:pt>
    <dgm:pt modelId="{CB9EC131-FEA0-4F57-8C0E-21693BA52645}" type="parTrans" cxnId="{0C8578B7-77AA-4658-9C33-0A674B75E38B}">
      <dgm:prSet/>
      <dgm:spPr/>
      <dgm:t>
        <a:bodyPr/>
        <a:lstStyle/>
        <a:p>
          <a:endParaRPr lang="en-US"/>
        </a:p>
      </dgm:t>
    </dgm:pt>
    <dgm:pt modelId="{1DA0C7D7-FC40-4AAC-8125-CA9F110B1DAF}" type="sibTrans" cxnId="{0C8578B7-77AA-4658-9C33-0A674B75E38B}">
      <dgm:prSet/>
      <dgm:spPr/>
      <dgm:t>
        <a:bodyPr/>
        <a:lstStyle/>
        <a:p>
          <a:endParaRPr lang="en-US"/>
        </a:p>
      </dgm:t>
    </dgm:pt>
    <dgm:pt modelId="{C147557B-5A7F-4158-9560-95CB8FE9F410}" type="pres">
      <dgm:prSet presAssocID="{712DBEA5-0608-4CFE-9ADA-963D5CF8C98F}" presName="linear" presStyleCnt="0">
        <dgm:presLayoutVars>
          <dgm:animLvl val="lvl"/>
          <dgm:resizeHandles val="exact"/>
        </dgm:presLayoutVars>
      </dgm:prSet>
      <dgm:spPr/>
    </dgm:pt>
    <dgm:pt modelId="{AE1206AE-DF58-4122-8A1B-7AA4A0D15708}" type="pres">
      <dgm:prSet presAssocID="{5A0C934A-9B3C-4D6B-9A81-5467BD4A98F8}" presName="parentText" presStyleLbl="node1" presStyleIdx="0" presStyleCnt="7">
        <dgm:presLayoutVars>
          <dgm:chMax val="0"/>
          <dgm:bulletEnabled val="1"/>
        </dgm:presLayoutVars>
      </dgm:prSet>
      <dgm:spPr/>
    </dgm:pt>
    <dgm:pt modelId="{2C309418-DFD8-434D-A3AA-2BB5117D6123}" type="pres">
      <dgm:prSet presAssocID="{7BF0D89B-4C7A-41B7-A24C-DA48922334C8}" presName="spacer" presStyleCnt="0"/>
      <dgm:spPr/>
    </dgm:pt>
    <dgm:pt modelId="{8DAA60D2-4FE5-4683-8C07-7F95D7CC34B2}" type="pres">
      <dgm:prSet presAssocID="{13B27107-887A-4F73-A84D-F8D810F96A27}" presName="parentText" presStyleLbl="node1" presStyleIdx="1" presStyleCnt="7">
        <dgm:presLayoutVars>
          <dgm:chMax val="0"/>
          <dgm:bulletEnabled val="1"/>
        </dgm:presLayoutVars>
      </dgm:prSet>
      <dgm:spPr/>
    </dgm:pt>
    <dgm:pt modelId="{41E35D41-B13C-4E15-9B01-10578737406E}" type="pres">
      <dgm:prSet presAssocID="{44B46805-3673-41F4-996F-5C2779524E92}" presName="spacer" presStyleCnt="0"/>
      <dgm:spPr/>
    </dgm:pt>
    <dgm:pt modelId="{C987E256-5EF2-4ABE-A4FA-88DE554F4F58}" type="pres">
      <dgm:prSet presAssocID="{493FA722-81A9-44E3-A76F-5214D4599B5D}" presName="parentText" presStyleLbl="node1" presStyleIdx="2" presStyleCnt="7">
        <dgm:presLayoutVars>
          <dgm:chMax val="0"/>
          <dgm:bulletEnabled val="1"/>
        </dgm:presLayoutVars>
      </dgm:prSet>
      <dgm:spPr/>
    </dgm:pt>
    <dgm:pt modelId="{370D3100-C7E2-4B01-9C77-C1BC3467A009}" type="pres">
      <dgm:prSet presAssocID="{DDEC0C5A-5032-4E6B-B3D1-C52B92174C9F}" presName="spacer" presStyleCnt="0"/>
      <dgm:spPr/>
    </dgm:pt>
    <dgm:pt modelId="{36897518-AC07-4B68-ABDB-754038598F36}" type="pres">
      <dgm:prSet presAssocID="{6E3F2D69-18C3-4AC0-916D-D0E7C90502CD}" presName="parentText" presStyleLbl="node1" presStyleIdx="3" presStyleCnt="7">
        <dgm:presLayoutVars>
          <dgm:chMax val="0"/>
          <dgm:bulletEnabled val="1"/>
        </dgm:presLayoutVars>
      </dgm:prSet>
      <dgm:spPr/>
    </dgm:pt>
    <dgm:pt modelId="{6417BD74-E816-417D-A69B-B4DAFF92F434}" type="pres">
      <dgm:prSet presAssocID="{D21EEDEB-81BE-4A12-80A0-ADD4AA94CBDA}" presName="spacer" presStyleCnt="0"/>
      <dgm:spPr/>
    </dgm:pt>
    <dgm:pt modelId="{F6D033BC-820A-4848-B6E9-BC5AAAF310F6}" type="pres">
      <dgm:prSet presAssocID="{8B72A5CB-8AC2-4CE8-91A7-25E18EB9D0CA}" presName="parentText" presStyleLbl="node1" presStyleIdx="4" presStyleCnt="7">
        <dgm:presLayoutVars>
          <dgm:chMax val="0"/>
          <dgm:bulletEnabled val="1"/>
        </dgm:presLayoutVars>
      </dgm:prSet>
      <dgm:spPr/>
    </dgm:pt>
    <dgm:pt modelId="{7D8B2E2E-815F-426F-98E1-29F5DED76A76}" type="pres">
      <dgm:prSet presAssocID="{6838518A-0FCB-460C-A3ED-D0814C33AB56}" presName="spacer" presStyleCnt="0"/>
      <dgm:spPr/>
    </dgm:pt>
    <dgm:pt modelId="{EAF39B9A-3BB6-4621-AA83-0D97DF26CEBA}" type="pres">
      <dgm:prSet presAssocID="{15255C01-A33E-4821-AF7A-8C45ED1636D9}" presName="parentText" presStyleLbl="node1" presStyleIdx="5" presStyleCnt="7">
        <dgm:presLayoutVars>
          <dgm:chMax val="0"/>
          <dgm:bulletEnabled val="1"/>
        </dgm:presLayoutVars>
      </dgm:prSet>
      <dgm:spPr/>
    </dgm:pt>
    <dgm:pt modelId="{B06CB099-BFFD-443D-BBEC-A610889F94EB}" type="pres">
      <dgm:prSet presAssocID="{979C8A70-461E-4889-9804-7EBED803C081}" presName="spacer" presStyleCnt="0"/>
      <dgm:spPr/>
    </dgm:pt>
    <dgm:pt modelId="{7F1C40F4-79A9-4B83-B0AE-2908D3265E95}" type="pres">
      <dgm:prSet presAssocID="{EE2DF983-ED86-4E3C-A2CB-8EF06EA09433}" presName="parentText" presStyleLbl="node1" presStyleIdx="6" presStyleCnt="7">
        <dgm:presLayoutVars>
          <dgm:chMax val="0"/>
          <dgm:bulletEnabled val="1"/>
        </dgm:presLayoutVars>
      </dgm:prSet>
      <dgm:spPr/>
    </dgm:pt>
  </dgm:ptLst>
  <dgm:cxnLst>
    <dgm:cxn modelId="{89E6D101-08E3-46A2-96AF-6A46A2CF7C65}" type="presOf" srcId="{5A0C934A-9B3C-4D6B-9A81-5467BD4A98F8}" destId="{AE1206AE-DF58-4122-8A1B-7AA4A0D15708}" srcOrd="0" destOrd="0" presId="urn:microsoft.com/office/officeart/2005/8/layout/vList2"/>
    <dgm:cxn modelId="{CD2A0504-B8E1-459B-AEFD-0206E1AC264D}" srcId="{712DBEA5-0608-4CFE-9ADA-963D5CF8C98F}" destId="{13B27107-887A-4F73-A84D-F8D810F96A27}" srcOrd="1" destOrd="0" parTransId="{34FCAC25-267A-4906-9C0D-E1BA6BFB9B91}" sibTransId="{44B46805-3673-41F4-996F-5C2779524E92}"/>
    <dgm:cxn modelId="{F9BD652C-F562-4B6D-A01A-449C45A62EDE}" type="presOf" srcId="{493FA722-81A9-44E3-A76F-5214D4599B5D}" destId="{C987E256-5EF2-4ABE-A4FA-88DE554F4F58}" srcOrd="0" destOrd="0" presId="urn:microsoft.com/office/officeart/2005/8/layout/vList2"/>
    <dgm:cxn modelId="{0838AA32-3E8E-430C-AD0B-B85D1BB6913B}" srcId="{712DBEA5-0608-4CFE-9ADA-963D5CF8C98F}" destId="{8B72A5CB-8AC2-4CE8-91A7-25E18EB9D0CA}" srcOrd="4" destOrd="0" parTransId="{C5686C5F-199B-4EE5-8972-2810B2D3A752}" sibTransId="{6838518A-0FCB-460C-A3ED-D0814C33AB56}"/>
    <dgm:cxn modelId="{67657464-892D-4219-B188-2381B526DBF6}" type="presOf" srcId="{712DBEA5-0608-4CFE-9ADA-963D5CF8C98F}" destId="{C147557B-5A7F-4158-9560-95CB8FE9F410}" srcOrd="0" destOrd="0" presId="urn:microsoft.com/office/officeart/2005/8/layout/vList2"/>
    <dgm:cxn modelId="{6D958D4A-ECA4-48FA-826F-69BEBF3B3410}" srcId="{712DBEA5-0608-4CFE-9ADA-963D5CF8C98F}" destId="{6E3F2D69-18C3-4AC0-916D-D0E7C90502CD}" srcOrd="3" destOrd="0" parTransId="{5F26D668-4B85-4DD0-B105-D64805A8D089}" sibTransId="{D21EEDEB-81BE-4A12-80A0-ADD4AA94CBDA}"/>
    <dgm:cxn modelId="{BDFDA251-8A4C-4D75-8F5E-4BA285DD0012}" type="presOf" srcId="{15255C01-A33E-4821-AF7A-8C45ED1636D9}" destId="{EAF39B9A-3BB6-4621-AA83-0D97DF26CEBA}" srcOrd="0" destOrd="0" presId="urn:microsoft.com/office/officeart/2005/8/layout/vList2"/>
    <dgm:cxn modelId="{D8C3D388-BEDE-41D3-8AF6-F8CCEFDED26E}" type="presOf" srcId="{13B27107-887A-4F73-A84D-F8D810F96A27}" destId="{8DAA60D2-4FE5-4683-8C07-7F95D7CC34B2}" srcOrd="0" destOrd="0" presId="urn:microsoft.com/office/officeart/2005/8/layout/vList2"/>
    <dgm:cxn modelId="{278E0990-12FE-4A71-844F-96546D2250BB}" srcId="{712DBEA5-0608-4CFE-9ADA-963D5CF8C98F}" destId="{15255C01-A33E-4821-AF7A-8C45ED1636D9}" srcOrd="5" destOrd="0" parTransId="{F3338051-242B-4029-B82D-1CCEDC21F4E5}" sibTransId="{979C8A70-461E-4889-9804-7EBED803C081}"/>
    <dgm:cxn modelId="{009376A6-0D3E-43CF-ABD8-A8AAE76A6DE0}" type="presOf" srcId="{6E3F2D69-18C3-4AC0-916D-D0E7C90502CD}" destId="{36897518-AC07-4B68-ABDB-754038598F36}" srcOrd="0" destOrd="0" presId="urn:microsoft.com/office/officeart/2005/8/layout/vList2"/>
    <dgm:cxn modelId="{0C8578B7-77AA-4658-9C33-0A674B75E38B}" srcId="{712DBEA5-0608-4CFE-9ADA-963D5CF8C98F}" destId="{EE2DF983-ED86-4E3C-A2CB-8EF06EA09433}" srcOrd="6" destOrd="0" parTransId="{CB9EC131-FEA0-4F57-8C0E-21693BA52645}" sibTransId="{1DA0C7D7-FC40-4AAC-8125-CA9F110B1DAF}"/>
    <dgm:cxn modelId="{D7F35CDD-BD3F-40CB-8310-38231E3497AE}" type="presOf" srcId="{8B72A5CB-8AC2-4CE8-91A7-25E18EB9D0CA}" destId="{F6D033BC-820A-4848-B6E9-BC5AAAF310F6}" srcOrd="0" destOrd="0" presId="urn:microsoft.com/office/officeart/2005/8/layout/vList2"/>
    <dgm:cxn modelId="{3321E9E6-B493-470D-A51D-06ADFB4CA1E1}" srcId="{712DBEA5-0608-4CFE-9ADA-963D5CF8C98F}" destId="{5A0C934A-9B3C-4D6B-9A81-5467BD4A98F8}" srcOrd="0" destOrd="0" parTransId="{3CC7807A-FFCF-415D-8078-6D77714C302D}" sibTransId="{7BF0D89B-4C7A-41B7-A24C-DA48922334C8}"/>
    <dgm:cxn modelId="{C5CB98F4-B129-4F1B-A5EA-5BBB425CA59C}" type="presOf" srcId="{EE2DF983-ED86-4E3C-A2CB-8EF06EA09433}" destId="{7F1C40F4-79A9-4B83-B0AE-2908D3265E95}" srcOrd="0" destOrd="0" presId="urn:microsoft.com/office/officeart/2005/8/layout/vList2"/>
    <dgm:cxn modelId="{D7E9ECF4-4354-4E13-8B9F-7D27FBC8BEF5}" srcId="{712DBEA5-0608-4CFE-9ADA-963D5CF8C98F}" destId="{493FA722-81A9-44E3-A76F-5214D4599B5D}" srcOrd="2" destOrd="0" parTransId="{87DACFE3-3A84-4793-8A84-B90420E39059}" sibTransId="{DDEC0C5A-5032-4E6B-B3D1-C52B92174C9F}"/>
    <dgm:cxn modelId="{819F77C6-3A46-4161-9DFE-3E4050E38A76}" type="presParOf" srcId="{C147557B-5A7F-4158-9560-95CB8FE9F410}" destId="{AE1206AE-DF58-4122-8A1B-7AA4A0D15708}" srcOrd="0" destOrd="0" presId="urn:microsoft.com/office/officeart/2005/8/layout/vList2"/>
    <dgm:cxn modelId="{496249AC-ACAD-4B3C-AC2D-8A8F07F30C29}" type="presParOf" srcId="{C147557B-5A7F-4158-9560-95CB8FE9F410}" destId="{2C309418-DFD8-434D-A3AA-2BB5117D6123}" srcOrd="1" destOrd="0" presId="urn:microsoft.com/office/officeart/2005/8/layout/vList2"/>
    <dgm:cxn modelId="{EC34D982-7D55-4544-ACD0-AAC14CDB5CDA}" type="presParOf" srcId="{C147557B-5A7F-4158-9560-95CB8FE9F410}" destId="{8DAA60D2-4FE5-4683-8C07-7F95D7CC34B2}" srcOrd="2" destOrd="0" presId="urn:microsoft.com/office/officeart/2005/8/layout/vList2"/>
    <dgm:cxn modelId="{6300A6FD-8569-4DCB-8D95-4A68DDE2C7F5}" type="presParOf" srcId="{C147557B-5A7F-4158-9560-95CB8FE9F410}" destId="{41E35D41-B13C-4E15-9B01-10578737406E}" srcOrd="3" destOrd="0" presId="urn:microsoft.com/office/officeart/2005/8/layout/vList2"/>
    <dgm:cxn modelId="{7AB8A267-ABEB-4F15-A39B-6E9CC95A6396}" type="presParOf" srcId="{C147557B-5A7F-4158-9560-95CB8FE9F410}" destId="{C987E256-5EF2-4ABE-A4FA-88DE554F4F58}" srcOrd="4" destOrd="0" presId="urn:microsoft.com/office/officeart/2005/8/layout/vList2"/>
    <dgm:cxn modelId="{705742AA-5862-4F8E-86B7-F63D67AF5A74}" type="presParOf" srcId="{C147557B-5A7F-4158-9560-95CB8FE9F410}" destId="{370D3100-C7E2-4B01-9C77-C1BC3467A009}" srcOrd="5" destOrd="0" presId="urn:microsoft.com/office/officeart/2005/8/layout/vList2"/>
    <dgm:cxn modelId="{68E6FED3-7B43-4815-8442-C71B448F3AC6}" type="presParOf" srcId="{C147557B-5A7F-4158-9560-95CB8FE9F410}" destId="{36897518-AC07-4B68-ABDB-754038598F36}" srcOrd="6" destOrd="0" presId="urn:microsoft.com/office/officeart/2005/8/layout/vList2"/>
    <dgm:cxn modelId="{B693E92C-21E3-424E-89BC-39EA9BE114AE}" type="presParOf" srcId="{C147557B-5A7F-4158-9560-95CB8FE9F410}" destId="{6417BD74-E816-417D-A69B-B4DAFF92F434}" srcOrd="7" destOrd="0" presId="urn:microsoft.com/office/officeart/2005/8/layout/vList2"/>
    <dgm:cxn modelId="{07171F07-FADA-4B43-A630-4AE78093C56B}" type="presParOf" srcId="{C147557B-5A7F-4158-9560-95CB8FE9F410}" destId="{F6D033BC-820A-4848-B6E9-BC5AAAF310F6}" srcOrd="8" destOrd="0" presId="urn:microsoft.com/office/officeart/2005/8/layout/vList2"/>
    <dgm:cxn modelId="{0F9C9E28-6DF5-408C-B87C-4C0BD23B4F88}" type="presParOf" srcId="{C147557B-5A7F-4158-9560-95CB8FE9F410}" destId="{7D8B2E2E-815F-426F-98E1-29F5DED76A76}" srcOrd="9" destOrd="0" presId="urn:microsoft.com/office/officeart/2005/8/layout/vList2"/>
    <dgm:cxn modelId="{9DEDEEB0-6573-48FE-91CA-FEA48F53493F}" type="presParOf" srcId="{C147557B-5A7F-4158-9560-95CB8FE9F410}" destId="{EAF39B9A-3BB6-4621-AA83-0D97DF26CEBA}" srcOrd="10" destOrd="0" presId="urn:microsoft.com/office/officeart/2005/8/layout/vList2"/>
    <dgm:cxn modelId="{D88D5927-299D-4207-ADD7-10005EB00ED0}" type="presParOf" srcId="{C147557B-5A7F-4158-9560-95CB8FE9F410}" destId="{B06CB099-BFFD-443D-BBEC-A610889F94EB}" srcOrd="11" destOrd="0" presId="urn:microsoft.com/office/officeart/2005/8/layout/vList2"/>
    <dgm:cxn modelId="{4E458531-6EDA-48AD-BAF1-0560347A79E8}" type="presParOf" srcId="{C147557B-5A7F-4158-9560-95CB8FE9F410}" destId="{7F1C40F4-79A9-4B83-B0AE-2908D3265E95}"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7D2147-41AF-4AF9-A4BF-7583AA89837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7DB5DB2-A1FE-4F1C-936F-259DB0E11A88}">
      <dgm:prSet/>
      <dgm:spPr/>
      <dgm:t>
        <a:bodyPr/>
        <a:lstStyle/>
        <a:p>
          <a:pPr>
            <a:lnSpc>
              <a:spcPct val="100000"/>
            </a:lnSpc>
          </a:pPr>
          <a:r>
            <a:rPr lang="en-US" b="0" i="0"/>
            <a:t>On average, approximately 43.36% of drivers experience delays during the checkout process.</a:t>
          </a:r>
          <a:endParaRPr lang="en-US"/>
        </a:p>
      </dgm:t>
    </dgm:pt>
    <dgm:pt modelId="{8DA18F20-3489-4CFA-BC13-3FFC0B1FF9B1}" type="parTrans" cxnId="{248BDBD1-1CE5-436B-9BD4-51AD8369583A}">
      <dgm:prSet/>
      <dgm:spPr/>
      <dgm:t>
        <a:bodyPr/>
        <a:lstStyle/>
        <a:p>
          <a:endParaRPr lang="en-US"/>
        </a:p>
      </dgm:t>
    </dgm:pt>
    <dgm:pt modelId="{86C1A4D4-763A-47FC-8D86-480E26CAECCE}" type="sibTrans" cxnId="{248BDBD1-1CE5-436B-9BD4-51AD8369583A}">
      <dgm:prSet/>
      <dgm:spPr/>
      <dgm:t>
        <a:bodyPr/>
        <a:lstStyle/>
        <a:p>
          <a:pPr>
            <a:lnSpc>
              <a:spcPct val="100000"/>
            </a:lnSpc>
          </a:pPr>
          <a:endParaRPr lang="en-US"/>
        </a:p>
      </dgm:t>
    </dgm:pt>
    <dgm:pt modelId="{9B398C73-71C6-4E38-82C7-133A18728CEE}">
      <dgm:prSet/>
      <dgm:spPr/>
      <dgm:t>
        <a:bodyPr/>
        <a:lstStyle/>
        <a:p>
          <a:pPr>
            <a:lnSpc>
              <a:spcPct val="100000"/>
            </a:lnSpc>
          </a:pPr>
          <a:r>
            <a:rPr lang="en-US" b="0" i="0"/>
            <a:t>For those who are late, the average delay is around 124.32 minutes.</a:t>
          </a:r>
          <a:endParaRPr lang="en-US"/>
        </a:p>
      </dgm:t>
    </dgm:pt>
    <dgm:pt modelId="{E06A9F30-B8E5-4A9B-B2E0-A10441F99EF6}" type="parTrans" cxnId="{97544B4B-EDC5-40CC-BAB7-166330D257E6}">
      <dgm:prSet/>
      <dgm:spPr/>
      <dgm:t>
        <a:bodyPr/>
        <a:lstStyle/>
        <a:p>
          <a:endParaRPr lang="en-US"/>
        </a:p>
      </dgm:t>
    </dgm:pt>
    <dgm:pt modelId="{E5465725-0886-4836-8878-8DAEA39355F9}" type="sibTrans" cxnId="{97544B4B-EDC5-40CC-BAB7-166330D257E6}">
      <dgm:prSet/>
      <dgm:spPr/>
      <dgm:t>
        <a:bodyPr/>
        <a:lstStyle/>
        <a:p>
          <a:endParaRPr lang="en-US"/>
        </a:p>
      </dgm:t>
    </dgm:pt>
    <dgm:pt modelId="{D0CCA8E9-2E8D-47A5-BC95-510ED3E60A41}" type="pres">
      <dgm:prSet presAssocID="{057D2147-41AF-4AF9-A4BF-7583AA898372}" presName="root" presStyleCnt="0">
        <dgm:presLayoutVars>
          <dgm:dir/>
          <dgm:resizeHandles val="exact"/>
        </dgm:presLayoutVars>
      </dgm:prSet>
      <dgm:spPr/>
    </dgm:pt>
    <dgm:pt modelId="{FD15553A-8838-405B-B53B-E35142B3EEEC}" type="pres">
      <dgm:prSet presAssocID="{057D2147-41AF-4AF9-A4BF-7583AA898372}" presName="container" presStyleCnt="0">
        <dgm:presLayoutVars>
          <dgm:dir/>
          <dgm:resizeHandles val="exact"/>
        </dgm:presLayoutVars>
      </dgm:prSet>
      <dgm:spPr/>
    </dgm:pt>
    <dgm:pt modelId="{2559E949-4224-405B-83CE-D2C57128417C}" type="pres">
      <dgm:prSet presAssocID="{17DB5DB2-A1FE-4F1C-936F-259DB0E11A88}" presName="compNode" presStyleCnt="0"/>
      <dgm:spPr/>
    </dgm:pt>
    <dgm:pt modelId="{EAA82920-797C-4DD0-A9EE-E626FE01AB75}" type="pres">
      <dgm:prSet presAssocID="{17DB5DB2-A1FE-4F1C-936F-259DB0E11A88}" presName="iconBgRect" presStyleLbl="bgShp" presStyleIdx="0" presStyleCnt="2"/>
      <dgm:spPr/>
    </dgm:pt>
    <dgm:pt modelId="{C08F8E86-F17D-47EF-B6DA-6FFBEADF2C8F}" type="pres">
      <dgm:prSet presAssocID="{17DB5DB2-A1FE-4F1C-936F-259DB0E11A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ck"/>
        </a:ext>
      </dgm:extLst>
    </dgm:pt>
    <dgm:pt modelId="{489C2516-F282-4A06-8491-ACDFE16D27AE}" type="pres">
      <dgm:prSet presAssocID="{17DB5DB2-A1FE-4F1C-936F-259DB0E11A88}" presName="spaceRect" presStyleCnt="0"/>
      <dgm:spPr/>
    </dgm:pt>
    <dgm:pt modelId="{C727EFCB-C9AC-44E5-ADBE-586927F6336F}" type="pres">
      <dgm:prSet presAssocID="{17DB5DB2-A1FE-4F1C-936F-259DB0E11A88}" presName="textRect" presStyleLbl="revTx" presStyleIdx="0" presStyleCnt="2">
        <dgm:presLayoutVars>
          <dgm:chMax val="1"/>
          <dgm:chPref val="1"/>
        </dgm:presLayoutVars>
      </dgm:prSet>
      <dgm:spPr/>
    </dgm:pt>
    <dgm:pt modelId="{E5448B8C-9436-446A-8397-B84ADB58CEAB}" type="pres">
      <dgm:prSet presAssocID="{86C1A4D4-763A-47FC-8D86-480E26CAECCE}" presName="sibTrans" presStyleLbl="sibTrans2D1" presStyleIdx="0" presStyleCnt="0"/>
      <dgm:spPr/>
    </dgm:pt>
    <dgm:pt modelId="{3A88284A-0C49-45F5-A65B-E3473FA84C64}" type="pres">
      <dgm:prSet presAssocID="{9B398C73-71C6-4E38-82C7-133A18728CEE}" presName="compNode" presStyleCnt="0"/>
      <dgm:spPr/>
    </dgm:pt>
    <dgm:pt modelId="{DDF9EC28-2F98-4281-B047-3B33F2EDA17C}" type="pres">
      <dgm:prSet presAssocID="{9B398C73-71C6-4E38-82C7-133A18728CEE}" presName="iconBgRect" presStyleLbl="bgShp" presStyleIdx="1" presStyleCnt="2"/>
      <dgm:spPr/>
    </dgm:pt>
    <dgm:pt modelId="{6750221E-400F-4C8B-956B-1221D17ED839}" type="pres">
      <dgm:prSet presAssocID="{9B398C73-71C6-4E38-82C7-133A18728C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C6127F58-5B14-458F-B7BA-2992FD4372BD}" type="pres">
      <dgm:prSet presAssocID="{9B398C73-71C6-4E38-82C7-133A18728CEE}" presName="spaceRect" presStyleCnt="0"/>
      <dgm:spPr/>
    </dgm:pt>
    <dgm:pt modelId="{8451A5E1-A3AE-45D2-B22E-2BA4BDA13505}" type="pres">
      <dgm:prSet presAssocID="{9B398C73-71C6-4E38-82C7-133A18728CEE}" presName="textRect" presStyleLbl="revTx" presStyleIdx="1" presStyleCnt="2">
        <dgm:presLayoutVars>
          <dgm:chMax val="1"/>
          <dgm:chPref val="1"/>
        </dgm:presLayoutVars>
      </dgm:prSet>
      <dgm:spPr/>
    </dgm:pt>
  </dgm:ptLst>
  <dgm:cxnLst>
    <dgm:cxn modelId="{5F014F0D-C4CE-47F8-AF24-A578C012E883}" type="presOf" srcId="{86C1A4D4-763A-47FC-8D86-480E26CAECCE}" destId="{E5448B8C-9436-446A-8397-B84ADB58CEAB}" srcOrd="0" destOrd="0" presId="urn:microsoft.com/office/officeart/2018/2/layout/IconCircleList"/>
    <dgm:cxn modelId="{75ED0C5C-1C05-4CFD-904C-17D51E710B1D}" type="presOf" srcId="{9B398C73-71C6-4E38-82C7-133A18728CEE}" destId="{8451A5E1-A3AE-45D2-B22E-2BA4BDA13505}" srcOrd="0" destOrd="0" presId="urn:microsoft.com/office/officeart/2018/2/layout/IconCircleList"/>
    <dgm:cxn modelId="{A8D1D75F-1E29-4B0F-8129-B0E382C05C3A}" type="presOf" srcId="{17DB5DB2-A1FE-4F1C-936F-259DB0E11A88}" destId="{C727EFCB-C9AC-44E5-ADBE-586927F6336F}" srcOrd="0" destOrd="0" presId="urn:microsoft.com/office/officeart/2018/2/layout/IconCircleList"/>
    <dgm:cxn modelId="{97544B4B-EDC5-40CC-BAB7-166330D257E6}" srcId="{057D2147-41AF-4AF9-A4BF-7583AA898372}" destId="{9B398C73-71C6-4E38-82C7-133A18728CEE}" srcOrd="1" destOrd="0" parTransId="{E06A9F30-B8E5-4A9B-B2E0-A10441F99EF6}" sibTransId="{E5465725-0886-4836-8878-8DAEA39355F9}"/>
    <dgm:cxn modelId="{38D925A9-C2BC-4AF6-A88A-31E3489943B2}" type="presOf" srcId="{057D2147-41AF-4AF9-A4BF-7583AA898372}" destId="{D0CCA8E9-2E8D-47A5-BC95-510ED3E60A41}" srcOrd="0" destOrd="0" presId="urn:microsoft.com/office/officeart/2018/2/layout/IconCircleList"/>
    <dgm:cxn modelId="{248BDBD1-1CE5-436B-9BD4-51AD8369583A}" srcId="{057D2147-41AF-4AF9-A4BF-7583AA898372}" destId="{17DB5DB2-A1FE-4F1C-936F-259DB0E11A88}" srcOrd="0" destOrd="0" parTransId="{8DA18F20-3489-4CFA-BC13-3FFC0B1FF9B1}" sibTransId="{86C1A4D4-763A-47FC-8D86-480E26CAECCE}"/>
    <dgm:cxn modelId="{6EED6470-A28C-4487-87AA-75982F8A495E}" type="presParOf" srcId="{D0CCA8E9-2E8D-47A5-BC95-510ED3E60A41}" destId="{FD15553A-8838-405B-B53B-E35142B3EEEC}" srcOrd="0" destOrd="0" presId="urn:microsoft.com/office/officeart/2018/2/layout/IconCircleList"/>
    <dgm:cxn modelId="{28EE1684-CF32-4BB2-ABCB-EC5B151877EF}" type="presParOf" srcId="{FD15553A-8838-405B-B53B-E35142B3EEEC}" destId="{2559E949-4224-405B-83CE-D2C57128417C}" srcOrd="0" destOrd="0" presId="urn:microsoft.com/office/officeart/2018/2/layout/IconCircleList"/>
    <dgm:cxn modelId="{13BF9A8A-9FB4-44F3-84FA-94BB4A0DDBD6}" type="presParOf" srcId="{2559E949-4224-405B-83CE-D2C57128417C}" destId="{EAA82920-797C-4DD0-A9EE-E626FE01AB75}" srcOrd="0" destOrd="0" presId="urn:microsoft.com/office/officeart/2018/2/layout/IconCircleList"/>
    <dgm:cxn modelId="{EBFF7BF3-D69B-4439-871B-6CD2E638E44F}" type="presParOf" srcId="{2559E949-4224-405B-83CE-D2C57128417C}" destId="{C08F8E86-F17D-47EF-B6DA-6FFBEADF2C8F}" srcOrd="1" destOrd="0" presId="urn:microsoft.com/office/officeart/2018/2/layout/IconCircleList"/>
    <dgm:cxn modelId="{6CF70DAE-547E-4E27-B691-8DE8D08AC17C}" type="presParOf" srcId="{2559E949-4224-405B-83CE-D2C57128417C}" destId="{489C2516-F282-4A06-8491-ACDFE16D27AE}" srcOrd="2" destOrd="0" presId="urn:microsoft.com/office/officeart/2018/2/layout/IconCircleList"/>
    <dgm:cxn modelId="{83C33D8D-A51F-4736-8202-75FA6BAEB18B}" type="presParOf" srcId="{2559E949-4224-405B-83CE-D2C57128417C}" destId="{C727EFCB-C9AC-44E5-ADBE-586927F6336F}" srcOrd="3" destOrd="0" presId="urn:microsoft.com/office/officeart/2018/2/layout/IconCircleList"/>
    <dgm:cxn modelId="{3D1770F7-40DD-472F-8249-0F9CCCEE3902}" type="presParOf" srcId="{FD15553A-8838-405B-B53B-E35142B3EEEC}" destId="{E5448B8C-9436-446A-8397-B84ADB58CEAB}" srcOrd="1" destOrd="0" presId="urn:microsoft.com/office/officeart/2018/2/layout/IconCircleList"/>
    <dgm:cxn modelId="{AD3AE104-D029-436E-B52F-9566EDD90884}" type="presParOf" srcId="{FD15553A-8838-405B-B53B-E35142B3EEEC}" destId="{3A88284A-0C49-45F5-A65B-E3473FA84C64}" srcOrd="2" destOrd="0" presId="urn:microsoft.com/office/officeart/2018/2/layout/IconCircleList"/>
    <dgm:cxn modelId="{2D9A243D-7D4B-4C9A-894E-9A9DAA873D9C}" type="presParOf" srcId="{3A88284A-0C49-45F5-A65B-E3473FA84C64}" destId="{DDF9EC28-2F98-4281-B047-3B33F2EDA17C}" srcOrd="0" destOrd="0" presId="urn:microsoft.com/office/officeart/2018/2/layout/IconCircleList"/>
    <dgm:cxn modelId="{2F875EB1-32FB-4DDC-B704-021FE07676AA}" type="presParOf" srcId="{3A88284A-0C49-45F5-A65B-E3473FA84C64}" destId="{6750221E-400F-4C8B-956B-1221D17ED839}" srcOrd="1" destOrd="0" presId="urn:microsoft.com/office/officeart/2018/2/layout/IconCircleList"/>
    <dgm:cxn modelId="{0A5D43F3-5AB9-4F8B-A01C-0F086633AE92}" type="presParOf" srcId="{3A88284A-0C49-45F5-A65B-E3473FA84C64}" destId="{C6127F58-5B14-458F-B7BA-2992FD4372BD}" srcOrd="2" destOrd="0" presId="urn:microsoft.com/office/officeart/2018/2/layout/IconCircleList"/>
    <dgm:cxn modelId="{6A5628D7-A8E9-49A2-A253-DA2BFA3DB476}" type="presParOf" srcId="{3A88284A-0C49-45F5-A65B-E3473FA84C64}" destId="{8451A5E1-A3AE-45D2-B22E-2BA4BDA1350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1B5A38-0A2E-422D-B22A-6AF1B17FFD1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33597C-6EB7-4FEE-BE82-9A1BE965325E}">
      <dgm:prSet/>
      <dgm:spPr/>
      <dgm:t>
        <a:bodyPr/>
        <a:lstStyle/>
        <a:p>
          <a:pPr>
            <a:lnSpc>
              <a:spcPct val="100000"/>
            </a:lnSpc>
          </a:pPr>
          <a:r>
            <a:rPr lang="en-US"/>
            <a:t>loading the dataset and splitting it into features (X) and the target variable (Y). The features include both numeric (e.g., mileage, engine power) and categorical variables (e.g., model_key, fuel, paint_color).</a:t>
          </a:r>
        </a:p>
      </dgm:t>
    </dgm:pt>
    <dgm:pt modelId="{4ED9DB0A-DFE5-438D-AE57-EA869E23A2A4}" type="parTrans" cxnId="{24B33AF0-8052-4B6B-AC97-F701A660EB89}">
      <dgm:prSet/>
      <dgm:spPr/>
      <dgm:t>
        <a:bodyPr/>
        <a:lstStyle/>
        <a:p>
          <a:endParaRPr lang="en-US"/>
        </a:p>
      </dgm:t>
    </dgm:pt>
    <dgm:pt modelId="{A208681E-B1EF-4281-9B87-C1DC5D5FF6DE}" type="sibTrans" cxnId="{24B33AF0-8052-4B6B-AC97-F701A660EB89}">
      <dgm:prSet/>
      <dgm:spPr/>
      <dgm:t>
        <a:bodyPr/>
        <a:lstStyle/>
        <a:p>
          <a:endParaRPr lang="en-US"/>
        </a:p>
      </dgm:t>
    </dgm:pt>
    <dgm:pt modelId="{944BDC29-A58E-444C-9942-3FAA6FFEBBA0}">
      <dgm:prSet/>
      <dgm:spPr/>
      <dgm:t>
        <a:bodyPr/>
        <a:lstStyle/>
        <a:p>
          <a:pPr>
            <a:lnSpc>
              <a:spcPct val="100000"/>
            </a:lnSpc>
          </a:pPr>
          <a:r>
            <a:rPr lang="en-US" dirty="0"/>
            <a:t>Numeric features are standardized using </a:t>
          </a:r>
          <a:r>
            <a:rPr lang="en-US" dirty="0" err="1"/>
            <a:t>StandardScaler</a:t>
          </a:r>
          <a:r>
            <a:rPr lang="en-US" dirty="0"/>
            <a:t>, and categorical features are one-hot encoded using </a:t>
          </a:r>
          <a:r>
            <a:rPr lang="en-US" dirty="0" err="1"/>
            <a:t>OneHotEncoder</a:t>
          </a:r>
          <a:r>
            <a:rPr lang="en-US" dirty="0"/>
            <a:t>.</a:t>
          </a:r>
        </a:p>
      </dgm:t>
    </dgm:pt>
    <dgm:pt modelId="{DD983EE6-2288-421E-B51A-E69DD930DA41}" type="parTrans" cxnId="{C909EEA2-CF2C-483C-AC1E-25A200C57596}">
      <dgm:prSet/>
      <dgm:spPr/>
      <dgm:t>
        <a:bodyPr/>
        <a:lstStyle/>
        <a:p>
          <a:endParaRPr lang="en-US"/>
        </a:p>
      </dgm:t>
    </dgm:pt>
    <dgm:pt modelId="{F3B10992-471A-44A5-8C80-20718497059D}" type="sibTrans" cxnId="{C909EEA2-CF2C-483C-AC1E-25A200C57596}">
      <dgm:prSet/>
      <dgm:spPr/>
      <dgm:t>
        <a:bodyPr/>
        <a:lstStyle/>
        <a:p>
          <a:endParaRPr lang="en-US"/>
        </a:p>
      </dgm:t>
    </dgm:pt>
    <dgm:pt modelId="{5458FB11-4E67-4F8A-A74E-0300B3EF6E1A}" type="pres">
      <dgm:prSet presAssocID="{491B5A38-0A2E-422D-B22A-6AF1B17FFD14}" presName="root" presStyleCnt="0">
        <dgm:presLayoutVars>
          <dgm:dir/>
          <dgm:resizeHandles val="exact"/>
        </dgm:presLayoutVars>
      </dgm:prSet>
      <dgm:spPr/>
    </dgm:pt>
    <dgm:pt modelId="{15F060F8-29CC-4CBA-9E29-326D7CE7C877}" type="pres">
      <dgm:prSet presAssocID="{2333597C-6EB7-4FEE-BE82-9A1BE965325E}" presName="compNode" presStyleCnt="0"/>
      <dgm:spPr/>
    </dgm:pt>
    <dgm:pt modelId="{AEF46A05-CEC2-4085-B963-6EFF62D0EEF6}" type="pres">
      <dgm:prSet presAssocID="{2333597C-6EB7-4FEE-BE82-9A1BE965325E}" presName="bgRect" presStyleLbl="bgShp" presStyleIdx="0" presStyleCnt="2"/>
      <dgm:spPr/>
    </dgm:pt>
    <dgm:pt modelId="{3C56147A-867E-433B-AC77-36BB441A1BDA}" type="pres">
      <dgm:prSet presAssocID="{2333597C-6EB7-4FEE-BE82-9A1BE96532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9DC2B7E5-4290-4399-A473-29485882C550}" type="pres">
      <dgm:prSet presAssocID="{2333597C-6EB7-4FEE-BE82-9A1BE965325E}" presName="spaceRect" presStyleCnt="0"/>
      <dgm:spPr/>
    </dgm:pt>
    <dgm:pt modelId="{BD676B17-AD61-4D46-A30C-CEF727479D9F}" type="pres">
      <dgm:prSet presAssocID="{2333597C-6EB7-4FEE-BE82-9A1BE965325E}" presName="parTx" presStyleLbl="revTx" presStyleIdx="0" presStyleCnt="2">
        <dgm:presLayoutVars>
          <dgm:chMax val="0"/>
          <dgm:chPref val="0"/>
        </dgm:presLayoutVars>
      </dgm:prSet>
      <dgm:spPr/>
    </dgm:pt>
    <dgm:pt modelId="{0304B510-1759-48B7-A24F-187A65149D28}" type="pres">
      <dgm:prSet presAssocID="{A208681E-B1EF-4281-9B87-C1DC5D5FF6DE}" presName="sibTrans" presStyleCnt="0"/>
      <dgm:spPr/>
    </dgm:pt>
    <dgm:pt modelId="{6609BF55-C856-44DA-AEA7-5CCF6FA0BA71}" type="pres">
      <dgm:prSet presAssocID="{944BDC29-A58E-444C-9942-3FAA6FFEBBA0}" presName="compNode" presStyleCnt="0"/>
      <dgm:spPr/>
    </dgm:pt>
    <dgm:pt modelId="{A4CCA7F9-7B06-423B-8253-AA0F1DB3CA7A}" type="pres">
      <dgm:prSet presAssocID="{944BDC29-A58E-444C-9942-3FAA6FFEBBA0}" presName="bgRect" presStyleLbl="bgShp" presStyleIdx="1" presStyleCnt="2"/>
      <dgm:spPr/>
    </dgm:pt>
    <dgm:pt modelId="{7977B1E4-F58A-43E3-A75D-1878D016C7EC}" type="pres">
      <dgm:prSet presAssocID="{944BDC29-A58E-444C-9942-3FAA6FFEBB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350F958-0578-4008-9F0B-D304D50FD076}" type="pres">
      <dgm:prSet presAssocID="{944BDC29-A58E-444C-9942-3FAA6FFEBBA0}" presName="spaceRect" presStyleCnt="0"/>
      <dgm:spPr/>
    </dgm:pt>
    <dgm:pt modelId="{38DF4328-5540-409F-BFBB-264BB80DED6A}" type="pres">
      <dgm:prSet presAssocID="{944BDC29-A58E-444C-9942-3FAA6FFEBBA0}" presName="parTx" presStyleLbl="revTx" presStyleIdx="1" presStyleCnt="2">
        <dgm:presLayoutVars>
          <dgm:chMax val="0"/>
          <dgm:chPref val="0"/>
        </dgm:presLayoutVars>
      </dgm:prSet>
      <dgm:spPr/>
    </dgm:pt>
  </dgm:ptLst>
  <dgm:cxnLst>
    <dgm:cxn modelId="{2D63D221-F12B-4D89-A293-BD16CA437FB0}" type="presOf" srcId="{944BDC29-A58E-444C-9942-3FAA6FFEBBA0}" destId="{38DF4328-5540-409F-BFBB-264BB80DED6A}" srcOrd="0" destOrd="0" presId="urn:microsoft.com/office/officeart/2018/2/layout/IconVerticalSolidList"/>
    <dgm:cxn modelId="{35AC874C-8B03-4BB4-B9D0-367A5E9F6817}" type="presOf" srcId="{2333597C-6EB7-4FEE-BE82-9A1BE965325E}" destId="{BD676B17-AD61-4D46-A30C-CEF727479D9F}" srcOrd="0" destOrd="0" presId="urn:microsoft.com/office/officeart/2018/2/layout/IconVerticalSolidList"/>
    <dgm:cxn modelId="{C909EEA2-CF2C-483C-AC1E-25A200C57596}" srcId="{491B5A38-0A2E-422D-B22A-6AF1B17FFD14}" destId="{944BDC29-A58E-444C-9942-3FAA6FFEBBA0}" srcOrd="1" destOrd="0" parTransId="{DD983EE6-2288-421E-B51A-E69DD930DA41}" sibTransId="{F3B10992-471A-44A5-8C80-20718497059D}"/>
    <dgm:cxn modelId="{24B33AF0-8052-4B6B-AC97-F701A660EB89}" srcId="{491B5A38-0A2E-422D-B22A-6AF1B17FFD14}" destId="{2333597C-6EB7-4FEE-BE82-9A1BE965325E}" srcOrd="0" destOrd="0" parTransId="{4ED9DB0A-DFE5-438D-AE57-EA869E23A2A4}" sibTransId="{A208681E-B1EF-4281-9B87-C1DC5D5FF6DE}"/>
    <dgm:cxn modelId="{134842FD-84B2-42C7-85E9-77280F94B1CF}" type="presOf" srcId="{491B5A38-0A2E-422D-B22A-6AF1B17FFD14}" destId="{5458FB11-4E67-4F8A-A74E-0300B3EF6E1A}" srcOrd="0" destOrd="0" presId="urn:microsoft.com/office/officeart/2018/2/layout/IconVerticalSolidList"/>
    <dgm:cxn modelId="{C6790E24-3FB3-4863-A109-E36E58A5182D}" type="presParOf" srcId="{5458FB11-4E67-4F8A-A74E-0300B3EF6E1A}" destId="{15F060F8-29CC-4CBA-9E29-326D7CE7C877}" srcOrd="0" destOrd="0" presId="urn:microsoft.com/office/officeart/2018/2/layout/IconVerticalSolidList"/>
    <dgm:cxn modelId="{B94D6AFE-CBE9-4577-AA8F-89FFB5F88077}" type="presParOf" srcId="{15F060F8-29CC-4CBA-9E29-326D7CE7C877}" destId="{AEF46A05-CEC2-4085-B963-6EFF62D0EEF6}" srcOrd="0" destOrd="0" presId="urn:microsoft.com/office/officeart/2018/2/layout/IconVerticalSolidList"/>
    <dgm:cxn modelId="{5822F4EE-2C26-4034-8517-5ABC0B60EF65}" type="presParOf" srcId="{15F060F8-29CC-4CBA-9E29-326D7CE7C877}" destId="{3C56147A-867E-433B-AC77-36BB441A1BDA}" srcOrd="1" destOrd="0" presId="urn:microsoft.com/office/officeart/2018/2/layout/IconVerticalSolidList"/>
    <dgm:cxn modelId="{9BA73D3C-054C-46F2-9C6E-2C5E6C633079}" type="presParOf" srcId="{15F060F8-29CC-4CBA-9E29-326D7CE7C877}" destId="{9DC2B7E5-4290-4399-A473-29485882C550}" srcOrd="2" destOrd="0" presId="urn:microsoft.com/office/officeart/2018/2/layout/IconVerticalSolidList"/>
    <dgm:cxn modelId="{DA0A874C-9FAA-49FD-8F20-D4501F4A2A1B}" type="presParOf" srcId="{15F060F8-29CC-4CBA-9E29-326D7CE7C877}" destId="{BD676B17-AD61-4D46-A30C-CEF727479D9F}" srcOrd="3" destOrd="0" presId="urn:microsoft.com/office/officeart/2018/2/layout/IconVerticalSolidList"/>
    <dgm:cxn modelId="{BA9E9EF2-B18E-4E30-B9B6-78B009183FCE}" type="presParOf" srcId="{5458FB11-4E67-4F8A-A74E-0300B3EF6E1A}" destId="{0304B510-1759-48B7-A24F-187A65149D28}" srcOrd="1" destOrd="0" presId="urn:microsoft.com/office/officeart/2018/2/layout/IconVerticalSolidList"/>
    <dgm:cxn modelId="{5FF75C97-3E2C-4125-A7EF-49817EDD7914}" type="presParOf" srcId="{5458FB11-4E67-4F8A-A74E-0300B3EF6E1A}" destId="{6609BF55-C856-44DA-AEA7-5CCF6FA0BA71}" srcOrd="2" destOrd="0" presId="urn:microsoft.com/office/officeart/2018/2/layout/IconVerticalSolidList"/>
    <dgm:cxn modelId="{5B52D2C4-AE1E-4281-B5C1-C1A31BACCEC2}" type="presParOf" srcId="{6609BF55-C856-44DA-AEA7-5CCF6FA0BA71}" destId="{A4CCA7F9-7B06-423B-8253-AA0F1DB3CA7A}" srcOrd="0" destOrd="0" presId="urn:microsoft.com/office/officeart/2018/2/layout/IconVerticalSolidList"/>
    <dgm:cxn modelId="{A556065E-8511-4FC6-AD20-9A9B1EF90C88}" type="presParOf" srcId="{6609BF55-C856-44DA-AEA7-5CCF6FA0BA71}" destId="{7977B1E4-F58A-43E3-A75D-1878D016C7EC}" srcOrd="1" destOrd="0" presId="urn:microsoft.com/office/officeart/2018/2/layout/IconVerticalSolidList"/>
    <dgm:cxn modelId="{122EA103-40AB-4D5B-BBF2-25FA4767A9E2}" type="presParOf" srcId="{6609BF55-C856-44DA-AEA7-5CCF6FA0BA71}" destId="{E350F958-0578-4008-9F0B-D304D50FD076}" srcOrd="2" destOrd="0" presId="urn:microsoft.com/office/officeart/2018/2/layout/IconVerticalSolidList"/>
    <dgm:cxn modelId="{CF194E94-99F0-46FF-A81E-CFAE05D1D42E}" type="presParOf" srcId="{6609BF55-C856-44DA-AEA7-5CCF6FA0BA71}" destId="{38DF4328-5540-409F-BFBB-264BB80DED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39BF78-B1B2-441F-B64B-66B22B3A05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EB5620B-6C1F-4324-AF29-A90A6BCEB113}">
      <dgm:prSet/>
      <dgm:spPr/>
      <dgm:t>
        <a:bodyPr/>
        <a:lstStyle/>
        <a:p>
          <a:pPr>
            <a:lnSpc>
              <a:spcPct val="100000"/>
            </a:lnSpc>
          </a:pPr>
          <a:r>
            <a:rPr lang="en-US"/>
            <a:t>The trained Gradient Boosting Regressor model and the preprocessor are saved using joblib.dump.</a:t>
          </a:r>
        </a:p>
      </dgm:t>
    </dgm:pt>
    <dgm:pt modelId="{05957C12-94C5-400A-A5BA-FD3DF7BD79AB}" type="parTrans" cxnId="{B25E159C-E14F-4B99-911F-22A541DAE020}">
      <dgm:prSet/>
      <dgm:spPr/>
      <dgm:t>
        <a:bodyPr/>
        <a:lstStyle/>
        <a:p>
          <a:endParaRPr lang="en-US"/>
        </a:p>
      </dgm:t>
    </dgm:pt>
    <dgm:pt modelId="{0EB2FB22-4ECB-4571-BF52-1CCF991AC31D}" type="sibTrans" cxnId="{B25E159C-E14F-4B99-911F-22A541DAE020}">
      <dgm:prSet/>
      <dgm:spPr/>
      <dgm:t>
        <a:bodyPr/>
        <a:lstStyle/>
        <a:p>
          <a:endParaRPr lang="en-US"/>
        </a:p>
      </dgm:t>
    </dgm:pt>
    <dgm:pt modelId="{4612C412-CA8F-48AD-9592-C1A3B7153043}">
      <dgm:prSet/>
      <dgm:spPr/>
      <dgm:t>
        <a:bodyPr/>
        <a:lstStyle/>
        <a:p>
          <a:pPr>
            <a:lnSpc>
              <a:spcPct val="100000"/>
            </a:lnSpc>
          </a:pPr>
          <a:r>
            <a:rPr lang="en-US"/>
            <a:t>he model and preprocessor are loaded, and a sample prediction is obtained by making a POST request to the API endpoint (http://localhost:8000/predict). The response provides the predicted rental price per day.</a:t>
          </a:r>
        </a:p>
      </dgm:t>
    </dgm:pt>
    <dgm:pt modelId="{D8B91569-2E75-449B-8D95-DCEB550CE895}" type="parTrans" cxnId="{AF284015-6143-478C-939E-1FEEA6AF79A6}">
      <dgm:prSet/>
      <dgm:spPr/>
      <dgm:t>
        <a:bodyPr/>
        <a:lstStyle/>
        <a:p>
          <a:endParaRPr lang="en-US"/>
        </a:p>
      </dgm:t>
    </dgm:pt>
    <dgm:pt modelId="{CDD5945B-3727-4FA0-9693-2A6F803A9D6E}" type="sibTrans" cxnId="{AF284015-6143-478C-939E-1FEEA6AF79A6}">
      <dgm:prSet/>
      <dgm:spPr/>
      <dgm:t>
        <a:bodyPr/>
        <a:lstStyle/>
        <a:p>
          <a:endParaRPr lang="en-US"/>
        </a:p>
      </dgm:t>
    </dgm:pt>
    <dgm:pt modelId="{CC16B328-98D8-45E3-AFE2-E2D6B1F35F64}">
      <dgm:prSet/>
      <dgm:spPr/>
      <dgm:t>
        <a:bodyPr/>
        <a:lstStyle/>
        <a:p>
          <a:pPr>
            <a:lnSpc>
              <a:spcPct val="100000"/>
            </a:lnSpc>
          </a:pPr>
          <a:r>
            <a:rPr lang="en-US"/>
            <a:t>Overall, the modeling process involves data preprocessing, training a regression baseline, implementing a Gradient Boosting Regressor, and preparing an API for real-time predictions.</a:t>
          </a:r>
          <a:r>
            <a:rPr lang="en-US" i="0"/>
            <a:t>.</a:t>
          </a:r>
          <a:endParaRPr lang="en-US"/>
        </a:p>
      </dgm:t>
    </dgm:pt>
    <dgm:pt modelId="{880AF192-97BD-4137-83C0-78DB52B75579}" type="parTrans" cxnId="{3A5C5C39-12C0-4B59-A793-213AE09738BC}">
      <dgm:prSet/>
      <dgm:spPr/>
      <dgm:t>
        <a:bodyPr/>
        <a:lstStyle/>
        <a:p>
          <a:endParaRPr lang="en-US"/>
        </a:p>
      </dgm:t>
    </dgm:pt>
    <dgm:pt modelId="{0E3B0AAD-53A8-4FFC-BF26-1C45777114D9}" type="sibTrans" cxnId="{3A5C5C39-12C0-4B59-A793-213AE09738BC}">
      <dgm:prSet/>
      <dgm:spPr/>
      <dgm:t>
        <a:bodyPr/>
        <a:lstStyle/>
        <a:p>
          <a:endParaRPr lang="en-US"/>
        </a:p>
      </dgm:t>
    </dgm:pt>
    <dgm:pt modelId="{0D8BB948-AEE9-4FE3-BAF2-795F4A576779}" type="pres">
      <dgm:prSet presAssocID="{9339BF78-B1B2-441F-B64B-66B22B3A057B}" presName="root" presStyleCnt="0">
        <dgm:presLayoutVars>
          <dgm:dir/>
          <dgm:resizeHandles val="exact"/>
        </dgm:presLayoutVars>
      </dgm:prSet>
      <dgm:spPr/>
    </dgm:pt>
    <dgm:pt modelId="{DDAB3033-072C-42F2-B20C-F02AE48FC625}" type="pres">
      <dgm:prSet presAssocID="{CEB5620B-6C1F-4324-AF29-A90A6BCEB113}" presName="compNode" presStyleCnt="0"/>
      <dgm:spPr/>
    </dgm:pt>
    <dgm:pt modelId="{F627DE75-7EBF-4B71-873B-43B4E596574A}" type="pres">
      <dgm:prSet presAssocID="{CEB5620B-6C1F-4324-AF29-A90A6BCEB113}" presName="bgRect" presStyleLbl="bgShp" presStyleIdx="0" presStyleCnt="3"/>
      <dgm:spPr/>
    </dgm:pt>
    <dgm:pt modelId="{6F97F85F-E26C-4EB1-AB0C-E91C9DE9025B}" type="pres">
      <dgm:prSet presAssocID="{CEB5620B-6C1F-4324-AF29-A90A6BCEB1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les with Arrows"/>
        </a:ext>
      </dgm:extLst>
    </dgm:pt>
    <dgm:pt modelId="{CAE67F2A-034A-4369-845B-7F5F9395BA7E}" type="pres">
      <dgm:prSet presAssocID="{CEB5620B-6C1F-4324-AF29-A90A6BCEB113}" presName="spaceRect" presStyleCnt="0"/>
      <dgm:spPr/>
    </dgm:pt>
    <dgm:pt modelId="{D313E53F-12D1-4DBE-84A7-298BD3850B44}" type="pres">
      <dgm:prSet presAssocID="{CEB5620B-6C1F-4324-AF29-A90A6BCEB113}" presName="parTx" presStyleLbl="revTx" presStyleIdx="0" presStyleCnt="3">
        <dgm:presLayoutVars>
          <dgm:chMax val="0"/>
          <dgm:chPref val="0"/>
        </dgm:presLayoutVars>
      </dgm:prSet>
      <dgm:spPr/>
    </dgm:pt>
    <dgm:pt modelId="{1636AA25-B6B7-499F-A2CE-EF831EE6CBE9}" type="pres">
      <dgm:prSet presAssocID="{0EB2FB22-4ECB-4571-BF52-1CCF991AC31D}" presName="sibTrans" presStyleCnt="0"/>
      <dgm:spPr/>
    </dgm:pt>
    <dgm:pt modelId="{810C9CE5-40B7-4ADA-AB3D-0E191C98E053}" type="pres">
      <dgm:prSet presAssocID="{4612C412-CA8F-48AD-9592-C1A3B7153043}" presName="compNode" presStyleCnt="0"/>
      <dgm:spPr/>
    </dgm:pt>
    <dgm:pt modelId="{8A00F62B-82EE-4500-91DE-2686072D191C}" type="pres">
      <dgm:prSet presAssocID="{4612C412-CA8F-48AD-9592-C1A3B7153043}" presName="bgRect" presStyleLbl="bgShp" presStyleIdx="1" presStyleCnt="3"/>
      <dgm:spPr/>
    </dgm:pt>
    <dgm:pt modelId="{760C45ED-8AE1-45BF-BEE8-AD1C97CB80B7}" type="pres">
      <dgm:prSet presAssocID="{4612C412-CA8F-48AD-9592-C1A3B71530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17B74461-AA4A-42D0-B0A1-66FEBC279B8C}" type="pres">
      <dgm:prSet presAssocID="{4612C412-CA8F-48AD-9592-C1A3B7153043}" presName="spaceRect" presStyleCnt="0"/>
      <dgm:spPr/>
    </dgm:pt>
    <dgm:pt modelId="{8AD9C72B-41C1-4112-89F5-5E7261343588}" type="pres">
      <dgm:prSet presAssocID="{4612C412-CA8F-48AD-9592-C1A3B7153043}" presName="parTx" presStyleLbl="revTx" presStyleIdx="1" presStyleCnt="3">
        <dgm:presLayoutVars>
          <dgm:chMax val="0"/>
          <dgm:chPref val="0"/>
        </dgm:presLayoutVars>
      </dgm:prSet>
      <dgm:spPr/>
    </dgm:pt>
    <dgm:pt modelId="{FABE53E3-785A-470E-AB28-CBB31C411E45}" type="pres">
      <dgm:prSet presAssocID="{CDD5945B-3727-4FA0-9693-2A6F803A9D6E}" presName="sibTrans" presStyleCnt="0"/>
      <dgm:spPr/>
    </dgm:pt>
    <dgm:pt modelId="{83D24C60-1F7B-4DE7-BD21-F8DB3D6A85B2}" type="pres">
      <dgm:prSet presAssocID="{CC16B328-98D8-45E3-AFE2-E2D6B1F35F64}" presName="compNode" presStyleCnt="0"/>
      <dgm:spPr/>
    </dgm:pt>
    <dgm:pt modelId="{8959B4A3-A3F9-40EC-B9A0-14884102EB99}" type="pres">
      <dgm:prSet presAssocID="{CC16B328-98D8-45E3-AFE2-E2D6B1F35F64}" presName="bgRect" presStyleLbl="bgShp" presStyleIdx="2" presStyleCnt="3"/>
      <dgm:spPr/>
    </dgm:pt>
    <dgm:pt modelId="{A5CC4595-18CC-4325-9A77-F529E514384C}" type="pres">
      <dgm:prSet presAssocID="{CC16B328-98D8-45E3-AFE2-E2D6B1F35F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C071FFAE-4E74-4DBC-80CA-F13CF9E86DF1}" type="pres">
      <dgm:prSet presAssocID="{CC16B328-98D8-45E3-AFE2-E2D6B1F35F64}" presName="spaceRect" presStyleCnt="0"/>
      <dgm:spPr/>
    </dgm:pt>
    <dgm:pt modelId="{CB68F543-A428-4AB0-9057-E2A46E32C0AD}" type="pres">
      <dgm:prSet presAssocID="{CC16B328-98D8-45E3-AFE2-E2D6B1F35F64}" presName="parTx" presStyleLbl="revTx" presStyleIdx="2" presStyleCnt="3">
        <dgm:presLayoutVars>
          <dgm:chMax val="0"/>
          <dgm:chPref val="0"/>
        </dgm:presLayoutVars>
      </dgm:prSet>
      <dgm:spPr/>
    </dgm:pt>
  </dgm:ptLst>
  <dgm:cxnLst>
    <dgm:cxn modelId="{012D7B0E-28FF-48BC-A4D8-3AA18E6B4BEA}" type="presOf" srcId="{CC16B328-98D8-45E3-AFE2-E2D6B1F35F64}" destId="{CB68F543-A428-4AB0-9057-E2A46E32C0AD}" srcOrd="0" destOrd="0" presId="urn:microsoft.com/office/officeart/2018/2/layout/IconVerticalSolidList"/>
    <dgm:cxn modelId="{AF284015-6143-478C-939E-1FEEA6AF79A6}" srcId="{9339BF78-B1B2-441F-B64B-66B22B3A057B}" destId="{4612C412-CA8F-48AD-9592-C1A3B7153043}" srcOrd="1" destOrd="0" parTransId="{D8B91569-2E75-449B-8D95-DCEB550CE895}" sibTransId="{CDD5945B-3727-4FA0-9693-2A6F803A9D6E}"/>
    <dgm:cxn modelId="{A2BEC01D-FA5B-44AD-BC77-B4E442E0F4C1}" type="presOf" srcId="{4612C412-CA8F-48AD-9592-C1A3B7153043}" destId="{8AD9C72B-41C1-4112-89F5-5E7261343588}" srcOrd="0" destOrd="0" presId="urn:microsoft.com/office/officeart/2018/2/layout/IconVerticalSolidList"/>
    <dgm:cxn modelId="{3A5C5C39-12C0-4B59-A793-213AE09738BC}" srcId="{9339BF78-B1B2-441F-B64B-66B22B3A057B}" destId="{CC16B328-98D8-45E3-AFE2-E2D6B1F35F64}" srcOrd="2" destOrd="0" parTransId="{880AF192-97BD-4137-83C0-78DB52B75579}" sibTransId="{0E3B0AAD-53A8-4FFC-BF26-1C45777114D9}"/>
    <dgm:cxn modelId="{857F0161-6130-41AA-9CAD-CD25CA2F7499}" type="presOf" srcId="{CEB5620B-6C1F-4324-AF29-A90A6BCEB113}" destId="{D313E53F-12D1-4DBE-84A7-298BD3850B44}" srcOrd="0" destOrd="0" presId="urn:microsoft.com/office/officeart/2018/2/layout/IconVerticalSolidList"/>
    <dgm:cxn modelId="{10427C71-23D1-47B1-AE08-0B0CB5A23F03}" type="presOf" srcId="{9339BF78-B1B2-441F-B64B-66B22B3A057B}" destId="{0D8BB948-AEE9-4FE3-BAF2-795F4A576779}" srcOrd="0" destOrd="0" presId="urn:microsoft.com/office/officeart/2018/2/layout/IconVerticalSolidList"/>
    <dgm:cxn modelId="{B25E159C-E14F-4B99-911F-22A541DAE020}" srcId="{9339BF78-B1B2-441F-B64B-66B22B3A057B}" destId="{CEB5620B-6C1F-4324-AF29-A90A6BCEB113}" srcOrd="0" destOrd="0" parTransId="{05957C12-94C5-400A-A5BA-FD3DF7BD79AB}" sibTransId="{0EB2FB22-4ECB-4571-BF52-1CCF991AC31D}"/>
    <dgm:cxn modelId="{D7B111F7-5226-4667-8736-972C87D56840}" type="presParOf" srcId="{0D8BB948-AEE9-4FE3-BAF2-795F4A576779}" destId="{DDAB3033-072C-42F2-B20C-F02AE48FC625}" srcOrd="0" destOrd="0" presId="urn:microsoft.com/office/officeart/2018/2/layout/IconVerticalSolidList"/>
    <dgm:cxn modelId="{D443DFD8-1124-4595-B6C1-42D0A1E407FC}" type="presParOf" srcId="{DDAB3033-072C-42F2-B20C-F02AE48FC625}" destId="{F627DE75-7EBF-4B71-873B-43B4E596574A}" srcOrd="0" destOrd="0" presId="urn:microsoft.com/office/officeart/2018/2/layout/IconVerticalSolidList"/>
    <dgm:cxn modelId="{C83268E1-7F8B-4AF7-9E29-E6D477C7B6A9}" type="presParOf" srcId="{DDAB3033-072C-42F2-B20C-F02AE48FC625}" destId="{6F97F85F-E26C-4EB1-AB0C-E91C9DE9025B}" srcOrd="1" destOrd="0" presId="urn:microsoft.com/office/officeart/2018/2/layout/IconVerticalSolidList"/>
    <dgm:cxn modelId="{32F708C3-96DF-4222-B368-9271EDB5AA78}" type="presParOf" srcId="{DDAB3033-072C-42F2-B20C-F02AE48FC625}" destId="{CAE67F2A-034A-4369-845B-7F5F9395BA7E}" srcOrd="2" destOrd="0" presId="urn:microsoft.com/office/officeart/2018/2/layout/IconVerticalSolidList"/>
    <dgm:cxn modelId="{E7143E53-E658-4300-ACE9-147C4973D98D}" type="presParOf" srcId="{DDAB3033-072C-42F2-B20C-F02AE48FC625}" destId="{D313E53F-12D1-4DBE-84A7-298BD3850B44}" srcOrd="3" destOrd="0" presId="urn:microsoft.com/office/officeart/2018/2/layout/IconVerticalSolidList"/>
    <dgm:cxn modelId="{0C4F83A8-F310-47BD-B888-00BE3996C83C}" type="presParOf" srcId="{0D8BB948-AEE9-4FE3-BAF2-795F4A576779}" destId="{1636AA25-B6B7-499F-A2CE-EF831EE6CBE9}" srcOrd="1" destOrd="0" presId="urn:microsoft.com/office/officeart/2018/2/layout/IconVerticalSolidList"/>
    <dgm:cxn modelId="{2B63952D-FFBF-4825-915C-040DC0EC623B}" type="presParOf" srcId="{0D8BB948-AEE9-4FE3-BAF2-795F4A576779}" destId="{810C9CE5-40B7-4ADA-AB3D-0E191C98E053}" srcOrd="2" destOrd="0" presId="urn:microsoft.com/office/officeart/2018/2/layout/IconVerticalSolidList"/>
    <dgm:cxn modelId="{7EB92A24-D03D-4A52-9A42-2A9C030B7570}" type="presParOf" srcId="{810C9CE5-40B7-4ADA-AB3D-0E191C98E053}" destId="{8A00F62B-82EE-4500-91DE-2686072D191C}" srcOrd="0" destOrd="0" presId="urn:microsoft.com/office/officeart/2018/2/layout/IconVerticalSolidList"/>
    <dgm:cxn modelId="{905D0733-5198-4C65-B774-EF5AF7EF1B02}" type="presParOf" srcId="{810C9CE5-40B7-4ADA-AB3D-0E191C98E053}" destId="{760C45ED-8AE1-45BF-BEE8-AD1C97CB80B7}" srcOrd="1" destOrd="0" presId="urn:microsoft.com/office/officeart/2018/2/layout/IconVerticalSolidList"/>
    <dgm:cxn modelId="{CC789506-B702-4F15-A9B0-0592CAEBACB4}" type="presParOf" srcId="{810C9CE5-40B7-4ADA-AB3D-0E191C98E053}" destId="{17B74461-AA4A-42D0-B0A1-66FEBC279B8C}" srcOrd="2" destOrd="0" presId="urn:microsoft.com/office/officeart/2018/2/layout/IconVerticalSolidList"/>
    <dgm:cxn modelId="{05DC7B38-51B0-43F2-806A-D031EA68A101}" type="presParOf" srcId="{810C9CE5-40B7-4ADA-AB3D-0E191C98E053}" destId="{8AD9C72B-41C1-4112-89F5-5E7261343588}" srcOrd="3" destOrd="0" presId="urn:microsoft.com/office/officeart/2018/2/layout/IconVerticalSolidList"/>
    <dgm:cxn modelId="{EC985BBC-197B-49D1-AFDC-46BF37FCFAD1}" type="presParOf" srcId="{0D8BB948-AEE9-4FE3-BAF2-795F4A576779}" destId="{FABE53E3-785A-470E-AB28-CBB31C411E45}" srcOrd="3" destOrd="0" presId="urn:microsoft.com/office/officeart/2018/2/layout/IconVerticalSolidList"/>
    <dgm:cxn modelId="{222AF821-5135-4253-959C-ED8834391140}" type="presParOf" srcId="{0D8BB948-AEE9-4FE3-BAF2-795F4A576779}" destId="{83D24C60-1F7B-4DE7-BD21-F8DB3D6A85B2}" srcOrd="4" destOrd="0" presId="urn:microsoft.com/office/officeart/2018/2/layout/IconVerticalSolidList"/>
    <dgm:cxn modelId="{C6786EEE-7357-46D3-8E94-CB7A9B0EC6D2}" type="presParOf" srcId="{83D24C60-1F7B-4DE7-BD21-F8DB3D6A85B2}" destId="{8959B4A3-A3F9-40EC-B9A0-14884102EB99}" srcOrd="0" destOrd="0" presId="urn:microsoft.com/office/officeart/2018/2/layout/IconVerticalSolidList"/>
    <dgm:cxn modelId="{EE7D3E4F-FB79-4BC5-8C92-D21597D29347}" type="presParOf" srcId="{83D24C60-1F7B-4DE7-BD21-F8DB3D6A85B2}" destId="{A5CC4595-18CC-4325-9A77-F529E514384C}" srcOrd="1" destOrd="0" presId="urn:microsoft.com/office/officeart/2018/2/layout/IconVerticalSolidList"/>
    <dgm:cxn modelId="{21B0D525-4674-4C66-9642-DD18A44B4BA3}" type="presParOf" srcId="{83D24C60-1F7B-4DE7-BD21-F8DB3D6A85B2}" destId="{C071FFAE-4E74-4DBC-80CA-F13CF9E86DF1}" srcOrd="2" destOrd="0" presId="urn:microsoft.com/office/officeart/2018/2/layout/IconVerticalSolidList"/>
    <dgm:cxn modelId="{C71F0D46-637F-4BE2-B9F7-2AF20A35BCE1}" type="presParOf" srcId="{83D24C60-1F7B-4DE7-BD21-F8DB3D6A85B2}" destId="{CB68F543-A428-4AB0-9057-E2A46E32C0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206AE-DF58-4122-8A1B-7AA4A0D15708}">
      <dsp:nvSpPr>
        <dsp:cNvPr id="0" name=""/>
        <dsp:cNvSpPr/>
      </dsp:nvSpPr>
      <dsp:spPr>
        <a:xfrm>
          <a:off x="0" y="7073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Early: 6820</a:t>
          </a:r>
          <a:endParaRPr lang="en-US" sz="1800" kern="1200"/>
        </a:p>
      </dsp:txBody>
      <dsp:txXfrm>
        <a:off x="21075" y="91808"/>
        <a:ext cx="5641917" cy="389580"/>
      </dsp:txXfrm>
    </dsp:sp>
    <dsp:sp modelId="{8DAA60D2-4FE5-4683-8C07-7F95D7CC34B2}">
      <dsp:nvSpPr>
        <dsp:cNvPr id="0" name=""/>
        <dsp:cNvSpPr/>
      </dsp:nvSpPr>
      <dsp:spPr>
        <a:xfrm>
          <a:off x="0" y="55430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NA (Not Available): 4964</a:t>
          </a:r>
          <a:endParaRPr lang="en-US" sz="1800" kern="1200"/>
        </a:p>
      </dsp:txBody>
      <dsp:txXfrm>
        <a:off x="21075" y="575378"/>
        <a:ext cx="5641917" cy="389580"/>
      </dsp:txXfrm>
    </dsp:sp>
    <dsp:sp modelId="{C987E256-5EF2-4ABE-A4FA-88DE554F4F58}">
      <dsp:nvSpPr>
        <dsp:cNvPr id="0" name=""/>
        <dsp:cNvSpPr/>
      </dsp:nvSpPr>
      <dsp:spPr>
        <a:xfrm>
          <a:off x="0" y="103787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Very late: 2568</a:t>
          </a:r>
          <a:endParaRPr lang="en-US" sz="1800" kern="1200"/>
        </a:p>
      </dsp:txBody>
      <dsp:txXfrm>
        <a:off x="21075" y="1058948"/>
        <a:ext cx="5641917" cy="389580"/>
      </dsp:txXfrm>
    </dsp:sp>
    <dsp:sp modelId="{36897518-AC07-4B68-ABDB-754038598F36}">
      <dsp:nvSpPr>
        <dsp:cNvPr id="0" name=""/>
        <dsp:cNvSpPr/>
      </dsp:nvSpPr>
      <dsp:spPr>
        <a:xfrm>
          <a:off x="0" y="152144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Late 0-15: 2003</a:t>
          </a:r>
          <a:endParaRPr lang="en-US" sz="1800" kern="1200"/>
        </a:p>
      </dsp:txBody>
      <dsp:txXfrm>
        <a:off x="21075" y="1542518"/>
        <a:ext cx="5641917" cy="389580"/>
      </dsp:txXfrm>
    </dsp:sp>
    <dsp:sp modelId="{F6D033BC-820A-4848-B6E9-BC5AAAF310F6}">
      <dsp:nvSpPr>
        <dsp:cNvPr id="0" name=""/>
        <dsp:cNvSpPr/>
      </dsp:nvSpPr>
      <dsp:spPr>
        <a:xfrm>
          <a:off x="0" y="200501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Late 60-120: 1860</a:t>
          </a:r>
          <a:endParaRPr lang="en-US" sz="1800" kern="1200"/>
        </a:p>
      </dsp:txBody>
      <dsp:txXfrm>
        <a:off x="21075" y="2026088"/>
        <a:ext cx="5641917" cy="389580"/>
      </dsp:txXfrm>
    </dsp:sp>
    <dsp:sp modelId="{EAF39B9A-3BB6-4621-AA83-0D97DF26CEBA}">
      <dsp:nvSpPr>
        <dsp:cNvPr id="0" name=""/>
        <dsp:cNvSpPr/>
      </dsp:nvSpPr>
      <dsp:spPr>
        <a:xfrm>
          <a:off x="0" y="248858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Late 30-60: 1722</a:t>
          </a:r>
          <a:endParaRPr lang="en-US" sz="1800" kern="1200"/>
        </a:p>
      </dsp:txBody>
      <dsp:txXfrm>
        <a:off x="21075" y="2509658"/>
        <a:ext cx="5641917" cy="389580"/>
      </dsp:txXfrm>
    </dsp:sp>
    <dsp:sp modelId="{7F1C40F4-79A9-4B83-B0AE-2908D3265E95}">
      <dsp:nvSpPr>
        <dsp:cNvPr id="0" name=""/>
        <dsp:cNvSpPr/>
      </dsp:nvSpPr>
      <dsp:spPr>
        <a:xfrm>
          <a:off x="0" y="2972153"/>
          <a:ext cx="5684067"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Late 15-30: 1373</a:t>
          </a:r>
          <a:endParaRPr lang="en-US" sz="1800" kern="1200"/>
        </a:p>
      </dsp:txBody>
      <dsp:txXfrm>
        <a:off x="21075" y="2993228"/>
        <a:ext cx="5641917"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82920-797C-4DD0-A9EE-E626FE01AB75}">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F8E86-F17D-47EF-B6DA-6FFBEADF2C8F}">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7EFCB-C9AC-44E5-ADBE-586927F6336F}">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On average, approximately 43.36% of drivers experience delays during the checkout process.</a:t>
          </a:r>
          <a:endParaRPr lang="en-US" sz="2100" kern="1200"/>
        </a:p>
      </dsp:txBody>
      <dsp:txXfrm>
        <a:off x="1834517" y="1507711"/>
        <a:ext cx="3148942" cy="1335915"/>
      </dsp:txXfrm>
    </dsp:sp>
    <dsp:sp modelId="{DDF9EC28-2F98-4281-B047-3B33F2EDA17C}">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50221E-400F-4C8B-956B-1221D17ED839}">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1A5E1-A3AE-45D2-B22E-2BA4BDA13505}">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For those who are late, the average delay is around 124.32 minutes.</a:t>
          </a:r>
          <a:endParaRPr lang="en-US" sz="2100" kern="1200"/>
        </a:p>
      </dsp:txBody>
      <dsp:txXfrm>
        <a:off x="7154322"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46A05-CEC2-4085-B963-6EFF62D0EEF6}">
      <dsp:nvSpPr>
        <dsp:cNvPr id="0" name=""/>
        <dsp:cNvSpPr/>
      </dsp:nvSpPr>
      <dsp:spPr>
        <a:xfrm>
          <a:off x="0" y="598545"/>
          <a:ext cx="9724031" cy="1105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6147A-867E-433B-AC77-36BB441A1BDA}">
      <dsp:nvSpPr>
        <dsp:cNvPr id="0" name=""/>
        <dsp:cNvSpPr/>
      </dsp:nvSpPr>
      <dsp:spPr>
        <a:xfrm>
          <a:off x="334264" y="847172"/>
          <a:ext cx="607754" cy="607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76B17-AD61-4D46-A30C-CEF727479D9F}">
      <dsp:nvSpPr>
        <dsp:cNvPr id="0" name=""/>
        <dsp:cNvSpPr/>
      </dsp:nvSpPr>
      <dsp:spPr>
        <a:xfrm>
          <a:off x="1276283" y="598545"/>
          <a:ext cx="8447747" cy="110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47" tIns="116947" rIns="116947" bIns="116947" numCol="1" spcCol="1270" anchor="ctr" anchorCtr="0">
          <a:noAutofit/>
        </a:bodyPr>
        <a:lstStyle/>
        <a:p>
          <a:pPr marL="0" lvl="0" indent="0" algn="l" defTabSz="800100">
            <a:lnSpc>
              <a:spcPct val="100000"/>
            </a:lnSpc>
            <a:spcBef>
              <a:spcPct val="0"/>
            </a:spcBef>
            <a:spcAft>
              <a:spcPct val="35000"/>
            </a:spcAft>
            <a:buNone/>
          </a:pPr>
          <a:r>
            <a:rPr lang="en-US" sz="1800" kern="1200"/>
            <a:t>loading the dataset and splitting it into features (X) and the target variable (Y). The features include both numeric (e.g., mileage, engine power) and categorical variables (e.g., model_key, fuel, paint_color).</a:t>
          </a:r>
        </a:p>
      </dsp:txBody>
      <dsp:txXfrm>
        <a:off x="1276283" y="598545"/>
        <a:ext cx="8447747" cy="1105007"/>
      </dsp:txXfrm>
    </dsp:sp>
    <dsp:sp modelId="{A4CCA7F9-7B06-423B-8253-AA0F1DB3CA7A}">
      <dsp:nvSpPr>
        <dsp:cNvPr id="0" name=""/>
        <dsp:cNvSpPr/>
      </dsp:nvSpPr>
      <dsp:spPr>
        <a:xfrm>
          <a:off x="0" y="1979804"/>
          <a:ext cx="9724031" cy="110500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77B1E4-F58A-43E3-A75D-1878D016C7EC}">
      <dsp:nvSpPr>
        <dsp:cNvPr id="0" name=""/>
        <dsp:cNvSpPr/>
      </dsp:nvSpPr>
      <dsp:spPr>
        <a:xfrm>
          <a:off x="334264" y="2228431"/>
          <a:ext cx="607754" cy="607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F4328-5540-409F-BFBB-264BB80DED6A}">
      <dsp:nvSpPr>
        <dsp:cNvPr id="0" name=""/>
        <dsp:cNvSpPr/>
      </dsp:nvSpPr>
      <dsp:spPr>
        <a:xfrm>
          <a:off x="1276283" y="1979804"/>
          <a:ext cx="8447747" cy="1105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47" tIns="116947" rIns="116947" bIns="116947" numCol="1" spcCol="1270" anchor="ctr" anchorCtr="0">
          <a:noAutofit/>
        </a:bodyPr>
        <a:lstStyle/>
        <a:p>
          <a:pPr marL="0" lvl="0" indent="0" algn="l" defTabSz="800100">
            <a:lnSpc>
              <a:spcPct val="100000"/>
            </a:lnSpc>
            <a:spcBef>
              <a:spcPct val="0"/>
            </a:spcBef>
            <a:spcAft>
              <a:spcPct val="35000"/>
            </a:spcAft>
            <a:buNone/>
          </a:pPr>
          <a:r>
            <a:rPr lang="en-US" sz="1800" kern="1200" dirty="0"/>
            <a:t>Numeric features are standardized using </a:t>
          </a:r>
          <a:r>
            <a:rPr lang="en-US" sz="1800" kern="1200" dirty="0" err="1"/>
            <a:t>StandardScaler</a:t>
          </a:r>
          <a:r>
            <a:rPr lang="en-US" sz="1800" kern="1200" dirty="0"/>
            <a:t>, and categorical features are one-hot encoded using </a:t>
          </a:r>
          <a:r>
            <a:rPr lang="en-US" sz="1800" kern="1200" dirty="0" err="1"/>
            <a:t>OneHotEncoder</a:t>
          </a:r>
          <a:r>
            <a:rPr lang="en-US" sz="1800" kern="1200" dirty="0"/>
            <a:t>.</a:t>
          </a:r>
        </a:p>
      </dsp:txBody>
      <dsp:txXfrm>
        <a:off x="1276283" y="1979804"/>
        <a:ext cx="8447747" cy="1105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7DE75-7EBF-4B71-873B-43B4E596574A}">
      <dsp:nvSpPr>
        <dsp:cNvPr id="0" name=""/>
        <dsp:cNvSpPr/>
      </dsp:nvSpPr>
      <dsp:spPr>
        <a:xfrm>
          <a:off x="0" y="419"/>
          <a:ext cx="10143668" cy="9813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97F85F-E26C-4EB1-AB0C-E91C9DE9025B}">
      <dsp:nvSpPr>
        <dsp:cNvPr id="0" name=""/>
        <dsp:cNvSpPr/>
      </dsp:nvSpPr>
      <dsp:spPr>
        <a:xfrm>
          <a:off x="296855" y="221221"/>
          <a:ext cx="539737" cy="539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3E53F-12D1-4DBE-84A7-298BD3850B44}">
      <dsp:nvSpPr>
        <dsp:cNvPr id="0" name=""/>
        <dsp:cNvSpPr/>
      </dsp:nvSpPr>
      <dsp:spPr>
        <a:xfrm>
          <a:off x="1133448" y="419"/>
          <a:ext cx="9010219" cy="98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59" tIns="103859" rIns="103859" bIns="103859" numCol="1" spcCol="1270" anchor="ctr" anchorCtr="0">
          <a:noAutofit/>
        </a:bodyPr>
        <a:lstStyle/>
        <a:p>
          <a:pPr marL="0" lvl="0" indent="0" algn="l" defTabSz="711200">
            <a:lnSpc>
              <a:spcPct val="100000"/>
            </a:lnSpc>
            <a:spcBef>
              <a:spcPct val="0"/>
            </a:spcBef>
            <a:spcAft>
              <a:spcPct val="35000"/>
            </a:spcAft>
            <a:buNone/>
          </a:pPr>
          <a:r>
            <a:rPr lang="en-US" sz="1600" kern="1200"/>
            <a:t>The trained Gradient Boosting Regressor model and the preprocessor are saved using joblib.dump.</a:t>
          </a:r>
        </a:p>
      </dsp:txBody>
      <dsp:txXfrm>
        <a:off x="1133448" y="419"/>
        <a:ext cx="9010219" cy="981340"/>
      </dsp:txXfrm>
    </dsp:sp>
    <dsp:sp modelId="{8A00F62B-82EE-4500-91DE-2686072D191C}">
      <dsp:nvSpPr>
        <dsp:cNvPr id="0" name=""/>
        <dsp:cNvSpPr/>
      </dsp:nvSpPr>
      <dsp:spPr>
        <a:xfrm>
          <a:off x="0" y="1227095"/>
          <a:ext cx="10143668" cy="9813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C45ED-8AE1-45BF-BEE8-AD1C97CB80B7}">
      <dsp:nvSpPr>
        <dsp:cNvPr id="0" name=""/>
        <dsp:cNvSpPr/>
      </dsp:nvSpPr>
      <dsp:spPr>
        <a:xfrm>
          <a:off x="296855" y="1447896"/>
          <a:ext cx="539737" cy="539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9C72B-41C1-4112-89F5-5E7261343588}">
      <dsp:nvSpPr>
        <dsp:cNvPr id="0" name=""/>
        <dsp:cNvSpPr/>
      </dsp:nvSpPr>
      <dsp:spPr>
        <a:xfrm>
          <a:off x="1133448" y="1227095"/>
          <a:ext cx="9010219" cy="98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59" tIns="103859" rIns="103859" bIns="103859" numCol="1" spcCol="1270" anchor="ctr" anchorCtr="0">
          <a:noAutofit/>
        </a:bodyPr>
        <a:lstStyle/>
        <a:p>
          <a:pPr marL="0" lvl="0" indent="0" algn="l" defTabSz="711200">
            <a:lnSpc>
              <a:spcPct val="100000"/>
            </a:lnSpc>
            <a:spcBef>
              <a:spcPct val="0"/>
            </a:spcBef>
            <a:spcAft>
              <a:spcPct val="35000"/>
            </a:spcAft>
            <a:buNone/>
          </a:pPr>
          <a:r>
            <a:rPr lang="en-US" sz="1600" kern="1200"/>
            <a:t>he model and preprocessor are loaded, and a sample prediction is obtained by making a POST request to the API endpoint (http://localhost:8000/predict). The response provides the predicted rental price per day.</a:t>
          </a:r>
        </a:p>
      </dsp:txBody>
      <dsp:txXfrm>
        <a:off x="1133448" y="1227095"/>
        <a:ext cx="9010219" cy="981340"/>
      </dsp:txXfrm>
    </dsp:sp>
    <dsp:sp modelId="{8959B4A3-A3F9-40EC-B9A0-14884102EB99}">
      <dsp:nvSpPr>
        <dsp:cNvPr id="0" name=""/>
        <dsp:cNvSpPr/>
      </dsp:nvSpPr>
      <dsp:spPr>
        <a:xfrm>
          <a:off x="0" y="2453770"/>
          <a:ext cx="10143668" cy="9813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C4595-18CC-4325-9A77-F529E514384C}">
      <dsp:nvSpPr>
        <dsp:cNvPr id="0" name=""/>
        <dsp:cNvSpPr/>
      </dsp:nvSpPr>
      <dsp:spPr>
        <a:xfrm>
          <a:off x="296855" y="2674572"/>
          <a:ext cx="539737" cy="5397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68F543-A428-4AB0-9057-E2A46E32C0AD}">
      <dsp:nvSpPr>
        <dsp:cNvPr id="0" name=""/>
        <dsp:cNvSpPr/>
      </dsp:nvSpPr>
      <dsp:spPr>
        <a:xfrm>
          <a:off x="1133448" y="2453770"/>
          <a:ext cx="9010219" cy="98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59" tIns="103859" rIns="103859" bIns="103859" numCol="1" spcCol="1270" anchor="ctr" anchorCtr="0">
          <a:noAutofit/>
        </a:bodyPr>
        <a:lstStyle/>
        <a:p>
          <a:pPr marL="0" lvl="0" indent="0" algn="l" defTabSz="711200">
            <a:lnSpc>
              <a:spcPct val="100000"/>
            </a:lnSpc>
            <a:spcBef>
              <a:spcPct val="0"/>
            </a:spcBef>
            <a:spcAft>
              <a:spcPct val="35000"/>
            </a:spcAft>
            <a:buNone/>
          </a:pPr>
          <a:r>
            <a:rPr lang="en-US" sz="1600" kern="1200"/>
            <a:t>Overall, the modeling process involves data preprocessing, training a regression baseline, implementing a Gradient Boosting Regressor, and preparing an API for real-time predictions.</a:t>
          </a:r>
          <a:r>
            <a:rPr lang="en-US" sz="1600" i="0" kern="1200"/>
            <a:t>.</a:t>
          </a:r>
          <a:endParaRPr lang="en-US" sz="1600" kern="1200"/>
        </a:p>
      </dsp:txBody>
      <dsp:txXfrm>
        <a:off x="1133448" y="2453770"/>
        <a:ext cx="9010219" cy="981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0672-30D7-21FB-502D-D3FF64E5B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22D8DB-90A3-48C8-9A3E-5D3A8A657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903D8B-68A2-3C48-0133-131225DC75CA}"/>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3FBBF0A0-8060-EBB6-1409-743DF9FD1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5D87F-BB00-7199-F500-DAE7FEE72C78}"/>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41115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3F5E-C83C-A04F-D7C2-E5AE2DF20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566B8-30C4-5493-07D0-FF517A356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89634-32D4-FF46-8CE1-E037260A0CFE}"/>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082D6499-4A25-CAE1-F54F-77B35965E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81D44-19F6-CD58-46F3-018416348921}"/>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129656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D8D64-803D-68F9-A865-B145AD7A06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BCAD2-3809-0D3C-4941-9937B6018E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9F897-841F-12E9-EAB8-AD24BE93406A}"/>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4256D85C-A4CD-50C4-E61B-1CA507A92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02A5B-8BA5-B857-060C-C24DC475C41D}"/>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57433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4669-173E-989F-9C8B-E152504BD0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455E7-5B9B-09BF-542A-A04BDBF84C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BA6C6-5575-511B-A7DD-D95B15C745BD}"/>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FEF99BCF-C5E2-B97F-50C3-4E90B0963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B8A6F-E611-D3F2-E1F9-8B74A751F16D}"/>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25317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D0AF-A5DE-98A1-381B-9FD2C900A5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4F699B-2F22-DA4F-8695-A391B55A32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E909E-8F2D-16C0-DD21-EBEEDC9B3C40}"/>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A8A1492E-C5DB-D929-7CD7-71D38B9BE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56B03-B811-6F62-351D-601E21E0E4D6}"/>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303518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7342-7143-EA2B-654B-D4641A466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8941D7-01E8-5934-4F86-931F6DA94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349FC8-43E9-A848-DC58-7468BE791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4CAB6-3B7D-DE71-14CE-5A0867EC7600}"/>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6" name="Footer Placeholder 5">
            <a:extLst>
              <a:ext uri="{FF2B5EF4-FFF2-40B4-BE49-F238E27FC236}">
                <a16:creationId xmlns:a16="http://schemas.microsoft.com/office/drawing/2014/main" id="{C88C708C-EFE6-DA88-9DC5-BAA71A8A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6FC38-9FFF-7412-F01C-3A652470AF00}"/>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31168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89C1-75B1-32CC-5851-C4EABB2BB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504913-3A4E-7901-D624-B9D009CA5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52596-BCCA-6EB8-1EBF-FA1D6EDD4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5E495-D041-A283-245C-DAB00F11A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223BC-4801-F853-DE8C-3C5BF59C3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DA83D1-FE15-989E-3F35-592EBF4A2878}"/>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8" name="Footer Placeholder 7">
            <a:extLst>
              <a:ext uri="{FF2B5EF4-FFF2-40B4-BE49-F238E27FC236}">
                <a16:creationId xmlns:a16="http://schemas.microsoft.com/office/drawing/2014/main" id="{79854AF5-482A-B752-3418-1D5CAC46F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5D3313-3065-2562-D41D-7BBC8460076A}"/>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381779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568C-FD33-EAB0-6192-1BB444EEA7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94AA8-5071-D403-2CC0-A896429AC1CA}"/>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4" name="Footer Placeholder 3">
            <a:extLst>
              <a:ext uri="{FF2B5EF4-FFF2-40B4-BE49-F238E27FC236}">
                <a16:creationId xmlns:a16="http://schemas.microsoft.com/office/drawing/2014/main" id="{B75C8F54-D5F4-332E-1ECC-03897E37D0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55E78-F94E-4347-778C-CB1BFF869081}"/>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333116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44CF4-0FFF-DAA2-56A4-D5EC81D17EC0}"/>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3" name="Footer Placeholder 2">
            <a:extLst>
              <a:ext uri="{FF2B5EF4-FFF2-40B4-BE49-F238E27FC236}">
                <a16:creationId xmlns:a16="http://schemas.microsoft.com/office/drawing/2014/main" id="{823063AD-A05E-6FCC-5654-DA6E74D41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796F47-65E4-3C7B-FF19-4AAB18CF267F}"/>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75167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CAB6-A37E-5104-B457-316795A16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29B1D-E940-0827-C6F9-43387F615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72CC7-BA80-411F-2E14-26E4789EF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3BD9B-1D86-D66E-8885-D414EC87B811}"/>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6" name="Footer Placeholder 5">
            <a:extLst>
              <a:ext uri="{FF2B5EF4-FFF2-40B4-BE49-F238E27FC236}">
                <a16:creationId xmlns:a16="http://schemas.microsoft.com/office/drawing/2014/main" id="{E068759D-A1DD-3B76-2C83-13DFD58E5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6EA78-8816-25DA-0E78-42FE41F2A1AB}"/>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158621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3203-F657-DCC8-3DAD-60901C343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09C4F-D102-72F5-F2EC-2B882C64A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4C1BD-E3E5-788D-B478-70FABBCEB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5AC5BE-48AE-88A7-08A4-7AEB9C0B5AB2}"/>
              </a:ext>
            </a:extLst>
          </p:cNvPr>
          <p:cNvSpPr>
            <a:spLocks noGrp="1"/>
          </p:cNvSpPr>
          <p:nvPr>
            <p:ph type="dt" sz="half" idx="10"/>
          </p:nvPr>
        </p:nvSpPr>
        <p:spPr/>
        <p:txBody>
          <a:bodyPr/>
          <a:lstStyle/>
          <a:p>
            <a:fld id="{5CD891E6-DE67-4C2E-BC27-72A1E385B0F6}" type="datetimeFigureOut">
              <a:rPr lang="en-US" smtClean="0"/>
              <a:t>1/19/2024</a:t>
            </a:fld>
            <a:endParaRPr lang="en-US"/>
          </a:p>
        </p:txBody>
      </p:sp>
      <p:sp>
        <p:nvSpPr>
          <p:cNvPr id="6" name="Footer Placeholder 5">
            <a:extLst>
              <a:ext uri="{FF2B5EF4-FFF2-40B4-BE49-F238E27FC236}">
                <a16:creationId xmlns:a16="http://schemas.microsoft.com/office/drawing/2014/main" id="{9A28338D-A4B2-4146-E775-756CF8A79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A136D-18E6-3A80-C0B5-1C86ED6A0D08}"/>
              </a:ext>
            </a:extLst>
          </p:cNvPr>
          <p:cNvSpPr>
            <a:spLocks noGrp="1"/>
          </p:cNvSpPr>
          <p:nvPr>
            <p:ph type="sldNum" sz="quarter" idx="12"/>
          </p:nvPr>
        </p:nvSpPr>
        <p:spPr/>
        <p:txBody>
          <a:bodyPr/>
          <a:lstStyle/>
          <a:p>
            <a:fld id="{8E706A52-EB1B-4BFE-AE69-9556D6DEE6C4}" type="slidenum">
              <a:rPr lang="en-US" smtClean="0"/>
              <a:t>‹#›</a:t>
            </a:fld>
            <a:endParaRPr lang="en-US"/>
          </a:p>
        </p:txBody>
      </p:sp>
    </p:spTree>
    <p:extLst>
      <p:ext uri="{BB962C8B-B14F-4D97-AF65-F5344CB8AC3E}">
        <p14:creationId xmlns:p14="http://schemas.microsoft.com/office/powerpoint/2010/main" val="240975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61EC4-E5B6-66C0-1836-169F342B4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7F6344-9DBC-8F5F-BFDF-31266202D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A19A3-0C67-0FD6-010E-21A0297331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D891E6-DE67-4C2E-BC27-72A1E385B0F6}" type="datetimeFigureOut">
              <a:rPr lang="en-US" smtClean="0"/>
              <a:t>1/19/2024</a:t>
            </a:fld>
            <a:endParaRPr lang="en-US"/>
          </a:p>
        </p:txBody>
      </p:sp>
      <p:sp>
        <p:nvSpPr>
          <p:cNvPr id="5" name="Footer Placeholder 4">
            <a:extLst>
              <a:ext uri="{FF2B5EF4-FFF2-40B4-BE49-F238E27FC236}">
                <a16:creationId xmlns:a16="http://schemas.microsoft.com/office/drawing/2014/main" id="{CF27AB50-E315-00E5-E8B9-27F55A476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0ED4C1-1232-FAC1-B407-F9D164FB4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06A52-EB1B-4BFE-AE69-9556D6DEE6C4}" type="slidenum">
              <a:rPr lang="en-US" smtClean="0"/>
              <a:t>‹#›</a:t>
            </a:fld>
            <a:endParaRPr lang="en-US"/>
          </a:p>
        </p:txBody>
      </p:sp>
    </p:spTree>
    <p:extLst>
      <p:ext uri="{BB962C8B-B14F-4D97-AF65-F5344CB8AC3E}">
        <p14:creationId xmlns:p14="http://schemas.microsoft.com/office/powerpoint/2010/main" val="168299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sv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lage of people in a car&#10;&#10;Description automatically generated">
            <a:extLst>
              <a:ext uri="{FF2B5EF4-FFF2-40B4-BE49-F238E27FC236}">
                <a16:creationId xmlns:a16="http://schemas.microsoft.com/office/drawing/2014/main" id="{83060CB8-96DD-2BF5-008F-9D2C43453DB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2222" r="1" b="1"/>
          <a:stretch/>
        </p:blipFill>
        <p:spPr>
          <a:xfrm>
            <a:off x="0" y="1"/>
            <a:ext cx="12191980" cy="6857999"/>
          </a:xfrm>
          <a:prstGeom prst="rect">
            <a:avLst/>
          </a:prstGeom>
        </p:spPr>
      </p:pic>
      <p:sp>
        <p:nvSpPr>
          <p:cNvPr id="2" name="Title 1">
            <a:extLst>
              <a:ext uri="{FF2B5EF4-FFF2-40B4-BE49-F238E27FC236}">
                <a16:creationId xmlns:a16="http://schemas.microsoft.com/office/drawing/2014/main" id="{1A6F3DFE-B760-7460-5C68-6CEB709D7D09}"/>
              </a:ext>
            </a:extLst>
          </p:cNvPr>
          <p:cNvSpPr>
            <a:spLocks noGrp="1"/>
          </p:cNvSpPr>
          <p:nvPr>
            <p:ph type="ctrTitle"/>
          </p:nvPr>
        </p:nvSpPr>
        <p:spPr>
          <a:xfrm>
            <a:off x="1524000" y="1122362"/>
            <a:ext cx="9144000" cy="2900518"/>
          </a:xfrm>
        </p:spPr>
        <p:txBody>
          <a:bodyPr>
            <a:normAutofit/>
          </a:bodyPr>
          <a:lstStyle/>
          <a:p>
            <a:r>
              <a:rPr lang="en-US" sz="9600" dirty="0" err="1">
                <a:solidFill>
                  <a:srgbClr val="FFFFFF"/>
                </a:solidFill>
                <a:latin typeface="Amasis MT Pro Black" panose="02040A04050005020304" pitchFamily="18" charset="0"/>
              </a:rPr>
              <a:t>GetAround</a:t>
            </a:r>
            <a:endParaRPr lang="en-US" sz="9600" dirty="0">
              <a:solidFill>
                <a:srgbClr val="FFFFFF"/>
              </a:solidFill>
              <a:latin typeface="Amasis MT Pro Black" panose="02040A04050005020304" pitchFamily="18" charset="0"/>
            </a:endParaRPr>
          </a:p>
        </p:txBody>
      </p:sp>
      <p:sp>
        <p:nvSpPr>
          <p:cNvPr id="3" name="Subtitle 2">
            <a:extLst>
              <a:ext uri="{FF2B5EF4-FFF2-40B4-BE49-F238E27FC236}">
                <a16:creationId xmlns:a16="http://schemas.microsoft.com/office/drawing/2014/main" id="{A5D03BEC-A5DF-1A63-E7B8-C0B088C8466F}"/>
              </a:ext>
            </a:extLst>
          </p:cNvPr>
          <p:cNvSpPr>
            <a:spLocks noGrp="1"/>
          </p:cNvSpPr>
          <p:nvPr>
            <p:ph type="subTitle" idx="1"/>
          </p:nvPr>
        </p:nvSpPr>
        <p:spPr>
          <a:xfrm>
            <a:off x="1524000" y="4159404"/>
            <a:ext cx="9144000" cy="1098395"/>
          </a:xfrm>
        </p:spPr>
        <p:txBody>
          <a:bodyPr>
            <a:normAutofit/>
          </a:bodyPr>
          <a:lstStyle/>
          <a:p>
            <a:r>
              <a:rPr lang="en-US" dirty="0" err="1">
                <a:solidFill>
                  <a:srgbClr val="FFFFFF"/>
                </a:solidFill>
              </a:rPr>
              <a:t>Abacu</a:t>
            </a:r>
            <a:r>
              <a:rPr lang="en-US" dirty="0">
                <a:solidFill>
                  <a:srgbClr val="FFFFFF"/>
                </a:solidFill>
              </a:rPr>
              <a:t> Abel Armel</a:t>
            </a:r>
          </a:p>
        </p:txBody>
      </p:sp>
    </p:spTree>
    <p:extLst>
      <p:ext uri="{BB962C8B-B14F-4D97-AF65-F5344CB8AC3E}">
        <p14:creationId xmlns:p14="http://schemas.microsoft.com/office/powerpoint/2010/main" val="1342788375"/>
      </p:ext>
    </p:extLst>
  </p:cSld>
  <p:clrMapOvr>
    <a:overrideClrMapping bg1="dk1" tx1="lt1" bg2="dk2" tx2="lt2" accent1="accent1" accent2="accent2" accent3="accent3" accent4="accent4" accent5="accent5" accent6="accent6" hlink="hlink" folHlink="folHlink"/>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A0A3B-5B5B-E4BE-AF4A-2C80F6653BBB}"/>
              </a:ext>
            </a:extLst>
          </p:cNvPr>
          <p:cNvSpPr>
            <a:spLocks noGrp="1"/>
          </p:cNvSpPr>
          <p:nvPr>
            <p:ph type="ctrTitle"/>
          </p:nvPr>
        </p:nvSpPr>
        <p:spPr>
          <a:xfrm>
            <a:off x="1285241" y="1008993"/>
            <a:ext cx="9231410" cy="3542045"/>
          </a:xfrm>
        </p:spPr>
        <p:txBody>
          <a:bodyPr anchor="b">
            <a:normAutofit/>
          </a:bodyPr>
          <a:lstStyle/>
          <a:p>
            <a:r>
              <a:rPr lang="en-US" sz="11500" dirty="0">
                <a:latin typeface="ADLaM Display" panose="02010000000000000000" pitchFamily="2" charset="0"/>
                <a:ea typeface="ADLaM Display" panose="02010000000000000000" pitchFamily="2" charset="0"/>
                <a:cs typeface="ADLaM Display" panose="02010000000000000000" pitchFamily="2" charset="0"/>
              </a:rPr>
              <a:t>MODELLING</a:t>
            </a:r>
          </a:p>
        </p:txBody>
      </p:sp>
      <p:sp>
        <p:nvSpPr>
          <p:cNvPr id="3" name="Subtitle 2">
            <a:extLst>
              <a:ext uri="{FF2B5EF4-FFF2-40B4-BE49-F238E27FC236}">
                <a16:creationId xmlns:a16="http://schemas.microsoft.com/office/drawing/2014/main" id="{149620C5-6635-DBA6-D366-8FE7E0A8BB31}"/>
              </a:ext>
            </a:extLst>
          </p:cNvPr>
          <p:cNvSpPr>
            <a:spLocks noGrp="1"/>
          </p:cNvSpPr>
          <p:nvPr>
            <p:ph type="subTitle" idx="1"/>
          </p:nvPr>
        </p:nvSpPr>
        <p:spPr>
          <a:xfrm flipH="1">
            <a:off x="5094410" y="4279738"/>
            <a:ext cx="1230007" cy="1312657"/>
          </a:xfrm>
        </p:spPr>
        <p:txBody>
          <a:bodyPr anchor="t">
            <a:normAutofit/>
          </a:bodyPr>
          <a:lstStyle/>
          <a:p>
            <a:pPr algn="l"/>
            <a:r>
              <a:rPr lang="en-US" dirty="0"/>
              <a:t>Part 2</a:t>
            </a:r>
          </a:p>
        </p:txBody>
      </p:sp>
    </p:spTree>
    <p:extLst>
      <p:ext uri="{BB962C8B-B14F-4D97-AF65-F5344CB8AC3E}">
        <p14:creationId xmlns:p14="http://schemas.microsoft.com/office/powerpoint/2010/main" val="198689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808638" y="386930"/>
            <a:ext cx="9236700" cy="1188950"/>
          </a:xfrm>
        </p:spPr>
        <p:txBody>
          <a:bodyPr anchor="b">
            <a:normAutofit/>
          </a:bodyPr>
          <a:lstStyle/>
          <a:p>
            <a:r>
              <a:rPr lang="en-US" sz="5400" b="1" dirty="0">
                <a:latin typeface="Aharoni" panose="02010803020104030203" pitchFamily="2" charset="-79"/>
                <a:cs typeface="Aharoni" panose="02010803020104030203" pitchFamily="2" charset="-79"/>
              </a:rPr>
              <a:t>INTRODUCTION: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699516" y="2389218"/>
            <a:ext cx="10143668" cy="3435531"/>
          </a:xfrm>
        </p:spPr>
        <p:txBody>
          <a:bodyPr anchor="ctr">
            <a:normAutofit/>
          </a:bodyPr>
          <a:lstStyle/>
          <a:p>
            <a:pPr marL="0" indent="0" algn="just">
              <a:buNone/>
            </a:pPr>
            <a:r>
              <a:rPr lang="en-US" b="1" dirty="0">
                <a:latin typeface="Söhne"/>
              </a:rPr>
              <a:t>We </a:t>
            </a:r>
            <a:r>
              <a:rPr lang="en-US" b="1" dirty="0" err="1">
                <a:latin typeface="Söhne"/>
              </a:rPr>
              <a:t>Splitted</a:t>
            </a:r>
            <a:r>
              <a:rPr lang="en-US" b="1" dirty="0">
                <a:latin typeface="Söhne"/>
              </a:rPr>
              <a:t> this project into Two Parts EDA &amp; MODELLING:</a:t>
            </a:r>
          </a:p>
          <a:p>
            <a:pPr marL="0" indent="0" algn="just">
              <a:buNone/>
            </a:pPr>
            <a:br>
              <a:rPr lang="en-US" sz="2400" dirty="0">
                <a:latin typeface="Söhne"/>
              </a:rPr>
            </a:br>
            <a:r>
              <a:rPr lang="en-US" sz="2400" dirty="0">
                <a:latin typeface="Söhne"/>
              </a:rPr>
              <a:t>In</a:t>
            </a:r>
            <a:r>
              <a:rPr lang="en-US" sz="2400" b="0" i="0" dirty="0">
                <a:effectLst/>
                <a:latin typeface="Söhne"/>
              </a:rPr>
              <a:t> this exploratory data analysis (EDA) of </a:t>
            </a:r>
            <a:r>
              <a:rPr lang="en-US" sz="2400" b="0" i="0" dirty="0" err="1">
                <a:effectLst/>
                <a:latin typeface="Söhne"/>
              </a:rPr>
              <a:t>GetAround</a:t>
            </a:r>
            <a:r>
              <a:rPr lang="en-US" sz="2400" b="0" i="0" dirty="0">
                <a:effectLst/>
                <a:latin typeface="Söhne"/>
              </a:rPr>
              <a:t>, our primary objective was to gain insights into rental patterns, pricing distribution, and the impact of delays on the platform. Through a detailed examination of two datasets, we aimed to uncover key trends, challenges, and potential areas for optimization.</a:t>
            </a:r>
            <a:endParaRPr lang="en-US" sz="2400" dirty="0"/>
          </a:p>
        </p:txBody>
      </p:sp>
    </p:spTree>
    <p:extLst>
      <p:ext uri="{BB962C8B-B14F-4D97-AF65-F5344CB8AC3E}">
        <p14:creationId xmlns:p14="http://schemas.microsoft.com/office/powerpoint/2010/main" val="341680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609BB-7159-EBBC-5935-9A04F775F4DF}"/>
              </a:ext>
            </a:extLst>
          </p:cNvPr>
          <p:cNvSpPr>
            <a:spLocks noGrp="1"/>
          </p:cNvSpPr>
          <p:nvPr>
            <p:ph type="title"/>
          </p:nvPr>
        </p:nvSpPr>
        <p:spPr>
          <a:xfrm>
            <a:off x="403907" y="278535"/>
            <a:ext cx="9895951" cy="1033669"/>
          </a:xfrm>
        </p:spPr>
        <p:txBody>
          <a:bodyPr>
            <a:normAutofit/>
          </a:bodyPr>
          <a:lstStyle/>
          <a:p>
            <a:r>
              <a:rPr lang="en-US" sz="4000" dirty="0">
                <a:solidFill>
                  <a:srgbClr val="FFFFFF"/>
                </a:solidFill>
                <a:latin typeface="Amasis MT Pro Black" panose="02040A04050005020304" pitchFamily="18" charset="0"/>
              </a:rPr>
              <a:t>DATA PREPROCESSING:</a:t>
            </a:r>
          </a:p>
        </p:txBody>
      </p:sp>
      <p:graphicFrame>
        <p:nvGraphicFramePr>
          <p:cNvPr id="30" name="Content Placeholder 2">
            <a:extLst>
              <a:ext uri="{FF2B5EF4-FFF2-40B4-BE49-F238E27FC236}">
                <a16:creationId xmlns:a16="http://schemas.microsoft.com/office/drawing/2014/main" id="{64C68B8C-09A2-F4C3-8349-2495B44B1B1A}"/>
              </a:ext>
            </a:extLst>
          </p:cNvPr>
          <p:cNvGraphicFramePr>
            <a:graphicFrameLocks noGrp="1"/>
          </p:cNvGraphicFramePr>
          <p:nvPr>
            <p:ph idx="1"/>
            <p:extLst>
              <p:ext uri="{D42A27DB-BD31-4B8C-83A1-F6EECF244321}">
                <p14:modId xmlns:p14="http://schemas.microsoft.com/office/powerpoint/2010/main" val="1895091238"/>
              </p:ext>
            </p:extLst>
          </p:nvPr>
        </p:nvGraphicFramePr>
        <p:xfrm>
          <a:off x="1233982" y="2185676"/>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152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A6163-AF64-4508-B053-6BCA9B0C71F2}"/>
              </a:ext>
            </a:extLst>
          </p:cNvPr>
          <p:cNvSpPr>
            <a:spLocks noGrp="1"/>
          </p:cNvSpPr>
          <p:nvPr>
            <p:ph type="title"/>
          </p:nvPr>
        </p:nvSpPr>
        <p:spPr>
          <a:xfrm>
            <a:off x="1285240" y="1050595"/>
            <a:ext cx="9488777" cy="1618489"/>
          </a:xfrm>
        </p:spPr>
        <p:txBody>
          <a:bodyPr anchor="ctr">
            <a:normAutofit/>
          </a:bodyPr>
          <a:lstStyle/>
          <a:p>
            <a:r>
              <a:rPr lang="en-US" b="1" i="0" dirty="0">
                <a:effectLst/>
                <a:latin typeface="Amasis MT Pro Black" panose="02040A04050005020304" pitchFamily="18" charset="0"/>
              </a:rPr>
              <a:t>REGRESSION BASELINE:</a:t>
            </a:r>
            <a:endParaRPr lang="en-US"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E56B1E1A-B0A7-5D7F-6C3E-759F41F64504}"/>
              </a:ext>
            </a:extLst>
          </p:cNvPr>
          <p:cNvSpPr>
            <a:spLocks noGrp="1"/>
          </p:cNvSpPr>
          <p:nvPr>
            <p:ph idx="1"/>
          </p:nvPr>
        </p:nvSpPr>
        <p:spPr>
          <a:xfrm>
            <a:off x="1285240" y="4076026"/>
            <a:ext cx="9329751" cy="2800395"/>
          </a:xfrm>
        </p:spPr>
        <p:txBody>
          <a:bodyPr anchor="t">
            <a:normAutofit/>
          </a:bodyPr>
          <a:lstStyle/>
          <a:p>
            <a:pPr algn="just"/>
            <a:r>
              <a:rPr lang="en-US" b="0" i="0" dirty="0">
                <a:solidFill>
                  <a:srgbClr val="FFFF00"/>
                </a:solidFill>
                <a:effectLst/>
                <a:highlight>
                  <a:srgbClr val="000080"/>
                </a:highlight>
                <a:latin typeface="Söhne"/>
              </a:rPr>
              <a:t>f1-score on train set : 0.7156711732458418 </a:t>
            </a:r>
          </a:p>
          <a:p>
            <a:pPr algn="just"/>
            <a:r>
              <a:rPr lang="en-US" b="0" i="0" dirty="0">
                <a:solidFill>
                  <a:srgbClr val="FFFF00"/>
                </a:solidFill>
                <a:effectLst/>
                <a:highlight>
                  <a:srgbClr val="000080"/>
                </a:highlight>
                <a:latin typeface="Söhne"/>
              </a:rPr>
              <a:t>f1-score on test set : 0.7117892771783902</a:t>
            </a:r>
            <a:endParaRPr lang="en-US" dirty="0">
              <a:solidFill>
                <a:srgbClr val="FFFF00"/>
              </a:solidFill>
              <a:highlight>
                <a:srgbClr val="000080"/>
              </a:highlight>
            </a:endParaRPr>
          </a:p>
        </p:txBody>
      </p:sp>
      <p:sp>
        <p:nvSpPr>
          <p:cNvPr id="4" name="Content Placeholder 2">
            <a:extLst>
              <a:ext uri="{FF2B5EF4-FFF2-40B4-BE49-F238E27FC236}">
                <a16:creationId xmlns:a16="http://schemas.microsoft.com/office/drawing/2014/main" id="{08F131EA-CCE0-CA13-5B33-09C751B629B5}"/>
              </a:ext>
            </a:extLst>
          </p:cNvPr>
          <p:cNvSpPr txBox="1">
            <a:spLocks/>
          </p:cNvSpPr>
          <p:nvPr/>
        </p:nvSpPr>
        <p:spPr>
          <a:xfrm>
            <a:off x="1285240" y="2734036"/>
            <a:ext cx="9329751" cy="28003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Söhne"/>
              </a:rPr>
              <a:t>A Linear Regression model is trained as a baseline. The model achieves an R-squared score of approximately 0.71 on both the training and test sets. This baseline serves as a reference for the subsequent model evaluation.</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884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2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A6163-AF64-4508-B053-6BCA9B0C71F2}"/>
              </a:ext>
            </a:extLst>
          </p:cNvPr>
          <p:cNvSpPr>
            <a:spLocks noGrp="1"/>
          </p:cNvSpPr>
          <p:nvPr>
            <p:ph type="title"/>
          </p:nvPr>
        </p:nvSpPr>
        <p:spPr>
          <a:xfrm>
            <a:off x="1101992" y="754528"/>
            <a:ext cx="9984615" cy="1597228"/>
          </a:xfrm>
        </p:spPr>
        <p:txBody>
          <a:bodyPr vert="horz" lIns="91440" tIns="45720" rIns="91440" bIns="45720" rtlCol="0" anchor="ctr">
            <a:normAutofit/>
          </a:bodyPr>
          <a:lstStyle/>
          <a:p>
            <a:r>
              <a:rPr lang="en-US" sz="4000" b="1" i="0" kern="1200" dirty="0">
                <a:solidFill>
                  <a:schemeClr val="tx1"/>
                </a:solidFill>
                <a:effectLst/>
                <a:latin typeface="Amasis MT Pro Black" panose="02040A04050005020304" pitchFamily="18" charset="0"/>
              </a:rPr>
              <a:t>GRADIENT BOOSTING REGRESSOR:</a:t>
            </a:r>
            <a:endParaRPr lang="en-US" sz="4000" kern="1200" dirty="0">
              <a:solidFill>
                <a:schemeClr val="tx1"/>
              </a:solidFill>
              <a:latin typeface="Amasis MT Pro Black" panose="02040A04050005020304" pitchFamily="18" charset="0"/>
            </a:endParaRPr>
          </a:p>
        </p:txBody>
      </p:sp>
      <p:pic>
        <p:nvPicPr>
          <p:cNvPr id="8" name="Content Placeholder 7" descr="A screenshot of a graph&#10;&#10;Description automatically generated">
            <a:extLst>
              <a:ext uri="{FF2B5EF4-FFF2-40B4-BE49-F238E27FC236}">
                <a16:creationId xmlns:a16="http://schemas.microsoft.com/office/drawing/2014/main" id="{4E84F5A0-4C00-3B0F-414B-C62BE665CE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623" y="2740643"/>
            <a:ext cx="4650134" cy="3243468"/>
          </a:xfrm>
          <a:prstGeom prst="rect">
            <a:avLst/>
          </a:prstGeom>
        </p:spPr>
      </p:pic>
      <p:sp>
        <p:nvSpPr>
          <p:cNvPr id="4" name="Content Placeholder 2">
            <a:extLst>
              <a:ext uri="{FF2B5EF4-FFF2-40B4-BE49-F238E27FC236}">
                <a16:creationId xmlns:a16="http://schemas.microsoft.com/office/drawing/2014/main" id="{08F131EA-CCE0-CA13-5B33-09C751B629B5}"/>
              </a:ext>
            </a:extLst>
          </p:cNvPr>
          <p:cNvSpPr txBox="1">
            <a:spLocks/>
          </p:cNvSpPr>
          <p:nvPr/>
        </p:nvSpPr>
        <p:spPr>
          <a:xfrm>
            <a:off x="5255260" y="2998278"/>
            <a:ext cx="6083300" cy="27281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b="0" i="0" dirty="0">
                <a:effectLst/>
              </a:rPr>
              <a:t>A Gradient Boosting Regressor is implemented and fine-tuned using GridSearchCV to find optimal hyperparameters. The best configuration achieves an R-squared score of 0.77 on the training set and 0.78 on the test set, outperforming the linear baseline.</a:t>
            </a:r>
          </a:p>
          <a:p>
            <a:r>
              <a:rPr lang="en-US" sz="1700" b="0" i="0" dirty="0">
                <a:effectLst/>
              </a:rPr>
              <a:t>Feature importance are visualized, indicating that the model places higher importance on engine power than mileage.</a:t>
            </a:r>
          </a:p>
        </p:txBody>
      </p:sp>
    </p:spTree>
    <p:extLst>
      <p:ext uri="{BB962C8B-B14F-4D97-AF65-F5344CB8AC3E}">
        <p14:creationId xmlns:p14="http://schemas.microsoft.com/office/powerpoint/2010/main" val="39549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808638" y="386930"/>
            <a:ext cx="9236700" cy="1188950"/>
          </a:xfrm>
        </p:spPr>
        <p:txBody>
          <a:bodyPr anchor="b">
            <a:normAutofit/>
          </a:bodyPr>
          <a:lstStyle/>
          <a:p>
            <a:r>
              <a:rPr lang="en-US" b="1" i="0" dirty="0">
                <a:effectLst/>
                <a:latin typeface="Amasis MT Pro Black" panose="02040A04050005020304" pitchFamily="18" charset="0"/>
              </a:rPr>
              <a:t>BUILDING THE API:</a:t>
            </a:r>
            <a:endParaRPr lang="en-US" b="1" dirty="0">
              <a:latin typeface="Amasis MT Pro Black" panose="02040A04050005020304" pitchFamily="18" charset="0"/>
              <a:cs typeface="Aharoni" panose="02010803020104030203" pitchFamily="2" charset="-79"/>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A3863FC-3413-0CFB-CE48-8A0FDA336BD5}"/>
              </a:ext>
            </a:extLst>
          </p:cNvPr>
          <p:cNvGraphicFramePr>
            <a:graphicFrameLocks noGrp="1"/>
          </p:cNvGraphicFramePr>
          <p:nvPr>
            <p:ph idx="1"/>
          </p:nvPr>
        </p:nvGraphicFramePr>
        <p:xfrm>
          <a:off x="699516" y="2389218"/>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063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808638" y="386930"/>
            <a:ext cx="9236700" cy="1188950"/>
          </a:xfrm>
        </p:spPr>
        <p:txBody>
          <a:bodyPr anchor="b">
            <a:normAutofit/>
          </a:bodyPr>
          <a:lstStyle/>
          <a:p>
            <a:r>
              <a:rPr lang="en-US" sz="5400" b="1" dirty="0">
                <a:latin typeface="Aharoni" panose="02010803020104030203" pitchFamily="2" charset="-79"/>
                <a:cs typeface="Aharoni" panose="02010803020104030203" pitchFamily="2" charset="-79"/>
              </a:rPr>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619847" y="2780068"/>
            <a:ext cx="10143668" cy="3435531"/>
          </a:xfrm>
        </p:spPr>
        <p:txBody>
          <a:bodyPr anchor="ctr">
            <a:normAutofit/>
          </a:bodyPr>
          <a:lstStyle/>
          <a:p>
            <a:pPr marL="0" indent="0" algn="just">
              <a:lnSpc>
                <a:spcPct val="100000"/>
              </a:lnSpc>
              <a:buNone/>
            </a:pPr>
            <a:r>
              <a:rPr lang="en-US" sz="2400" dirty="0">
                <a:latin typeface="Söhne"/>
              </a:rPr>
              <a:t>In summary, our exploration of the car rental data uncovered valuable insights. We identified trends in rental patterns, checkout delays, and potential areas for improvement. The machine learning models we developed offer predictions for rental pricing. Our recommendations include setting a delay threshold to enhance user experience and optimize business outcomes. By implementing these findings and continually refining strategies, we aim to boost overall business performance.</a:t>
            </a:r>
          </a:p>
          <a:p>
            <a:pPr marL="0" indent="0" algn="just">
              <a:lnSpc>
                <a:spcPct val="100000"/>
              </a:lnSpc>
              <a:buNone/>
            </a:pPr>
            <a:endParaRPr lang="en-US" sz="2400" dirty="0">
              <a:latin typeface="Söhne"/>
            </a:endParaRPr>
          </a:p>
        </p:txBody>
      </p:sp>
    </p:spTree>
    <p:extLst>
      <p:ext uri="{BB962C8B-B14F-4D97-AF65-F5344CB8AC3E}">
        <p14:creationId xmlns:p14="http://schemas.microsoft.com/office/powerpoint/2010/main" val="92929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A0A3B-5B5B-E4BE-AF4A-2C80F6653BBB}"/>
              </a:ext>
            </a:extLst>
          </p:cNvPr>
          <p:cNvSpPr>
            <a:spLocks noGrp="1"/>
          </p:cNvSpPr>
          <p:nvPr>
            <p:ph type="ctrTitle"/>
          </p:nvPr>
        </p:nvSpPr>
        <p:spPr>
          <a:xfrm>
            <a:off x="1285241" y="1008993"/>
            <a:ext cx="9231410" cy="3542045"/>
          </a:xfrm>
        </p:spPr>
        <p:txBody>
          <a:bodyPr anchor="b">
            <a:normAutofit/>
          </a:bodyPr>
          <a:lstStyle/>
          <a:p>
            <a:r>
              <a:rPr lang="en-US" sz="11500" dirty="0">
                <a:latin typeface="ADLaM Display" panose="02010000000000000000" pitchFamily="2" charset="0"/>
                <a:ea typeface="ADLaM Display" panose="02010000000000000000" pitchFamily="2" charset="0"/>
                <a:cs typeface="ADLaM Display" panose="02010000000000000000" pitchFamily="2" charset="0"/>
              </a:rPr>
              <a:t>EDA</a:t>
            </a:r>
          </a:p>
        </p:txBody>
      </p:sp>
      <p:sp>
        <p:nvSpPr>
          <p:cNvPr id="3" name="Subtitle 2">
            <a:extLst>
              <a:ext uri="{FF2B5EF4-FFF2-40B4-BE49-F238E27FC236}">
                <a16:creationId xmlns:a16="http://schemas.microsoft.com/office/drawing/2014/main" id="{149620C5-6635-DBA6-D366-8FE7E0A8BB31}"/>
              </a:ext>
            </a:extLst>
          </p:cNvPr>
          <p:cNvSpPr>
            <a:spLocks noGrp="1"/>
          </p:cNvSpPr>
          <p:nvPr>
            <p:ph type="subTitle" idx="1"/>
          </p:nvPr>
        </p:nvSpPr>
        <p:spPr>
          <a:xfrm flipH="1">
            <a:off x="5285942" y="4208131"/>
            <a:ext cx="1230007" cy="1312657"/>
          </a:xfrm>
        </p:spPr>
        <p:txBody>
          <a:bodyPr anchor="t">
            <a:normAutofit/>
          </a:bodyPr>
          <a:lstStyle/>
          <a:p>
            <a:pPr algn="l"/>
            <a:r>
              <a:rPr lang="en-US" dirty="0"/>
              <a:t>Part 1</a:t>
            </a:r>
          </a:p>
        </p:txBody>
      </p:sp>
    </p:spTree>
    <p:extLst>
      <p:ext uri="{BB962C8B-B14F-4D97-AF65-F5344CB8AC3E}">
        <p14:creationId xmlns:p14="http://schemas.microsoft.com/office/powerpoint/2010/main" val="400278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808638" y="386930"/>
            <a:ext cx="9236700" cy="1188950"/>
          </a:xfrm>
        </p:spPr>
        <p:txBody>
          <a:bodyPr anchor="b">
            <a:normAutofit/>
          </a:bodyPr>
          <a:lstStyle/>
          <a:p>
            <a:r>
              <a:rPr lang="en-US" sz="5400" b="1" dirty="0">
                <a:latin typeface="Aharoni" panose="02010803020104030203" pitchFamily="2" charset="-79"/>
                <a:cs typeface="Aharoni" panose="02010803020104030203" pitchFamily="2" charset="-79"/>
              </a:rPr>
              <a:t>INTRODUCTION: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699516" y="2389218"/>
            <a:ext cx="10143668" cy="3435531"/>
          </a:xfrm>
        </p:spPr>
        <p:txBody>
          <a:bodyPr anchor="ctr">
            <a:normAutofit/>
          </a:bodyPr>
          <a:lstStyle/>
          <a:p>
            <a:pPr marL="0" indent="0" algn="just">
              <a:buNone/>
            </a:pPr>
            <a:r>
              <a:rPr lang="en-US" b="1" dirty="0">
                <a:latin typeface="Söhne"/>
              </a:rPr>
              <a:t>We </a:t>
            </a:r>
            <a:r>
              <a:rPr lang="en-US" b="1" dirty="0" err="1">
                <a:latin typeface="Söhne"/>
              </a:rPr>
              <a:t>Splitted</a:t>
            </a:r>
            <a:r>
              <a:rPr lang="en-US" b="1" dirty="0">
                <a:latin typeface="Söhne"/>
              </a:rPr>
              <a:t> this project into Two Parts EDA &amp; MODELLING:</a:t>
            </a:r>
          </a:p>
          <a:p>
            <a:pPr marL="0" indent="0" algn="just">
              <a:buNone/>
            </a:pPr>
            <a:br>
              <a:rPr lang="en-US" sz="2400" dirty="0">
                <a:latin typeface="Söhne"/>
              </a:rPr>
            </a:br>
            <a:r>
              <a:rPr lang="en-US" sz="2400" dirty="0">
                <a:latin typeface="Söhne"/>
              </a:rPr>
              <a:t>In</a:t>
            </a:r>
            <a:r>
              <a:rPr lang="en-US" sz="2400" b="0" i="0" dirty="0">
                <a:effectLst/>
                <a:latin typeface="Söhne"/>
              </a:rPr>
              <a:t> this exploratory data analysis (EDA) of </a:t>
            </a:r>
            <a:r>
              <a:rPr lang="en-US" sz="2400" b="0" i="0" dirty="0" err="1">
                <a:effectLst/>
                <a:latin typeface="Söhne"/>
              </a:rPr>
              <a:t>GetAround</a:t>
            </a:r>
            <a:r>
              <a:rPr lang="en-US" sz="2400" b="0" i="0" dirty="0">
                <a:effectLst/>
                <a:latin typeface="Söhne"/>
              </a:rPr>
              <a:t>, our primary objective was to gain insights into rental patterns, pricing distribution, and the impact of delays on the platform. Through a detailed examination of two datasets, we aimed to uncover key trends, challenges, and potential areas for optimization.</a:t>
            </a:r>
            <a:endParaRPr lang="en-US" sz="2400" dirty="0"/>
          </a:p>
        </p:txBody>
      </p:sp>
    </p:spTree>
    <p:extLst>
      <p:ext uri="{BB962C8B-B14F-4D97-AF65-F5344CB8AC3E}">
        <p14:creationId xmlns:p14="http://schemas.microsoft.com/office/powerpoint/2010/main" val="182001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1046746" y="641850"/>
            <a:ext cx="3611880" cy="1535865"/>
          </a:xfrm>
        </p:spPr>
        <p:txBody>
          <a:bodyPr>
            <a:normAutofit/>
          </a:bodyPr>
          <a:lstStyle/>
          <a:p>
            <a:r>
              <a:rPr lang="en-US" sz="3200" b="1">
                <a:latin typeface="Aharoni" panose="02010803020104030203" pitchFamily="2" charset="-79"/>
                <a:cs typeface="Aharoni" panose="02010803020104030203" pitchFamily="2" charset="-79"/>
              </a:rPr>
              <a:t>PRICING DISTRIBUTION:</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5300640" y="641850"/>
            <a:ext cx="6053160" cy="1535865"/>
          </a:xfrm>
        </p:spPr>
        <p:txBody>
          <a:bodyPr anchor="ctr">
            <a:normAutofit/>
          </a:bodyPr>
          <a:lstStyle/>
          <a:p>
            <a:pPr marL="0" indent="0" algn="just">
              <a:buNone/>
            </a:pPr>
            <a:r>
              <a:rPr lang="en-US" sz="1800" b="0" i="0">
                <a:effectLst/>
                <a:latin typeface="Söhne"/>
              </a:rPr>
              <a:t>We began by exploring the distribution of rental prices. The histogram revealed that the majority of rentals cost between 100 to 150 per day, providing a baseline understanding of the pricing structure on GetAround.</a:t>
            </a:r>
            <a:endParaRPr lang="en-US" sz="1800" dirty="0"/>
          </a:p>
        </p:txBody>
      </p:sp>
      <p:pic>
        <p:nvPicPr>
          <p:cNvPr id="13" name="Picture 12" descr="A graph of a rental price&#10;&#10;Description automatically generated">
            <a:extLst>
              <a:ext uri="{FF2B5EF4-FFF2-40B4-BE49-F238E27FC236}">
                <a16:creationId xmlns:a16="http://schemas.microsoft.com/office/drawing/2014/main" id="{94767EC9-183F-3B82-D648-5487CF93EE5B}"/>
              </a:ext>
            </a:extLst>
          </p:cNvPr>
          <p:cNvPicPr>
            <a:picLocks noChangeAspect="1"/>
          </p:cNvPicPr>
          <p:nvPr/>
        </p:nvPicPr>
        <p:blipFill rotWithShape="1">
          <a:blip r:embed="rId2">
            <a:extLst>
              <a:ext uri="{28A0092B-C50C-407E-A947-70E740481C1C}">
                <a14:useLocalDpi xmlns:a14="http://schemas.microsoft.com/office/drawing/2010/main" val="0"/>
              </a:ext>
            </a:extLst>
          </a:blip>
          <a:srcRect t="1006"/>
          <a:stretch/>
        </p:blipFill>
        <p:spPr>
          <a:xfrm>
            <a:off x="2473005" y="2616590"/>
            <a:ext cx="7020905" cy="4121133"/>
          </a:xfrm>
          <a:prstGeom prst="rect">
            <a:avLst/>
          </a:prstGeom>
        </p:spPr>
      </p:pic>
    </p:spTree>
    <p:extLst>
      <p:ext uri="{BB962C8B-B14F-4D97-AF65-F5344CB8AC3E}">
        <p14:creationId xmlns:p14="http://schemas.microsoft.com/office/powerpoint/2010/main" val="47236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1046746" y="641850"/>
            <a:ext cx="3611880" cy="1535865"/>
          </a:xfrm>
        </p:spPr>
        <p:txBody>
          <a:bodyPr>
            <a:normAutofit/>
          </a:bodyPr>
          <a:lstStyle/>
          <a:p>
            <a:r>
              <a:rPr lang="en-US" sz="3200" b="1" dirty="0">
                <a:latin typeface="Aharoni" panose="02010803020104030203" pitchFamily="2" charset="-79"/>
                <a:cs typeface="Aharoni" panose="02010803020104030203" pitchFamily="2" charset="-79"/>
              </a:rPr>
              <a:t>TOP EARNING CAR MODELS: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5300640" y="641850"/>
            <a:ext cx="6053160" cy="1535865"/>
          </a:xfrm>
        </p:spPr>
        <p:txBody>
          <a:bodyPr anchor="ctr">
            <a:normAutofit/>
          </a:bodyPr>
          <a:lstStyle/>
          <a:p>
            <a:pPr marL="0" indent="0" algn="just">
              <a:buNone/>
            </a:pPr>
            <a:r>
              <a:rPr lang="en-US" sz="1800" b="0" i="0" dirty="0">
                <a:effectLst/>
                <a:latin typeface="Söhne"/>
              </a:rPr>
              <a:t>This chart shows how much money our top car models make. Even though brands like Renault, Citroën, BMW, Audi, and Peugeot have lower prices, they bring in more than 75% of our rental income. This tells us that these popular brands are really important for our business.</a:t>
            </a:r>
            <a:endParaRPr lang="en-US" sz="1800" dirty="0"/>
          </a:p>
        </p:txBody>
      </p:sp>
      <p:pic>
        <p:nvPicPr>
          <p:cNvPr id="6" name="Picture 5" descr="A graph with different colored bars&#10;&#10;Description automatically generated">
            <a:extLst>
              <a:ext uri="{FF2B5EF4-FFF2-40B4-BE49-F238E27FC236}">
                <a16:creationId xmlns:a16="http://schemas.microsoft.com/office/drawing/2014/main" id="{0642A6A7-ABBF-A7D0-3C00-C4E96DCD6C99}"/>
              </a:ext>
            </a:extLst>
          </p:cNvPr>
          <p:cNvPicPr>
            <a:picLocks noChangeAspect="1"/>
          </p:cNvPicPr>
          <p:nvPr/>
        </p:nvPicPr>
        <p:blipFill rotWithShape="1">
          <a:blip r:embed="rId2">
            <a:extLst>
              <a:ext uri="{28A0092B-C50C-407E-A947-70E740481C1C}">
                <a14:useLocalDpi xmlns:a14="http://schemas.microsoft.com/office/drawing/2010/main" val="0"/>
              </a:ext>
            </a:extLst>
          </a:blip>
          <a:srcRect t="3343"/>
          <a:stretch/>
        </p:blipFill>
        <p:spPr>
          <a:xfrm>
            <a:off x="1137545" y="2602523"/>
            <a:ext cx="9916909" cy="4281659"/>
          </a:xfrm>
          <a:prstGeom prst="rect">
            <a:avLst/>
          </a:prstGeom>
        </p:spPr>
      </p:pic>
    </p:spTree>
    <p:extLst>
      <p:ext uri="{BB962C8B-B14F-4D97-AF65-F5344CB8AC3E}">
        <p14:creationId xmlns:p14="http://schemas.microsoft.com/office/powerpoint/2010/main" val="31904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1046746" y="641850"/>
            <a:ext cx="3611880" cy="1535865"/>
          </a:xfrm>
        </p:spPr>
        <p:txBody>
          <a:bodyPr>
            <a:normAutofit/>
          </a:bodyPr>
          <a:lstStyle/>
          <a:p>
            <a:r>
              <a:rPr lang="en-US" sz="3200" b="1" dirty="0">
                <a:latin typeface="Aharoni" panose="02010803020104030203" pitchFamily="2" charset="-79"/>
                <a:cs typeface="Aharoni" panose="02010803020104030203" pitchFamily="2" charset="-79"/>
              </a:rPr>
              <a:t>MILEAGE ANALYSIS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5300640" y="641850"/>
            <a:ext cx="6053160" cy="1535865"/>
          </a:xfrm>
        </p:spPr>
        <p:txBody>
          <a:bodyPr anchor="ctr">
            <a:normAutofit/>
          </a:bodyPr>
          <a:lstStyle/>
          <a:p>
            <a:pPr marL="0" indent="0" algn="just">
              <a:buNone/>
            </a:pPr>
            <a:r>
              <a:rPr lang="en-US" sz="1800" b="0" i="0" dirty="0">
                <a:solidFill>
                  <a:srgbClr val="374151"/>
                </a:solidFill>
                <a:effectLst/>
                <a:latin typeface="Söhne"/>
              </a:rPr>
              <a:t>A subsequent analysis focused on the mileage of available cars. The histogram indicated that while many cars are not new, only a few have more than 200,000 kms</a:t>
            </a:r>
            <a:endParaRPr lang="en-US" sz="1800" dirty="0"/>
          </a:p>
        </p:txBody>
      </p:sp>
      <p:pic>
        <p:nvPicPr>
          <p:cNvPr id="7" name="Picture 6">
            <a:extLst>
              <a:ext uri="{FF2B5EF4-FFF2-40B4-BE49-F238E27FC236}">
                <a16:creationId xmlns:a16="http://schemas.microsoft.com/office/drawing/2014/main" id="{3DCFB43E-F887-77AB-5937-A8629370F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686" y="2490852"/>
            <a:ext cx="6935168" cy="4134427"/>
          </a:xfrm>
          <a:prstGeom prst="rect">
            <a:avLst/>
          </a:prstGeom>
        </p:spPr>
      </p:pic>
    </p:spTree>
    <p:extLst>
      <p:ext uri="{BB962C8B-B14F-4D97-AF65-F5344CB8AC3E}">
        <p14:creationId xmlns:p14="http://schemas.microsoft.com/office/powerpoint/2010/main" val="74507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1046746" y="641850"/>
            <a:ext cx="3611880" cy="1535865"/>
          </a:xfrm>
        </p:spPr>
        <p:txBody>
          <a:bodyPr>
            <a:normAutofit/>
          </a:bodyPr>
          <a:lstStyle/>
          <a:p>
            <a:r>
              <a:rPr lang="en-US" sz="3200" b="1" dirty="0">
                <a:latin typeface="Aharoni" panose="02010803020104030203" pitchFamily="2" charset="-79"/>
                <a:cs typeface="Aharoni" panose="02010803020104030203" pitchFamily="2" charset="-79"/>
              </a:rPr>
              <a:t>DELAY</a:t>
            </a:r>
            <a:br>
              <a:rPr lang="en-US" sz="3200" b="1" dirty="0">
                <a:latin typeface="Aharoni" panose="02010803020104030203" pitchFamily="2" charset="-79"/>
                <a:cs typeface="Aharoni" panose="02010803020104030203" pitchFamily="2" charset="-79"/>
              </a:rPr>
            </a:br>
            <a:r>
              <a:rPr lang="en-US" sz="3200" b="1" dirty="0">
                <a:latin typeface="Aharoni" panose="02010803020104030203" pitchFamily="2" charset="-79"/>
                <a:cs typeface="Aharoni" panose="02010803020104030203" pitchFamily="2" charset="-79"/>
              </a:rPr>
              <a:t>ANALYSIS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5300640" y="641850"/>
            <a:ext cx="6053160" cy="1535865"/>
          </a:xfrm>
        </p:spPr>
        <p:txBody>
          <a:bodyPr anchor="ctr">
            <a:normAutofit/>
          </a:bodyPr>
          <a:lstStyle/>
          <a:p>
            <a:pPr marL="0" indent="0" algn="just">
              <a:buNone/>
            </a:pPr>
            <a:r>
              <a:rPr lang="en-US" sz="1800" b="0" i="0" dirty="0">
                <a:solidFill>
                  <a:srgbClr val="374151"/>
                </a:solidFill>
                <a:effectLst/>
                <a:latin typeface="Söhne"/>
              </a:rPr>
              <a:t>We categorized the delays at checkout into different groups, such as 'Early,' 'Late 0-15,' 'Very late,' and others. Here are the counts for each category:</a:t>
            </a:r>
            <a:endParaRPr lang="en-US" sz="1800" dirty="0"/>
          </a:p>
        </p:txBody>
      </p:sp>
      <p:pic>
        <p:nvPicPr>
          <p:cNvPr id="5" name="Graphic 4" descr="Hourglass">
            <a:extLst>
              <a:ext uri="{FF2B5EF4-FFF2-40B4-BE49-F238E27FC236}">
                <a16:creationId xmlns:a16="http://schemas.microsoft.com/office/drawing/2014/main" id="{526D4E5E-8EE1-014D-E699-C4BADAF0AD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7220" y="2731167"/>
            <a:ext cx="3714244" cy="3714244"/>
          </a:xfrm>
          <a:prstGeom prst="rect">
            <a:avLst/>
          </a:prstGeom>
        </p:spPr>
      </p:pic>
      <p:graphicFrame>
        <p:nvGraphicFramePr>
          <p:cNvPr id="34" name="TextBox 3">
            <a:extLst>
              <a:ext uri="{FF2B5EF4-FFF2-40B4-BE49-F238E27FC236}">
                <a16:creationId xmlns:a16="http://schemas.microsoft.com/office/drawing/2014/main" id="{2B70F47A-CD2D-F2E4-8CF1-C58F8EBD709B}"/>
              </a:ext>
            </a:extLst>
          </p:cNvPr>
          <p:cNvGraphicFramePr/>
          <p:nvPr>
            <p:extLst>
              <p:ext uri="{D42A27DB-BD31-4B8C-83A1-F6EECF244321}">
                <p14:modId xmlns:p14="http://schemas.microsoft.com/office/powerpoint/2010/main" val="3343571414"/>
              </p:ext>
            </p:extLst>
          </p:nvPr>
        </p:nvGraphicFramePr>
        <p:xfrm>
          <a:off x="822750" y="2938055"/>
          <a:ext cx="5684067" cy="34746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0965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7CF20-908A-5B19-37ED-8B7D1488F8EB}"/>
              </a:ext>
            </a:extLst>
          </p:cNvPr>
          <p:cNvSpPr>
            <a:spLocks noGrp="1"/>
          </p:cNvSpPr>
          <p:nvPr>
            <p:ph type="title"/>
          </p:nvPr>
        </p:nvSpPr>
        <p:spPr>
          <a:xfrm>
            <a:off x="1046746" y="641850"/>
            <a:ext cx="4108350" cy="1535865"/>
          </a:xfrm>
        </p:spPr>
        <p:txBody>
          <a:bodyPr>
            <a:normAutofit/>
          </a:bodyPr>
          <a:lstStyle/>
          <a:p>
            <a:r>
              <a:rPr lang="en-US" sz="3200" b="1" dirty="0">
                <a:latin typeface="Aharoni" panose="02010803020104030203" pitchFamily="2" charset="-79"/>
                <a:cs typeface="Aharoni" panose="02010803020104030203" pitchFamily="2" charset="-79"/>
              </a:rPr>
              <a:t>CHECKOUT IMPACT ANALYSIS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A6B320-15E4-BEDC-E44B-2FECB87ADD5F}"/>
              </a:ext>
            </a:extLst>
          </p:cNvPr>
          <p:cNvSpPr>
            <a:spLocks noGrp="1"/>
          </p:cNvSpPr>
          <p:nvPr>
            <p:ph idx="1"/>
          </p:nvPr>
        </p:nvSpPr>
        <p:spPr>
          <a:xfrm>
            <a:off x="5300640" y="641850"/>
            <a:ext cx="6053160" cy="1535865"/>
          </a:xfrm>
        </p:spPr>
        <p:txBody>
          <a:bodyPr anchor="ctr">
            <a:normAutofit/>
          </a:bodyPr>
          <a:lstStyle/>
          <a:p>
            <a:pPr marL="0" indent="0" algn="just">
              <a:buNone/>
            </a:pPr>
            <a:r>
              <a:rPr lang="en-US" sz="1800" b="0" i="0" dirty="0">
                <a:solidFill>
                  <a:srgbClr val="374151"/>
                </a:solidFill>
                <a:effectLst/>
                <a:latin typeface="Söhne"/>
              </a:rPr>
              <a:t>This chart breaks down the percentage distribution of different checkout types (Connect and Mobile) and their outcomes (successful and canceled). The visual representation helps understand the impact of checkout types on the overall rental process.</a:t>
            </a:r>
            <a:endParaRPr lang="en-US" sz="1800" dirty="0"/>
          </a:p>
        </p:txBody>
      </p:sp>
      <p:pic>
        <p:nvPicPr>
          <p:cNvPr id="4" name="Content Placeholder 4" descr="A graph of different colored bars&#10;&#10;Description automatically generated">
            <a:extLst>
              <a:ext uri="{FF2B5EF4-FFF2-40B4-BE49-F238E27FC236}">
                <a16:creationId xmlns:a16="http://schemas.microsoft.com/office/drawing/2014/main" id="{30340DB8-5078-36E0-E25E-1EDCFF40C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116" y="2680727"/>
            <a:ext cx="6208693" cy="3950987"/>
          </a:xfrm>
          <a:prstGeom prst="rect">
            <a:avLst/>
          </a:prstGeom>
        </p:spPr>
      </p:pic>
    </p:spTree>
    <p:extLst>
      <p:ext uri="{BB962C8B-B14F-4D97-AF65-F5344CB8AC3E}">
        <p14:creationId xmlns:p14="http://schemas.microsoft.com/office/powerpoint/2010/main" val="335157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F47FCD-FA6E-55C6-C2A8-353F5A016974}"/>
              </a:ext>
            </a:extLst>
          </p:cNvPr>
          <p:cNvSpPr/>
          <p:nvPr/>
        </p:nvSpPr>
        <p:spPr>
          <a:xfrm>
            <a:off x="-46383" y="-106847"/>
            <a:ext cx="12284765" cy="11578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01351-3730-C01D-A2F6-8FFC5E53411A}"/>
              </a:ext>
            </a:extLst>
          </p:cNvPr>
          <p:cNvSpPr>
            <a:spLocks noGrp="1"/>
          </p:cNvSpPr>
          <p:nvPr>
            <p:ph type="title"/>
          </p:nvPr>
        </p:nvSpPr>
        <p:spPr>
          <a:xfrm>
            <a:off x="427382" y="84219"/>
            <a:ext cx="10515600" cy="1325563"/>
          </a:xfrm>
        </p:spPr>
        <p:txBody>
          <a:bodyPr/>
          <a:lstStyle/>
          <a:p>
            <a:r>
              <a:rPr lang="en-US" sz="4400" b="1" dirty="0">
                <a:solidFill>
                  <a:schemeClr val="bg1"/>
                </a:solidFill>
                <a:latin typeface="Aharoni" panose="02010803020104030203" pitchFamily="2" charset="-79"/>
                <a:cs typeface="Aharoni" panose="02010803020104030203" pitchFamily="2" charset="-79"/>
              </a:rPr>
              <a:t>LATE CHECKOUT ANALYSIS</a:t>
            </a:r>
            <a:br>
              <a:rPr lang="en-US" sz="4400" b="1" dirty="0">
                <a:solidFill>
                  <a:schemeClr val="bg1"/>
                </a:solidFill>
                <a:latin typeface="Aharoni" panose="02010803020104030203" pitchFamily="2" charset="-79"/>
                <a:cs typeface="Aharoni" panose="02010803020104030203" pitchFamily="2" charset="-79"/>
              </a:rPr>
            </a:b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78BE44EA-8C0B-DA42-601C-903EEA4B7D8B}"/>
              </a:ext>
            </a:extLst>
          </p:cNvPr>
          <p:cNvGraphicFramePr>
            <a:graphicFrameLocks noGrp="1"/>
          </p:cNvGraphicFramePr>
          <p:nvPr>
            <p:ph idx="1"/>
            <p:extLst>
              <p:ext uri="{D42A27DB-BD31-4B8C-83A1-F6EECF244321}">
                <p14:modId xmlns:p14="http://schemas.microsoft.com/office/powerpoint/2010/main" val="4191487130"/>
              </p:ext>
            </p:extLst>
          </p:nvPr>
        </p:nvGraphicFramePr>
        <p:xfrm>
          <a:off x="629654" y="7470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B914B9D0-8321-7E8E-C5BC-AC33B7610849}"/>
              </a:ext>
            </a:extLst>
          </p:cNvPr>
          <p:cNvSpPr txBox="1">
            <a:spLocks/>
          </p:cNvSpPr>
          <p:nvPr/>
        </p:nvSpPr>
        <p:spPr>
          <a:xfrm>
            <a:off x="1046746" y="641850"/>
            <a:ext cx="4108350" cy="15358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9D25B30E-8340-7323-4546-895C6660E7D4}"/>
              </a:ext>
            </a:extLst>
          </p:cNvPr>
          <p:cNvSpPr txBox="1"/>
          <p:nvPr/>
        </p:nvSpPr>
        <p:spPr>
          <a:xfrm>
            <a:off x="3035105" y="2132822"/>
            <a:ext cx="6126480" cy="369332"/>
          </a:xfrm>
          <a:prstGeom prst="rect">
            <a:avLst/>
          </a:prstGeom>
          <a:noFill/>
        </p:spPr>
        <p:txBody>
          <a:bodyPr wrap="square">
            <a:spAutoFit/>
          </a:bodyPr>
          <a:lstStyle/>
          <a:p>
            <a:pPr algn="l"/>
            <a:endParaRPr lang="en-US" b="0" i="0" dirty="0">
              <a:solidFill>
                <a:srgbClr val="374151"/>
              </a:solidFill>
              <a:effectLst/>
              <a:latin typeface="Söhne"/>
            </a:endParaRPr>
          </a:p>
        </p:txBody>
      </p:sp>
      <p:sp>
        <p:nvSpPr>
          <p:cNvPr id="9" name="TextBox 8">
            <a:extLst>
              <a:ext uri="{FF2B5EF4-FFF2-40B4-BE49-F238E27FC236}">
                <a16:creationId xmlns:a16="http://schemas.microsoft.com/office/drawing/2014/main" id="{83337FD6-1392-1339-7D10-4FC602F3A97E}"/>
              </a:ext>
            </a:extLst>
          </p:cNvPr>
          <p:cNvSpPr txBox="1"/>
          <p:nvPr/>
        </p:nvSpPr>
        <p:spPr>
          <a:xfrm>
            <a:off x="953181" y="4787989"/>
            <a:ext cx="10738637" cy="830997"/>
          </a:xfrm>
          <a:prstGeom prst="rect">
            <a:avLst/>
          </a:prstGeom>
          <a:noFill/>
        </p:spPr>
        <p:txBody>
          <a:bodyPr wrap="square" rtlCol="0">
            <a:spAutoFit/>
          </a:bodyPr>
          <a:lstStyle/>
          <a:p>
            <a:pPr algn="ctr"/>
            <a:r>
              <a:rPr lang="en-US" sz="2400" b="0" i="0" dirty="0">
                <a:solidFill>
                  <a:srgbClr val="FF0000"/>
                </a:solidFill>
                <a:effectLst/>
                <a:latin typeface="Söhne"/>
              </a:rPr>
              <a:t>Understanding the prevalence and duration of late checkouts is crucial for improving operational efficiency and enhancing customer satisfaction.</a:t>
            </a:r>
          </a:p>
        </p:txBody>
      </p:sp>
    </p:spTree>
    <p:extLst>
      <p:ext uri="{BB962C8B-B14F-4D97-AF65-F5344CB8AC3E}">
        <p14:creationId xmlns:p14="http://schemas.microsoft.com/office/powerpoint/2010/main" val="3905165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795</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ADLaM Display</vt:lpstr>
      <vt:lpstr>Aharoni</vt:lpstr>
      <vt:lpstr>Amasis MT Pro Black</vt:lpstr>
      <vt:lpstr>Arial</vt:lpstr>
      <vt:lpstr>Calibri</vt:lpstr>
      <vt:lpstr>Calibri Light</vt:lpstr>
      <vt:lpstr>Söhne</vt:lpstr>
      <vt:lpstr>Office Theme</vt:lpstr>
      <vt:lpstr>GetAround</vt:lpstr>
      <vt:lpstr>EDA</vt:lpstr>
      <vt:lpstr>INTRODUCTION:</vt:lpstr>
      <vt:lpstr>PRICING DISTRIBUTION:</vt:lpstr>
      <vt:lpstr>TOP EARNING CAR MODELS:</vt:lpstr>
      <vt:lpstr>MILEAGE ANALYSIS</vt:lpstr>
      <vt:lpstr>DELAY ANALYSIS</vt:lpstr>
      <vt:lpstr>CHECKOUT IMPACT ANALYSIS</vt:lpstr>
      <vt:lpstr>LATE CHECKOUT ANALYSIS </vt:lpstr>
      <vt:lpstr>MODELLING</vt:lpstr>
      <vt:lpstr>INTRODUCTION:</vt:lpstr>
      <vt:lpstr>DATA PREPROCESSING:</vt:lpstr>
      <vt:lpstr>REGRESSION BASELINE:</vt:lpstr>
      <vt:lpstr>GRADIENT BOOSTING REGRESSOR:</vt:lpstr>
      <vt:lpstr>BUILDING THE API: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GetAround</dc:title>
  <dc:creator>Asif Manzoor</dc:creator>
  <cp:lastModifiedBy>Asif Manzoor</cp:lastModifiedBy>
  <cp:revision>1</cp:revision>
  <dcterms:created xsi:type="dcterms:W3CDTF">2024-01-19T11:26:36Z</dcterms:created>
  <dcterms:modified xsi:type="dcterms:W3CDTF">2024-01-19T14:24:13Z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2024-01-19T14:22:40Z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0240ddef-d5d2-4d12-9778-352189885d63</vt:lpwstr>
  </property>
  <property fmtid="{D5CDD505-2E9C-101B-9397-08002B2CF9AE}" pid="7" name="MSIP_Label_defa4170-0d19-0005-0004-bc88714345d2_ActionId">
    <vt:lpwstr>75ea838f-6eb9-49dd-860a-62dc89ccd217</vt:lpwstr>
  </property>
  <property fmtid="{D5CDD505-2E9C-101B-9397-08002B2CF9AE}" pid="8" name="MSIP_Label_defa4170-0d19-0005-0004-bc88714345d2_ContentBits">
    <vt:lpwstr>0</vt:lpwstr>
  </property>
</Properties>
</file>