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D6216A-412F-4F44-9B18-AE7C76FA958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8E4740C-67DD-47FD-94CB-54514FBDAD50}">
      <dgm:prSet/>
      <dgm:spPr/>
      <dgm:t>
        <a:bodyPr/>
        <a:lstStyle/>
        <a:p>
          <a:r>
            <a:rPr lang="en-US" b="0" i="0"/>
            <a:t>we explored the data by analyzing its structure and visualizing how spam and non-spam (ham) messages are distributed in the dataset.</a:t>
          </a:r>
          <a:endParaRPr lang="en-US"/>
        </a:p>
      </dgm:t>
    </dgm:pt>
    <dgm:pt modelId="{047E037C-47BB-44A7-81DF-12E83007929F}" type="sibTrans" cxnId="{59726EC6-B92D-44DE-9827-8E9028AD36F2}">
      <dgm:prSet/>
      <dgm:spPr/>
      <dgm:t>
        <a:bodyPr/>
        <a:lstStyle/>
        <a:p>
          <a:endParaRPr lang="en-US"/>
        </a:p>
      </dgm:t>
    </dgm:pt>
    <dgm:pt modelId="{00D6129B-58CA-4BCF-9713-D4D0C9EF658E}" type="parTrans" cxnId="{59726EC6-B92D-44DE-9827-8E9028AD36F2}">
      <dgm:prSet/>
      <dgm:spPr/>
      <dgm:t>
        <a:bodyPr/>
        <a:lstStyle/>
        <a:p>
          <a:endParaRPr lang="en-US"/>
        </a:p>
      </dgm:t>
    </dgm:pt>
    <dgm:pt modelId="{605CA0E7-2297-4693-AD22-494ED5E322F2}">
      <dgm:prSet/>
      <dgm:spPr/>
      <dgm:t>
        <a:bodyPr/>
        <a:lstStyle/>
        <a:p>
          <a:r>
            <a:rPr lang="en-US" b="0" i="0" dirty="0"/>
            <a:t>13.41% of the messages in the dataset are identified as spam.</a:t>
          </a:r>
          <a:endParaRPr lang="en-US" dirty="0"/>
        </a:p>
      </dgm:t>
    </dgm:pt>
    <dgm:pt modelId="{645C44CE-C0A2-4189-8FCB-CCE45D65D0A0}" type="sibTrans" cxnId="{1F1DEE29-781D-4F61-B6D0-36A965E02129}">
      <dgm:prSet/>
      <dgm:spPr/>
      <dgm:t>
        <a:bodyPr/>
        <a:lstStyle/>
        <a:p>
          <a:endParaRPr lang="en-US"/>
        </a:p>
      </dgm:t>
    </dgm:pt>
    <dgm:pt modelId="{20820EF0-95EE-4CEB-834B-22B57D0F8C0D}" type="parTrans" cxnId="{1F1DEE29-781D-4F61-B6D0-36A965E02129}">
      <dgm:prSet/>
      <dgm:spPr/>
      <dgm:t>
        <a:bodyPr/>
        <a:lstStyle/>
        <a:p>
          <a:endParaRPr lang="en-US"/>
        </a:p>
      </dgm:t>
    </dgm:pt>
    <dgm:pt modelId="{FA42A10B-8CBA-4ACF-A059-D0526D1F2260}" type="pres">
      <dgm:prSet presAssocID="{F9D6216A-412F-4F44-9B18-AE7C76FA958A}" presName="root" presStyleCnt="0">
        <dgm:presLayoutVars>
          <dgm:dir/>
          <dgm:resizeHandles val="exact"/>
        </dgm:presLayoutVars>
      </dgm:prSet>
      <dgm:spPr/>
    </dgm:pt>
    <dgm:pt modelId="{24DD93D4-0436-44B5-92A1-B71C40CD2F84}" type="pres">
      <dgm:prSet presAssocID="{18E4740C-67DD-47FD-94CB-54514FBDAD50}" presName="compNode" presStyleCnt="0"/>
      <dgm:spPr/>
    </dgm:pt>
    <dgm:pt modelId="{6B2F3A17-EB1F-4A74-89D5-F6CC5707AA3F}" type="pres">
      <dgm:prSet presAssocID="{18E4740C-67DD-47FD-94CB-54514FBDAD50}" presName="bgRect" presStyleLbl="bgShp" presStyleIdx="0" presStyleCnt="2"/>
      <dgm:spPr/>
    </dgm:pt>
    <dgm:pt modelId="{0E7029A1-171C-4E21-A206-43B798C844C6}" type="pres">
      <dgm:prSet presAssocID="{18E4740C-67DD-47FD-94CB-54514FBDAD5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AE6BF1EE-ED61-4F49-AE32-E44D8C4FE1E8}" type="pres">
      <dgm:prSet presAssocID="{18E4740C-67DD-47FD-94CB-54514FBDAD50}" presName="spaceRect" presStyleCnt="0"/>
      <dgm:spPr/>
    </dgm:pt>
    <dgm:pt modelId="{F7ACD80C-378D-4691-BADE-2D506273D7A0}" type="pres">
      <dgm:prSet presAssocID="{18E4740C-67DD-47FD-94CB-54514FBDAD50}" presName="parTx" presStyleLbl="revTx" presStyleIdx="0" presStyleCnt="2">
        <dgm:presLayoutVars>
          <dgm:chMax val="0"/>
          <dgm:chPref val="0"/>
        </dgm:presLayoutVars>
      </dgm:prSet>
      <dgm:spPr/>
    </dgm:pt>
    <dgm:pt modelId="{1FF5787A-AB47-4A8F-8B3C-FD874F214861}" type="pres">
      <dgm:prSet presAssocID="{047E037C-47BB-44A7-81DF-12E83007929F}" presName="sibTrans" presStyleCnt="0"/>
      <dgm:spPr/>
    </dgm:pt>
    <dgm:pt modelId="{8DFE2D6C-7571-4231-9123-ABF5223C8730}" type="pres">
      <dgm:prSet presAssocID="{605CA0E7-2297-4693-AD22-494ED5E322F2}" presName="compNode" presStyleCnt="0"/>
      <dgm:spPr/>
    </dgm:pt>
    <dgm:pt modelId="{6B97B96E-12DA-4964-9EF1-D76660E5B06B}" type="pres">
      <dgm:prSet presAssocID="{605CA0E7-2297-4693-AD22-494ED5E322F2}" presName="bgRect" presStyleLbl="bgShp" presStyleIdx="1" presStyleCnt="2"/>
      <dgm:spPr/>
    </dgm:pt>
    <dgm:pt modelId="{C0A8531C-80B7-437E-8822-373A07C0486C}" type="pres">
      <dgm:prSet presAssocID="{605CA0E7-2297-4693-AD22-494ED5E322F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1D788DC6-7719-4557-9AC8-8071D3993BF6}" type="pres">
      <dgm:prSet presAssocID="{605CA0E7-2297-4693-AD22-494ED5E322F2}" presName="spaceRect" presStyleCnt="0"/>
      <dgm:spPr/>
    </dgm:pt>
    <dgm:pt modelId="{C14C4A85-3404-4B19-BE2B-3B90D52B95BE}" type="pres">
      <dgm:prSet presAssocID="{605CA0E7-2297-4693-AD22-494ED5E322F2}" presName="parTx" presStyleLbl="revTx" presStyleIdx="1" presStyleCnt="2">
        <dgm:presLayoutVars>
          <dgm:chMax val="0"/>
          <dgm:chPref val="0"/>
        </dgm:presLayoutVars>
      </dgm:prSet>
      <dgm:spPr/>
    </dgm:pt>
  </dgm:ptLst>
  <dgm:cxnLst>
    <dgm:cxn modelId="{F757B326-ADEE-4DD8-A9F6-10D765217C5E}" type="presOf" srcId="{18E4740C-67DD-47FD-94CB-54514FBDAD50}" destId="{F7ACD80C-378D-4691-BADE-2D506273D7A0}" srcOrd="0" destOrd="0" presId="urn:microsoft.com/office/officeart/2018/2/layout/IconVerticalSolidList"/>
    <dgm:cxn modelId="{1F1DEE29-781D-4F61-B6D0-36A965E02129}" srcId="{F9D6216A-412F-4F44-9B18-AE7C76FA958A}" destId="{605CA0E7-2297-4693-AD22-494ED5E322F2}" srcOrd="1" destOrd="0" parTransId="{20820EF0-95EE-4CEB-834B-22B57D0F8C0D}" sibTransId="{645C44CE-C0A2-4189-8FCB-CCE45D65D0A0}"/>
    <dgm:cxn modelId="{4E98129F-5398-4305-B462-DB45913E3BD9}" type="presOf" srcId="{F9D6216A-412F-4F44-9B18-AE7C76FA958A}" destId="{FA42A10B-8CBA-4ACF-A059-D0526D1F2260}" srcOrd="0" destOrd="0" presId="urn:microsoft.com/office/officeart/2018/2/layout/IconVerticalSolidList"/>
    <dgm:cxn modelId="{59726EC6-B92D-44DE-9827-8E9028AD36F2}" srcId="{F9D6216A-412F-4F44-9B18-AE7C76FA958A}" destId="{18E4740C-67DD-47FD-94CB-54514FBDAD50}" srcOrd="0" destOrd="0" parTransId="{00D6129B-58CA-4BCF-9713-D4D0C9EF658E}" sibTransId="{047E037C-47BB-44A7-81DF-12E83007929F}"/>
    <dgm:cxn modelId="{289670EB-7812-490B-B613-F9632E73DB32}" type="presOf" srcId="{605CA0E7-2297-4693-AD22-494ED5E322F2}" destId="{C14C4A85-3404-4B19-BE2B-3B90D52B95BE}" srcOrd="0" destOrd="0" presId="urn:microsoft.com/office/officeart/2018/2/layout/IconVerticalSolidList"/>
    <dgm:cxn modelId="{8E4BD190-9EE4-4981-B9D3-15DE42432CBE}" type="presParOf" srcId="{FA42A10B-8CBA-4ACF-A059-D0526D1F2260}" destId="{24DD93D4-0436-44B5-92A1-B71C40CD2F84}" srcOrd="0" destOrd="0" presId="urn:microsoft.com/office/officeart/2018/2/layout/IconVerticalSolidList"/>
    <dgm:cxn modelId="{128EE1FB-DA87-408E-AB0E-9306C1EAC3C0}" type="presParOf" srcId="{24DD93D4-0436-44B5-92A1-B71C40CD2F84}" destId="{6B2F3A17-EB1F-4A74-89D5-F6CC5707AA3F}" srcOrd="0" destOrd="0" presId="urn:microsoft.com/office/officeart/2018/2/layout/IconVerticalSolidList"/>
    <dgm:cxn modelId="{6C85CC81-16F4-4D01-BA31-D40842D15C35}" type="presParOf" srcId="{24DD93D4-0436-44B5-92A1-B71C40CD2F84}" destId="{0E7029A1-171C-4E21-A206-43B798C844C6}" srcOrd="1" destOrd="0" presId="urn:microsoft.com/office/officeart/2018/2/layout/IconVerticalSolidList"/>
    <dgm:cxn modelId="{23936F5E-44AB-4A0F-9A54-A10B2C659AEA}" type="presParOf" srcId="{24DD93D4-0436-44B5-92A1-B71C40CD2F84}" destId="{AE6BF1EE-ED61-4F49-AE32-E44D8C4FE1E8}" srcOrd="2" destOrd="0" presId="urn:microsoft.com/office/officeart/2018/2/layout/IconVerticalSolidList"/>
    <dgm:cxn modelId="{9DA57401-612F-4644-8E38-7E52C715A310}" type="presParOf" srcId="{24DD93D4-0436-44B5-92A1-B71C40CD2F84}" destId="{F7ACD80C-378D-4691-BADE-2D506273D7A0}" srcOrd="3" destOrd="0" presId="urn:microsoft.com/office/officeart/2018/2/layout/IconVerticalSolidList"/>
    <dgm:cxn modelId="{BFFB848D-80B7-4770-AFD3-4DA01D07F182}" type="presParOf" srcId="{FA42A10B-8CBA-4ACF-A059-D0526D1F2260}" destId="{1FF5787A-AB47-4A8F-8B3C-FD874F214861}" srcOrd="1" destOrd="0" presId="urn:microsoft.com/office/officeart/2018/2/layout/IconVerticalSolidList"/>
    <dgm:cxn modelId="{AA488EEC-A615-43D9-8105-9899D0158D48}" type="presParOf" srcId="{FA42A10B-8CBA-4ACF-A059-D0526D1F2260}" destId="{8DFE2D6C-7571-4231-9123-ABF5223C8730}" srcOrd="2" destOrd="0" presId="urn:microsoft.com/office/officeart/2018/2/layout/IconVerticalSolidList"/>
    <dgm:cxn modelId="{8C7783DB-F537-447F-9062-507FCBE30429}" type="presParOf" srcId="{8DFE2D6C-7571-4231-9123-ABF5223C8730}" destId="{6B97B96E-12DA-4964-9EF1-D76660E5B06B}" srcOrd="0" destOrd="0" presId="urn:microsoft.com/office/officeart/2018/2/layout/IconVerticalSolidList"/>
    <dgm:cxn modelId="{32DD3301-2AAE-41FB-9661-3DB1D1BB5DED}" type="presParOf" srcId="{8DFE2D6C-7571-4231-9123-ABF5223C8730}" destId="{C0A8531C-80B7-437E-8822-373A07C0486C}" srcOrd="1" destOrd="0" presId="urn:microsoft.com/office/officeart/2018/2/layout/IconVerticalSolidList"/>
    <dgm:cxn modelId="{2BA727E7-CEFD-45F4-830E-556D0BD798F8}" type="presParOf" srcId="{8DFE2D6C-7571-4231-9123-ABF5223C8730}" destId="{1D788DC6-7719-4557-9AC8-8071D3993BF6}" srcOrd="2" destOrd="0" presId="urn:microsoft.com/office/officeart/2018/2/layout/IconVerticalSolidList"/>
    <dgm:cxn modelId="{18993DCF-94D5-4FD0-AFFE-9FCD4A9A785A}" type="presParOf" srcId="{8DFE2D6C-7571-4231-9123-ABF5223C8730}" destId="{C14C4A85-3404-4B19-BE2B-3B90D52B95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F3A17-EB1F-4A74-89D5-F6CC5707AA3F}">
      <dsp:nvSpPr>
        <dsp:cNvPr id="0" name=""/>
        <dsp:cNvSpPr/>
      </dsp:nvSpPr>
      <dsp:spPr>
        <a:xfrm>
          <a:off x="0" y="624954"/>
          <a:ext cx="7301404" cy="11537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029A1-171C-4E21-A206-43B798C844C6}">
      <dsp:nvSpPr>
        <dsp:cNvPr id="0" name=""/>
        <dsp:cNvSpPr/>
      </dsp:nvSpPr>
      <dsp:spPr>
        <a:xfrm>
          <a:off x="349012" y="884550"/>
          <a:ext cx="634568" cy="634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ACD80C-378D-4691-BADE-2D506273D7A0}">
      <dsp:nvSpPr>
        <dsp:cNvPr id="0" name=""/>
        <dsp:cNvSpPr/>
      </dsp:nvSpPr>
      <dsp:spPr>
        <a:xfrm>
          <a:off x="1332594" y="624954"/>
          <a:ext cx="5968809" cy="115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06" tIns="122106" rIns="122106" bIns="122106" numCol="1" spcCol="1270" anchor="ctr" anchorCtr="0">
          <a:noAutofit/>
        </a:bodyPr>
        <a:lstStyle/>
        <a:p>
          <a:pPr marL="0" lvl="0" indent="0" algn="l" defTabSz="933450">
            <a:lnSpc>
              <a:spcPct val="90000"/>
            </a:lnSpc>
            <a:spcBef>
              <a:spcPct val="0"/>
            </a:spcBef>
            <a:spcAft>
              <a:spcPct val="35000"/>
            </a:spcAft>
            <a:buNone/>
          </a:pPr>
          <a:r>
            <a:rPr lang="en-US" sz="2100" b="0" i="0" kern="1200"/>
            <a:t>we explored the data by analyzing its structure and visualizing how spam and non-spam (ham) messages are distributed in the dataset.</a:t>
          </a:r>
          <a:endParaRPr lang="en-US" sz="2100" kern="1200"/>
        </a:p>
      </dsp:txBody>
      <dsp:txXfrm>
        <a:off x="1332594" y="624954"/>
        <a:ext cx="5968809" cy="1153761"/>
      </dsp:txXfrm>
    </dsp:sp>
    <dsp:sp modelId="{6B97B96E-12DA-4964-9EF1-D76660E5B06B}">
      <dsp:nvSpPr>
        <dsp:cNvPr id="0" name=""/>
        <dsp:cNvSpPr/>
      </dsp:nvSpPr>
      <dsp:spPr>
        <a:xfrm>
          <a:off x="0" y="2067156"/>
          <a:ext cx="7301404" cy="11537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8531C-80B7-437E-8822-373A07C0486C}">
      <dsp:nvSpPr>
        <dsp:cNvPr id="0" name=""/>
        <dsp:cNvSpPr/>
      </dsp:nvSpPr>
      <dsp:spPr>
        <a:xfrm>
          <a:off x="349012" y="2326752"/>
          <a:ext cx="634568" cy="634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4C4A85-3404-4B19-BE2B-3B90D52B95BE}">
      <dsp:nvSpPr>
        <dsp:cNvPr id="0" name=""/>
        <dsp:cNvSpPr/>
      </dsp:nvSpPr>
      <dsp:spPr>
        <a:xfrm>
          <a:off x="1332594" y="2067156"/>
          <a:ext cx="5968809" cy="115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06" tIns="122106" rIns="122106" bIns="122106" numCol="1" spcCol="1270" anchor="ctr" anchorCtr="0">
          <a:noAutofit/>
        </a:bodyPr>
        <a:lstStyle/>
        <a:p>
          <a:pPr marL="0" lvl="0" indent="0" algn="l" defTabSz="933450">
            <a:lnSpc>
              <a:spcPct val="90000"/>
            </a:lnSpc>
            <a:spcBef>
              <a:spcPct val="0"/>
            </a:spcBef>
            <a:spcAft>
              <a:spcPct val="35000"/>
            </a:spcAft>
            <a:buNone/>
          </a:pPr>
          <a:r>
            <a:rPr lang="en-US" sz="2100" b="0" i="0" kern="1200" dirty="0"/>
            <a:t>13.41% of the messages in the dataset are identified as spam.</a:t>
          </a:r>
          <a:endParaRPr lang="en-US" sz="2100" kern="1200" dirty="0"/>
        </a:p>
      </dsp:txBody>
      <dsp:txXfrm>
        <a:off x="1332594" y="2067156"/>
        <a:ext cx="5968809" cy="11537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745A-B80B-6A54-0720-E12C51A87D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87D736-35C3-ADAC-5599-2D6EDA88F9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8B9BCA-67BF-F4D1-925A-72F0F3D58540}"/>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5" name="Footer Placeholder 4">
            <a:extLst>
              <a:ext uri="{FF2B5EF4-FFF2-40B4-BE49-F238E27FC236}">
                <a16:creationId xmlns:a16="http://schemas.microsoft.com/office/drawing/2014/main" id="{13F81162-C67B-07F3-EFF7-0EF7604DA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A4745-E04F-F37D-D699-0428B8078D90}"/>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161256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C344-8626-A69E-E9D0-4D28A5F40B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C902C5-3706-B37F-DF5C-BDDB0A250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B8475-70F0-FC00-6A25-80BF1EC4F3A9}"/>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5" name="Footer Placeholder 4">
            <a:extLst>
              <a:ext uri="{FF2B5EF4-FFF2-40B4-BE49-F238E27FC236}">
                <a16:creationId xmlns:a16="http://schemas.microsoft.com/office/drawing/2014/main" id="{295B3C42-F6EC-E3DC-5607-CCAF49A5A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11046-E3F2-165D-986B-0453A75186C1}"/>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258783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E3001-23FD-6AC2-D6E0-AA5CE9352C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9CB9F5-61DB-4563-4578-1C05003993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8A87B-6D6E-CD47-82F1-AEC44C85DCDB}"/>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5" name="Footer Placeholder 4">
            <a:extLst>
              <a:ext uri="{FF2B5EF4-FFF2-40B4-BE49-F238E27FC236}">
                <a16:creationId xmlns:a16="http://schemas.microsoft.com/office/drawing/2014/main" id="{F8EF19DD-96EB-BBEA-1477-58E1DF735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3719E-511F-0D0B-5E72-208C30D8B67E}"/>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112759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9033-C80A-B5C4-3E6C-0826F8C03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8EBE5-65A5-E898-C1E4-0A5CA8EBB4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719D6-5CE5-6EA9-B8A1-FD55716E11D0}"/>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5" name="Footer Placeholder 4">
            <a:extLst>
              <a:ext uri="{FF2B5EF4-FFF2-40B4-BE49-F238E27FC236}">
                <a16:creationId xmlns:a16="http://schemas.microsoft.com/office/drawing/2014/main" id="{4C863C0C-7063-F298-1351-B76BCA29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9C53A-6E31-51AC-DCDB-332AFEEA68FB}"/>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240716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4148-6A55-154B-0FA6-38F69DBA0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4E7CC-3B52-731A-56A4-D87E0770F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6EA37-02F5-277B-4AE4-76279AA4AFB4}"/>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5" name="Footer Placeholder 4">
            <a:extLst>
              <a:ext uri="{FF2B5EF4-FFF2-40B4-BE49-F238E27FC236}">
                <a16:creationId xmlns:a16="http://schemas.microsoft.com/office/drawing/2014/main" id="{E4BCB784-CCC9-849D-C592-48FADAA9C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99200-B4FF-CCA8-63FE-E11783B3BC1D}"/>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139174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F3DC-3F83-D620-D3E7-A3EDDA5C9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0048F-7567-2A09-97AE-2802292162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FCEA10-D15D-71F0-7F64-4B82BB6713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9099B7-EFAE-4FEF-12BD-2ECC192C6A50}"/>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6" name="Footer Placeholder 5">
            <a:extLst>
              <a:ext uri="{FF2B5EF4-FFF2-40B4-BE49-F238E27FC236}">
                <a16:creationId xmlns:a16="http://schemas.microsoft.com/office/drawing/2014/main" id="{610FE7EF-DC02-98CF-8E58-F17EEAD4D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1E301-A038-F489-619B-61903D9C34C4}"/>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227104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5ADA-C604-2F4C-02D3-EA0421AF97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0E4767-20FA-E18B-773C-55F940453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9B9D71-0FF0-6368-0D14-470A76A099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AD62F6-6B7F-7FFC-2496-FF361F864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D69426-7C7B-3143-CA61-273175B0F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56F852-5B2B-29FF-FF8A-F805850D4855}"/>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8" name="Footer Placeholder 7">
            <a:extLst>
              <a:ext uri="{FF2B5EF4-FFF2-40B4-BE49-F238E27FC236}">
                <a16:creationId xmlns:a16="http://schemas.microsoft.com/office/drawing/2014/main" id="{E6F25E70-D920-AAFB-AA34-0BC7AC11D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1886CE-B823-075C-418C-74A86664176D}"/>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43278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140C-49D5-12B1-4D2C-7D77652A3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45F8C3-FFBC-E170-F62A-C40A5480D79C}"/>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4" name="Footer Placeholder 3">
            <a:extLst>
              <a:ext uri="{FF2B5EF4-FFF2-40B4-BE49-F238E27FC236}">
                <a16:creationId xmlns:a16="http://schemas.microsoft.com/office/drawing/2014/main" id="{035B8C30-64F5-5490-363D-3715BA06F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A58F62-1FD0-D059-DE60-20D8B71EA847}"/>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119262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DAF57-4416-7B19-105F-4EA641F9AC52}"/>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3" name="Footer Placeholder 2">
            <a:extLst>
              <a:ext uri="{FF2B5EF4-FFF2-40B4-BE49-F238E27FC236}">
                <a16:creationId xmlns:a16="http://schemas.microsoft.com/office/drawing/2014/main" id="{78787CD9-5656-0B1A-BB8E-EF16F70DF4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CAA30E-C8DF-C1DD-3934-E1CA64540478}"/>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100935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E69B-2457-340B-4D6B-D958A92C7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9CD7D9-078A-0D3E-1531-1187FF09F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D93DB6-8B61-1ACD-E07A-D59C379B7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29FC4-A986-9DCF-F74C-8F95BD751AB3}"/>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6" name="Footer Placeholder 5">
            <a:extLst>
              <a:ext uri="{FF2B5EF4-FFF2-40B4-BE49-F238E27FC236}">
                <a16:creationId xmlns:a16="http://schemas.microsoft.com/office/drawing/2014/main" id="{C63D817A-F66D-1BC1-218A-C63C54E7E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26E5-9C51-0EDE-E1BE-851A99EE45B3}"/>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17120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287F-8050-32EA-F526-CC9F7461D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EAF759-B0DE-658B-E9D4-C546E169C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5D8927-3285-9B2C-EFF4-4910FCCB6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46293-0B52-9320-2D0A-00C87046AE17}"/>
              </a:ext>
            </a:extLst>
          </p:cNvPr>
          <p:cNvSpPr>
            <a:spLocks noGrp="1"/>
          </p:cNvSpPr>
          <p:nvPr>
            <p:ph type="dt" sz="half" idx="10"/>
          </p:nvPr>
        </p:nvSpPr>
        <p:spPr/>
        <p:txBody>
          <a:bodyPr/>
          <a:lstStyle/>
          <a:p>
            <a:fld id="{71972623-50F2-40D7-A582-DF4BFE509A08}" type="datetimeFigureOut">
              <a:rPr lang="en-US" smtClean="0"/>
              <a:t>1/17/2024</a:t>
            </a:fld>
            <a:endParaRPr lang="en-US"/>
          </a:p>
        </p:txBody>
      </p:sp>
      <p:sp>
        <p:nvSpPr>
          <p:cNvPr id="6" name="Footer Placeholder 5">
            <a:extLst>
              <a:ext uri="{FF2B5EF4-FFF2-40B4-BE49-F238E27FC236}">
                <a16:creationId xmlns:a16="http://schemas.microsoft.com/office/drawing/2014/main" id="{8D33BF6B-69A6-F52D-6636-44974A829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D8B40-4E83-763F-1A96-8B28510DA121}"/>
              </a:ext>
            </a:extLst>
          </p:cNvPr>
          <p:cNvSpPr>
            <a:spLocks noGrp="1"/>
          </p:cNvSpPr>
          <p:nvPr>
            <p:ph type="sldNum" sz="quarter" idx="12"/>
          </p:nvPr>
        </p:nvSpPr>
        <p:spPr/>
        <p:txBody>
          <a:bodyPr/>
          <a:lstStyle/>
          <a:p>
            <a:fld id="{AE35ED56-0263-478F-B1E1-BF0DCC132541}" type="slidenum">
              <a:rPr lang="en-US" smtClean="0"/>
              <a:t>‹#›</a:t>
            </a:fld>
            <a:endParaRPr lang="en-US"/>
          </a:p>
        </p:txBody>
      </p:sp>
    </p:spTree>
    <p:extLst>
      <p:ext uri="{BB962C8B-B14F-4D97-AF65-F5344CB8AC3E}">
        <p14:creationId xmlns:p14="http://schemas.microsoft.com/office/powerpoint/2010/main" val="117301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AB49E-6AC8-B059-6CCA-A0540C4AC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40711D-C595-D719-099D-7449BF5B0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52E34-C130-CE84-E480-7BAEF05849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72623-50F2-40D7-A582-DF4BFE509A08}" type="datetimeFigureOut">
              <a:rPr lang="en-US" smtClean="0"/>
              <a:t>1/17/2024</a:t>
            </a:fld>
            <a:endParaRPr lang="en-US"/>
          </a:p>
        </p:txBody>
      </p:sp>
      <p:sp>
        <p:nvSpPr>
          <p:cNvPr id="5" name="Footer Placeholder 4">
            <a:extLst>
              <a:ext uri="{FF2B5EF4-FFF2-40B4-BE49-F238E27FC236}">
                <a16:creationId xmlns:a16="http://schemas.microsoft.com/office/drawing/2014/main" id="{28EEEBC8-0059-0719-FD35-1EE7105D5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78CB12-923A-3F6A-EC4F-8C92C2548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5ED56-0263-478F-B1E1-BF0DCC132541}" type="slidenum">
              <a:rPr lang="en-US" smtClean="0"/>
              <a:t>‹#›</a:t>
            </a:fld>
            <a:endParaRPr lang="en-US"/>
          </a:p>
        </p:txBody>
      </p:sp>
    </p:spTree>
    <p:extLst>
      <p:ext uri="{BB962C8B-B14F-4D97-AF65-F5344CB8AC3E}">
        <p14:creationId xmlns:p14="http://schemas.microsoft.com/office/powerpoint/2010/main" val="3259523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Yellow question mark">
            <a:extLst>
              <a:ext uri="{FF2B5EF4-FFF2-40B4-BE49-F238E27FC236}">
                <a16:creationId xmlns:a16="http://schemas.microsoft.com/office/drawing/2014/main" id="{64D82B1A-1EBA-558B-60F3-DF9B1A4A48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AC5BD7A3-5788-A277-F7A9-DE7CBC4AA1EF}"/>
              </a:ext>
            </a:extLst>
          </p:cNvPr>
          <p:cNvSpPr>
            <a:spLocks noGrp="1"/>
          </p:cNvSpPr>
          <p:nvPr>
            <p:ph type="ctrTitle"/>
          </p:nvPr>
        </p:nvSpPr>
        <p:spPr>
          <a:xfrm>
            <a:off x="965200" y="965200"/>
            <a:ext cx="10261600" cy="3564869"/>
          </a:xfrm>
        </p:spPr>
        <p:txBody>
          <a:bodyPr>
            <a:normAutofit/>
          </a:bodyPr>
          <a:lstStyle/>
          <a:p>
            <a:pPr algn="l"/>
            <a:r>
              <a:rPr lang="en-US" sz="11500" b="1" dirty="0">
                <a:ln w="22225">
                  <a:solidFill>
                    <a:schemeClr val="tx1"/>
                  </a:solidFill>
                  <a:miter lim="800000"/>
                </a:ln>
                <a:noFill/>
              </a:rPr>
              <a:t>SPAM DETECTION</a:t>
            </a:r>
          </a:p>
        </p:txBody>
      </p:sp>
      <p:sp>
        <p:nvSpPr>
          <p:cNvPr id="3" name="Subtitle 2">
            <a:extLst>
              <a:ext uri="{FF2B5EF4-FFF2-40B4-BE49-F238E27FC236}">
                <a16:creationId xmlns:a16="http://schemas.microsoft.com/office/drawing/2014/main" id="{A47670EE-D586-1E84-C117-D1676B441094}"/>
              </a:ext>
            </a:extLst>
          </p:cNvPr>
          <p:cNvSpPr>
            <a:spLocks noGrp="1"/>
          </p:cNvSpPr>
          <p:nvPr>
            <p:ph type="subTitle" idx="1"/>
          </p:nvPr>
        </p:nvSpPr>
        <p:spPr>
          <a:xfrm>
            <a:off x="965200" y="4572002"/>
            <a:ext cx="10261600" cy="1202995"/>
          </a:xfrm>
        </p:spPr>
        <p:txBody>
          <a:bodyPr>
            <a:normAutofit/>
          </a:bodyPr>
          <a:lstStyle/>
          <a:p>
            <a:pPr algn="l"/>
            <a:r>
              <a:rPr lang="en-US" sz="4400" i="1" dirty="0" err="1"/>
              <a:t>Abacu</a:t>
            </a:r>
            <a:r>
              <a:rPr lang="en-US" sz="4400" i="1" dirty="0"/>
              <a:t> Abel Armel</a:t>
            </a:r>
          </a:p>
        </p:txBody>
      </p:sp>
    </p:spTree>
    <p:extLst>
      <p:ext uri="{BB962C8B-B14F-4D97-AF65-F5344CB8AC3E}">
        <p14:creationId xmlns:p14="http://schemas.microsoft.com/office/powerpoint/2010/main" val="352918501"/>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B15827-4316-0179-8299-0C013A3D09CD}"/>
              </a:ext>
            </a:extLst>
          </p:cNvPr>
          <p:cNvSpPr/>
          <p:nvPr/>
        </p:nvSpPr>
        <p:spPr>
          <a:xfrm>
            <a:off x="0" y="-1"/>
            <a:ext cx="12192000" cy="13849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38329AB-BD27-240B-4ACF-1757FC4B1B71}"/>
              </a:ext>
            </a:extLst>
          </p:cNvPr>
          <p:cNvSpPr txBox="1"/>
          <p:nvPr/>
        </p:nvSpPr>
        <p:spPr>
          <a:xfrm>
            <a:off x="408337" y="423727"/>
            <a:ext cx="9888496" cy="107559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dirty="0">
                <a:solidFill>
                  <a:schemeClr val="bg1"/>
                </a:solidFill>
                <a:latin typeface="Amasis MT Pro Black" panose="02040A04050005020304" pitchFamily="18" charset="0"/>
                <a:ea typeface="+mj-ea"/>
                <a:cs typeface="+mj-cs"/>
              </a:rPr>
              <a:t>CONCLUSION</a:t>
            </a:r>
            <a:r>
              <a:rPr lang="en-US" sz="4400" b="1" kern="1200" dirty="0">
                <a:solidFill>
                  <a:schemeClr val="bg1"/>
                </a:solidFill>
                <a:latin typeface="Amasis MT Pro Black" panose="02040A04050005020304" pitchFamily="18" charset="0"/>
                <a:ea typeface="+mj-ea"/>
                <a:cs typeface="+mj-cs"/>
              </a:rPr>
              <a:t>:</a:t>
            </a:r>
          </a:p>
        </p:txBody>
      </p:sp>
      <p:sp>
        <p:nvSpPr>
          <p:cNvPr id="6" name="TextBox 5">
            <a:extLst>
              <a:ext uri="{FF2B5EF4-FFF2-40B4-BE49-F238E27FC236}">
                <a16:creationId xmlns:a16="http://schemas.microsoft.com/office/drawing/2014/main" id="{17F220B8-95F1-7DC4-D762-2304243D85CC}"/>
              </a:ext>
            </a:extLst>
          </p:cNvPr>
          <p:cNvSpPr txBox="1"/>
          <p:nvPr/>
        </p:nvSpPr>
        <p:spPr>
          <a:xfrm>
            <a:off x="408337" y="2512852"/>
            <a:ext cx="11253576" cy="2246769"/>
          </a:xfrm>
          <a:prstGeom prst="rect">
            <a:avLst/>
          </a:prstGeom>
          <a:noFill/>
        </p:spPr>
        <p:txBody>
          <a:bodyPr wrap="square" rtlCol="0">
            <a:spAutoFit/>
          </a:bodyPr>
          <a:lstStyle/>
          <a:p>
            <a:pPr marR="0" lvl="0" algn="just" defTabSz="914400" rtl="0" eaLnBrk="0" fontAlgn="base" latinLnBrk="0" hangingPunct="0">
              <a:spcBef>
                <a:spcPct val="0"/>
              </a:spcBef>
              <a:spcAft>
                <a:spcPct val="0"/>
              </a:spcAft>
              <a:buClrTx/>
              <a:buSzTx/>
              <a:tabLst/>
            </a:pPr>
            <a:r>
              <a:rPr lang="en-US" sz="2800" b="0" i="0" dirty="0">
                <a:effectLst/>
              </a:rPr>
              <a:t>The pre-trained </a:t>
            </a:r>
            <a:r>
              <a:rPr lang="en-US" sz="2800" b="0" i="0" dirty="0" err="1">
                <a:effectLst/>
              </a:rPr>
              <a:t>RoBERTa</a:t>
            </a:r>
            <a:r>
              <a:rPr lang="en-US" sz="2800" b="0" i="0" dirty="0">
                <a:effectLst/>
              </a:rPr>
              <a:t> model was the most effective in filtering spams, achieving a 5% spam rate. Implementing it from the transformers library was easy and efficient. Our custom light embedding model also performed well, suggesting that bigger models aren't always necessary, especially considering size constraints.</a:t>
            </a:r>
          </a:p>
        </p:txBody>
      </p:sp>
    </p:spTree>
    <p:extLst>
      <p:ext uri="{BB962C8B-B14F-4D97-AF65-F5344CB8AC3E}">
        <p14:creationId xmlns:p14="http://schemas.microsoft.com/office/powerpoint/2010/main" val="335416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A51C65-35B3-243A-9BF3-CC3407810C7D}"/>
              </a:ext>
            </a:extLst>
          </p:cNvPr>
          <p:cNvSpPr txBox="1"/>
          <p:nvPr/>
        </p:nvSpPr>
        <p:spPr>
          <a:xfrm>
            <a:off x="1155548" y="608227"/>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chemeClr val="bg1"/>
                </a:solidFill>
                <a:latin typeface="Amasis MT Pro Black" panose="02040A04050005020304" pitchFamily="18" charset="0"/>
                <a:ea typeface="+mj-ea"/>
                <a:cs typeface="+mj-cs"/>
              </a:rPr>
              <a:t>INTRODUCTION:</a:t>
            </a:r>
          </a:p>
        </p:txBody>
      </p:sp>
      <p:sp>
        <p:nvSpPr>
          <p:cNvPr id="15"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392B346-1DC0-A28E-893A-093E20F62465}"/>
              </a:ext>
            </a:extLst>
          </p:cNvPr>
          <p:cNvSpPr txBox="1"/>
          <p:nvPr/>
        </p:nvSpPr>
        <p:spPr>
          <a:xfrm>
            <a:off x="1155548" y="2758887"/>
            <a:ext cx="9880893" cy="2229426"/>
          </a:xfrm>
          <a:prstGeom prst="rect">
            <a:avLst/>
          </a:prstGeom>
        </p:spPr>
        <p:txBody>
          <a:bodyPr vert="horz" lIns="91440" tIns="45720" rIns="91440" bIns="45720" rtlCol="0">
            <a:normAutofit/>
          </a:bodyPr>
          <a:lstStyle/>
          <a:p>
            <a:pPr algn="just">
              <a:spcAft>
                <a:spcPts val="600"/>
              </a:spcAft>
            </a:pPr>
            <a:r>
              <a:rPr lang="en-US" sz="2800" b="0" i="0" dirty="0">
                <a:effectLst/>
              </a:rPr>
              <a:t>The AT&amp;T Spam Detector project started a mission to make a spam detection system. We used advanced methods in language processing and machine learning. This presentation explains the ways we did things, the models we tried, and the important things we learned. Let's dive into the details.</a:t>
            </a:r>
            <a:endParaRPr lang="en-US" sz="2800" dirty="0"/>
          </a:p>
        </p:txBody>
      </p:sp>
    </p:spTree>
    <p:extLst>
      <p:ext uri="{BB962C8B-B14F-4D97-AF65-F5344CB8AC3E}">
        <p14:creationId xmlns:p14="http://schemas.microsoft.com/office/powerpoint/2010/main" val="149734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A51C65-35B3-243A-9BF3-CC3407810C7D}"/>
              </a:ext>
            </a:extLst>
          </p:cNvPr>
          <p:cNvSpPr txBox="1"/>
          <p:nvPr/>
        </p:nvSpPr>
        <p:spPr>
          <a:xfrm>
            <a:off x="1155548" y="608227"/>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solidFill>
                  <a:schemeClr val="bg1"/>
                </a:solidFill>
                <a:latin typeface="Amasis MT Pro Black" panose="02040A04050005020304" pitchFamily="18" charset="0"/>
                <a:ea typeface="+mj-ea"/>
                <a:cs typeface="+mj-cs"/>
              </a:rPr>
              <a:t>PROJECT OVERVIEW</a:t>
            </a:r>
            <a:r>
              <a:rPr lang="en-US" sz="4000" b="1" kern="1200" dirty="0">
                <a:solidFill>
                  <a:schemeClr val="bg1"/>
                </a:solidFill>
                <a:latin typeface="Amasis MT Pro Black" panose="02040A04050005020304" pitchFamily="18" charset="0"/>
                <a:ea typeface="+mj-ea"/>
                <a:cs typeface="+mj-cs"/>
              </a:rPr>
              <a:t>:</a:t>
            </a:r>
          </a:p>
        </p:txBody>
      </p:sp>
      <p:sp>
        <p:nvSpPr>
          <p:cNvPr id="15"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392B346-1DC0-A28E-893A-093E20F62465}"/>
              </a:ext>
            </a:extLst>
          </p:cNvPr>
          <p:cNvSpPr txBox="1"/>
          <p:nvPr/>
        </p:nvSpPr>
        <p:spPr>
          <a:xfrm>
            <a:off x="1155548" y="2894989"/>
            <a:ext cx="10042539" cy="2028260"/>
          </a:xfrm>
          <a:prstGeom prst="rect">
            <a:avLst/>
          </a:prstGeom>
        </p:spPr>
        <p:txBody>
          <a:bodyPr vert="horz" lIns="91440" tIns="45720" rIns="91440" bIns="45720" rtlCol="0">
            <a:normAutofit/>
          </a:bodyPr>
          <a:lstStyle/>
          <a:p>
            <a:pPr algn="just">
              <a:spcAft>
                <a:spcPts val="600"/>
              </a:spcAft>
            </a:pPr>
            <a:r>
              <a:rPr lang="en-US" sz="2800" b="0" i="0" dirty="0">
                <a:effectLst/>
              </a:rPr>
              <a:t>Our project focused on creating a spam detection system using both traditional machine learning methods and advanced pre-trained models. We aimed to assess how well different models could classify messages as either spam or not spam (ham).</a:t>
            </a:r>
            <a:endParaRPr lang="en-US" sz="2800" dirty="0"/>
          </a:p>
        </p:txBody>
      </p:sp>
    </p:spTree>
    <p:extLst>
      <p:ext uri="{BB962C8B-B14F-4D97-AF65-F5344CB8AC3E}">
        <p14:creationId xmlns:p14="http://schemas.microsoft.com/office/powerpoint/2010/main" val="31832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A51C65-35B3-243A-9BF3-CC3407810C7D}"/>
              </a:ext>
            </a:extLst>
          </p:cNvPr>
          <p:cNvSpPr txBox="1"/>
          <p:nvPr/>
        </p:nvSpPr>
        <p:spPr>
          <a:xfrm>
            <a:off x="1155548" y="608227"/>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solidFill>
                  <a:schemeClr val="bg1"/>
                </a:solidFill>
                <a:latin typeface="Amasis MT Pro Black" panose="02040A04050005020304" pitchFamily="18" charset="0"/>
                <a:ea typeface="+mj-ea"/>
                <a:cs typeface="+mj-cs"/>
              </a:rPr>
              <a:t>TOOLS &amp; LIBRARIES</a:t>
            </a:r>
            <a:r>
              <a:rPr lang="en-US" sz="4000" b="1" kern="1200" dirty="0">
                <a:solidFill>
                  <a:schemeClr val="bg1"/>
                </a:solidFill>
                <a:latin typeface="Amasis MT Pro Black" panose="02040A04050005020304" pitchFamily="18" charset="0"/>
                <a:ea typeface="+mj-ea"/>
                <a:cs typeface="+mj-cs"/>
              </a:rPr>
              <a:t>:</a:t>
            </a:r>
          </a:p>
        </p:txBody>
      </p:sp>
      <p:sp>
        <p:nvSpPr>
          <p:cNvPr id="15"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392B346-1DC0-A28E-893A-093E20F62465}"/>
              </a:ext>
            </a:extLst>
          </p:cNvPr>
          <p:cNvSpPr txBox="1"/>
          <p:nvPr/>
        </p:nvSpPr>
        <p:spPr>
          <a:xfrm>
            <a:off x="1155548" y="2859470"/>
            <a:ext cx="10042539" cy="2028260"/>
          </a:xfrm>
          <a:prstGeom prst="rect">
            <a:avLst/>
          </a:prstGeom>
        </p:spPr>
        <p:txBody>
          <a:bodyPr vert="horz" lIns="91440" tIns="45720" rIns="91440" bIns="45720" rtlCol="0">
            <a:normAutofit/>
          </a:bodyPr>
          <a:lstStyle/>
          <a:p>
            <a:pPr algn="just">
              <a:spcAft>
                <a:spcPts val="600"/>
              </a:spcAft>
            </a:pPr>
            <a:r>
              <a:rPr lang="en-US" sz="2800" b="0" i="0" dirty="0">
                <a:effectLst/>
              </a:rPr>
              <a:t>We used several important tools and libraries in our project, such as Python, Pandas, NumPy, Matplotlib, Seaborn, TensorFlow, Scikit-learn, Transformers, and TensorFlow Hub. These tools helped us analyze and process data, build models, and visualize results.</a:t>
            </a:r>
            <a:endParaRPr lang="en-US" sz="2800" dirty="0"/>
          </a:p>
        </p:txBody>
      </p:sp>
    </p:spTree>
    <p:extLst>
      <p:ext uri="{BB962C8B-B14F-4D97-AF65-F5344CB8AC3E}">
        <p14:creationId xmlns:p14="http://schemas.microsoft.com/office/powerpoint/2010/main" val="333498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A51C65-35B3-243A-9BF3-CC3407810C7D}"/>
              </a:ext>
            </a:extLst>
          </p:cNvPr>
          <p:cNvSpPr txBox="1"/>
          <p:nvPr/>
        </p:nvSpPr>
        <p:spPr>
          <a:xfrm>
            <a:off x="1155548" y="608227"/>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solidFill>
                  <a:schemeClr val="bg1"/>
                </a:solidFill>
                <a:latin typeface="Amasis MT Pro Black" panose="02040A04050005020304" pitchFamily="18" charset="0"/>
                <a:ea typeface="+mj-ea"/>
                <a:cs typeface="+mj-cs"/>
              </a:rPr>
              <a:t>TOOLS &amp; LIBRARIES</a:t>
            </a:r>
            <a:r>
              <a:rPr lang="en-US" sz="4000" b="1" kern="1200" dirty="0">
                <a:solidFill>
                  <a:schemeClr val="bg1"/>
                </a:solidFill>
                <a:latin typeface="Amasis MT Pro Black" panose="02040A04050005020304" pitchFamily="18" charset="0"/>
                <a:ea typeface="+mj-ea"/>
                <a:cs typeface="+mj-cs"/>
              </a:rPr>
              <a:t>:</a:t>
            </a:r>
          </a:p>
        </p:txBody>
      </p:sp>
      <p:sp>
        <p:nvSpPr>
          <p:cNvPr id="15"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392B346-1DC0-A28E-893A-093E20F62465}"/>
              </a:ext>
            </a:extLst>
          </p:cNvPr>
          <p:cNvSpPr txBox="1"/>
          <p:nvPr/>
        </p:nvSpPr>
        <p:spPr>
          <a:xfrm>
            <a:off x="1155548" y="2859470"/>
            <a:ext cx="10042539" cy="2028260"/>
          </a:xfrm>
          <a:prstGeom prst="rect">
            <a:avLst/>
          </a:prstGeom>
        </p:spPr>
        <p:txBody>
          <a:bodyPr vert="horz" lIns="91440" tIns="45720" rIns="91440" bIns="45720" rtlCol="0">
            <a:normAutofit/>
          </a:bodyPr>
          <a:lstStyle/>
          <a:p>
            <a:pPr algn="just">
              <a:spcAft>
                <a:spcPts val="600"/>
              </a:spcAft>
            </a:pPr>
            <a:r>
              <a:rPr lang="en-US" sz="2800" b="0" i="0" dirty="0">
                <a:effectLst/>
              </a:rPr>
              <a:t>We used several important tools and libraries in our project, such as Python, Pandas, NumPy, Matplotlib, Seaborn, TensorFlow, Scikit-learn, Transformers, and TensorFlow Hub. These tools helped us analyze and process data, build models, and visualize results.</a:t>
            </a:r>
            <a:endParaRPr lang="en-US" sz="2800" dirty="0"/>
          </a:p>
        </p:txBody>
      </p:sp>
    </p:spTree>
    <p:extLst>
      <p:ext uri="{BB962C8B-B14F-4D97-AF65-F5344CB8AC3E}">
        <p14:creationId xmlns:p14="http://schemas.microsoft.com/office/powerpoint/2010/main" val="128955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A51C65-35B3-243A-9BF3-CC3407810C7D}"/>
              </a:ext>
            </a:extLst>
          </p:cNvPr>
          <p:cNvSpPr txBox="1"/>
          <p:nvPr/>
        </p:nvSpPr>
        <p:spPr>
          <a:xfrm>
            <a:off x="841248" y="256032"/>
            <a:ext cx="10506456" cy="10149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dirty="0">
                <a:solidFill>
                  <a:schemeClr val="tx1"/>
                </a:solidFill>
                <a:latin typeface="Algerian" panose="04020705040A02060702" pitchFamily="82" charset="0"/>
                <a:ea typeface="+mj-ea"/>
                <a:cs typeface="+mj-cs"/>
              </a:rPr>
              <a:t>DATA EXPLORATION:</a:t>
            </a:r>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TextBox 3">
            <a:extLst>
              <a:ext uri="{FF2B5EF4-FFF2-40B4-BE49-F238E27FC236}">
                <a16:creationId xmlns:a16="http://schemas.microsoft.com/office/drawing/2014/main" id="{F91DF66A-2468-A42E-1391-8BE2EBDF07A5}"/>
              </a:ext>
            </a:extLst>
          </p:cNvPr>
          <p:cNvGraphicFramePr/>
          <p:nvPr>
            <p:extLst>
              <p:ext uri="{D42A27DB-BD31-4B8C-83A1-F6EECF244321}">
                <p14:modId xmlns:p14="http://schemas.microsoft.com/office/powerpoint/2010/main" val="3100602975"/>
              </p:ext>
            </p:extLst>
          </p:nvPr>
        </p:nvGraphicFramePr>
        <p:xfrm>
          <a:off x="841248" y="2011476"/>
          <a:ext cx="7301404" cy="3845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 name="Picture 40" descr="A red and yellow rectangular bar graph&#10;&#10;Description automatically generated">
            <a:extLst>
              <a:ext uri="{FF2B5EF4-FFF2-40B4-BE49-F238E27FC236}">
                <a16:creationId xmlns:a16="http://schemas.microsoft.com/office/drawing/2014/main" id="{F560DF40-1125-1742-A098-52D2F9EA63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5042" y="2708622"/>
            <a:ext cx="3564568" cy="2711772"/>
          </a:xfrm>
          <a:prstGeom prst="rect">
            <a:avLst/>
          </a:prstGeom>
        </p:spPr>
      </p:pic>
    </p:spTree>
    <p:extLst>
      <p:ext uri="{BB962C8B-B14F-4D97-AF65-F5344CB8AC3E}">
        <p14:creationId xmlns:p14="http://schemas.microsoft.com/office/powerpoint/2010/main" val="303067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A51C65-35B3-243A-9BF3-CC3407810C7D}"/>
              </a:ext>
            </a:extLst>
          </p:cNvPr>
          <p:cNvSpPr txBox="1"/>
          <p:nvPr/>
        </p:nvSpPr>
        <p:spPr>
          <a:xfrm>
            <a:off x="1155548" y="608227"/>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solidFill>
                  <a:schemeClr val="bg1"/>
                </a:solidFill>
                <a:latin typeface="Amasis MT Pro Black" panose="02040A04050005020304" pitchFamily="18" charset="0"/>
                <a:ea typeface="+mj-ea"/>
                <a:cs typeface="+mj-cs"/>
              </a:rPr>
              <a:t>PREPROCESSING</a:t>
            </a:r>
            <a:r>
              <a:rPr lang="en-US" sz="4000" b="1" kern="1200" dirty="0">
                <a:solidFill>
                  <a:schemeClr val="bg1"/>
                </a:solidFill>
                <a:latin typeface="Amasis MT Pro Black" panose="02040A04050005020304" pitchFamily="18" charset="0"/>
                <a:ea typeface="+mj-ea"/>
                <a:cs typeface="+mj-cs"/>
              </a:rPr>
              <a:t>:</a:t>
            </a:r>
          </a:p>
        </p:txBody>
      </p:sp>
      <p:sp>
        <p:nvSpPr>
          <p:cNvPr id="15"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392B346-1DC0-A28E-893A-093E20F62465}"/>
              </a:ext>
            </a:extLst>
          </p:cNvPr>
          <p:cNvSpPr txBox="1"/>
          <p:nvPr/>
        </p:nvSpPr>
        <p:spPr>
          <a:xfrm>
            <a:off x="1155548" y="2414870"/>
            <a:ext cx="10042539" cy="2028260"/>
          </a:xfrm>
          <a:prstGeom prst="rect">
            <a:avLst/>
          </a:prstGeom>
        </p:spPr>
        <p:txBody>
          <a:bodyPr vert="horz" lIns="91440" tIns="45720" rIns="91440" bIns="45720" rtlCol="0">
            <a:normAutofit/>
          </a:bodyPr>
          <a:lstStyle/>
          <a:p>
            <a:pPr algn="just">
              <a:spcAft>
                <a:spcPts val="600"/>
              </a:spcAft>
            </a:pPr>
            <a:r>
              <a:rPr lang="en-US" sz="2800" b="0" i="0" dirty="0">
                <a:effectLst/>
              </a:rPr>
              <a:t>To prepare the data for model training, we Performed text cleaning and labeling processes, ensuring the dataset was ready for effective evaluation</a:t>
            </a:r>
            <a:endParaRPr lang="en-US" sz="2800" dirty="0"/>
          </a:p>
        </p:txBody>
      </p:sp>
      <p:sp>
        <p:nvSpPr>
          <p:cNvPr id="6" name="Rectangle 5">
            <a:extLst>
              <a:ext uri="{FF2B5EF4-FFF2-40B4-BE49-F238E27FC236}">
                <a16:creationId xmlns:a16="http://schemas.microsoft.com/office/drawing/2014/main" id="{0E6B9E0C-6C00-287C-E6CA-909C13CAF1E9}"/>
              </a:ext>
            </a:extLst>
          </p:cNvPr>
          <p:cNvSpPr/>
          <p:nvPr/>
        </p:nvSpPr>
        <p:spPr>
          <a:xfrm>
            <a:off x="2335237" y="3981157"/>
            <a:ext cx="7427741" cy="22686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descr="A screenshot of a computer&#10;&#10;Description automatically generated">
            <a:extLst>
              <a:ext uri="{FF2B5EF4-FFF2-40B4-BE49-F238E27FC236}">
                <a16:creationId xmlns:a16="http://schemas.microsoft.com/office/drawing/2014/main" id="{C0E78570-9428-F0BF-0C94-37BBF300F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042" y="4117894"/>
            <a:ext cx="7201905" cy="2019582"/>
          </a:xfrm>
          <a:prstGeom prst="rect">
            <a:avLst/>
          </a:prstGeom>
        </p:spPr>
        <p:style>
          <a:lnRef idx="0">
            <a:schemeClr val="dk1"/>
          </a:lnRef>
          <a:fillRef idx="3">
            <a:schemeClr val="dk1"/>
          </a:fillRef>
          <a:effectRef idx="3">
            <a:schemeClr val="dk1"/>
          </a:effectRef>
          <a:fontRef idx="minor">
            <a:schemeClr val="lt1"/>
          </a:fontRef>
        </p:style>
      </p:pic>
    </p:spTree>
    <p:extLst>
      <p:ext uri="{BB962C8B-B14F-4D97-AF65-F5344CB8AC3E}">
        <p14:creationId xmlns:p14="http://schemas.microsoft.com/office/powerpoint/2010/main" val="102147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A51C65-35B3-243A-9BF3-CC3407810C7D}"/>
              </a:ext>
            </a:extLst>
          </p:cNvPr>
          <p:cNvSpPr txBox="1"/>
          <p:nvPr/>
        </p:nvSpPr>
        <p:spPr>
          <a:xfrm>
            <a:off x="1155548" y="608227"/>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a:solidFill>
                  <a:schemeClr val="bg1"/>
                </a:solidFill>
                <a:latin typeface="Amasis MT Pro Black" panose="02040A04050005020304" pitchFamily="18" charset="0"/>
                <a:ea typeface="+mj-ea"/>
                <a:cs typeface="+mj-cs"/>
              </a:rPr>
              <a:t>MODELS</a:t>
            </a:r>
            <a:r>
              <a:rPr lang="en-US" sz="4400" b="1" kern="1200">
                <a:solidFill>
                  <a:schemeClr val="bg1"/>
                </a:solidFill>
                <a:latin typeface="Amasis MT Pro Black" panose="02040A04050005020304" pitchFamily="18" charset="0"/>
                <a:ea typeface="+mj-ea"/>
                <a:cs typeface="+mj-cs"/>
              </a:rPr>
              <a:t>:</a:t>
            </a:r>
            <a:endParaRPr lang="en-US" sz="4400" b="1" kern="1200" dirty="0">
              <a:solidFill>
                <a:schemeClr val="bg1"/>
              </a:solidFill>
              <a:latin typeface="Amasis MT Pro Black" panose="02040A04050005020304" pitchFamily="18" charset="0"/>
              <a:ea typeface="+mj-ea"/>
              <a:cs typeface="+mj-cs"/>
            </a:endParaRPr>
          </a:p>
        </p:txBody>
      </p:sp>
      <p:sp>
        <p:nvSpPr>
          <p:cNvPr id="15"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0E41725-4C1F-2155-66F8-379F867B5D1B}"/>
              </a:ext>
            </a:extLst>
          </p:cNvPr>
          <p:cNvSpPr txBox="1"/>
          <p:nvPr/>
        </p:nvSpPr>
        <p:spPr>
          <a:xfrm>
            <a:off x="713138" y="2010758"/>
            <a:ext cx="10765714" cy="4493538"/>
          </a:xfrm>
          <a:prstGeom prst="rect">
            <a:avLst/>
          </a:prstGeom>
          <a:noFill/>
        </p:spPr>
        <p:txBody>
          <a:bodyPr wrap="square" rtlCol="0">
            <a:spAutoFit/>
          </a:bodyPr>
          <a:lstStyle/>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effectLst/>
              </a:rPr>
              <a:t>We set up basic models like Logistic Regression and Naive Bayes as a starting point. These baseline models provided a foundation for us to compare and evaluate more advanced approaches.</a:t>
            </a:r>
          </a:p>
          <a:p>
            <a:pPr marR="0" lvl="0" algn="l" defTabSz="914400" rtl="0" eaLnBrk="0" fontAlgn="base" latinLnBrk="0" hangingPunct="0">
              <a:spcBef>
                <a:spcPct val="0"/>
              </a:spcBef>
              <a:spcAft>
                <a:spcPct val="0"/>
              </a:spcAft>
              <a:buClrTx/>
              <a:buSzTx/>
              <a:tabLst/>
            </a:pPr>
            <a:endParaRPr kumimoji="0" lang="en-US" altLang="en-US" sz="2200" b="0" i="0" u="none" strike="noStrike" cap="none" normalizeH="0" baseline="0" dirty="0">
              <a:ln>
                <a:noFill/>
              </a:ln>
              <a:effectLst/>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lang="en-US" sz="2200" b="0" i="0" dirty="0">
                <a:effectLst/>
              </a:rPr>
              <a:t>We designed a customized embedding model to demonstrate the effectiveness of a lightweight approach. This model showed promising results in detecting spam messages.</a:t>
            </a:r>
          </a:p>
          <a:p>
            <a:pPr marR="0" lvl="0" algn="l" defTabSz="914400" rtl="0" eaLnBrk="0" fontAlgn="base" latinLnBrk="0" hangingPunct="0">
              <a:spcBef>
                <a:spcPct val="0"/>
              </a:spcBef>
              <a:spcAft>
                <a:spcPct val="0"/>
              </a:spcAft>
              <a:buClrTx/>
              <a:buSzTx/>
              <a:tabLst/>
            </a:pPr>
            <a:endParaRPr lang="en-US" sz="2200" b="0" i="0" dirty="0">
              <a:effectLst/>
            </a:endParaRPr>
          </a:p>
          <a:p>
            <a:pPr marL="342900" indent="-342900" algn="l">
              <a:buFont typeface="Arial" panose="020B0604020202020204" pitchFamily="34" charset="0"/>
              <a:buChar char="•"/>
            </a:pPr>
            <a:r>
              <a:rPr lang="en-US" sz="2200" b="0" i="0" dirty="0">
                <a:effectLst/>
              </a:rPr>
              <a:t>The BERT-ELECTRA model, pre-trained on a large dataset, showed competitive performance in spam classification, highlighting its potential.</a:t>
            </a:r>
          </a:p>
          <a:p>
            <a:pPr algn="l"/>
            <a:endParaRPr lang="en-US" sz="2200" b="0" i="0" dirty="0">
              <a:effectLst/>
            </a:endParaRPr>
          </a:p>
          <a:p>
            <a:pPr marL="342900" indent="-342900" algn="l">
              <a:buFont typeface="Arial" panose="020B0604020202020204" pitchFamily="34" charset="0"/>
              <a:buChar char="•"/>
            </a:pPr>
            <a:r>
              <a:rPr lang="en-US" sz="2200" b="0" i="0" dirty="0">
                <a:effectLst/>
              </a:rPr>
              <a:t>Additionally, the </a:t>
            </a:r>
            <a:r>
              <a:rPr lang="en-US" sz="2200" b="0" i="0" dirty="0" err="1">
                <a:effectLst/>
              </a:rPr>
              <a:t>RoBERTa</a:t>
            </a:r>
            <a:r>
              <a:rPr lang="en-US" sz="2200" b="0" i="0" dirty="0">
                <a:effectLst/>
              </a:rPr>
              <a:t> model, specifically pre-trained for our spam detection task, performed exceptionally well, surpassing other models in terms of precision, recall, and f1-score.</a:t>
            </a:r>
          </a:p>
        </p:txBody>
      </p:sp>
    </p:spTree>
    <p:extLst>
      <p:ext uri="{BB962C8B-B14F-4D97-AF65-F5344CB8AC3E}">
        <p14:creationId xmlns:p14="http://schemas.microsoft.com/office/powerpoint/2010/main" val="345591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B15827-4316-0179-8299-0C013A3D09CD}"/>
              </a:ext>
            </a:extLst>
          </p:cNvPr>
          <p:cNvSpPr/>
          <p:nvPr/>
        </p:nvSpPr>
        <p:spPr>
          <a:xfrm>
            <a:off x="0" y="-1"/>
            <a:ext cx="12192000" cy="13849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38329AB-BD27-240B-4ACF-1757FC4B1B71}"/>
              </a:ext>
            </a:extLst>
          </p:cNvPr>
          <p:cNvSpPr txBox="1"/>
          <p:nvPr/>
        </p:nvSpPr>
        <p:spPr>
          <a:xfrm>
            <a:off x="408337" y="423727"/>
            <a:ext cx="9888496" cy="107559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dirty="0">
                <a:solidFill>
                  <a:schemeClr val="bg1"/>
                </a:solidFill>
                <a:latin typeface="Amasis MT Pro Black" panose="02040A04050005020304" pitchFamily="18" charset="0"/>
                <a:ea typeface="+mj-ea"/>
                <a:cs typeface="+mj-cs"/>
              </a:rPr>
              <a:t>MODEL COMPARISON</a:t>
            </a:r>
            <a:r>
              <a:rPr lang="en-US" sz="4400" b="1" kern="1200" dirty="0">
                <a:solidFill>
                  <a:schemeClr val="bg1"/>
                </a:solidFill>
                <a:latin typeface="Amasis MT Pro Black" panose="02040A04050005020304" pitchFamily="18" charset="0"/>
                <a:ea typeface="+mj-ea"/>
                <a:cs typeface="+mj-cs"/>
              </a:rPr>
              <a:t>:</a:t>
            </a:r>
          </a:p>
        </p:txBody>
      </p:sp>
      <p:sp>
        <p:nvSpPr>
          <p:cNvPr id="6" name="TextBox 5">
            <a:extLst>
              <a:ext uri="{FF2B5EF4-FFF2-40B4-BE49-F238E27FC236}">
                <a16:creationId xmlns:a16="http://schemas.microsoft.com/office/drawing/2014/main" id="{17F220B8-95F1-7DC4-D762-2304243D85CC}"/>
              </a:ext>
            </a:extLst>
          </p:cNvPr>
          <p:cNvSpPr txBox="1"/>
          <p:nvPr/>
        </p:nvSpPr>
        <p:spPr>
          <a:xfrm>
            <a:off x="408337" y="1717721"/>
            <a:ext cx="11253576" cy="1384995"/>
          </a:xfrm>
          <a:prstGeom prst="rect">
            <a:avLst/>
          </a:prstGeom>
          <a:noFill/>
        </p:spPr>
        <p:txBody>
          <a:bodyPr wrap="square" rtlCol="0">
            <a:spAutoFit/>
          </a:bodyPr>
          <a:lstStyle/>
          <a:p>
            <a:pPr marR="0" lvl="0" algn="just" defTabSz="914400" rtl="0" eaLnBrk="0" fontAlgn="base" latinLnBrk="0" hangingPunct="0">
              <a:spcBef>
                <a:spcPct val="0"/>
              </a:spcBef>
              <a:spcAft>
                <a:spcPct val="0"/>
              </a:spcAft>
              <a:buClrTx/>
              <a:buSzTx/>
              <a:tabLst/>
            </a:pPr>
            <a:r>
              <a:rPr lang="en-US" sz="2800" b="0" i="0" dirty="0">
                <a:effectLst/>
              </a:rPr>
              <a:t>We conducted a thorough comparison of all the models, focusing on metrics like precision, recall, and f1-score. This analysis gave us a comprehensive understanding of how well each model performed.</a:t>
            </a:r>
          </a:p>
        </p:txBody>
      </p:sp>
      <p:pic>
        <p:nvPicPr>
          <p:cNvPr id="7" name="Picture 6" descr="MODEL PCOMPARISO">
            <a:extLst>
              <a:ext uri="{FF2B5EF4-FFF2-40B4-BE49-F238E27FC236}">
                <a16:creationId xmlns:a16="http://schemas.microsoft.com/office/drawing/2014/main" id="{2C62D32B-47AC-9B2F-BD94-4C92D841B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460" y="3121528"/>
            <a:ext cx="7005080" cy="3189677"/>
          </a:xfrm>
          <a:prstGeom prst="rect">
            <a:avLst/>
          </a:prstGeom>
        </p:spPr>
      </p:pic>
    </p:spTree>
    <p:extLst>
      <p:ext uri="{BB962C8B-B14F-4D97-AF65-F5344CB8AC3E}">
        <p14:creationId xmlns:p14="http://schemas.microsoft.com/office/powerpoint/2010/main" val="1591357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480</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Amasis MT Pro Black</vt:lpstr>
      <vt:lpstr>Arial</vt:lpstr>
      <vt:lpstr>Calibri</vt:lpstr>
      <vt:lpstr>Calibri Light</vt:lpstr>
      <vt:lpstr>Office Theme</vt:lpstr>
      <vt:lpstr>SPAM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dc:title>
  <dc:creator>Asif Manzoor</dc:creator>
  <cp:lastModifiedBy>Asif Manzoor</cp:lastModifiedBy>
  <cp:revision>1</cp:revision>
  <dcterms:created xsi:type="dcterms:W3CDTF">2024-01-16T20:43:20Z</dcterms:created>
  <dcterms:modified xsi:type="dcterms:W3CDTF">2024-01-16T21:36:20Z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2024-01-16T21:34:53Z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0240ddef-d5d2-4d12-9778-352189885d63</vt:lpwstr>
  </property>
  <property fmtid="{D5CDD505-2E9C-101B-9397-08002B2CF9AE}" pid="7" name="MSIP_Label_defa4170-0d19-0005-0004-bc88714345d2_ActionId">
    <vt:lpwstr>64506dca-0a23-4b6b-b2cc-ef8bcbb82b3a</vt:lpwstr>
  </property>
  <property fmtid="{D5CDD505-2E9C-101B-9397-08002B2CF9AE}" pid="8" name="MSIP_Label_defa4170-0d19-0005-0004-bc88714345d2_ContentBits">
    <vt:lpwstr>0</vt:lpwstr>
  </property>
</Properties>
</file>