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2"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1/20/2024</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8669570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1/20/2024</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29307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1/20/2024</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95434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1/20/2024</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58088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1/20/2024</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20292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1/20/2024</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50149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1/20/2024</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15336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1/20/2024</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80794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1/20/2024</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02590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1/20/2024</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908021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1/20/2024</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4184901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1/20/2024</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0256028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Vintage english car">
            <a:extLst>
              <a:ext uri="{FF2B5EF4-FFF2-40B4-BE49-F238E27FC236}">
                <a16:creationId xmlns:a16="http://schemas.microsoft.com/office/drawing/2014/main" id="{B8FABB66-61E3-9B57-0F0D-A983A29BE9B5}"/>
              </a:ext>
            </a:extLst>
          </p:cNvPr>
          <p:cNvPicPr>
            <a:picLocks noChangeAspect="1"/>
          </p:cNvPicPr>
          <p:nvPr/>
        </p:nvPicPr>
        <p:blipFill rotWithShape="1">
          <a:blip r:embed="rId2"/>
          <a:srcRect t="15070" b="660"/>
          <a:stretch/>
        </p:blipFill>
        <p:spPr>
          <a:xfrm>
            <a:off x="20" y="10"/>
            <a:ext cx="12191980" cy="6857990"/>
          </a:xfrm>
          <a:prstGeom prst="rect">
            <a:avLst/>
          </a:prstGeom>
        </p:spPr>
      </p:pic>
      <p:sp>
        <p:nvSpPr>
          <p:cNvPr id="17" name="Rectangle 10">
            <a:extLst>
              <a:ext uri="{FF2B5EF4-FFF2-40B4-BE49-F238E27FC236}">
                <a16:creationId xmlns:a16="http://schemas.microsoft.com/office/drawing/2014/main" id="{9FBB9AF1-CE92-475C-A47B-5FC32922B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462F2D-D795-93C3-92C4-7B0958B56408}"/>
              </a:ext>
            </a:extLst>
          </p:cNvPr>
          <p:cNvSpPr>
            <a:spLocks noGrp="1"/>
          </p:cNvSpPr>
          <p:nvPr>
            <p:ph type="ctrTitle"/>
          </p:nvPr>
        </p:nvSpPr>
        <p:spPr>
          <a:xfrm>
            <a:off x="1078992" y="1143001"/>
            <a:ext cx="9052560" cy="1918252"/>
          </a:xfrm>
        </p:spPr>
        <p:txBody>
          <a:bodyPr>
            <a:normAutofit/>
          </a:bodyPr>
          <a:lstStyle/>
          <a:p>
            <a:r>
              <a:rPr lang="en-US" b="1" dirty="0">
                <a:solidFill>
                  <a:srgbClr val="FFFFFF"/>
                </a:solidFill>
                <a:latin typeface="Aharoni" panose="02010803020104030203" pitchFamily="2" charset="-79"/>
                <a:cs typeface="Aharoni" panose="02010803020104030203" pitchFamily="2" charset="-79"/>
              </a:rPr>
              <a:t>Axon Cars Analysis</a:t>
            </a:r>
          </a:p>
        </p:txBody>
      </p:sp>
      <p:sp>
        <p:nvSpPr>
          <p:cNvPr id="3" name="Subtitle 2">
            <a:extLst>
              <a:ext uri="{FF2B5EF4-FFF2-40B4-BE49-F238E27FC236}">
                <a16:creationId xmlns:a16="http://schemas.microsoft.com/office/drawing/2014/main" id="{C2A3DF43-B3E9-866A-3142-1D26C20976FA}"/>
              </a:ext>
            </a:extLst>
          </p:cNvPr>
          <p:cNvSpPr>
            <a:spLocks noGrp="1"/>
          </p:cNvSpPr>
          <p:nvPr>
            <p:ph type="subTitle" idx="1"/>
          </p:nvPr>
        </p:nvSpPr>
        <p:spPr>
          <a:xfrm>
            <a:off x="1078992" y="2724912"/>
            <a:ext cx="9052560" cy="704088"/>
          </a:xfrm>
        </p:spPr>
        <p:txBody>
          <a:bodyPr>
            <a:normAutofit/>
          </a:bodyPr>
          <a:lstStyle/>
          <a:p>
            <a:r>
              <a:rPr lang="en-US" dirty="0">
                <a:solidFill>
                  <a:srgbClr val="FFFFFF"/>
                </a:solidFill>
              </a:rPr>
              <a:t>Abel</a:t>
            </a:r>
          </a:p>
        </p:txBody>
      </p:sp>
      <p:cxnSp>
        <p:nvCxnSpPr>
          <p:cNvPr id="13" name="Straight Connector 12">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41875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83EA-E238-AD87-BEBF-07F0092AF7A6}"/>
              </a:ext>
            </a:extLst>
          </p:cNvPr>
          <p:cNvSpPr>
            <a:spLocks noGrp="1"/>
          </p:cNvSpPr>
          <p:nvPr>
            <p:ph type="ctrTitle"/>
          </p:nvPr>
        </p:nvSpPr>
        <p:spPr>
          <a:xfrm>
            <a:off x="1078992" y="891207"/>
            <a:ext cx="6720840" cy="858079"/>
          </a:xfrm>
        </p:spPr>
        <p:txBody>
          <a:bodyPr>
            <a:normAutofit fontScale="90000"/>
          </a:bodyPr>
          <a:lstStyle/>
          <a:p>
            <a:r>
              <a:rPr lang="en-US" b="1" i="1" kern="1200" spc="100" baseline="0" dirty="0">
                <a:solidFill>
                  <a:schemeClr val="tx1"/>
                </a:solidFill>
                <a:latin typeface="Aharoni" panose="02010803020104030203" pitchFamily="2" charset="-79"/>
                <a:cs typeface="Aharoni" panose="02010803020104030203" pitchFamily="2" charset="-79"/>
              </a:rPr>
              <a:t>INTRODUCTION</a:t>
            </a:r>
            <a:endParaRPr lang="en-US" dirty="0"/>
          </a:p>
        </p:txBody>
      </p:sp>
      <p:sp>
        <p:nvSpPr>
          <p:cNvPr id="3" name="Subtitle 2">
            <a:extLst>
              <a:ext uri="{FF2B5EF4-FFF2-40B4-BE49-F238E27FC236}">
                <a16:creationId xmlns:a16="http://schemas.microsoft.com/office/drawing/2014/main" id="{A1CFD528-D5C6-8829-5BC1-41DA4740ABC7}"/>
              </a:ext>
            </a:extLst>
          </p:cNvPr>
          <p:cNvSpPr>
            <a:spLocks noGrp="1"/>
          </p:cNvSpPr>
          <p:nvPr>
            <p:ph type="subTitle" idx="1"/>
          </p:nvPr>
        </p:nvSpPr>
        <p:spPr>
          <a:xfrm>
            <a:off x="1078992" y="2131581"/>
            <a:ext cx="9151686" cy="2740748"/>
          </a:xfrm>
        </p:spPr>
        <p:txBody>
          <a:bodyPr>
            <a:noAutofit/>
          </a:bodyPr>
          <a:lstStyle/>
          <a:p>
            <a:pPr algn="just"/>
            <a:r>
              <a:rPr lang="en-US" sz="2400" i="0" dirty="0">
                <a:solidFill>
                  <a:schemeClr val="tx1"/>
                </a:solidFill>
                <a:latin typeface="Calibri" panose="020F0502020204030204" pitchFamily="34" charset="0"/>
                <a:cs typeface="Calibri" panose="020F0502020204030204" pitchFamily="34" charset="0"/>
              </a:rPr>
              <a:t>Axon Automobile, a small retailer that sells classic cars, was facing challenges managing and understanding their sales data. The sales team had a hard time making sense of the information, and the management couldn't get accurate and up-to-date sales reports, which made it tough to make important decisions. To fix this problem, Axon decided to use Microsoft Power BI and Python to create a Business Intelligence (BI) tool. Our goal was to help them manage and analyze their sales data in a better way.</a:t>
            </a:r>
          </a:p>
          <a:p>
            <a:pPr algn="just"/>
            <a:endParaRPr lang="en-US" sz="2400" dirty="0">
              <a:latin typeface="Calibri" panose="020F0502020204030204" pitchFamily="34" charset="0"/>
              <a:cs typeface="Calibri" panose="020F0502020204030204" pitchFamily="34" charset="0"/>
            </a:endParaRPr>
          </a:p>
        </p:txBody>
      </p:sp>
      <p:pic>
        <p:nvPicPr>
          <p:cNvPr id="4" name="Graphic 3" descr="Car">
            <a:extLst>
              <a:ext uri="{FF2B5EF4-FFF2-40B4-BE49-F238E27FC236}">
                <a16:creationId xmlns:a16="http://schemas.microsoft.com/office/drawing/2014/main" id="{550F88FB-5465-3A0A-7204-B1676858D0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82951" y="4005537"/>
            <a:ext cx="3491811" cy="3491811"/>
          </a:xfrm>
          <a:prstGeom prst="rect">
            <a:avLst/>
          </a:prstGeom>
        </p:spPr>
      </p:pic>
    </p:spTree>
    <p:extLst>
      <p:ext uri="{BB962C8B-B14F-4D97-AF65-F5344CB8AC3E}">
        <p14:creationId xmlns:p14="http://schemas.microsoft.com/office/powerpoint/2010/main" val="124658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83EA-E238-AD87-BEBF-07F0092AF7A6}"/>
              </a:ext>
            </a:extLst>
          </p:cNvPr>
          <p:cNvSpPr>
            <a:spLocks noGrp="1"/>
          </p:cNvSpPr>
          <p:nvPr>
            <p:ph type="ctrTitle"/>
          </p:nvPr>
        </p:nvSpPr>
        <p:spPr>
          <a:xfrm>
            <a:off x="1078992" y="891207"/>
            <a:ext cx="6720840" cy="858079"/>
          </a:xfrm>
        </p:spPr>
        <p:txBody>
          <a:bodyPr>
            <a:normAutofit fontScale="90000"/>
          </a:bodyPr>
          <a:lstStyle/>
          <a:p>
            <a:r>
              <a:rPr lang="en-US" b="1" i="1" kern="1200" spc="100" baseline="0" dirty="0">
                <a:solidFill>
                  <a:schemeClr val="tx1"/>
                </a:solidFill>
                <a:latin typeface="Aharoni" panose="02010803020104030203" pitchFamily="2" charset="-79"/>
                <a:cs typeface="Aharoni" panose="02010803020104030203" pitchFamily="2" charset="-79"/>
              </a:rPr>
              <a:t>METHODOLOGY</a:t>
            </a:r>
            <a:endParaRPr lang="en-US" dirty="0"/>
          </a:p>
        </p:txBody>
      </p:sp>
      <p:sp>
        <p:nvSpPr>
          <p:cNvPr id="3" name="Subtitle 2">
            <a:extLst>
              <a:ext uri="{FF2B5EF4-FFF2-40B4-BE49-F238E27FC236}">
                <a16:creationId xmlns:a16="http://schemas.microsoft.com/office/drawing/2014/main" id="{A1CFD528-D5C6-8829-5BC1-41DA4740ABC7}"/>
              </a:ext>
            </a:extLst>
          </p:cNvPr>
          <p:cNvSpPr>
            <a:spLocks noGrp="1"/>
          </p:cNvSpPr>
          <p:nvPr>
            <p:ph type="subTitle" idx="1"/>
          </p:nvPr>
        </p:nvSpPr>
        <p:spPr>
          <a:xfrm>
            <a:off x="1078992" y="2131581"/>
            <a:ext cx="9589008" cy="2740748"/>
          </a:xfrm>
        </p:spPr>
        <p:txBody>
          <a:bodyPr>
            <a:noAutofit/>
          </a:bodyPr>
          <a:lstStyle/>
          <a:p>
            <a:pPr algn="just"/>
            <a:r>
              <a:rPr lang="en-US" sz="2400" dirty="0">
                <a:latin typeface="Calibri" panose="020F0502020204030204" pitchFamily="34" charset="0"/>
                <a:cs typeface="Calibri" panose="020F0502020204030204" pitchFamily="34" charset="0"/>
              </a:rPr>
              <a:t>We gathered and cleaned relevant data from our sales database, focusing on key metrics such as regional sales, customer segmentation, shipping preferences, product categories, discount impact, and profitability. The data was then visualized using Power BI for a comprehensive analysis. The analysis was conducted using Power BI, a powerful tool for data visualization. Power BI was chosen for its ability to handle large datasets and create insightful visualizations, providing a comprehensive understanding of our business data. We created key measures to compare results and track performance trends over time.</a:t>
            </a:r>
          </a:p>
        </p:txBody>
      </p:sp>
    </p:spTree>
    <p:extLst>
      <p:ext uri="{BB962C8B-B14F-4D97-AF65-F5344CB8AC3E}">
        <p14:creationId xmlns:p14="http://schemas.microsoft.com/office/powerpoint/2010/main" val="262434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83EA-E238-AD87-BEBF-07F0092AF7A6}"/>
              </a:ext>
            </a:extLst>
          </p:cNvPr>
          <p:cNvSpPr>
            <a:spLocks noGrp="1"/>
          </p:cNvSpPr>
          <p:nvPr>
            <p:ph type="ctrTitle"/>
          </p:nvPr>
        </p:nvSpPr>
        <p:spPr>
          <a:xfrm>
            <a:off x="1078992" y="891207"/>
            <a:ext cx="6720840" cy="858079"/>
          </a:xfrm>
        </p:spPr>
        <p:txBody>
          <a:bodyPr>
            <a:normAutofit fontScale="90000"/>
          </a:bodyPr>
          <a:lstStyle/>
          <a:p>
            <a:r>
              <a:rPr lang="en-US" b="1" i="1" kern="1200" spc="100" baseline="0">
                <a:solidFill>
                  <a:schemeClr val="tx1"/>
                </a:solidFill>
                <a:latin typeface="Aharoni" panose="02010803020104030203" pitchFamily="2" charset="-79"/>
                <a:cs typeface="Aharoni" panose="02010803020104030203" pitchFamily="2" charset="-79"/>
              </a:rPr>
              <a:t>TOOLS USED</a:t>
            </a:r>
            <a:endParaRPr lang="en-US" dirty="0"/>
          </a:p>
        </p:txBody>
      </p:sp>
      <p:sp>
        <p:nvSpPr>
          <p:cNvPr id="3" name="Subtitle 2">
            <a:extLst>
              <a:ext uri="{FF2B5EF4-FFF2-40B4-BE49-F238E27FC236}">
                <a16:creationId xmlns:a16="http://schemas.microsoft.com/office/drawing/2014/main" id="{A1CFD528-D5C6-8829-5BC1-41DA4740ABC7}"/>
              </a:ext>
            </a:extLst>
          </p:cNvPr>
          <p:cNvSpPr>
            <a:spLocks noGrp="1"/>
          </p:cNvSpPr>
          <p:nvPr>
            <p:ph type="subTitle" idx="1"/>
          </p:nvPr>
        </p:nvSpPr>
        <p:spPr>
          <a:xfrm>
            <a:off x="1078992" y="2131581"/>
            <a:ext cx="9589008" cy="2740748"/>
          </a:xfrm>
        </p:spPr>
        <p:txBody>
          <a:bodyPr>
            <a:noAutofit/>
          </a:bodyPr>
          <a:lstStyle/>
          <a:p>
            <a:pPr marL="342900" indent="-342900">
              <a:buFont typeface="Arial" panose="020B0604020202020204" pitchFamily="34" charset="0"/>
              <a:buChar char="•"/>
            </a:pPr>
            <a:r>
              <a:rPr lang="en-US" sz="2800" dirty="0">
                <a:latin typeface="Calibri" panose="020F0502020204030204" pitchFamily="34" charset="0"/>
                <a:cs typeface="Calibri" panose="020F0502020204030204" pitchFamily="34" charset="0"/>
              </a:rPr>
              <a:t>Python: To get and preprocess the data. </a:t>
            </a:r>
          </a:p>
          <a:p>
            <a:pPr marL="342900" indent="-342900">
              <a:buFont typeface="Arial" panose="020B0604020202020204" pitchFamily="34" charset="0"/>
              <a:buChar char="•"/>
            </a:pPr>
            <a:r>
              <a:rPr lang="en-US" sz="2800" dirty="0">
                <a:latin typeface="Calibri" panose="020F0502020204030204" pitchFamily="34" charset="0"/>
                <a:cs typeface="Calibri" panose="020F0502020204030204" pitchFamily="34" charset="0"/>
              </a:rPr>
              <a:t>Power BI: To visualize and analyze the data in a better way. </a:t>
            </a:r>
          </a:p>
          <a:p>
            <a:pPr marL="342900" indent="-342900">
              <a:buFont typeface="Arial" panose="020B0604020202020204" pitchFamily="34" charset="0"/>
              <a:buChar char="•"/>
            </a:pPr>
            <a:r>
              <a:rPr lang="en-US" sz="2800" dirty="0">
                <a:latin typeface="Calibri" panose="020F0502020204030204" pitchFamily="34" charset="0"/>
                <a:cs typeface="Calibri" panose="020F0502020204030204" pitchFamily="34" charset="0"/>
              </a:rPr>
              <a:t>Excel: For additional data work. </a:t>
            </a:r>
          </a:p>
        </p:txBody>
      </p:sp>
      <p:pic>
        <p:nvPicPr>
          <p:cNvPr id="4" name="Graphic 3" descr="Tools">
            <a:extLst>
              <a:ext uri="{FF2B5EF4-FFF2-40B4-BE49-F238E27FC236}">
                <a16:creationId xmlns:a16="http://schemas.microsoft.com/office/drawing/2014/main" id="{9527DB99-BFF9-6703-4D4E-0BBC98E734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73331" y="3160760"/>
            <a:ext cx="3423138" cy="3423138"/>
          </a:xfrm>
          <a:prstGeom prst="rect">
            <a:avLst/>
          </a:prstGeom>
        </p:spPr>
      </p:pic>
    </p:spTree>
    <p:extLst>
      <p:ext uri="{BB962C8B-B14F-4D97-AF65-F5344CB8AC3E}">
        <p14:creationId xmlns:p14="http://schemas.microsoft.com/office/powerpoint/2010/main" val="333637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3EA66F-BC9C-1F7B-EAAF-5299DBB5472D}"/>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00B42A05-AADF-3520-4BB1-4D3E24B38019}"/>
              </a:ext>
            </a:extLst>
          </p:cNvPr>
          <p:cNvSpPr/>
          <p:nvPr/>
        </p:nvSpPr>
        <p:spPr>
          <a:xfrm>
            <a:off x="0" y="0"/>
            <a:ext cx="12192000" cy="125895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Picture 2" descr="A screenshot of a computer dashboard&#10;&#10;Description automatically generated">
            <a:extLst>
              <a:ext uri="{FF2B5EF4-FFF2-40B4-BE49-F238E27FC236}">
                <a16:creationId xmlns:a16="http://schemas.microsoft.com/office/drawing/2014/main" id="{4DF47788-0BFA-897E-9DA5-DB3A4CAAC099}"/>
              </a:ext>
            </a:extLst>
          </p:cNvPr>
          <p:cNvPicPr>
            <a:picLocks noChangeAspect="1"/>
          </p:cNvPicPr>
          <p:nvPr/>
        </p:nvPicPr>
        <p:blipFill rotWithShape="1">
          <a:blip r:embed="rId2">
            <a:extLst>
              <a:ext uri="{28A0092B-C50C-407E-A947-70E740481C1C}">
                <a14:useLocalDpi xmlns:a14="http://schemas.microsoft.com/office/drawing/2010/main" val="0"/>
              </a:ext>
            </a:extLst>
          </a:blip>
          <a:srcRect l="3696" t="1104" r="7174" b="7498"/>
          <a:stretch/>
        </p:blipFill>
        <p:spPr>
          <a:xfrm>
            <a:off x="0" y="1258956"/>
            <a:ext cx="12192000" cy="5599044"/>
          </a:xfrm>
          <a:prstGeom prst="rect">
            <a:avLst/>
          </a:prstGeom>
        </p:spPr>
      </p:pic>
      <p:sp>
        <p:nvSpPr>
          <p:cNvPr id="6" name="TextBox 5">
            <a:extLst>
              <a:ext uri="{FF2B5EF4-FFF2-40B4-BE49-F238E27FC236}">
                <a16:creationId xmlns:a16="http://schemas.microsoft.com/office/drawing/2014/main" id="{E3FC76E8-0140-A7C1-B6E5-DBA9C3C2B90A}"/>
              </a:ext>
            </a:extLst>
          </p:cNvPr>
          <p:cNvSpPr txBox="1"/>
          <p:nvPr/>
        </p:nvSpPr>
        <p:spPr>
          <a:xfrm>
            <a:off x="188844" y="240456"/>
            <a:ext cx="6102626" cy="830997"/>
          </a:xfrm>
          <a:prstGeom prst="rect">
            <a:avLst/>
          </a:prstGeom>
          <a:noFill/>
        </p:spPr>
        <p:txBody>
          <a:bodyPr wrap="square">
            <a:spAutoFit/>
          </a:bodyPr>
          <a:lstStyle/>
          <a:p>
            <a:r>
              <a:rPr lang="en-US" sz="4800" b="1" i="1" spc="100" dirty="0">
                <a:solidFill>
                  <a:schemeClr val="bg1"/>
                </a:solidFill>
                <a:latin typeface="Aharoni" panose="02010803020104030203" pitchFamily="2" charset="-79"/>
                <a:cs typeface="Aharoni" panose="02010803020104030203" pitchFamily="2" charset="-79"/>
              </a:rPr>
              <a:t>DASHBOARD</a:t>
            </a:r>
            <a:endParaRPr lang="en-US" sz="4800"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79663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83EA-E238-AD87-BEBF-07F0092AF7A6}"/>
              </a:ext>
            </a:extLst>
          </p:cNvPr>
          <p:cNvSpPr>
            <a:spLocks noGrp="1"/>
          </p:cNvSpPr>
          <p:nvPr>
            <p:ph type="ctrTitle"/>
          </p:nvPr>
        </p:nvSpPr>
        <p:spPr>
          <a:xfrm>
            <a:off x="1078992" y="891206"/>
            <a:ext cx="8542086" cy="2156793"/>
          </a:xfrm>
        </p:spPr>
        <p:txBody>
          <a:bodyPr>
            <a:normAutofit/>
          </a:bodyPr>
          <a:lstStyle/>
          <a:p>
            <a:r>
              <a:rPr lang="en-US" sz="6000" b="1" i="1" kern="1200" spc="100" baseline="0" dirty="0">
                <a:solidFill>
                  <a:schemeClr val="tx1"/>
                </a:solidFill>
                <a:latin typeface="Aharoni" panose="02010803020104030203" pitchFamily="2" charset="-79"/>
                <a:cs typeface="Aharoni" panose="02010803020104030203" pitchFamily="2" charset="-79"/>
              </a:rPr>
              <a:t>FINDING &amp; INSIGHTS</a:t>
            </a:r>
            <a:endParaRPr lang="en-US" sz="6000" dirty="0"/>
          </a:p>
        </p:txBody>
      </p:sp>
      <p:sp>
        <p:nvSpPr>
          <p:cNvPr id="3" name="Subtitle 2">
            <a:extLst>
              <a:ext uri="{FF2B5EF4-FFF2-40B4-BE49-F238E27FC236}">
                <a16:creationId xmlns:a16="http://schemas.microsoft.com/office/drawing/2014/main" id="{A1CFD528-D5C6-8829-5BC1-41DA4740ABC7}"/>
              </a:ext>
            </a:extLst>
          </p:cNvPr>
          <p:cNvSpPr>
            <a:spLocks noGrp="1"/>
          </p:cNvSpPr>
          <p:nvPr>
            <p:ph type="subTitle" idx="1"/>
          </p:nvPr>
        </p:nvSpPr>
        <p:spPr>
          <a:xfrm>
            <a:off x="1078992" y="2058626"/>
            <a:ext cx="9589008" cy="1903774"/>
          </a:xfrm>
        </p:spPr>
        <p:txBody>
          <a:bodyPr>
            <a:noAutofit/>
          </a:bodyPr>
          <a:lstStyle/>
          <a:p>
            <a:r>
              <a:rPr lang="en-US" sz="3200" b="1" dirty="0">
                <a:latin typeface="Calibri" panose="020F0502020204030204" pitchFamily="34" charset="0"/>
                <a:cs typeface="Calibri" panose="020F0502020204030204" pitchFamily="34" charset="0"/>
              </a:rPr>
              <a:t>Sales by Region: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The Western region consistently led in total sales, contributing 32% of overall revenue. The East and Central regions closely followed with 30% and 22% each, while the South region accounted for 16% of total sales. </a:t>
            </a:r>
            <a:endParaRPr lang="en-US" sz="2800" dirty="0">
              <a:latin typeface="Calibri" panose="020F0502020204030204" pitchFamily="34" charset="0"/>
              <a:cs typeface="Calibri" panose="020F0502020204030204" pitchFamily="34" charset="0"/>
            </a:endParaRPr>
          </a:p>
        </p:txBody>
      </p:sp>
      <p:sp>
        <p:nvSpPr>
          <p:cNvPr id="5" name="Subtitle 2">
            <a:extLst>
              <a:ext uri="{FF2B5EF4-FFF2-40B4-BE49-F238E27FC236}">
                <a16:creationId xmlns:a16="http://schemas.microsoft.com/office/drawing/2014/main" id="{995A12C8-70BC-1176-2396-557FFF0B3C06}"/>
              </a:ext>
            </a:extLst>
          </p:cNvPr>
          <p:cNvSpPr txBox="1">
            <a:spLocks/>
          </p:cNvSpPr>
          <p:nvPr/>
        </p:nvSpPr>
        <p:spPr>
          <a:xfrm>
            <a:off x="1078992" y="3942522"/>
            <a:ext cx="9589008" cy="190377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400"/>
              </a:spcBef>
              <a:spcAft>
                <a:spcPts val="400"/>
              </a:spcAft>
              <a:buClrTx/>
              <a:buFont typeface="Arial" panose="020B0604020202020204" pitchFamily="34" charset="0"/>
              <a:buNone/>
              <a:defRPr sz="2200" kern="1200">
                <a:solidFill>
                  <a:schemeClr val="tx1">
                    <a:lumMod val="85000"/>
                    <a:lumOff val="15000"/>
                  </a:schemeClr>
                </a:solidFill>
                <a:latin typeface="+mn-lt"/>
                <a:ea typeface="+mn-ea"/>
                <a:cs typeface="+mn-cs"/>
              </a:defRPr>
            </a:lvl1pPr>
            <a:lvl2pPr marL="457200" indent="0" algn="ctr"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2pPr>
            <a:lvl3pPr marL="914400" indent="0" algn="ctr"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lumMod val="85000"/>
                    <a:lumOff val="15000"/>
                  </a:schemeClr>
                </a:solidFill>
                <a:latin typeface="+mn-lt"/>
                <a:ea typeface="+mn-ea"/>
                <a:cs typeface="+mn-cs"/>
              </a:defRPr>
            </a:lvl4pPr>
            <a:lvl5pPr marL="1828800" indent="0" algn="ctr"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latin typeface="Calibri" panose="020F0502020204030204" pitchFamily="34" charset="0"/>
                <a:cs typeface="Calibri" panose="020F0502020204030204" pitchFamily="34" charset="0"/>
              </a:rPr>
              <a:t>Top Products &amp; Categories: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Products Canon </a:t>
            </a:r>
            <a:r>
              <a:rPr lang="en-US" sz="2000" dirty="0" err="1">
                <a:latin typeface="Calibri" panose="020F0502020204030204" pitchFamily="34" charset="0"/>
                <a:cs typeface="Calibri" panose="020F0502020204030204" pitchFamily="34" charset="0"/>
              </a:rPr>
              <a:t>imageCLASS</a:t>
            </a:r>
            <a:r>
              <a:rPr lang="en-US" sz="2000" dirty="0">
                <a:latin typeface="Calibri" panose="020F0502020204030204" pitchFamily="34" charset="0"/>
                <a:cs typeface="Calibri" panose="020F0502020204030204" pitchFamily="34" charset="0"/>
              </a:rPr>
              <a:t> 2200 Advanced Copier and Fellowes PB500 Electric Punch Plastic Comb Binding Machine with Manual Bind emerged as top sellers. In terms of categories, Technology products dominated total sales followed by Office Supplies and Furniture. </a:t>
            </a:r>
          </a:p>
        </p:txBody>
      </p:sp>
    </p:spTree>
    <p:extLst>
      <p:ext uri="{BB962C8B-B14F-4D97-AF65-F5344CB8AC3E}">
        <p14:creationId xmlns:p14="http://schemas.microsoft.com/office/powerpoint/2010/main" val="3072185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83EA-E238-AD87-BEBF-07F0092AF7A6}"/>
              </a:ext>
            </a:extLst>
          </p:cNvPr>
          <p:cNvSpPr>
            <a:spLocks noGrp="1"/>
          </p:cNvSpPr>
          <p:nvPr>
            <p:ph type="ctrTitle"/>
          </p:nvPr>
        </p:nvSpPr>
        <p:spPr>
          <a:xfrm>
            <a:off x="1078992" y="891206"/>
            <a:ext cx="8542086" cy="2156793"/>
          </a:xfrm>
        </p:spPr>
        <p:txBody>
          <a:bodyPr>
            <a:normAutofit/>
          </a:bodyPr>
          <a:lstStyle/>
          <a:p>
            <a:r>
              <a:rPr lang="en-US" sz="6000" b="1" i="1" kern="1200" spc="100" baseline="0" dirty="0">
                <a:solidFill>
                  <a:schemeClr val="tx1"/>
                </a:solidFill>
                <a:latin typeface="Aharoni" panose="02010803020104030203" pitchFamily="2" charset="-79"/>
                <a:cs typeface="Aharoni" panose="02010803020104030203" pitchFamily="2" charset="-79"/>
              </a:rPr>
              <a:t>FINDING &amp; INSIGHTS</a:t>
            </a:r>
            <a:endParaRPr lang="en-US" sz="6000" dirty="0"/>
          </a:p>
        </p:txBody>
      </p:sp>
      <p:sp>
        <p:nvSpPr>
          <p:cNvPr id="3" name="Subtitle 2">
            <a:extLst>
              <a:ext uri="{FF2B5EF4-FFF2-40B4-BE49-F238E27FC236}">
                <a16:creationId xmlns:a16="http://schemas.microsoft.com/office/drawing/2014/main" id="{A1CFD528-D5C6-8829-5BC1-41DA4740ABC7}"/>
              </a:ext>
            </a:extLst>
          </p:cNvPr>
          <p:cNvSpPr>
            <a:spLocks noGrp="1"/>
          </p:cNvSpPr>
          <p:nvPr>
            <p:ph type="subTitle" idx="1"/>
          </p:nvPr>
        </p:nvSpPr>
        <p:spPr>
          <a:xfrm>
            <a:off x="1078992" y="2058626"/>
            <a:ext cx="9589008" cy="1903774"/>
          </a:xfrm>
        </p:spPr>
        <p:txBody>
          <a:bodyPr>
            <a:noAutofit/>
          </a:bodyPr>
          <a:lstStyle/>
          <a:p>
            <a:r>
              <a:rPr lang="en-US" sz="3200" b="1" dirty="0">
                <a:latin typeface="Calibri" panose="020F0502020204030204" pitchFamily="34" charset="0"/>
                <a:cs typeface="Calibri" panose="020F0502020204030204" pitchFamily="34" charset="0"/>
              </a:rPr>
              <a:t>Discount Strategy Impact: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Higher discounts (11-24%) correlated with increased sales. However, most products were sold with discounts ranging from 11% to 16%.</a:t>
            </a:r>
          </a:p>
        </p:txBody>
      </p:sp>
      <p:sp>
        <p:nvSpPr>
          <p:cNvPr id="5" name="Subtitle 2">
            <a:extLst>
              <a:ext uri="{FF2B5EF4-FFF2-40B4-BE49-F238E27FC236}">
                <a16:creationId xmlns:a16="http://schemas.microsoft.com/office/drawing/2014/main" id="{995A12C8-70BC-1176-2396-557FFF0B3C06}"/>
              </a:ext>
            </a:extLst>
          </p:cNvPr>
          <p:cNvSpPr txBox="1">
            <a:spLocks/>
          </p:cNvSpPr>
          <p:nvPr/>
        </p:nvSpPr>
        <p:spPr>
          <a:xfrm>
            <a:off x="1078992" y="3942522"/>
            <a:ext cx="9589008" cy="190377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400"/>
              </a:spcBef>
              <a:spcAft>
                <a:spcPts val="400"/>
              </a:spcAft>
              <a:buClrTx/>
              <a:buFont typeface="Arial" panose="020B0604020202020204" pitchFamily="34" charset="0"/>
              <a:buNone/>
              <a:defRPr sz="2200" kern="1200">
                <a:solidFill>
                  <a:schemeClr val="tx1">
                    <a:lumMod val="85000"/>
                    <a:lumOff val="15000"/>
                  </a:schemeClr>
                </a:solidFill>
                <a:latin typeface="+mn-lt"/>
                <a:ea typeface="+mn-ea"/>
                <a:cs typeface="+mn-cs"/>
              </a:defRPr>
            </a:lvl1pPr>
            <a:lvl2pPr marL="457200" indent="0" algn="ctr"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2pPr>
            <a:lvl3pPr marL="914400" indent="0" algn="ctr"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lumMod val="85000"/>
                    <a:lumOff val="15000"/>
                  </a:schemeClr>
                </a:solidFill>
                <a:latin typeface="+mn-lt"/>
                <a:ea typeface="+mn-ea"/>
                <a:cs typeface="+mn-cs"/>
              </a:defRPr>
            </a:lvl4pPr>
            <a:lvl5pPr marL="1828800" indent="0" algn="ctr"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latin typeface="Calibri" panose="020F0502020204030204" pitchFamily="34" charset="0"/>
                <a:cs typeface="Calibri" panose="020F0502020204030204" pitchFamily="34" charset="0"/>
              </a:rPr>
              <a:t>Sales by Sub-Categories: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Phones lead with 0.37M in sales, followed closely by chairs at 0.35M and blinders at 0.25M. These insights guide tailored strategies for each product group, optimizing their impact on overall sales</a:t>
            </a:r>
          </a:p>
        </p:txBody>
      </p:sp>
    </p:spTree>
    <p:extLst>
      <p:ext uri="{BB962C8B-B14F-4D97-AF65-F5344CB8AC3E}">
        <p14:creationId xmlns:p14="http://schemas.microsoft.com/office/powerpoint/2010/main" val="669456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83EA-E238-AD87-BEBF-07F0092AF7A6}"/>
              </a:ext>
            </a:extLst>
          </p:cNvPr>
          <p:cNvSpPr>
            <a:spLocks noGrp="1"/>
          </p:cNvSpPr>
          <p:nvPr>
            <p:ph type="ctrTitle"/>
          </p:nvPr>
        </p:nvSpPr>
        <p:spPr>
          <a:xfrm>
            <a:off x="1078992" y="891206"/>
            <a:ext cx="8542086" cy="2156793"/>
          </a:xfrm>
        </p:spPr>
        <p:txBody>
          <a:bodyPr>
            <a:normAutofit/>
          </a:bodyPr>
          <a:lstStyle/>
          <a:p>
            <a:r>
              <a:rPr lang="en-US" sz="6000" b="1" i="1" kern="1200" spc="100" baseline="0" dirty="0">
                <a:solidFill>
                  <a:schemeClr val="tx1"/>
                </a:solidFill>
                <a:latin typeface="Aharoni" panose="02010803020104030203" pitchFamily="2" charset="-79"/>
                <a:cs typeface="Aharoni" panose="02010803020104030203" pitchFamily="2" charset="-79"/>
              </a:rPr>
              <a:t>FINDING &amp; INSIGHTS</a:t>
            </a:r>
            <a:endParaRPr lang="en-US" sz="6000" dirty="0"/>
          </a:p>
        </p:txBody>
      </p:sp>
      <p:sp>
        <p:nvSpPr>
          <p:cNvPr id="3" name="Subtitle 2">
            <a:extLst>
              <a:ext uri="{FF2B5EF4-FFF2-40B4-BE49-F238E27FC236}">
                <a16:creationId xmlns:a16="http://schemas.microsoft.com/office/drawing/2014/main" id="{A1CFD528-D5C6-8829-5BC1-41DA4740ABC7}"/>
              </a:ext>
            </a:extLst>
          </p:cNvPr>
          <p:cNvSpPr>
            <a:spLocks noGrp="1"/>
          </p:cNvSpPr>
          <p:nvPr>
            <p:ph type="subTitle" idx="1"/>
          </p:nvPr>
        </p:nvSpPr>
        <p:spPr>
          <a:xfrm>
            <a:off x="1078992" y="2058626"/>
            <a:ext cx="9589008" cy="1903774"/>
          </a:xfrm>
        </p:spPr>
        <p:txBody>
          <a:bodyPr>
            <a:noAutofit/>
          </a:bodyPr>
          <a:lstStyle/>
          <a:p>
            <a:r>
              <a:rPr lang="en-US" sz="3200" b="1" dirty="0">
                <a:latin typeface="Calibri" panose="020F0502020204030204" pitchFamily="34" charset="0"/>
                <a:cs typeface="Calibri" panose="020F0502020204030204" pitchFamily="34" charset="0"/>
              </a:rPr>
              <a:t>Profitability and Efficiency:</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The average discount across all sales stood at 16%, contributing to an overall profit margin of 77%. This suggests a balanced approach to discounting while maintaining healthy profitability. </a:t>
            </a:r>
          </a:p>
        </p:txBody>
      </p:sp>
      <p:sp>
        <p:nvSpPr>
          <p:cNvPr id="5" name="Subtitle 2">
            <a:extLst>
              <a:ext uri="{FF2B5EF4-FFF2-40B4-BE49-F238E27FC236}">
                <a16:creationId xmlns:a16="http://schemas.microsoft.com/office/drawing/2014/main" id="{995A12C8-70BC-1176-2396-557FFF0B3C06}"/>
              </a:ext>
            </a:extLst>
          </p:cNvPr>
          <p:cNvSpPr txBox="1">
            <a:spLocks/>
          </p:cNvSpPr>
          <p:nvPr/>
        </p:nvSpPr>
        <p:spPr>
          <a:xfrm>
            <a:off x="1078992" y="3942522"/>
            <a:ext cx="9589008" cy="190377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400"/>
              </a:spcBef>
              <a:spcAft>
                <a:spcPts val="400"/>
              </a:spcAft>
              <a:buClrTx/>
              <a:buFont typeface="Arial" panose="020B0604020202020204" pitchFamily="34" charset="0"/>
              <a:buNone/>
              <a:defRPr sz="2200" kern="1200">
                <a:solidFill>
                  <a:schemeClr val="tx1">
                    <a:lumMod val="85000"/>
                    <a:lumOff val="15000"/>
                  </a:schemeClr>
                </a:solidFill>
                <a:latin typeface="+mn-lt"/>
                <a:ea typeface="+mn-ea"/>
                <a:cs typeface="+mn-cs"/>
              </a:defRPr>
            </a:lvl1pPr>
            <a:lvl2pPr marL="457200" indent="0" algn="ctr"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2pPr>
            <a:lvl3pPr marL="914400" indent="0" algn="ctr"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lumMod val="85000"/>
                    <a:lumOff val="15000"/>
                  </a:schemeClr>
                </a:solidFill>
                <a:latin typeface="+mn-lt"/>
                <a:ea typeface="+mn-ea"/>
                <a:cs typeface="+mn-cs"/>
              </a:defRPr>
            </a:lvl4pPr>
            <a:lvl5pPr marL="1828800" indent="0" algn="ctr"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latin typeface="Calibri" panose="020F0502020204030204" pitchFamily="34" charset="0"/>
                <a:cs typeface="Calibri" panose="020F0502020204030204" pitchFamily="34" charset="0"/>
              </a:rPr>
              <a:t>Sales Trends Over Time:</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The area chart illustrated a positive sales trend over the past two years, with a notable increase in the last few months. This indicates a growing market and successful sales strategies.</a:t>
            </a:r>
          </a:p>
        </p:txBody>
      </p:sp>
    </p:spTree>
    <p:extLst>
      <p:ext uri="{BB962C8B-B14F-4D97-AF65-F5344CB8AC3E}">
        <p14:creationId xmlns:p14="http://schemas.microsoft.com/office/powerpoint/2010/main" val="1513764566"/>
      </p:ext>
    </p:extLst>
  </p:cSld>
  <p:clrMapOvr>
    <a:masterClrMapping/>
  </p:clrMapOvr>
</p:sld>
</file>

<file path=ppt/theme/theme1.xml><?xml version="1.0" encoding="utf-8"?>
<a:theme xmlns:a="http://schemas.openxmlformats.org/drawingml/2006/main" name="Headlines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72</TotalTime>
  <Words>478</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Aharoni</vt:lpstr>
      <vt:lpstr>Arial</vt:lpstr>
      <vt:lpstr>Avenir Next LT Pro</vt:lpstr>
      <vt:lpstr>Calibri</vt:lpstr>
      <vt:lpstr>Sitka Banner</vt:lpstr>
      <vt:lpstr>HeadlinesVTI</vt:lpstr>
      <vt:lpstr>Axon Cars Analysis</vt:lpstr>
      <vt:lpstr>INTRODUCTION</vt:lpstr>
      <vt:lpstr>METHODOLOGY</vt:lpstr>
      <vt:lpstr>TOOLS USED</vt:lpstr>
      <vt:lpstr>PowerPoint Presentation</vt:lpstr>
      <vt:lpstr>FINDING &amp; INSIGHTS</vt:lpstr>
      <vt:lpstr>FINDING &amp; INSIGHTS</vt:lpstr>
      <vt:lpstr>FINDING &amp;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Axon Cars Analysis</dc:title>
  <dc:creator>Asif Manzoor</dc:creator>
  <cp:lastModifiedBy>Asif Manzoor</cp:lastModifiedBy>
  <cp:revision>1</cp:revision>
  <dcterms:created xsi:type="dcterms:W3CDTF">2024-01-20T17:18:39Z</dcterms:created>
  <dcterms:modified xsi:type="dcterms:W3CDTF">2024-01-20T18:30:41Z</dcterms:modified>
</cp:coreProperties>
</file>