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6A590-6814-44FA-BCF9-0B9B37B683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1AD8495-2792-4626-8A7E-50E7AB2CDF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225804F-A9F5-43D9-B05E-DF5A24286668}"/>
              </a:ext>
            </a:extLst>
          </p:cNvPr>
          <p:cNvSpPr>
            <a:spLocks noGrp="1"/>
          </p:cNvSpPr>
          <p:nvPr>
            <p:ph type="dt" sz="half" idx="10"/>
          </p:nvPr>
        </p:nvSpPr>
        <p:spPr/>
        <p:txBody>
          <a:bodyPr/>
          <a:lstStyle/>
          <a:p>
            <a:fld id="{F55AA0C0-69DD-416D-90F9-71F0B74B0EBF}" type="datetimeFigureOut">
              <a:rPr lang="en-IN" smtClean="0"/>
              <a:t>23-02-2020</a:t>
            </a:fld>
            <a:endParaRPr lang="en-IN"/>
          </a:p>
        </p:txBody>
      </p:sp>
      <p:sp>
        <p:nvSpPr>
          <p:cNvPr id="5" name="Footer Placeholder 4">
            <a:extLst>
              <a:ext uri="{FF2B5EF4-FFF2-40B4-BE49-F238E27FC236}">
                <a16:creationId xmlns:a16="http://schemas.microsoft.com/office/drawing/2014/main" id="{3930FC6D-CE7D-41C9-AB1B-39A5F8D697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DFD1DC-E43C-4A63-9CF7-678FB5838C2A}"/>
              </a:ext>
            </a:extLst>
          </p:cNvPr>
          <p:cNvSpPr>
            <a:spLocks noGrp="1"/>
          </p:cNvSpPr>
          <p:nvPr>
            <p:ph type="sldNum" sz="quarter" idx="12"/>
          </p:nvPr>
        </p:nvSpPr>
        <p:spPr/>
        <p:txBody>
          <a:bodyPr/>
          <a:lstStyle/>
          <a:p>
            <a:fld id="{288585CD-9B7D-4438-A439-17292E435C59}" type="slidenum">
              <a:rPr lang="en-IN" smtClean="0"/>
              <a:t>‹#›</a:t>
            </a:fld>
            <a:endParaRPr lang="en-IN"/>
          </a:p>
        </p:txBody>
      </p:sp>
    </p:spTree>
    <p:extLst>
      <p:ext uri="{BB962C8B-B14F-4D97-AF65-F5344CB8AC3E}">
        <p14:creationId xmlns:p14="http://schemas.microsoft.com/office/powerpoint/2010/main" val="241331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F3BEB-8213-46BB-B0BB-00A6135AE83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23EE68-95D4-41C9-8CB1-AB074CF3A3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6C19B9-F366-49D5-B829-DA409F515899}"/>
              </a:ext>
            </a:extLst>
          </p:cNvPr>
          <p:cNvSpPr>
            <a:spLocks noGrp="1"/>
          </p:cNvSpPr>
          <p:nvPr>
            <p:ph type="dt" sz="half" idx="10"/>
          </p:nvPr>
        </p:nvSpPr>
        <p:spPr/>
        <p:txBody>
          <a:bodyPr/>
          <a:lstStyle/>
          <a:p>
            <a:fld id="{F55AA0C0-69DD-416D-90F9-71F0B74B0EBF}" type="datetimeFigureOut">
              <a:rPr lang="en-IN" smtClean="0"/>
              <a:t>23-02-2020</a:t>
            </a:fld>
            <a:endParaRPr lang="en-IN"/>
          </a:p>
        </p:txBody>
      </p:sp>
      <p:sp>
        <p:nvSpPr>
          <p:cNvPr id="5" name="Footer Placeholder 4">
            <a:extLst>
              <a:ext uri="{FF2B5EF4-FFF2-40B4-BE49-F238E27FC236}">
                <a16:creationId xmlns:a16="http://schemas.microsoft.com/office/drawing/2014/main" id="{13BBA907-DD6A-43B3-84C8-07B0004514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4C89C5-FC6C-4D79-86AD-8949F4334A97}"/>
              </a:ext>
            </a:extLst>
          </p:cNvPr>
          <p:cNvSpPr>
            <a:spLocks noGrp="1"/>
          </p:cNvSpPr>
          <p:nvPr>
            <p:ph type="sldNum" sz="quarter" idx="12"/>
          </p:nvPr>
        </p:nvSpPr>
        <p:spPr/>
        <p:txBody>
          <a:bodyPr/>
          <a:lstStyle/>
          <a:p>
            <a:fld id="{288585CD-9B7D-4438-A439-17292E435C59}" type="slidenum">
              <a:rPr lang="en-IN" smtClean="0"/>
              <a:t>‹#›</a:t>
            </a:fld>
            <a:endParaRPr lang="en-IN"/>
          </a:p>
        </p:txBody>
      </p:sp>
    </p:spTree>
    <p:extLst>
      <p:ext uri="{BB962C8B-B14F-4D97-AF65-F5344CB8AC3E}">
        <p14:creationId xmlns:p14="http://schemas.microsoft.com/office/powerpoint/2010/main" val="4226303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7E2171-94EF-4476-868A-048C4858FA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CC6F65-CBD6-48F2-86B2-02B2FFFBC3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F009B9-2A0F-48C1-A5A4-E1D586216D1C}"/>
              </a:ext>
            </a:extLst>
          </p:cNvPr>
          <p:cNvSpPr>
            <a:spLocks noGrp="1"/>
          </p:cNvSpPr>
          <p:nvPr>
            <p:ph type="dt" sz="half" idx="10"/>
          </p:nvPr>
        </p:nvSpPr>
        <p:spPr/>
        <p:txBody>
          <a:bodyPr/>
          <a:lstStyle/>
          <a:p>
            <a:fld id="{F55AA0C0-69DD-416D-90F9-71F0B74B0EBF}" type="datetimeFigureOut">
              <a:rPr lang="en-IN" smtClean="0"/>
              <a:t>23-02-2020</a:t>
            </a:fld>
            <a:endParaRPr lang="en-IN"/>
          </a:p>
        </p:txBody>
      </p:sp>
      <p:sp>
        <p:nvSpPr>
          <p:cNvPr id="5" name="Footer Placeholder 4">
            <a:extLst>
              <a:ext uri="{FF2B5EF4-FFF2-40B4-BE49-F238E27FC236}">
                <a16:creationId xmlns:a16="http://schemas.microsoft.com/office/drawing/2014/main" id="{E91153D9-E0A3-4B17-BEDE-21AE3CD2B4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CAC402-7B8B-46BB-9BE0-9EABEFAE0486}"/>
              </a:ext>
            </a:extLst>
          </p:cNvPr>
          <p:cNvSpPr>
            <a:spLocks noGrp="1"/>
          </p:cNvSpPr>
          <p:nvPr>
            <p:ph type="sldNum" sz="quarter" idx="12"/>
          </p:nvPr>
        </p:nvSpPr>
        <p:spPr/>
        <p:txBody>
          <a:bodyPr/>
          <a:lstStyle/>
          <a:p>
            <a:fld id="{288585CD-9B7D-4438-A439-17292E435C59}" type="slidenum">
              <a:rPr lang="en-IN" smtClean="0"/>
              <a:t>‹#›</a:t>
            </a:fld>
            <a:endParaRPr lang="en-IN"/>
          </a:p>
        </p:txBody>
      </p:sp>
    </p:spTree>
    <p:extLst>
      <p:ext uri="{BB962C8B-B14F-4D97-AF65-F5344CB8AC3E}">
        <p14:creationId xmlns:p14="http://schemas.microsoft.com/office/powerpoint/2010/main" val="3719168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6F17C-41CB-463F-B591-922224FFBE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5E1077-35AE-4910-874A-1147835F09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68ECAA-E4E1-4B1B-B510-DF0D09718314}"/>
              </a:ext>
            </a:extLst>
          </p:cNvPr>
          <p:cNvSpPr>
            <a:spLocks noGrp="1"/>
          </p:cNvSpPr>
          <p:nvPr>
            <p:ph type="dt" sz="half" idx="10"/>
          </p:nvPr>
        </p:nvSpPr>
        <p:spPr/>
        <p:txBody>
          <a:bodyPr/>
          <a:lstStyle/>
          <a:p>
            <a:fld id="{F55AA0C0-69DD-416D-90F9-71F0B74B0EBF}" type="datetimeFigureOut">
              <a:rPr lang="en-IN" smtClean="0"/>
              <a:t>23-02-2020</a:t>
            </a:fld>
            <a:endParaRPr lang="en-IN"/>
          </a:p>
        </p:txBody>
      </p:sp>
      <p:sp>
        <p:nvSpPr>
          <p:cNvPr id="5" name="Footer Placeholder 4">
            <a:extLst>
              <a:ext uri="{FF2B5EF4-FFF2-40B4-BE49-F238E27FC236}">
                <a16:creationId xmlns:a16="http://schemas.microsoft.com/office/drawing/2014/main" id="{0E2577C5-37DA-408B-85AC-9A2AFDC7EC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C75B50-A523-482A-92A8-4A53C0638BC9}"/>
              </a:ext>
            </a:extLst>
          </p:cNvPr>
          <p:cNvSpPr>
            <a:spLocks noGrp="1"/>
          </p:cNvSpPr>
          <p:nvPr>
            <p:ph type="sldNum" sz="quarter" idx="12"/>
          </p:nvPr>
        </p:nvSpPr>
        <p:spPr/>
        <p:txBody>
          <a:bodyPr/>
          <a:lstStyle/>
          <a:p>
            <a:fld id="{288585CD-9B7D-4438-A439-17292E435C59}" type="slidenum">
              <a:rPr lang="en-IN" smtClean="0"/>
              <a:t>‹#›</a:t>
            </a:fld>
            <a:endParaRPr lang="en-IN"/>
          </a:p>
        </p:txBody>
      </p:sp>
    </p:spTree>
    <p:extLst>
      <p:ext uri="{BB962C8B-B14F-4D97-AF65-F5344CB8AC3E}">
        <p14:creationId xmlns:p14="http://schemas.microsoft.com/office/powerpoint/2010/main" val="4165194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AD213-B5FF-4C92-8DAB-10315F8BD8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AF8C5D8-9AA4-4128-96D8-9BE2CA465A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A12095-4739-40C1-8FDD-919A298ACBF6}"/>
              </a:ext>
            </a:extLst>
          </p:cNvPr>
          <p:cNvSpPr>
            <a:spLocks noGrp="1"/>
          </p:cNvSpPr>
          <p:nvPr>
            <p:ph type="dt" sz="half" idx="10"/>
          </p:nvPr>
        </p:nvSpPr>
        <p:spPr/>
        <p:txBody>
          <a:bodyPr/>
          <a:lstStyle/>
          <a:p>
            <a:fld id="{F55AA0C0-69DD-416D-90F9-71F0B74B0EBF}" type="datetimeFigureOut">
              <a:rPr lang="en-IN" smtClean="0"/>
              <a:t>23-02-2020</a:t>
            </a:fld>
            <a:endParaRPr lang="en-IN"/>
          </a:p>
        </p:txBody>
      </p:sp>
      <p:sp>
        <p:nvSpPr>
          <p:cNvPr id="5" name="Footer Placeholder 4">
            <a:extLst>
              <a:ext uri="{FF2B5EF4-FFF2-40B4-BE49-F238E27FC236}">
                <a16:creationId xmlns:a16="http://schemas.microsoft.com/office/drawing/2014/main" id="{50BF700E-B384-4F1F-8B81-39D9633D1D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CC6C0E-51C7-4AFE-89E8-2DFCE8DB2BB9}"/>
              </a:ext>
            </a:extLst>
          </p:cNvPr>
          <p:cNvSpPr>
            <a:spLocks noGrp="1"/>
          </p:cNvSpPr>
          <p:nvPr>
            <p:ph type="sldNum" sz="quarter" idx="12"/>
          </p:nvPr>
        </p:nvSpPr>
        <p:spPr/>
        <p:txBody>
          <a:bodyPr/>
          <a:lstStyle/>
          <a:p>
            <a:fld id="{288585CD-9B7D-4438-A439-17292E435C59}" type="slidenum">
              <a:rPr lang="en-IN" smtClean="0"/>
              <a:t>‹#›</a:t>
            </a:fld>
            <a:endParaRPr lang="en-IN"/>
          </a:p>
        </p:txBody>
      </p:sp>
    </p:spTree>
    <p:extLst>
      <p:ext uri="{BB962C8B-B14F-4D97-AF65-F5344CB8AC3E}">
        <p14:creationId xmlns:p14="http://schemas.microsoft.com/office/powerpoint/2010/main" val="2347664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41FE9-E72E-408D-B29C-2346F4EAD0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A717E7-F4F3-4A05-92E9-0D34788470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79451A9-F474-420E-A7DD-4D591F003A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13A280-2E5F-4EDC-831C-A9F4A2C04E0F}"/>
              </a:ext>
            </a:extLst>
          </p:cNvPr>
          <p:cNvSpPr>
            <a:spLocks noGrp="1"/>
          </p:cNvSpPr>
          <p:nvPr>
            <p:ph type="dt" sz="half" idx="10"/>
          </p:nvPr>
        </p:nvSpPr>
        <p:spPr/>
        <p:txBody>
          <a:bodyPr/>
          <a:lstStyle/>
          <a:p>
            <a:fld id="{F55AA0C0-69DD-416D-90F9-71F0B74B0EBF}" type="datetimeFigureOut">
              <a:rPr lang="en-IN" smtClean="0"/>
              <a:t>23-02-2020</a:t>
            </a:fld>
            <a:endParaRPr lang="en-IN"/>
          </a:p>
        </p:txBody>
      </p:sp>
      <p:sp>
        <p:nvSpPr>
          <p:cNvPr id="6" name="Footer Placeholder 5">
            <a:extLst>
              <a:ext uri="{FF2B5EF4-FFF2-40B4-BE49-F238E27FC236}">
                <a16:creationId xmlns:a16="http://schemas.microsoft.com/office/drawing/2014/main" id="{7E2C63B4-6EEE-4FC1-8F44-94C7B6BE07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C872C9-192B-4CC1-8092-9470CE3CF3A7}"/>
              </a:ext>
            </a:extLst>
          </p:cNvPr>
          <p:cNvSpPr>
            <a:spLocks noGrp="1"/>
          </p:cNvSpPr>
          <p:nvPr>
            <p:ph type="sldNum" sz="quarter" idx="12"/>
          </p:nvPr>
        </p:nvSpPr>
        <p:spPr/>
        <p:txBody>
          <a:bodyPr/>
          <a:lstStyle/>
          <a:p>
            <a:fld id="{288585CD-9B7D-4438-A439-17292E435C59}" type="slidenum">
              <a:rPr lang="en-IN" smtClean="0"/>
              <a:t>‹#›</a:t>
            </a:fld>
            <a:endParaRPr lang="en-IN"/>
          </a:p>
        </p:txBody>
      </p:sp>
    </p:spTree>
    <p:extLst>
      <p:ext uri="{BB962C8B-B14F-4D97-AF65-F5344CB8AC3E}">
        <p14:creationId xmlns:p14="http://schemas.microsoft.com/office/powerpoint/2010/main" val="2002092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44324-9A4F-49AF-9C92-703CEB3AAE4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3ACDED-70F4-40E1-B1C5-17976F9869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B152D8-2B7F-4240-8670-2771A35DF2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729B33-D231-467F-9AC8-94C2E6804A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BBADB1-F738-48C0-8ACA-ADCEE5AEA5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E5C2E81-980F-49ED-86F2-A33D9851853D}"/>
              </a:ext>
            </a:extLst>
          </p:cNvPr>
          <p:cNvSpPr>
            <a:spLocks noGrp="1"/>
          </p:cNvSpPr>
          <p:nvPr>
            <p:ph type="dt" sz="half" idx="10"/>
          </p:nvPr>
        </p:nvSpPr>
        <p:spPr/>
        <p:txBody>
          <a:bodyPr/>
          <a:lstStyle/>
          <a:p>
            <a:fld id="{F55AA0C0-69DD-416D-90F9-71F0B74B0EBF}" type="datetimeFigureOut">
              <a:rPr lang="en-IN" smtClean="0"/>
              <a:t>23-02-2020</a:t>
            </a:fld>
            <a:endParaRPr lang="en-IN"/>
          </a:p>
        </p:txBody>
      </p:sp>
      <p:sp>
        <p:nvSpPr>
          <p:cNvPr id="8" name="Footer Placeholder 7">
            <a:extLst>
              <a:ext uri="{FF2B5EF4-FFF2-40B4-BE49-F238E27FC236}">
                <a16:creationId xmlns:a16="http://schemas.microsoft.com/office/drawing/2014/main" id="{16A947FC-83CE-443F-9AD4-5611F872B0C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F39C721-6625-45C7-B2FA-0512C003AEFB}"/>
              </a:ext>
            </a:extLst>
          </p:cNvPr>
          <p:cNvSpPr>
            <a:spLocks noGrp="1"/>
          </p:cNvSpPr>
          <p:nvPr>
            <p:ph type="sldNum" sz="quarter" idx="12"/>
          </p:nvPr>
        </p:nvSpPr>
        <p:spPr/>
        <p:txBody>
          <a:bodyPr/>
          <a:lstStyle/>
          <a:p>
            <a:fld id="{288585CD-9B7D-4438-A439-17292E435C59}" type="slidenum">
              <a:rPr lang="en-IN" smtClean="0"/>
              <a:t>‹#›</a:t>
            </a:fld>
            <a:endParaRPr lang="en-IN"/>
          </a:p>
        </p:txBody>
      </p:sp>
    </p:spTree>
    <p:extLst>
      <p:ext uri="{BB962C8B-B14F-4D97-AF65-F5344CB8AC3E}">
        <p14:creationId xmlns:p14="http://schemas.microsoft.com/office/powerpoint/2010/main" val="832830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B7569-B1D4-40A7-8809-B15BD1FB55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52C0460-5549-4BFF-BA30-8CFFCAEF0DE3}"/>
              </a:ext>
            </a:extLst>
          </p:cNvPr>
          <p:cNvSpPr>
            <a:spLocks noGrp="1"/>
          </p:cNvSpPr>
          <p:nvPr>
            <p:ph type="dt" sz="half" idx="10"/>
          </p:nvPr>
        </p:nvSpPr>
        <p:spPr/>
        <p:txBody>
          <a:bodyPr/>
          <a:lstStyle/>
          <a:p>
            <a:fld id="{F55AA0C0-69DD-416D-90F9-71F0B74B0EBF}" type="datetimeFigureOut">
              <a:rPr lang="en-IN" smtClean="0"/>
              <a:t>23-02-2020</a:t>
            </a:fld>
            <a:endParaRPr lang="en-IN"/>
          </a:p>
        </p:txBody>
      </p:sp>
      <p:sp>
        <p:nvSpPr>
          <p:cNvPr id="4" name="Footer Placeholder 3">
            <a:extLst>
              <a:ext uri="{FF2B5EF4-FFF2-40B4-BE49-F238E27FC236}">
                <a16:creationId xmlns:a16="http://schemas.microsoft.com/office/drawing/2014/main" id="{4957BA07-A6FF-4DE5-84E4-AA2C999A734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11FD283-2666-4FFA-8652-F24BAF050734}"/>
              </a:ext>
            </a:extLst>
          </p:cNvPr>
          <p:cNvSpPr>
            <a:spLocks noGrp="1"/>
          </p:cNvSpPr>
          <p:nvPr>
            <p:ph type="sldNum" sz="quarter" idx="12"/>
          </p:nvPr>
        </p:nvSpPr>
        <p:spPr/>
        <p:txBody>
          <a:bodyPr/>
          <a:lstStyle/>
          <a:p>
            <a:fld id="{288585CD-9B7D-4438-A439-17292E435C59}" type="slidenum">
              <a:rPr lang="en-IN" smtClean="0"/>
              <a:t>‹#›</a:t>
            </a:fld>
            <a:endParaRPr lang="en-IN"/>
          </a:p>
        </p:txBody>
      </p:sp>
    </p:spTree>
    <p:extLst>
      <p:ext uri="{BB962C8B-B14F-4D97-AF65-F5344CB8AC3E}">
        <p14:creationId xmlns:p14="http://schemas.microsoft.com/office/powerpoint/2010/main" val="1396838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01BBD1-D907-479B-A96F-EEEDFC96208E}"/>
              </a:ext>
            </a:extLst>
          </p:cNvPr>
          <p:cNvSpPr>
            <a:spLocks noGrp="1"/>
          </p:cNvSpPr>
          <p:nvPr>
            <p:ph type="dt" sz="half" idx="10"/>
          </p:nvPr>
        </p:nvSpPr>
        <p:spPr/>
        <p:txBody>
          <a:bodyPr/>
          <a:lstStyle/>
          <a:p>
            <a:fld id="{F55AA0C0-69DD-416D-90F9-71F0B74B0EBF}" type="datetimeFigureOut">
              <a:rPr lang="en-IN" smtClean="0"/>
              <a:t>23-02-2020</a:t>
            </a:fld>
            <a:endParaRPr lang="en-IN"/>
          </a:p>
        </p:txBody>
      </p:sp>
      <p:sp>
        <p:nvSpPr>
          <p:cNvPr id="3" name="Footer Placeholder 2">
            <a:extLst>
              <a:ext uri="{FF2B5EF4-FFF2-40B4-BE49-F238E27FC236}">
                <a16:creationId xmlns:a16="http://schemas.microsoft.com/office/drawing/2014/main" id="{870163E6-AB12-4E8C-9E54-B76E3DDD7F6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79D2E24-0347-409E-A416-FB2E12FA7450}"/>
              </a:ext>
            </a:extLst>
          </p:cNvPr>
          <p:cNvSpPr>
            <a:spLocks noGrp="1"/>
          </p:cNvSpPr>
          <p:nvPr>
            <p:ph type="sldNum" sz="quarter" idx="12"/>
          </p:nvPr>
        </p:nvSpPr>
        <p:spPr/>
        <p:txBody>
          <a:bodyPr/>
          <a:lstStyle/>
          <a:p>
            <a:fld id="{288585CD-9B7D-4438-A439-17292E435C59}" type="slidenum">
              <a:rPr lang="en-IN" smtClean="0"/>
              <a:t>‹#›</a:t>
            </a:fld>
            <a:endParaRPr lang="en-IN"/>
          </a:p>
        </p:txBody>
      </p:sp>
    </p:spTree>
    <p:extLst>
      <p:ext uri="{BB962C8B-B14F-4D97-AF65-F5344CB8AC3E}">
        <p14:creationId xmlns:p14="http://schemas.microsoft.com/office/powerpoint/2010/main" val="1587815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987CC-E348-4FBF-971A-A09334DC74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E4323DE-9466-4932-BE01-59C62DC708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E9446D5-F973-4E10-AC97-A0E085D02D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C5FFC7-D808-43E0-8681-A80EFBBB3118}"/>
              </a:ext>
            </a:extLst>
          </p:cNvPr>
          <p:cNvSpPr>
            <a:spLocks noGrp="1"/>
          </p:cNvSpPr>
          <p:nvPr>
            <p:ph type="dt" sz="half" idx="10"/>
          </p:nvPr>
        </p:nvSpPr>
        <p:spPr/>
        <p:txBody>
          <a:bodyPr/>
          <a:lstStyle/>
          <a:p>
            <a:fld id="{F55AA0C0-69DD-416D-90F9-71F0B74B0EBF}" type="datetimeFigureOut">
              <a:rPr lang="en-IN" smtClean="0"/>
              <a:t>23-02-2020</a:t>
            </a:fld>
            <a:endParaRPr lang="en-IN"/>
          </a:p>
        </p:txBody>
      </p:sp>
      <p:sp>
        <p:nvSpPr>
          <p:cNvPr id="6" name="Footer Placeholder 5">
            <a:extLst>
              <a:ext uri="{FF2B5EF4-FFF2-40B4-BE49-F238E27FC236}">
                <a16:creationId xmlns:a16="http://schemas.microsoft.com/office/drawing/2014/main" id="{C54C52B3-2D2F-4F29-B909-D54E1740C1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BF2524-764F-4DAF-AC30-DB9BDDE8842D}"/>
              </a:ext>
            </a:extLst>
          </p:cNvPr>
          <p:cNvSpPr>
            <a:spLocks noGrp="1"/>
          </p:cNvSpPr>
          <p:nvPr>
            <p:ph type="sldNum" sz="quarter" idx="12"/>
          </p:nvPr>
        </p:nvSpPr>
        <p:spPr/>
        <p:txBody>
          <a:bodyPr/>
          <a:lstStyle/>
          <a:p>
            <a:fld id="{288585CD-9B7D-4438-A439-17292E435C59}" type="slidenum">
              <a:rPr lang="en-IN" smtClean="0"/>
              <a:t>‹#›</a:t>
            </a:fld>
            <a:endParaRPr lang="en-IN"/>
          </a:p>
        </p:txBody>
      </p:sp>
    </p:spTree>
    <p:extLst>
      <p:ext uri="{BB962C8B-B14F-4D97-AF65-F5344CB8AC3E}">
        <p14:creationId xmlns:p14="http://schemas.microsoft.com/office/powerpoint/2010/main" val="353893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B1DBB-0B9C-4214-8B2F-6346B08F4F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9E7A42-C41F-44EC-A025-F191CA1218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B42EC59-5AF7-4AAC-854A-B09DA3A732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9FA0CE-47DD-434D-A299-51175B4869ED}"/>
              </a:ext>
            </a:extLst>
          </p:cNvPr>
          <p:cNvSpPr>
            <a:spLocks noGrp="1"/>
          </p:cNvSpPr>
          <p:nvPr>
            <p:ph type="dt" sz="half" idx="10"/>
          </p:nvPr>
        </p:nvSpPr>
        <p:spPr/>
        <p:txBody>
          <a:bodyPr/>
          <a:lstStyle/>
          <a:p>
            <a:fld id="{F55AA0C0-69DD-416D-90F9-71F0B74B0EBF}" type="datetimeFigureOut">
              <a:rPr lang="en-IN" smtClean="0"/>
              <a:t>23-02-2020</a:t>
            </a:fld>
            <a:endParaRPr lang="en-IN"/>
          </a:p>
        </p:txBody>
      </p:sp>
      <p:sp>
        <p:nvSpPr>
          <p:cNvPr id="6" name="Footer Placeholder 5">
            <a:extLst>
              <a:ext uri="{FF2B5EF4-FFF2-40B4-BE49-F238E27FC236}">
                <a16:creationId xmlns:a16="http://schemas.microsoft.com/office/drawing/2014/main" id="{31D06734-734B-49C6-B867-4BD7A0E631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B595EE-CF09-4B8C-BA20-71618C0BEEBE}"/>
              </a:ext>
            </a:extLst>
          </p:cNvPr>
          <p:cNvSpPr>
            <a:spLocks noGrp="1"/>
          </p:cNvSpPr>
          <p:nvPr>
            <p:ph type="sldNum" sz="quarter" idx="12"/>
          </p:nvPr>
        </p:nvSpPr>
        <p:spPr/>
        <p:txBody>
          <a:bodyPr/>
          <a:lstStyle/>
          <a:p>
            <a:fld id="{288585CD-9B7D-4438-A439-17292E435C59}" type="slidenum">
              <a:rPr lang="en-IN" smtClean="0"/>
              <a:t>‹#›</a:t>
            </a:fld>
            <a:endParaRPr lang="en-IN"/>
          </a:p>
        </p:txBody>
      </p:sp>
    </p:spTree>
    <p:extLst>
      <p:ext uri="{BB962C8B-B14F-4D97-AF65-F5344CB8AC3E}">
        <p14:creationId xmlns:p14="http://schemas.microsoft.com/office/powerpoint/2010/main" val="532344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0E7624-E8F2-463E-A3CC-9F2D345F44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350EDD-4EDF-4D17-AE53-E629357DA9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760206-1859-4E83-A629-784D90D5B1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5AA0C0-69DD-416D-90F9-71F0B74B0EBF}" type="datetimeFigureOut">
              <a:rPr lang="en-IN" smtClean="0"/>
              <a:t>23-02-2020</a:t>
            </a:fld>
            <a:endParaRPr lang="en-IN"/>
          </a:p>
        </p:txBody>
      </p:sp>
      <p:sp>
        <p:nvSpPr>
          <p:cNvPr id="5" name="Footer Placeholder 4">
            <a:extLst>
              <a:ext uri="{FF2B5EF4-FFF2-40B4-BE49-F238E27FC236}">
                <a16:creationId xmlns:a16="http://schemas.microsoft.com/office/drawing/2014/main" id="{3438F70E-3C55-4499-B339-8033E49EBC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89A59B6-A518-4F57-92F4-CD7A99A781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8585CD-9B7D-4438-A439-17292E435C59}" type="slidenum">
              <a:rPr lang="en-IN" smtClean="0"/>
              <a:t>‹#›</a:t>
            </a:fld>
            <a:endParaRPr lang="en-IN"/>
          </a:p>
        </p:txBody>
      </p:sp>
    </p:spTree>
    <p:extLst>
      <p:ext uri="{BB962C8B-B14F-4D97-AF65-F5344CB8AC3E}">
        <p14:creationId xmlns:p14="http://schemas.microsoft.com/office/powerpoint/2010/main" val="2876911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10C1E-0AE4-430E-B353-2BC88E85B270}"/>
              </a:ext>
            </a:extLst>
          </p:cNvPr>
          <p:cNvSpPr>
            <a:spLocks noGrp="1"/>
          </p:cNvSpPr>
          <p:nvPr>
            <p:ph type="title"/>
          </p:nvPr>
        </p:nvSpPr>
        <p:spPr>
          <a:xfrm>
            <a:off x="838200" y="868045"/>
            <a:ext cx="10515600" cy="2560955"/>
          </a:xfrm>
        </p:spPr>
        <p:txBody>
          <a:bodyPr>
            <a:normAutofit/>
          </a:bodyPr>
          <a:lstStyle/>
          <a:p>
            <a:pPr algn="ctr"/>
            <a:r>
              <a:rPr lang="en-US" sz="7200" dirty="0"/>
              <a:t>Marketing &amp; Retail Analytics Project</a:t>
            </a:r>
            <a:endParaRPr lang="en-IN" sz="7200" dirty="0"/>
          </a:p>
        </p:txBody>
      </p:sp>
      <p:sp>
        <p:nvSpPr>
          <p:cNvPr id="3" name="Content Placeholder 2">
            <a:extLst>
              <a:ext uri="{FF2B5EF4-FFF2-40B4-BE49-F238E27FC236}">
                <a16:creationId xmlns:a16="http://schemas.microsoft.com/office/drawing/2014/main" id="{11FB74F6-CF57-41B6-95EC-91C9C934D99B}"/>
              </a:ext>
            </a:extLst>
          </p:cNvPr>
          <p:cNvSpPr>
            <a:spLocks noGrp="1"/>
          </p:cNvSpPr>
          <p:nvPr>
            <p:ph idx="1"/>
          </p:nvPr>
        </p:nvSpPr>
        <p:spPr>
          <a:xfrm>
            <a:off x="838200" y="4216400"/>
            <a:ext cx="10515600" cy="1960562"/>
          </a:xfrm>
        </p:spPr>
        <p:txBody>
          <a:bodyPr/>
          <a:lstStyle/>
          <a:p>
            <a:pPr algn="ctr"/>
            <a:r>
              <a:rPr lang="en-US" dirty="0"/>
              <a:t>Name: Abheer </a:t>
            </a:r>
            <a:r>
              <a:rPr lang="en-US" dirty="0" err="1"/>
              <a:t>Bandodker</a:t>
            </a:r>
            <a:endParaRPr lang="en-US" dirty="0"/>
          </a:p>
          <a:p>
            <a:pPr algn="ctr"/>
            <a:r>
              <a:rPr lang="en-IN" dirty="0"/>
              <a:t>Batch No. : May 2019</a:t>
            </a:r>
          </a:p>
          <a:p>
            <a:pPr algn="ctr"/>
            <a:r>
              <a:rPr lang="en-IN" dirty="0"/>
              <a:t>BABI Programme </a:t>
            </a:r>
          </a:p>
          <a:p>
            <a:pPr algn="ctr"/>
            <a:endParaRPr lang="en-IN" dirty="0"/>
          </a:p>
        </p:txBody>
      </p:sp>
    </p:spTree>
    <p:extLst>
      <p:ext uri="{BB962C8B-B14F-4D97-AF65-F5344CB8AC3E}">
        <p14:creationId xmlns:p14="http://schemas.microsoft.com/office/powerpoint/2010/main" val="1933180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8EDA8-1FF8-4F02-9132-6C364B46C53A}"/>
              </a:ext>
            </a:extLst>
          </p:cNvPr>
          <p:cNvSpPr>
            <a:spLocks noGrp="1"/>
          </p:cNvSpPr>
          <p:nvPr>
            <p:ph type="title"/>
          </p:nvPr>
        </p:nvSpPr>
        <p:spPr>
          <a:xfrm>
            <a:off x="233679" y="762000"/>
            <a:ext cx="3932237" cy="1132840"/>
          </a:xfrm>
        </p:spPr>
        <p:txBody>
          <a:bodyPr/>
          <a:lstStyle/>
          <a:p>
            <a:pPr algn="ctr"/>
            <a:r>
              <a:rPr lang="en-US" dirty="0"/>
              <a:t>Monthly trends for food category</a:t>
            </a:r>
            <a:endParaRPr lang="en-IN" dirty="0"/>
          </a:p>
        </p:txBody>
      </p:sp>
      <p:pic>
        <p:nvPicPr>
          <p:cNvPr id="6" name="Content Placeholder 5">
            <a:extLst>
              <a:ext uri="{FF2B5EF4-FFF2-40B4-BE49-F238E27FC236}">
                <a16:creationId xmlns:a16="http://schemas.microsoft.com/office/drawing/2014/main" id="{2E72CC42-F0D6-4CC8-BF81-B8BC6B1E6F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98720" y="457200"/>
            <a:ext cx="6959600" cy="6045199"/>
          </a:xfrm>
        </p:spPr>
      </p:pic>
      <p:sp>
        <p:nvSpPr>
          <p:cNvPr id="4" name="Text Placeholder 3">
            <a:extLst>
              <a:ext uri="{FF2B5EF4-FFF2-40B4-BE49-F238E27FC236}">
                <a16:creationId xmlns:a16="http://schemas.microsoft.com/office/drawing/2014/main" id="{3C8169C7-4D0C-44EA-AC19-567B5AE2CFF3}"/>
              </a:ext>
            </a:extLst>
          </p:cNvPr>
          <p:cNvSpPr>
            <a:spLocks noGrp="1"/>
          </p:cNvSpPr>
          <p:nvPr>
            <p:ph type="body" sz="half" idx="2"/>
          </p:nvPr>
        </p:nvSpPr>
        <p:spPr>
          <a:xfrm>
            <a:off x="233680" y="2589212"/>
            <a:ext cx="3932237" cy="3811588"/>
          </a:xfrm>
        </p:spPr>
        <p:txBody>
          <a:bodyPr>
            <a:normAutofit/>
          </a:bodyPr>
          <a:lstStyle/>
          <a:p>
            <a:pPr marL="285750" indent="-285750">
              <a:buFont typeface="Arial" panose="020B0604020202020204" pitchFamily="34" charset="0"/>
              <a:buChar char="•"/>
            </a:pPr>
            <a:r>
              <a:rPr lang="en-IN" sz="1800" dirty="0"/>
              <a:t>The food category experiences a very robust demand across the year</a:t>
            </a:r>
          </a:p>
          <a:p>
            <a:pPr marL="285750" indent="-285750">
              <a:buFont typeface="Arial" panose="020B0604020202020204" pitchFamily="34" charset="0"/>
              <a:buChar char="•"/>
            </a:pPr>
            <a:r>
              <a:rPr lang="en-IN" sz="1800" dirty="0"/>
              <a:t>The rate/price, quantity of products sold and tax levied are comparatively stable </a:t>
            </a:r>
          </a:p>
          <a:p>
            <a:pPr marL="285750" indent="-285750">
              <a:buFont typeface="Arial" panose="020B0604020202020204" pitchFamily="34" charset="0"/>
              <a:buChar char="•"/>
            </a:pPr>
            <a:r>
              <a:rPr lang="en-IN" sz="1800" dirty="0"/>
              <a:t>However, the month of January and February have high discount offered. This explains slight rise during these months in sales as depicted in the above quantities. Over the course of the year the discount falls gradually. </a:t>
            </a:r>
          </a:p>
        </p:txBody>
      </p:sp>
    </p:spTree>
    <p:extLst>
      <p:ext uri="{BB962C8B-B14F-4D97-AF65-F5344CB8AC3E}">
        <p14:creationId xmlns:p14="http://schemas.microsoft.com/office/powerpoint/2010/main" val="3537720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FCF34-BE99-4B77-9179-0EC51ACE1C07}"/>
              </a:ext>
            </a:extLst>
          </p:cNvPr>
          <p:cNvSpPr>
            <a:spLocks noGrp="1"/>
          </p:cNvSpPr>
          <p:nvPr>
            <p:ph type="title"/>
          </p:nvPr>
        </p:nvSpPr>
        <p:spPr>
          <a:xfrm>
            <a:off x="294641" y="426720"/>
            <a:ext cx="3932237" cy="1132840"/>
          </a:xfrm>
        </p:spPr>
        <p:txBody>
          <a:bodyPr/>
          <a:lstStyle/>
          <a:p>
            <a:pPr algn="ctr"/>
            <a:r>
              <a:rPr lang="en-US" dirty="0"/>
              <a:t>Monthly trends for beverage category</a:t>
            </a:r>
            <a:endParaRPr lang="en-IN" dirty="0"/>
          </a:p>
        </p:txBody>
      </p:sp>
      <p:pic>
        <p:nvPicPr>
          <p:cNvPr id="6" name="Content Placeholder 5">
            <a:extLst>
              <a:ext uri="{FF2B5EF4-FFF2-40B4-BE49-F238E27FC236}">
                <a16:creationId xmlns:a16="http://schemas.microsoft.com/office/drawing/2014/main" id="{24D5844E-3F88-44EB-9FC1-B382B410E2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39920" y="274320"/>
            <a:ext cx="7457439" cy="6268720"/>
          </a:xfrm>
        </p:spPr>
      </p:pic>
      <p:sp>
        <p:nvSpPr>
          <p:cNvPr id="4" name="Text Placeholder 3">
            <a:extLst>
              <a:ext uri="{FF2B5EF4-FFF2-40B4-BE49-F238E27FC236}">
                <a16:creationId xmlns:a16="http://schemas.microsoft.com/office/drawing/2014/main" id="{F6BFDE2A-6BE3-4344-BC98-801EFDECCE1D}"/>
              </a:ext>
            </a:extLst>
          </p:cNvPr>
          <p:cNvSpPr>
            <a:spLocks noGrp="1"/>
          </p:cNvSpPr>
          <p:nvPr>
            <p:ph type="body" sz="half" idx="2"/>
          </p:nvPr>
        </p:nvSpPr>
        <p:spPr>
          <a:xfrm>
            <a:off x="294641" y="1737360"/>
            <a:ext cx="3932237" cy="4805680"/>
          </a:xfrm>
        </p:spPr>
        <p:txBody>
          <a:bodyPr>
            <a:normAutofit/>
          </a:bodyPr>
          <a:lstStyle/>
          <a:p>
            <a:pPr marL="285750" indent="-285750" algn="just">
              <a:buFont typeface="Arial" panose="020B0604020202020204" pitchFamily="34" charset="0"/>
              <a:buChar char="•"/>
            </a:pPr>
            <a:r>
              <a:rPr lang="en-IN" sz="1800" dirty="0"/>
              <a:t>The rate/price of the beverage commodity experiences a gradual increase over the course of the year </a:t>
            </a:r>
          </a:p>
          <a:p>
            <a:pPr marL="285750" indent="-285750" algn="just">
              <a:buFont typeface="Arial" panose="020B0604020202020204" pitchFamily="34" charset="0"/>
              <a:buChar char="•"/>
            </a:pPr>
            <a:r>
              <a:rPr lang="en-IN" sz="1800" dirty="0"/>
              <a:t>The tax and quantity of the beverages sold are relatively stable. This depicts that the beverage category Is comparatively unaffected by external factors. </a:t>
            </a:r>
          </a:p>
          <a:p>
            <a:pPr marL="285750" indent="-285750" algn="just">
              <a:buFont typeface="Arial" panose="020B0604020202020204" pitchFamily="34" charset="0"/>
              <a:buChar char="•"/>
            </a:pPr>
            <a:r>
              <a:rPr lang="en-IN" sz="1800" dirty="0"/>
              <a:t>The discount experiences a steep fall over the year. However, there are certain sharp spikes and downturns over the year. These changes can be attributed to numerous seasonal changes or fluctuations. It can be also related to changes in customer preferences. </a:t>
            </a:r>
          </a:p>
        </p:txBody>
      </p:sp>
    </p:spTree>
    <p:extLst>
      <p:ext uri="{BB962C8B-B14F-4D97-AF65-F5344CB8AC3E}">
        <p14:creationId xmlns:p14="http://schemas.microsoft.com/office/powerpoint/2010/main" val="3877706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FE3FE-B6E5-4FA3-9C08-42B73756F0E2}"/>
              </a:ext>
            </a:extLst>
          </p:cNvPr>
          <p:cNvSpPr>
            <a:spLocks noGrp="1"/>
          </p:cNvSpPr>
          <p:nvPr>
            <p:ph type="title"/>
          </p:nvPr>
        </p:nvSpPr>
        <p:spPr>
          <a:xfrm>
            <a:off x="433388" y="359092"/>
            <a:ext cx="3932237" cy="1068388"/>
          </a:xfrm>
        </p:spPr>
        <p:txBody>
          <a:bodyPr/>
          <a:lstStyle/>
          <a:p>
            <a:pPr algn="ctr"/>
            <a:r>
              <a:rPr lang="en-US" dirty="0"/>
              <a:t>Monthly trends for tobacco category</a:t>
            </a:r>
            <a:endParaRPr lang="en-IN" dirty="0"/>
          </a:p>
        </p:txBody>
      </p:sp>
      <p:pic>
        <p:nvPicPr>
          <p:cNvPr id="6" name="Content Placeholder 5">
            <a:extLst>
              <a:ext uri="{FF2B5EF4-FFF2-40B4-BE49-F238E27FC236}">
                <a16:creationId xmlns:a16="http://schemas.microsoft.com/office/drawing/2014/main" id="{09484BBF-E054-4CFD-8C4B-1C6FFC668A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78400" y="457200"/>
            <a:ext cx="6908799" cy="5943599"/>
          </a:xfrm>
        </p:spPr>
      </p:pic>
      <p:sp>
        <p:nvSpPr>
          <p:cNvPr id="4" name="Text Placeholder 3">
            <a:extLst>
              <a:ext uri="{FF2B5EF4-FFF2-40B4-BE49-F238E27FC236}">
                <a16:creationId xmlns:a16="http://schemas.microsoft.com/office/drawing/2014/main" id="{34062C1D-1897-435A-BF08-A8A1DB59E923}"/>
              </a:ext>
            </a:extLst>
          </p:cNvPr>
          <p:cNvSpPr>
            <a:spLocks noGrp="1"/>
          </p:cNvSpPr>
          <p:nvPr>
            <p:ph type="body" sz="half" idx="2"/>
          </p:nvPr>
        </p:nvSpPr>
        <p:spPr>
          <a:xfrm>
            <a:off x="433387" y="1971040"/>
            <a:ext cx="3932237" cy="3928428"/>
          </a:xfrm>
        </p:spPr>
        <p:txBody>
          <a:bodyPr>
            <a:normAutofit/>
          </a:bodyPr>
          <a:lstStyle/>
          <a:p>
            <a:pPr marL="285750" indent="-285750" algn="just">
              <a:buFont typeface="Arial" panose="020B0604020202020204" pitchFamily="34" charset="0"/>
              <a:buChar char="•"/>
            </a:pPr>
            <a:r>
              <a:rPr lang="en-IN" sz="1800" dirty="0"/>
              <a:t>The rate, quantity and tax are relatively robust without any significant fluctuations over the course of the year</a:t>
            </a:r>
          </a:p>
          <a:p>
            <a:pPr marL="285750" indent="-285750" algn="just">
              <a:buFont typeface="Arial" panose="020B0604020202020204" pitchFamily="34" charset="0"/>
              <a:buChar char="•"/>
            </a:pPr>
            <a:r>
              <a:rPr lang="en-IN" sz="1800" dirty="0"/>
              <a:t>The discount experiences a very steep decline over the course of year</a:t>
            </a:r>
          </a:p>
          <a:p>
            <a:pPr marL="285750" indent="-285750" algn="just">
              <a:buFont typeface="Arial" panose="020B0604020202020204" pitchFamily="34" charset="0"/>
              <a:buChar char="•"/>
            </a:pPr>
            <a:r>
              <a:rPr lang="en-IN" sz="1800" dirty="0"/>
              <a:t>This can be attributed to certain external factors such as increasing popularity of the establishment.  It also shows that need to encourage customer purchases through discount slowly decreases over the year.</a:t>
            </a:r>
          </a:p>
        </p:txBody>
      </p:sp>
    </p:spTree>
    <p:extLst>
      <p:ext uri="{BB962C8B-B14F-4D97-AF65-F5344CB8AC3E}">
        <p14:creationId xmlns:p14="http://schemas.microsoft.com/office/powerpoint/2010/main" val="625557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0B004-C49B-48F0-A103-8CEB32531DB4}"/>
              </a:ext>
            </a:extLst>
          </p:cNvPr>
          <p:cNvSpPr>
            <a:spLocks noGrp="1"/>
          </p:cNvSpPr>
          <p:nvPr>
            <p:ph type="title"/>
          </p:nvPr>
        </p:nvSpPr>
        <p:spPr>
          <a:xfrm>
            <a:off x="254000" y="477520"/>
            <a:ext cx="3932237" cy="1950720"/>
          </a:xfrm>
        </p:spPr>
        <p:txBody>
          <a:bodyPr>
            <a:normAutofit/>
          </a:bodyPr>
          <a:lstStyle/>
          <a:p>
            <a:pPr algn="ctr"/>
            <a:r>
              <a:rPr lang="en-US" dirty="0"/>
              <a:t>Analyzing trends associated with low performing items across months </a:t>
            </a:r>
            <a:endParaRPr lang="en-IN" dirty="0"/>
          </a:p>
        </p:txBody>
      </p:sp>
      <p:sp>
        <p:nvSpPr>
          <p:cNvPr id="4" name="Text Placeholder 3">
            <a:extLst>
              <a:ext uri="{FF2B5EF4-FFF2-40B4-BE49-F238E27FC236}">
                <a16:creationId xmlns:a16="http://schemas.microsoft.com/office/drawing/2014/main" id="{A4D9F6C7-EC04-4F46-A601-702F95335B66}"/>
              </a:ext>
            </a:extLst>
          </p:cNvPr>
          <p:cNvSpPr>
            <a:spLocks noGrp="1"/>
          </p:cNvSpPr>
          <p:nvPr>
            <p:ph type="body" sz="half" idx="2"/>
          </p:nvPr>
        </p:nvSpPr>
        <p:spPr>
          <a:xfrm>
            <a:off x="382588" y="2890520"/>
            <a:ext cx="3932237" cy="3489960"/>
          </a:xfrm>
        </p:spPr>
        <p:txBody>
          <a:bodyPr>
            <a:normAutofit/>
          </a:bodyPr>
          <a:lstStyle/>
          <a:p>
            <a:pPr marL="285750" indent="-285750" algn="just">
              <a:buFont typeface="Arial" panose="020B0604020202020204" pitchFamily="34" charset="0"/>
              <a:buChar char="•"/>
            </a:pPr>
            <a:r>
              <a:rPr lang="en-IN" sz="1800" dirty="0"/>
              <a:t>These items have witnessed a gradual decline in the performance over the year</a:t>
            </a:r>
          </a:p>
          <a:p>
            <a:pPr marL="285750" indent="-285750" algn="just">
              <a:buFont typeface="Arial" panose="020B0604020202020204" pitchFamily="34" charset="0"/>
              <a:buChar char="•"/>
            </a:pPr>
            <a:r>
              <a:rPr lang="en-IN" sz="1800" dirty="0"/>
              <a:t>The quantity of these products sold has declined over the year. Even, the slight fall in prices has not been able to encourage the sale of these products. Thereby, it would be recommended to remove these products as they occupy space and capital that can be better utilized for other commodities.  </a:t>
            </a:r>
          </a:p>
        </p:txBody>
      </p:sp>
      <p:pic>
        <p:nvPicPr>
          <p:cNvPr id="12" name="Content Placeholder 11">
            <a:extLst>
              <a:ext uri="{FF2B5EF4-FFF2-40B4-BE49-F238E27FC236}">
                <a16:creationId xmlns:a16="http://schemas.microsoft.com/office/drawing/2014/main" id="{573A3CFE-36AD-41D7-B774-06B3E702F0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2026" y="284480"/>
            <a:ext cx="7165974" cy="6319519"/>
          </a:xfrm>
        </p:spPr>
      </p:pic>
    </p:spTree>
    <p:extLst>
      <p:ext uri="{BB962C8B-B14F-4D97-AF65-F5344CB8AC3E}">
        <p14:creationId xmlns:p14="http://schemas.microsoft.com/office/powerpoint/2010/main" val="2045698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3D64E-E92C-459E-BEBC-6F40DF2D3386}"/>
              </a:ext>
            </a:extLst>
          </p:cNvPr>
          <p:cNvSpPr>
            <a:spLocks noGrp="1"/>
          </p:cNvSpPr>
          <p:nvPr>
            <p:ph type="ctrTitle"/>
          </p:nvPr>
        </p:nvSpPr>
        <p:spPr>
          <a:xfrm>
            <a:off x="629920" y="2418080"/>
            <a:ext cx="4937760" cy="1361440"/>
          </a:xfrm>
        </p:spPr>
        <p:txBody>
          <a:bodyPr>
            <a:normAutofit/>
          </a:bodyPr>
          <a:lstStyle/>
          <a:p>
            <a:r>
              <a:rPr lang="en-IN" sz="3000" dirty="0"/>
              <a:t>These are bottom performing 20 products that need to removed from the menu </a:t>
            </a:r>
          </a:p>
        </p:txBody>
      </p:sp>
      <p:sp>
        <p:nvSpPr>
          <p:cNvPr id="3" name="Subtitle 2">
            <a:extLst>
              <a:ext uri="{FF2B5EF4-FFF2-40B4-BE49-F238E27FC236}">
                <a16:creationId xmlns:a16="http://schemas.microsoft.com/office/drawing/2014/main" id="{36DDC4CB-6B4F-4AB2-BA7D-0D5D30DFEC3E}"/>
              </a:ext>
            </a:extLst>
          </p:cNvPr>
          <p:cNvSpPr>
            <a:spLocks noGrp="1"/>
          </p:cNvSpPr>
          <p:nvPr>
            <p:ph type="subTitle" idx="1"/>
          </p:nvPr>
        </p:nvSpPr>
        <p:spPr>
          <a:xfrm>
            <a:off x="5902960" y="109379"/>
            <a:ext cx="6126480" cy="6639242"/>
          </a:xfrm>
        </p:spPr>
        <p:txBody>
          <a:bodyPr>
            <a:normAutofit fontScale="25000" lnSpcReduction="20000"/>
          </a:bodyPr>
          <a:lstStyle/>
          <a:p>
            <a:r>
              <a:rPr lang="en-IN" dirty="0"/>
              <a:t>Item </a:t>
            </a:r>
            <a:r>
              <a:rPr lang="en-IN" dirty="0" err="1"/>
              <a:t>Desc</a:t>
            </a:r>
            <a:endParaRPr lang="en-IN" dirty="0"/>
          </a:p>
          <a:p>
            <a:pPr marL="1143000" indent="-1143000" algn="l">
              <a:buFont typeface="+mj-lt"/>
              <a:buAutoNum type="arabicPeriod"/>
            </a:pPr>
            <a:r>
              <a:rPr lang="en-IN" sz="7200" dirty="0"/>
              <a:t>1+1 VLN CAB SAUV (BTL)</a:t>
            </a:r>
          </a:p>
          <a:p>
            <a:pPr marL="1143000" indent="-1143000" algn="l">
              <a:buFont typeface="+mj-lt"/>
              <a:buAutoNum type="arabicPeriod"/>
            </a:pPr>
            <a:r>
              <a:rPr lang="en-IN" sz="7200" dirty="0"/>
              <a:t>1+1 VLN SAUV BLANC (BTL)</a:t>
            </a:r>
          </a:p>
          <a:p>
            <a:pPr marL="1143000" indent="-1143000" algn="l">
              <a:buFont typeface="+mj-lt"/>
              <a:buAutoNum type="arabicPeriod"/>
            </a:pPr>
            <a:r>
              <a:rPr lang="en-IN" sz="7200" dirty="0"/>
              <a:t>2 AXE TWIST</a:t>
            </a:r>
          </a:p>
          <a:p>
            <a:pPr marL="1143000" indent="-1143000" algn="l">
              <a:buFont typeface="+mj-lt"/>
              <a:buAutoNum type="arabicPeriod"/>
            </a:pPr>
            <a:r>
              <a:rPr lang="en-IN" sz="7200" dirty="0"/>
              <a:t>2 OCEAN PINOTAGE (BTL)</a:t>
            </a:r>
          </a:p>
          <a:p>
            <a:pPr marL="1143000" indent="-1143000" algn="l">
              <a:buFont typeface="+mj-lt"/>
              <a:buAutoNum type="arabicPeriod"/>
            </a:pPr>
            <a:r>
              <a:rPr lang="en-IN" sz="7200" dirty="0"/>
              <a:t>4 SEASONS CLAS SYRAH(BTL)</a:t>
            </a:r>
          </a:p>
          <a:p>
            <a:pPr marL="1143000" indent="-1143000" algn="l">
              <a:buFont typeface="+mj-lt"/>
              <a:buAutoNum type="arabicPeriod"/>
            </a:pPr>
            <a:r>
              <a:rPr lang="en-IN" sz="7200" dirty="0"/>
              <a:t>ADD BUTTERED TOAST</a:t>
            </a:r>
          </a:p>
          <a:p>
            <a:pPr marL="1143000" indent="-1143000" algn="l">
              <a:buFont typeface="+mj-lt"/>
              <a:buAutoNum type="arabicPeriod"/>
            </a:pPr>
            <a:r>
              <a:rPr lang="en-IN" sz="7200" dirty="0"/>
              <a:t>AL SIKANDARI HOOKAH DOUBLE</a:t>
            </a:r>
          </a:p>
          <a:p>
            <a:pPr marL="1143000" indent="-1143000" algn="l">
              <a:buFont typeface="+mj-lt"/>
              <a:buAutoNum type="arabicPeriod"/>
            </a:pPr>
            <a:r>
              <a:rPr lang="en-IN" sz="7200" dirty="0"/>
              <a:t>ASH TRAYS</a:t>
            </a:r>
          </a:p>
          <a:p>
            <a:pPr marL="1143000" indent="-1143000" algn="l">
              <a:buFont typeface="+mj-lt"/>
              <a:buAutoNum type="arabicPeriod"/>
            </a:pPr>
            <a:r>
              <a:rPr lang="en-IN" sz="7200" dirty="0"/>
              <a:t>AVALANCHE BOWL</a:t>
            </a:r>
          </a:p>
          <a:p>
            <a:pPr marL="1143000" indent="-1143000" algn="l">
              <a:buFont typeface="+mj-lt"/>
              <a:buAutoNum type="arabicPeriod"/>
            </a:pPr>
            <a:r>
              <a:rPr lang="en-IN" sz="7200" dirty="0"/>
              <a:t>B1G1 4SEASON CLAS SAUV(BTL)</a:t>
            </a:r>
          </a:p>
          <a:p>
            <a:pPr marL="1143000" indent="-1143000" algn="l">
              <a:buFont typeface="+mj-lt"/>
              <a:buAutoNum type="arabicPeriod"/>
            </a:pPr>
            <a:r>
              <a:rPr lang="en-IN" sz="7200" dirty="0"/>
              <a:t>B1G1 4SEASON CLAS SAUV(GLS)</a:t>
            </a:r>
          </a:p>
          <a:p>
            <a:pPr marL="1143000" indent="-1143000" algn="l">
              <a:buFont typeface="+mj-lt"/>
              <a:buAutoNum type="arabicPeriod"/>
            </a:pPr>
            <a:r>
              <a:rPr lang="en-IN" sz="7200" dirty="0"/>
              <a:t>BEACH GREEN</a:t>
            </a:r>
          </a:p>
          <a:p>
            <a:pPr marL="1143000" indent="-1143000" algn="l">
              <a:buFont typeface="+mj-lt"/>
              <a:buAutoNum type="arabicPeriod"/>
            </a:pPr>
            <a:r>
              <a:rPr lang="en-IN" sz="7200" dirty="0"/>
              <a:t>BENARAS BLUE</a:t>
            </a:r>
          </a:p>
          <a:p>
            <a:pPr marL="1143000" indent="-1143000" algn="l">
              <a:buFont typeface="+mj-lt"/>
              <a:buAutoNum type="arabicPeriod"/>
            </a:pPr>
            <a:r>
              <a:rPr lang="en-IN" sz="7200" dirty="0"/>
              <a:t>CAPONATA</a:t>
            </a:r>
          </a:p>
          <a:p>
            <a:pPr marL="1143000" indent="-1143000" algn="l">
              <a:buFont typeface="+mj-lt"/>
              <a:buAutoNum type="arabicPeriod"/>
            </a:pPr>
            <a:r>
              <a:rPr lang="en-IN" sz="7200" dirty="0"/>
              <a:t>CH CRICKET NOTEBOOK</a:t>
            </a:r>
          </a:p>
          <a:p>
            <a:pPr marL="1143000" indent="-1143000" algn="l">
              <a:buFont typeface="+mj-lt"/>
              <a:buAutoNum type="arabicPeriod"/>
            </a:pPr>
            <a:r>
              <a:rPr lang="en-IN" sz="7200" dirty="0"/>
              <a:t>CH TIN SMALL</a:t>
            </a:r>
          </a:p>
          <a:p>
            <a:pPr marL="1143000" indent="-1143000" algn="l">
              <a:buFont typeface="+mj-lt"/>
              <a:buAutoNum type="arabicPeriod"/>
            </a:pPr>
            <a:r>
              <a:rPr lang="en-IN" sz="7200" dirty="0"/>
              <a:t>CHAIRMAN COOL</a:t>
            </a:r>
          </a:p>
          <a:p>
            <a:pPr marL="1143000" indent="-1143000" algn="l">
              <a:buFont typeface="+mj-lt"/>
              <a:buAutoNum type="arabicPeriod"/>
            </a:pPr>
            <a:r>
              <a:rPr lang="en-IN" sz="7200" dirty="0"/>
              <a:t>CLASSIC REGULAR</a:t>
            </a:r>
          </a:p>
          <a:p>
            <a:pPr marL="1143000" indent="-1143000" algn="l">
              <a:buFont typeface="+mj-lt"/>
              <a:buAutoNum type="arabicPeriod"/>
            </a:pPr>
            <a:r>
              <a:rPr lang="en-IN" sz="7200" dirty="0"/>
              <a:t>COUNTRY LEMONADE GLASS(HANSA)</a:t>
            </a:r>
          </a:p>
          <a:p>
            <a:pPr marL="1143000" indent="-1143000" algn="l">
              <a:buFont typeface="+mj-lt"/>
              <a:buAutoNum type="arabicPeriod"/>
            </a:pPr>
            <a:r>
              <a:rPr lang="en-IN" sz="7200" dirty="0"/>
              <a:t>CUTTING GLASS</a:t>
            </a:r>
          </a:p>
          <a:p>
            <a:endParaRPr lang="en-IN" dirty="0"/>
          </a:p>
        </p:txBody>
      </p:sp>
    </p:spTree>
    <p:extLst>
      <p:ext uri="{BB962C8B-B14F-4D97-AF65-F5344CB8AC3E}">
        <p14:creationId xmlns:p14="http://schemas.microsoft.com/office/powerpoint/2010/main" val="2888388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6EF72BB-F793-4E1B-A00F-B09640F34CCA}"/>
              </a:ext>
            </a:extLst>
          </p:cNvPr>
          <p:cNvSpPr txBox="1">
            <a:spLocks/>
          </p:cNvSpPr>
          <p:nvPr/>
        </p:nvSpPr>
        <p:spPr>
          <a:xfrm>
            <a:off x="1452880" y="142240"/>
            <a:ext cx="9458960" cy="731520"/>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000" b="1" dirty="0"/>
              <a:t>Combos recommendations for the establishment</a:t>
            </a:r>
          </a:p>
        </p:txBody>
      </p:sp>
      <p:pic>
        <p:nvPicPr>
          <p:cNvPr id="5" name="Picture 4">
            <a:extLst>
              <a:ext uri="{FF2B5EF4-FFF2-40B4-BE49-F238E27FC236}">
                <a16:creationId xmlns:a16="http://schemas.microsoft.com/office/drawing/2014/main" id="{281497F0-5CCD-4E3F-AE42-DCBFB68526F2}"/>
              </a:ext>
            </a:extLst>
          </p:cNvPr>
          <p:cNvPicPr>
            <a:picLocks noChangeAspect="1"/>
          </p:cNvPicPr>
          <p:nvPr/>
        </p:nvPicPr>
        <p:blipFill>
          <a:blip r:embed="rId2"/>
          <a:stretch>
            <a:fillRect/>
          </a:stretch>
        </p:blipFill>
        <p:spPr>
          <a:xfrm>
            <a:off x="132080" y="873760"/>
            <a:ext cx="11887200" cy="5872480"/>
          </a:xfrm>
          <a:prstGeom prst="rect">
            <a:avLst/>
          </a:prstGeom>
        </p:spPr>
      </p:pic>
    </p:spTree>
    <p:extLst>
      <p:ext uri="{BB962C8B-B14F-4D97-AF65-F5344CB8AC3E}">
        <p14:creationId xmlns:p14="http://schemas.microsoft.com/office/powerpoint/2010/main" val="1724249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BDDFF6-1CBB-47BF-A1F8-F392D07356D9}"/>
              </a:ext>
            </a:extLst>
          </p:cNvPr>
          <p:cNvSpPr>
            <a:spLocks noGrp="1"/>
          </p:cNvSpPr>
          <p:nvPr>
            <p:ph type="body" sz="half" idx="2"/>
          </p:nvPr>
        </p:nvSpPr>
        <p:spPr>
          <a:xfrm>
            <a:off x="474028" y="1610360"/>
            <a:ext cx="10783252" cy="3037840"/>
          </a:xfrm>
        </p:spPr>
        <p:txBody>
          <a:bodyPr>
            <a:normAutofit/>
          </a:bodyPr>
          <a:lstStyle/>
          <a:p>
            <a:pPr marL="285750" indent="-285750" algn="just">
              <a:buFont typeface="Arial" panose="020B0604020202020204" pitchFamily="34" charset="0"/>
              <a:buChar char="•"/>
            </a:pPr>
            <a:r>
              <a:rPr lang="en-IN" sz="1800" dirty="0"/>
              <a:t>The chart in the preceding slide depicted all the combos that can be offered with a support of 0.0005 ( accounts for 0.05% of all the transactions) and confidence of 0.2 ( means of the orders that contain LHS at least  of 20% will contain RHS)</a:t>
            </a:r>
          </a:p>
          <a:p>
            <a:pPr marL="285750" indent="-285750" algn="just">
              <a:buFont typeface="Arial" panose="020B0604020202020204" pitchFamily="34" charset="0"/>
              <a:buChar char="•"/>
            </a:pPr>
            <a:r>
              <a:rPr lang="en-IN" sz="1800" dirty="0"/>
              <a:t>However, all the combos do not have a good support. Therefore, here are combo recommendations that have a support of 0.001 and confidence of 0.2.</a:t>
            </a:r>
          </a:p>
          <a:p>
            <a:pPr marL="285750" indent="-285750" algn="just">
              <a:buFont typeface="Arial" panose="020B0604020202020204" pitchFamily="34" charset="0"/>
              <a:buChar char="•"/>
            </a:pPr>
            <a:r>
              <a:rPr lang="en-IN" sz="1800" dirty="0"/>
              <a:t>Lift tells us the effectiveness of the rules and count depicts the number of transactions involving the recommendations </a:t>
            </a:r>
          </a:p>
          <a:p>
            <a:pPr marL="285750" indent="-285750" algn="just">
              <a:buFont typeface="Arial" panose="020B0604020202020204" pitchFamily="34" charset="0"/>
              <a:buChar char="•"/>
            </a:pPr>
            <a:r>
              <a:rPr lang="en-IN" sz="1800" dirty="0"/>
              <a:t>In the next slide, there are certain set of recommendations based strong support and confidence. These are certain recommendations offered based that have high degree of effectiveness </a:t>
            </a:r>
          </a:p>
          <a:p>
            <a:pPr marL="285750" indent="-285750" algn="just">
              <a:buFont typeface="Arial" panose="020B0604020202020204" pitchFamily="34" charset="0"/>
              <a:buChar char="•"/>
            </a:pPr>
            <a:endParaRPr lang="en-IN" sz="1800" dirty="0"/>
          </a:p>
        </p:txBody>
      </p:sp>
      <p:sp>
        <p:nvSpPr>
          <p:cNvPr id="7" name="Text Placeholder 3">
            <a:extLst>
              <a:ext uri="{FF2B5EF4-FFF2-40B4-BE49-F238E27FC236}">
                <a16:creationId xmlns:a16="http://schemas.microsoft.com/office/drawing/2014/main" id="{BDED9FE4-28FD-4182-9168-4F0CF1D2D8D3}"/>
              </a:ext>
            </a:extLst>
          </p:cNvPr>
          <p:cNvSpPr txBox="1">
            <a:spLocks/>
          </p:cNvSpPr>
          <p:nvPr/>
        </p:nvSpPr>
        <p:spPr>
          <a:xfrm>
            <a:off x="585788" y="670560"/>
            <a:ext cx="10783252" cy="52324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en-IN" sz="2800" dirty="0"/>
              <a:t>Insights based on the market basket analysis </a:t>
            </a:r>
          </a:p>
        </p:txBody>
      </p:sp>
    </p:spTree>
    <p:extLst>
      <p:ext uri="{BB962C8B-B14F-4D97-AF65-F5344CB8AC3E}">
        <p14:creationId xmlns:p14="http://schemas.microsoft.com/office/powerpoint/2010/main" val="1437493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93E45198-C248-4E19-BDB6-CEF7E49065FD}"/>
              </a:ext>
            </a:extLst>
          </p:cNvPr>
          <p:cNvSpPr txBox="1">
            <a:spLocks/>
          </p:cNvSpPr>
          <p:nvPr/>
        </p:nvSpPr>
        <p:spPr>
          <a:xfrm>
            <a:off x="900748" y="3810000"/>
            <a:ext cx="10783252" cy="52324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en-IN" sz="2800" dirty="0"/>
              <a:t>Recommendations based on strong confidence </a:t>
            </a:r>
          </a:p>
        </p:txBody>
      </p:sp>
      <p:pic>
        <p:nvPicPr>
          <p:cNvPr id="7" name="Picture 6">
            <a:extLst>
              <a:ext uri="{FF2B5EF4-FFF2-40B4-BE49-F238E27FC236}">
                <a16:creationId xmlns:a16="http://schemas.microsoft.com/office/drawing/2014/main" id="{3CB1381E-F504-4B50-B8AF-3897969047C7}"/>
              </a:ext>
            </a:extLst>
          </p:cNvPr>
          <p:cNvPicPr>
            <a:picLocks noChangeAspect="1"/>
          </p:cNvPicPr>
          <p:nvPr/>
        </p:nvPicPr>
        <p:blipFill>
          <a:blip r:embed="rId2"/>
          <a:stretch>
            <a:fillRect/>
          </a:stretch>
        </p:blipFill>
        <p:spPr>
          <a:xfrm>
            <a:off x="111760" y="998220"/>
            <a:ext cx="11968480" cy="2692400"/>
          </a:xfrm>
          <a:prstGeom prst="rect">
            <a:avLst/>
          </a:prstGeom>
        </p:spPr>
      </p:pic>
      <p:sp>
        <p:nvSpPr>
          <p:cNvPr id="8" name="Text Placeholder 3">
            <a:extLst>
              <a:ext uri="{FF2B5EF4-FFF2-40B4-BE49-F238E27FC236}">
                <a16:creationId xmlns:a16="http://schemas.microsoft.com/office/drawing/2014/main" id="{264E7498-3F4C-4E83-B16C-C7C0ADBFD35E}"/>
              </a:ext>
            </a:extLst>
          </p:cNvPr>
          <p:cNvSpPr txBox="1">
            <a:spLocks/>
          </p:cNvSpPr>
          <p:nvPr/>
        </p:nvSpPr>
        <p:spPr>
          <a:xfrm>
            <a:off x="778828" y="355600"/>
            <a:ext cx="10783252" cy="52324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en-IN" sz="2800" dirty="0"/>
              <a:t>Recommendations based on strong support </a:t>
            </a:r>
          </a:p>
        </p:txBody>
      </p:sp>
      <p:pic>
        <p:nvPicPr>
          <p:cNvPr id="9" name="Picture 8">
            <a:extLst>
              <a:ext uri="{FF2B5EF4-FFF2-40B4-BE49-F238E27FC236}">
                <a16:creationId xmlns:a16="http://schemas.microsoft.com/office/drawing/2014/main" id="{EDC73D78-7814-41D0-A59E-D7F0DBDDE667}"/>
              </a:ext>
            </a:extLst>
          </p:cNvPr>
          <p:cNvPicPr>
            <a:picLocks noChangeAspect="1"/>
          </p:cNvPicPr>
          <p:nvPr/>
        </p:nvPicPr>
        <p:blipFill>
          <a:blip r:embed="rId3"/>
          <a:stretch>
            <a:fillRect/>
          </a:stretch>
        </p:blipFill>
        <p:spPr>
          <a:xfrm>
            <a:off x="111760" y="4801234"/>
            <a:ext cx="11968480" cy="1558926"/>
          </a:xfrm>
          <a:prstGeom prst="rect">
            <a:avLst/>
          </a:prstGeom>
        </p:spPr>
      </p:pic>
    </p:spTree>
    <p:extLst>
      <p:ext uri="{BB962C8B-B14F-4D97-AF65-F5344CB8AC3E}">
        <p14:creationId xmlns:p14="http://schemas.microsoft.com/office/powerpoint/2010/main" val="3559488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CD15803D-8ECD-4C44-9172-419D0AE0318D}"/>
              </a:ext>
            </a:extLst>
          </p:cNvPr>
          <p:cNvSpPr txBox="1">
            <a:spLocks/>
          </p:cNvSpPr>
          <p:nvPr/>
        </p:nvSpPr>
        <p:spPr>
          <a:xfrm>
            <a:off x="704374" y="548640"/>
            <a:ext cx="10783252" cy="52324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en-IN" sz="2800" dirty="0"/>
              <a:t>Recommendations based popularity and quantity of products sold </a:t>
            </a:r>
          </a:p>
        </p:txBody>
      </p:sp>
      <p:pic>
        <p:nvPicPr>
          <p:cNvPr id="7" name="Picture 6">
            <a:extLst>
              <a:ext uri="{FF2B5EF4-FFF2-40B4-BE49-F238E27FC236}">
                <a16:creationId xmlns:a16="http://schemas.microsoft.com/office/drawing/2014/main" id="{3C6E3714-BC8B-4EC8-9998-8850CF00104D}"/>
              </a:ext>
            </a:extLst>
          </p:cNvPr>
          <p:cNvPicPr>
            <a:picLocks noChangeAspect="1"/>
          </p:cNvPicPr>
          <p:nvPr/>
        </p:nvPicPr>
        <p:blipFill>
          <a:blip r:embed="rId2"/>
          <a:stretch>
            <a:fillRect/>
          </a:stretch>
        </p:blipFill>
        <p:spPr>
          <a:xfrm>
            <a:off x="365760" y="2564764"/>
            <a:ext cx="11460480" cy="3810636"/>
          </a:xfrm>
          <a:prstGeom prst="rect">
            <a:avLst/>
          </a:prstGeom>
        </p:spPr>
      </p:pic>
      <p:sp>
        <p:nvSpPr>
          <p:cNvPr id="8" name="Text Placeholder 3">
            <a:extLst>
              <a:ext uri="{FF2B5EF4-FFF2-40B4-BE49-F238E27FC236}">
                <a16:creationId xmlns:a16="http://schemas.microsoft.com/office/drawing/2014/main" id="{BE229EB5-4289-4BD7-B0D2-BAC81EAD59D1}"/>
              </a:ext>
            </a:extLst>
          </p:cNvPr>
          <p:cNvSpPr txBox="1">
            <a:spLocks/>
          </p:cNvSpPr>
          <p:nvPr/>
        </p:nvSpPr>
        <p:spPr>
          <a:xfrm>
            <a:off x="704374" y="1406842"/>
            <a:ext cx="10783252" cy="665798"/>
          </a:xfrm>
          <a:prstGeom prst="rect">
            <a:avLst/>
          </a:prstGeom>
        </p:spPr>
        <p:txBody>
          <a:bodyPr vert="horz" lIns="91440" tIns="45720" rIns="9144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457200" indent="-457200">
              <a:buFont typeface="Arial" panose="020B0604020202020204" pitchFamily="34" charset="0"/>
              <a:buChar char="•"/>
            </a:pPr>
            <a:r>
              <a:rPr lang="en-IN" sz="2000" dirty="0"/>
              <a:t>The depicted products are among some of the most widely sold products. These recommendations can be used to cross-sell and up-sell various products to boost sales during sales slump </a:t>
            </a:r>
          </a:p>
        </p:txBody>
      </p:sp>
    </p:spTree>
    <p:extLst>
      <p:ext uri="{BB962C8B-B14F-4D97-AF65-F5344CB8AC3E}">
        <p14:creationId xmlns:p14="http://schemas.microsoft.com/office/powerpoint/2010/main" val="3121852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F39A464E-3FC3-4BB9-8577-6D69D35BCEF1}"/>
              </a:ext>
            </a:extLst>
          </p:cNvPr>
          <p:cNvSpPr txBox="1">
            <a:spLocks/>
          </p:cNvSpPr>
          <p:nvPr/>
        </p:nvSpPr>
        <p:spPr>
          <a:xfrm>
            <a:off x="1683068" y="2489200"/>
            <a:ext cx="8619172" cy="237744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en-IN" sz="2800" dirty="0"/>
              <a:t>R studio and tableau were used to conduct the market basket analysis and EDA </a:t>
            </a:r>
          </a:p>
          <a:p>
            <a:pPr algn="ctr"/>
            <a:endParaRPr lang="en-IN" sz="2800" dirty="0"/>
          </a:p>
          <a:p>
            <a:pPr algn="ctr"/>
            <a:r>
              <a:rPr lang="en-IN" sz="4400" dirty="0"/>
              <a:t>Thank you </a:t>
            </a:r>
          </a:p>
        </p:txBody>
      </p:sp>
    </p:spTree>
    <p:extLst>
      <p:ext uri="{BB962C8B-B14F-4D97-AF65-F5344CB8AC3E}">
        <p14:creationId xmlns:p14="http://schemas.microsoft.com/office/powerpoint/2010/main" val="2086447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9EA5D-17B1-4144-9F1D-B961E56B7754}"/>
              </a:ext>
            </a:extLst>
          </p:cNvPr>
          <p:cNvSpPr>
            <a:spLocks noGrp="1"/>
          </p:cNvSpPr>
          <p:nvPr>
            <p:ph type="title"/>
          </p:nvPr>
        </p:nvSpPr>
        <p:spPr>
          <a:xfrm>
            <a:off x="839788" y="457200"/>
            <a:ext cx="3932237" cy="1036320"/>
          </a:xfrm>
        </p:spPr>
        <p:txBody>
          <a:bodyPr/>
          <a:lstStyle/>
          <a:p>
            <a:pPr algn="ctr"/>
            <a:r>
              <a:rPr lang="en-IN" dirty="0"/>
              <a:t>Exploratory Data Analysis </a:t>
            </a:r>
          </a:p>
        </p:txBody>
      </p:sp>
      <p:sp>
        <p:nvSpPr>
          <p:cNvPr id="4" name="Text Placeholder 3">
            <a:extLst>
              <a:ext uri="{FF2B5EF4-FFF2-40B4-BE49-F238E27FC236}">
                <a16:creationId xmlns:a16="http://schemas.microsoft.com/office/drawing/2014/main" id="{FE22281E-DC22-46BD-8A4A-93797591E399}"/>
              </a:ext>
            </a:extLst>
          </p:cNvPr>
          <p:cNvSpPr>
            <a:spLocks noGrp="1"/>
          </p:cNvSpPr>
          <p:nvPr>
            <p:ph type="body" sz="half" idx="2"/>
          </p:nvPr>
        </p:nvSpPr>
        <p:spPr/>
        <p:txBody>
          <a:bodyPr>
            <a:normAutofit/>
          </a:bodyPr>
          <a:lstStyle/>
          <a:p>
            <a:pPr marL="285750" indent="-285750" algn="just">
              <a:buFont typeface="Arial" panose="020B0604020202020204" pitchFamily="34" charset="0"/>
              <a:buChar char="•"/>
            </a:pPr>
            <a:r>
              <a:rPr lang="en-IN" sz="1800" dirty="0"/>
              <a:t>Food category is most widely bought category among all, followed by beverage, tobacco and liquor</a:t>
            </a:r>
          </a:p>
          <a:p>
            <a:pPr marL="285750" indent="-285750" algn="just">
              <a:buFont typeface="Arial" panose="020B0604020202020204" pitchFamily="34" charset="0"/>
              <a:buChar char="•"/>
            </a:pPr>
            <a:r>
              <a:rPr lang="en-IN" sz="1800" dirty="0"/>
              <a:t>MISC, wines and merchandise have very been very rarely bought as compared to their other mainstream counterparts</a:t>
            </a:r>
          </a:p>
          <a:p>
            <a:pPr marL="285750" indent="-285750" algn="just">
              <a:buFont typeface="Arial" panose="020B0604020202020204" pitchFamily="34" charset="0"/>
              <a:buChar char="•"/>
            </a:pPr>
            <a:endParaRPr lang="en-IN" sz="1800" b="1" dirty="0"/>
          </a:p>
          <a:p>
            <a:pPr marL="285750" indent="-285750" algn="just">
              <a:buFont typeface="Arial" panose="020B0604020202020204" pitchFamily="34" charset="0"/>
              <a:buChar char="•"/>
            </a:pPr>
            <a:r>
              <a:rPr lang="en-IN" sz="1800" b="1" dirty="0"/>
              <a:t>RECOMMENDATION: </a:t>
            </a:r>
            <a:r>
              <a:rPr lang="en-IN" sz="1800" dirty="0"/>
              <a:t>According to the analyst, may remove items within these categories as they may take up inventory space, if they don’t generate enough sales</a:t>
            </a:r>
          </a:p>
        </p:txBody>
      </p:sp>
      <p:pic>
        <p:nvPicPr>
          <p:cNvPr id="12" name="Content Placeholder 11">
            <a:extLst>
              <a:ext uri="{FF2B5EF4-FFF2-40B4-BE49-F238E27FC236}">
                <a16:creationId xmlns:a16="http://schemas.microsoft.com/office/drawing/2014/main" id="{248992EF-C27F-4243-AFB7-B415BB2570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6480" y="538480"/>
            <a:ext cx="7061200" cy="5330508"/>
          </a:xfrm>
        </p:spPr>
      </p:pic>
    </p:spTree>
    <p:extLst>
      <p:ext uri="{BB962C8B-B14F-4D97-AF65-F5344CB8AC3E}">
        <p14:creationId xmlns:p14="http://schemas.microsoft.com/office/powerpoint/2010/main" val="4183205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4CF3B-A200-4B57-BC48-0963A05AF595}"/>
              </a:ext>
            </a:extLst>
          </p:cNvPr>
          <p:cNvSpPr>
            <a:spLocks noGrp="1"/>
          </p:cNvSpPr>
          <p:nvPr>
            <p:ph type="title"/>
          </p:nvPr>
        </p:nvSpPr>
        <p:spPr/>
        <p:txBody>
          <a:bodyPr/>
          <a:lstStyle/>
          <a:p>
            <a:pPr algn="ctr"/>
            <a:r>
              <a:rPr lang="en-IN" dirty="0"/>
              <a:t>Rate and no. of Products sold by category </a:t>
            </a:r>
          </a:p>
        </p:txBody>
      </p:sp>
      <p:pic>
        <p:nvPicPr>
          <p:cNvPr id="6" name="Content Placeholder 5">
            <a:extLst>
              <a:ext uri="{FF2B5EF4-FFF2-40B4-BE49-F238E27FC236}">
                <a16:creationId xmlns:a16="http://schemas.microsoft.com/office/drawing/2014/main" id="{D57A1EED-49AF-4AB4-B9AD-D2570592B6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457200"/>
            <a:ext cx="6836092" cy="5516880"/>
          </a:xfrm>
        </p:spPr>
      </p:pic>
      <p:sp>
        <p:nvSpPr>
          <p:cNvPr id="4" name="Text Placeholder 3">
            <a:extLst>
              <a:ext uri="{FF2B5EF4-FFF2-40B4-BE49-F238E27FC236}">
                <a16:creationId xmlns:a16="http://schemas.microsoft.com/office/drawing/2014/main" id="{598C9B52-F899-4629-9A31-CFA168DEECCE}"/>
              </a:ext>
            </a:extLst>
          </p:cNvPr>
          <p:cNvSpPr>
            <a:spLocks noGrp="1"/>
          </p:cNvSpPr>
          <p:nvPr>
            <p:ph type="body" sz="half" idx="2"/>
          </p:nvPr>
        </p:nvSpPr>
        <p:spPr>
          <a:xfrm>
            <a:off x="839788" y="2540000"/>
            <a:ext cx="3932237" cy="3328988"/>
          </a:xfrm>
        </p:spPr>
        <p:txBody>
          <a:bodyPr>
            <a:normAutofit/>
          </a:bodyPr>
          <a:lstStyle/>
          <a:p>
            <a:pPr marL="285750" indent="-285750" algn="just">
              <a:buFont typeface="Arial" panose="020B0604020202020204" pitchFamily="34" charset="0"/>
              <a:buChar char="•"/>
            </a:pPr>
            <a:r>
              <a:rPr lang="en-IN" sz="1800" dirty="0"/>
              <a:t>Food category has maximum number of products sold among all the categories</a:t>
            </a:r>
          </a:p>
          <a:p>
            <a:pPr marL="285750" indent="-285750" algn="just">
              <a:buFont typeface="Arial" panose="020B0604020202020204" pitchFamily="34" charset="0"/>
              <a:buChar char="•"/>
            </a:pPr>
            <a:r>
              <a:rPr lang="en-IN" sz="1800" dirty="0"/>
              <a:t>However, the tobacco category is the most highly priced</a:t>
            </a:r>
          </a:p>
          <a:p>
            <a:pPr marL="285750" indent="-285750" algn="just">
              <a:buFont typeface="Arial" panose="020B0604020202020204" pitchFamily="34" charset="0"/>
              <a:buChar char="•"/>
            </a:pPr>
            <a:r>
              <a:rPr lang="en-IN" sz="1800" dirty="0"/>
              <a:t>The beverage category has neither the most highly priced nor has the most number products sold </a:t>
            </a:r>
          </a:p>
        </p:txBody>
      </p:sp>
    </p:spTree>
    <p:extLst>
      <p:ext uri="{BB962C8B-B14F-4D97-AF65-F5344CB8AC3E}">
        <p14:creationId xmlns:p14="http://schemas.microsoft.com/office/powerpoint/2010/main" val="4143409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0F8A-14DA-4414-94D3-60869EBCD594}"/>
              </a:ext>
            </a:extLst>
          </p:cNvPr>
          <p:cNvSpPr>
            <a:spLocks noGrp="1"/>
          </p:cNvSpPr>
          <p:nvPr>
            <p:ph type="title"/>
          </p:nvPr>
        </p:nvSpPr>
        <p:spPr>
          <a:xfrm>
            <a:off x="264160" y="518160"/>
            <a:ext cx="3932237" cy="1600200"/>
          </a:xfrm>
        </p:spPr>
        <p:txBody>
          <a:bodyPr/>
          <a:lstStyle/>
          <a:p>
            <a:pPr algn="ctr"/>
            <a:r>
              <a:rPr lang="en-US" dirty="0">
                <a:solidFill>
                  <a:srgbClr val="333333"/>
                </a:solidFill>
                <a:latin typeface="Tableau Light"/>
              </a:rPr>
              <a:t>Weekdays based product and discount analysis </a:t>
            </a:r>
            <a:endParaRPr lang="en-IN" dirty="0"/>
          </a:p>
        </p:txBody>
      </p:sp>
      <p:pic>
        <p:nvPicPr>
          <p:cNvPr id="6" name="Content Placeholder 5">
            <a:extLst>
              <a:ext uri="{FF2B5EF4-FFF2-40B4-BE49-F238E27FC236}">
                <a16:creationId xmlns:a16="http://schemas.microsoft.com/office/drawing/2014/main" id="{51A1CE1D-963B-47BA-8540-AE593000AD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39920" y="518160"/>
            <a:ext cx="7487920" cy="5882640"/>
          </a:xfrm>
        </p:spPr>
      </p:pic>
      <p:sp>
        <p:nvSpPr>
          <p:cNvPr id="4" name="Text Placeholder 3">
            <a:extLst>
              <a:ext uri="{FF2B5EF4-FFF2-40B4-BE49-F238E27FC236}">
                <a16:creationId xmlns:a16="http://schemas.microsoft.com/office/drawing/2014/main" id="{B88ACC3B-97E3-4EAA-B51A-D7349739AA63}"/>
              </a:ext>
            </a:extLst>
          </p:cNvPr>
          <p:cNvSpPr>
            <a:spLocks noGrp="1"/>
          </p:cNvSpPr>
          <p:nvPr>
            <p:ph type="body" sz="half" idx="2"/>
          </p:nvPr>
        </p:nvSpPr>
        <p:spPr>
          <a:xfrm>
            <a:off x="311468" y="2443480"/>
            <a:ext cx="3932237" cy="3811588"/>
          </a:xfrm>
        </p:spPr>
        <p:txBody>
          <a:bodyPr>
            <a:normAutofit/>
          </a:bodyPr>
          <a:lstStyle/>
          <a:p>
            <a:pPr marL="285750" indent="-285750" algn="just">
              <a:buFont typeface="Arial" panose="020B0604020202020204" pitchFamily="34" charset="0"/>
              <a:buChar char="•"/>
            </a:pPr>
            <a:r>
              <a:rPr lang="en-IN" sz="1800" dirty="0"/>
              <a:t>As depicted in the chart the product sales during the mid of the week decreases</a:t>
            </a:r>
          </a:p>
          <a:p>
            <a:pPr marL="285750" indent="-285750" algn="just">
              <a:buFont typeface="Arial" panose="020B0604020202020204" pitchFamily="34" charset="0"/>
              <a:buChar char="•"/>
            </a:pPr>
            <a:r>
              <a:rPr lang="en-IN" sz="1800" dirty="0"/>
              <a:t>The mid of the week also shows a erratic rise in the amount of discount provided to the customers </a:t>
            </a:r>
          </a:p>
          <a:p>
            <a:pPr marL="285750" indent="-285750">
              <a:buFont typeface="Arial" panose="020B0604020202020204" pitchFamily="34" charset="0"/>
              <a:buChar char="•"/>
            </a:pPr>
            <a:endParaRPr lang="en-IN" sz="1800" dirty="0"/>
          </a:p>
          <a:p>
            <a:pPr marL="285750" indent="-285750" algn="just">
              <a:buFont typeface="Arial" panose="020B0604020202020204" pitchFamily="34" charset="0"/>
              <a:buChar char="•"/>
            </a:pPr>
            <a:r>
              <a:rPr lang="en-IN" sz="1800" b="1" dirty="0"/>
              <a:t>RECOMMENDATION: </a:t>
            </a:r>
            <a:r>
              <a:rPr lang="en-IN" sz="1800" dirty="0"/>
              <a:t>According to the analyst, it would be recommended to offer product combos to during this time period to normalize the sales </a:t>
            </a:r>
          </a:p>
          <a:p>
            <a:pPr marL="285750" indent="-285750">
              <a:buFont typeface="Arial" panose="020B0604020202020204" pitchFamily="34" charset="0"/>
              <a:buChar char="•"/>
            </a:pPr>
            <a:endParaRPr lang="en-IN" sz="1800" dirty="0"/>
          </a:p>
        </p:txBody>
      </p:sp>
    </p:spTree>
    <p:extLst>
      <p:ext uri="{BB962C8B-B14F-4D97-AF65-F5344CB8AC3E}">
        <p14:creationId xmlns:p14="http://schemas.microsoft.com/office/powerpoint/2010/main" val="2749906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683AD-8B2D-482D-9D7D-BF9B8524A080}"/>
              </a:ext>
            </a:extLst>
          </p:cNvPr>
          <p:cNvSpPr>
            <a:spLocks noGrp="1"/>
          </p:cNvSpPr>
          <p:nvPr>
            <p:ph type="title"/>
          </p:nvPr>
        </p:nvSpPr>
        <p:spPr>
          <a:xfrm>
            <a:off x="280987" y="314960"/>
            <a:ext cx="3932237" cy="1600200"/>
          </a:xfrm>
        </p:spPr>
        <p:txBody>
          <a:bodyPr/>
          <a:lstStyle/>
          <a:p>
            <a:pPr algn="ctr"/>
            <a:r>
              <a:rPr lang="en-US" dirty="0"/>
              <a:t>Hourly analysis of quality of products sold and avg price</a:t>
            </a:r>
            <a:endParaRPr lang="en-IN" dirty="0"/>
          </a:p>
        </p:txBody>
      </p:sp>
      <p:pic>
        <p:nvPicPr>
          <p:cNvPr id="6" name="Content Placeholder 5">
            <a:extLst>
              <a:ext uri="{FF2B5EF4-FFF2-40B4-BE49-F238E27FC236}">
                <a16:creationId xmlns:a16="http://schemas.microsoft.com/office/drawing/2014/main" id="{285EAB9D-8CEE-4D94-858C-AF1E0264D9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87520" y="294640"/>
            <a:ext cx="7623492" cy="6106160"/>
          </a:xfrm>
        </p:spPr>
      </p:pic>
      <p:sp>
        <p:nvSpPr>
          <p:cNvPr id="4" name="Text Placeholder 3">
            <a:extLst>
              <a:ext uri="{FF2B5EF4-FFF2-40B4-BE49-F238E27FC236}">
                <a16:creationId xmlns:a16="http://schemas.microsoft.com/office/drawing/2014/main" id="{0E7C59B0-7712-4DB7-9E61-5682CB72B979}"/>
              </a:ext>
            </a:extLst>
          </p:cNvPr>
          <p:cNvSpPr>
            <a:spLocks noGrp="1"/>
          </p:cNvSpPr>
          <p:nvPr>
            <p:ph type="body" sz="half" idx="2"/>
          </p:nvPr>
        </p:nvSpPr>
        <p:spPr>
          <a:xfrm>
            <a:off x="280988" y="2001520"/>
            <a:ext cx="3932237" cy="4253548"/>
          </a:xfrm>
        </p:spPr>
        <p:txBody>
          <a:bodyPr>
            <a:normAutofit/>
          </a:bodyPr>
          <a:lstStyle/>
          <a:p>
            <a:pPr marL="285750" indent="-285750" algn="just">
              <a:buFont typeface="Arial" panose="020B0604020202020204" pitchFamily="34" charset="0"/>
              <a:buChar char="•"/>
            </a:pPr>
            <a:r>
              <a:rPr lang="en-IN" sz="1800" dirty="0"/>
              <a:t>The no. of products sold between 1 am to 10  am are low compared to other hours of the day</a:t>
            </a:r>
          </a:p>
          <a:p>
            <a:pPr marL="285750" indent="-285750" algn="just">
              <a:buFont typeface="Arial" panose="020B0604020202020204" pitchFamily="34" charset="0"/>
              <a:buChar char="•"/>
            </a:pPr>
            <a:r>
              <a:rPr lang="en-IN" sz="1800" dirty="0"/>
              <a:t>The avg. price of the products sold during these hours is also comparatively higher</a:t>
            </a:r>
          </a:p>
          <a:p>
            <a:pPr marL="285750" indent="-285750" algn="just">
              <a:buFont typeface="Arial" panose="020B0604020202020204" pitchFamily="34" charset="0"/>
              <a:buChar char="•"/>
            </a:pPr>
            <a:r>
              <a:rPr lang="en-IN" sz="1800" b="1" dirty="0"/>
              <a:t>RECOMMENDATION: </a:t>
            </a:r>
            <a:r>
              <a:rPr lang="en-IN" sz="1800" dirty="0"/>
              <a:t>During period of low sales the establishment should lower the price of products sold as it would encourage customers to purchase during these hours. It would further provide the establishment with the opportunity to cross-sell other products in the form of combos to boost sales </a:t>
            </a:r>
          </a:p>
          <a:p>
            <a:pPr marL="285750" indent="-285750">
              <a:buFont typeface="Arial" panose="020B0604020202020204" pitchFamily="34" charset="0"/>
              <a:buChar char="•"/>
            </a:pPr>
            <a:endParaRPr lang="en-IN" sz="1800" dirty="0"/>
          </a:p>
        </p:txBody>
      </p:sp>
    </p:spTree>
    <p:extLst>
      <p:ext uri="{BB962C8B-B14F-4D97-AF65-F5344CB8AC3E}">
        <p14:creationId xmlns:p14="http://schemas.microsoft.com/office/powerpoint/2010/main" val="1198237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AC34E-E88A-4576-9D20-F6B677BBC773}"/>
              </a:ext>
            </a:extLst>
          </p:cNvPr>
          <p:cNvSpPr>
            <a:spLocks noGrp="1"/>
          </p:cNvSpPr>
          <p:nvPr>
            <p:ph type="title"/>
          </p:nvPr>
        </p:nvSpPr>
        <p:spPr>
          <a:xfrm>
            <a:off x="1065054" y="264160"/>
            <a:ext cx="10061892" cy="673250"/>
          </a:xfrm>
        </p:spPr>
        <p:txBody>
          <a:bodyPr/>
          <a:lstStyle/>
          <a:p>
            <a:pPr algn="ctr"/>
            <a:r>
              <a:rPr lang="en-US" dirty="0"/>
              <a:t>Comparative analysis of Quantity sold, Avg Rate and Avg Tax</a:t>
            </a:r>
            <a:endParaRPr lang="en-IN" dirty="0"/>
          </a:p>
        </p:txBody>
      </p:sp>
      <p:pic>
        <p:nvPicPr>
          <p:cNvPr id="6" name="Content Placeholder 5">
            <a:extLst>
              <a:ext uri="{FF2B5EF4-FFF2-40B4-BE49-F238E27FC236}">
                <a16:creationId xmlns:a16="http://schemas.microsoft.com/office/drawing/2014/main" id="{5BB2303D-628A-41D8-84B0-56DB52D80B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12640" y="1039010"/>
            <a:ext cx="7335520" cy="5554830"/>
          </a:xfrm>
        </p:spPr>
      </p:pic>
      <p:sp>
        <p:nvSpPr>
          <p:cNvPr id="4" name="Text Placeholder 3">
            <a:extLst>
              <a:ext uri="{FF2B5EF4-FFF2-40B4-BE49-F238E27FC236}">
                <a16:creationId xmlns:a16="http://schemas.microsoft.com/office/drawing/2014/main" id="{2A438D61-8014-40F3-B60A-C9711A5A5C14}"/>
              </a:ext>
            </a:extLst>
          </p:cNvPr>
          <p:cNvSpPr>
            <a:spLocks noGrp="1"/>
          </p:cNvSpPr>
          <p:nvPr>
            <p:ph type="body" sz="half" idx="2"/>
          </p:nvPr>
        </p:nvSpPr>
        <p:spPr>
          <a:xfrm>
            <a:off x="243840" y="1094890"/>
            <a:ext cx="4124960" cy="5498950"/>
          </a:xfrm>
        </p:spPr>
        <p:txBody>
          <a:bodyPr>
            <a:normAutofit/>
          </a:bodyPr>
          <a:lstStyle/>
          <a:p>
            <a:pPr marL="285750" indent="-285750" algn="just">
              <a:buFont typeface="Arial" panose="020B0604020202020204" pitchFamily="34" charset="0"/>
              <a:buChar char="•"/>
            </a:pPr>
            <a:r>
              <a:rPr lang="en-IN" sz="1800" dirty="0"/>
              <a:t>The chart depicts the comparative analysis of top 10 items sold based on quantity, avg. rate and avg. tax</a:t>
            </a:r>
          </a:p>
          <a:p>
            <a:pPr marL="285750" indent="-285750" algn="just">
              <a:buFont typeface="Arial" panose="020B0604020202020204" pitchFamily="34" charset="0"/>
              <a:buChar char="•"/>
            </a:pPr>
            <a:r>
              <a:rPr lang="en-IN" sz="1800" dirty="0"/>
              <a:t>According to the graph the </a:t>
            </a:r>
            <a:r>
              <a:rPr lang="en-IN" sz="1800" dirty="0" err="1"/>
              <a:t>Nivana</a:t>
            </a:r>
            <a:r>
              <a:rPr lang="en-IN" sz="1800" dirty="0"/>
              <a:t> hookah single is the most frequently sold product, followed by cappuccino, mint flavour single and great lake shake</a:t>
            </a:r>
          </a:p>
          <a:p>
            <a:pPr algn="just"/>
            <a:endParaRPr lang="en-IN" sz="1800" dirty="0"/>
          </a:p>
          <a:p>
            <a:pPr marL="285750" indent="-285750" algn="just">
              <a:buFont typeface="Arial" panose="020B0604020202020204" pitchFamily="34" charset="0"/>
              <a:buChar char="•"/>
            </a:pPr>
            <a:r>
              <a:rPr lang="en-IN" sz="1800" b="1" dirty="0"/>
              <a:t>RECOMMENDATION: </a:t>
            </a:r>
            <a:r>
              <a:rPr lang="en-IN" sz="1800" dirty="0"/>
              <a:t>As items such as cappuccino,  great lake shake and qua mineral water have low average price and are simultaneously sold is large qualities they are great products to  provide in the form of combos during sales slump hours to trigger sales, thereby normalizing the sales during these hours </a:t>
            </a:r>
          </a:p>
        </p:txBody>
      </p:sp>
    </p:spTree>
    <p:extLst>
      <p:ext uri="{BB962C8B-B14F-4D97-AF65-F5344CB8AC3E}">
        <p14:creationId xmlns:p14="http://schemas.microsoft.com/office/powerpoint/2010/main" val="925824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40210-8FCB-441F-BEC7-A881D5C00841}"/>
              </a:ext>
            </a:extLst>
          </p:cNvPr>
          <p:cNvSpPr>
            <a:spLocks noGrp="1"/>
          </p:cNvSpPr>
          <p:nvPr>
            <p:ph type="title"/>
          </p:nvPr>
        </p:nvSpPr>
        <p:spPr>
          <a:xfrm>
            <a:off x="1026001" y="335280"/>
            <a:ext cx="10139997" cy="502920"/>
          </a:xfrm>
        </p:spPr>
        <p:txBody>
          <a:bodyPr>
            <a:normAutofit fontScale="90000"/>
          </a:bodyPr>
          <a:lstStyle/>
          <a:p>
            <a:pPr algn="ctr"/>
            <a:r>
              <a:rPr lang="en-US" b="1" dirty="0"/>
              <a:t>Items to be removed of the menu due low sales volume</a:t>
            </a:r>
            <a:endParaRPr lang="en-IN" b="1" dirty="0"/>
          </a:p>
        </p:txBody>
      </p:sp>
      <p:pic>
        <p:nvPicPr>
          <p:cNvPr id="6" name="Content Placeholder 5">
            <a:extLst>
              <a:ext uri="{FF2B5EF4-FFF2-40B4-BE49-F238E27FC236}">
                <a16:creationId xmlns:a16="http://schemas.microsoft.com/office/drawing/2014/main" id="{0F591E78-DDDE-44BC-B431-E977E69E56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520" y="1666240"/>
            <a:ext cx="11785600" cy="4856480"/>
          </a:xfrm>
        </p:spPr>
      </p:pic>
      <p:sp>
        <p:nvSpPr>
          <p:cNvPr id="4" name="Text Placeholder 3">
            <a:extLst>
              <a:ext uri="{FF2B5EF4-FFF2-40B4-BE49-F238E27FC236}">
                <a16:creationId xmlns:a16="http://schemas.microsoft.com/office/drawing/2014/main" id="{CB0B59B8-993C-4E1C-95BE-4ED9C15E4ED6}"/>
              </a:ext>
            </a:extLst>
          </p:cNvPr>
          <p:cNvSpPr>
            <a:spLocks noGrp="1"/>
          </p:cNvSpPr>
          <p:nvPr>
            <p:ph type="body" sz="half" idx="2"/>
          </p:nvPr>
        </p:nvSpPr>
        <p:spPr>
          <a:xfrm>
            <a:off x="721359" y="838200"/>
            <a:ext cx="10749280" cy="812800"/>
          </a:xfrm>
        </p:spPr>
        <p:txBody>
          <a:bodyPr>
            <a:normAutofit lnSpcReduction="10000"/>
          </a:bodyPr>
          <a:lstStyle/>
          <a:p>
            <a:pPr marL="285750" indent="-285750" algn="just">
              <a:buFont typeface="Arial" panose="020B0604020202020204" pitchFamily="34" charset="0"/>
              <a:buChar char="•"/>
            </a:pPr>
            <a:r>
              <a:rPr lang="en-IN" sz="1800" b="1" dirty="0"/>
              <a:t>RECOMMENDATION: </a:t>
            </a:r>
            <a:r>
              <a:rPr lang="en-IN" sz="1800" dirty="0"/>
              <a:t>The following items need to be removed from the menu as they are extremely low sales volume. The space and capital used to buy these items can be used to buy other items better utilizing the capital involved </a:t>
            </a:r>
          </a:p>
        </p:txBody>
      </p:sp>
    </p:spTree>
    <p:extLst>
      <p:ext uri="{BB962C8B-B14F-4D97-AF65-F5344CB8AC3E}">
        <p14:creationId xmlns:p14="http://schemas.microsoft.com/office/powerpoint/2010/main" val="439772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0D5BE-29E7-4784-9022-99F4C16CAB7D}"/>
              </a:ext>
            </a:extLst>
          </p:cNvPr>
          <p:cNvSpPr>
            <a:spLocks noGrp="1"/>
          </p:cNvSpPr>
          <p:nvPr>
            <p:ph type="title"/>
          </p:nvPr>
        </p:nvSpPr>
        <p:spPr>
          <a:xfrm>
            <a:off x="1674654" y="384492"/>
            <a:ext cx="8842692" cy="604520"/>
          </a:xfrm>
        </p:spPr>
        <p:txBody>
          <a:bodyPr/>
          <a:lstStyle/>
          <a:p>
            <a:pPr algn="ctr"/>
            <a:r>
              <a:rPr lang="en-US" dirty="0"/>
              <a:t>Monthly trends based on discount</a:t>
            </a:r>
            <a:endParaRPr lang="en-IN" dirty="0"/>
          </a:p>
        </p:txBody>
      </p:sp>
      <p:pic>
        <p:nvPicPr>
          <p:cNvPr id="8" name="Content Placeholder 7">
            <a:extLst>
              <a:ext uri="{FF2B5EF4-FFF2-40B4-BE49-F238E27FC236}">
                <a16:creationId xmlns:a16="http://schemas.microsoft.com/office/drawing/2014/main" id="{30E55918-962F-400A-99CD-62A6E97922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5680" y="1080264"/>
            <a:ext cx="8510589" cy="5558280"/>
          </a:xfrm>
        </p:spPr>
      </p:pic>
      <p:sp>
        <p:nvSpPr>
          <p:cNvPr id="4" name="Text Placeholder 3">
            <a:extLst>
              <a:ext uri="{FF2B5EF4-FFF2-40B4-BE49-F238E27FC236}">
                <a16:creationId xmlns:a16="http://schemas.microsoft.com/office/drawing/2014/main" id="{3C1A6FAD-9324-4BAB-992D-8802922941C5}"/>
              </a:ext>
            </a:extLst>
          </p:cNvPr>
          <p:cNvSpPr>
            <a:spLocks noGrp="1"/>
          </p:cNvSpPr>
          <p:nvPr>
            <p:ph type="body" sz="half" idx="2"/>
          </p:nvPr>
        </p:nvSpPr>
        <p:spPr>
          <a:xfrm>
            <a:off x="189548" y="1717040"/>
            <a:ext cx="2970212" cy="4673600"/>
          </a:xfrm>
        </p:spPr>
        <p:txBody>
          <a:bodyPr>
            <a:normAutofit/>
          </a:bodyPr>
          <a:lstStyle/>
          <a:p>
            <a:pPr marL="285750" indent="-285750" algn="just">
              <a:buFont typeface="Arial" panose="020B0604020202020204" pitchFamily="34" charset="0"/>
              <a:buChar char="•"/>
            </a:pPr>
            <a:r>
              <a:rPr lang="en-IN" sz="1800" dirty="0"/>
              <a:t>The month of January experiences high sales mostly triggered due to heavy discounts</a:t>
            </a:r>
          </a:p>
          <a:p>
            <a:pPr marL="285750" indent="-285750" algn="just">
              <a:buFont typeface="Arial" panose="020B0604020202020204" pitchFamily="34" charset="0"/>
              <a:buChar char="•"/>
            </a:pPr>
            <a:r>
              <a:rPr lang="en-IN" sz="1800" dirty="0"/>
              <a:t>The subsequent months experience a decline in discounts offered. These slumps in sales can be attributed to certain external factors such as climatic changes or introduction of entry of various competitive forces in the market. The data provided is mostly restricted to a single year limiting the predictive capability of the data. </a:t>
            </a:r>
          </a:p>
        </p:txBody>
      </p:sp>
    </p:spTree>
    <p:extLst>
      <p:ext uri="{BB962C8B-B14F-4D97-AF65-F5344CB8AC3E}">
        <p14:creationId xmlns:p14="http://schemas.microsoft.com/office/powerpoint/2010/main" val="1391105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13892-A5DA-469D-B219-3557D7A8AD0F}"/>
              </a:ext>
            </a:extLst>
          </p:cNvPr>
          <p:cNvSpPr>
            <a:spLocks noGrp="1"/>
          </p:cNvSpPr>
          <p:nvPr>
            <p:ph type="title"/>
          </p:nvPr>
        </p:nvSpPr>
        <p:spPr>
          <a:xfrm>
            <a:off x="838200" y="2275522"/>
            <a:ext cx="10515600" cy="2306955"/>
          </a:xfrm>
        </p:spPr>
        <p:txBody>
          <a:bodyPr/>
          <a:lstStyle/>
          <a:p>
            <a:pPr algn="ctr"/>
            <a:r>
              <a:rPr lang="en-IN" dirty="0"/>
              <a:t>Analysing trends associated with different categories across months </a:t>
            </a:r>
          </a:p>
        </p:txBody>
      </p:sp>
    </p:spTree>
    <p:extLst>
      <p:ext uri="{BB962C8B-B14F-4D97-AF65-F5344CB8AC3E}">
        <p14:creationId xmlns:p14="http://schemas.microsoft.com/office/powerpoint/2010/main" val="3174041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584</TotalTime>
  <Words>1138</Words>
  <Application>Microsoft Office PowerPoint</Application>
  <PresentationFormat>Widescreen</PresentationFormat>
  <Paragraphs>83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Tableau Light</vt:lpstr>
      <vt:lpstr>Office Theme</vt:lpstr>
      <vt:lpstr>Marketing &amp; Retail Analytics Project</vt:lpstr>
      <vt:lpstr>Exploratory Data Analysis </vt:lpstr>
      <vt:lpstr>Rate and no. of Products sold by category </vt:lpstr>
      <vt:lpstr>Weekdays based product and discount analysis </vt:lpstr>
      <vt:lpstr>Hourly analysis of quality of products sold and avg price</vt:lpstr>
      <vt:lpstr>Comparative analysis of Quantity sold, Avg Rate and Avg Tax</vt:lpstr>
      <vt:lpstr>Items to be removed of the menu due low sales volume</vt:lpstr>
      <vt:lpstr>Monthly trends based on discount</vt:lpstr>
      <vt:lpstr>Analysing trends associated with different categories across months </vt:lpstr>
      <vt:lpstr>Monthly trends for food category</vt:lpstr>
      <vt:lpstr>Monthly trends for beverage category</vt:lpstr>
      <vt:lpstr>Monthly trends for tobacco category</vt:lpstr>
      <vt:lpstr>Analyzing trends associated with low performing items across months </vt:lpstr>
      <vt:lpstr>These are bottom performing 20 products that need to removed from the menu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&amp; Retail Analytics Project</dc:title>
  <dc:creator>abheer</dc:creator>
  <cp:lastModifiedBy>abheer</cp:lastModifiedBy>
  <cp:revision>28</cp:revision>
  <dcterms:created xsi:type="dcterms:W3CDTF">2020-02-23T05:35:27Z</dcterms:created>
  <dcterms:modified xsi:type="dcterms:W3CDTF">2020-02-23T15:19:59Z</dcterms:modified>
</cp:coreProperties>
</file>