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66" r:id="rId2"/>
    <p:sldId id="267" r:id="rId3"/>
    <p:sldId id="26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AD86B-528A-4351-9904-8689588B2577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E8B-DCE7-4E86-B6F3-E1F8254899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97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A843-7A0F-47AD-BB8D-62619EB849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54536" y="1610451"/>
            <a:ext cx="401465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Meeting Name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AF9-AE21-4D82-BCE9-B5CEB392B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4536" y="4106001"/>
            <a:ext cx="4014652" cy="1655762"/>
          </a:xfrm>
        </p:spPr>
        <p:txBody>
          <a:bodyPr/>
          <a:lstStyle>
            <a:lvl1pPr marL="0" indent="0" algn="l">
              <a:buNone/>
              <a:defRPr sz="2400" baseline="30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Friday 11th Nov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91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DFF-9ACF-421E-85A4-41596225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7B9D-0279-406E-8084-40D7167D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29EF-0D7B-4704-85EC-EA0365F5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3A47-AFB4-4338-BF60-8CEACDD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F797-F145-4770-AB77-DE975216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594FB-4618-4D34-8E54-D7E30421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0075-E65D-4FB5-B723-1D655ABF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B9F1-690E-45F1-A2BA-3F549CF7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9865-0518-4D5A-AEF0-251C4F72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9F13-D253-48B9-90C0-46E236B6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0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04BE-B24C-49ED-8AD9-938B533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3707-42C3-45D7-8459-6DBCB1F9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D791-79EC-4241-87BF-BBE0CD37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6D14-3BD8-4B39-99EB-F7B98D8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1F9B-E32E-47D6-9F8E-7ED47723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1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9F0E-B7DE-4E43-80BB-6C2F65A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16C1-9C81-4120-9ECE-C119039C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9113-2FA3-4608-9A69-D89367D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416E-7B41-413C-9567-8490426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B52C-64DE-4A05-8B30-D23E489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6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E0C8-F328-4A43-9B53-FC73757E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8EF0-BD48-4F30-AA00-6D8811FD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EF66-4552-4E73-BC6B-A08BCA40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87F0-4D4C-489D-87E3-AF18FE67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E7CEF-5F8A-444A-987A-6D6922B2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DD13-923A-4B5C-B2D9-1EC58CB1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45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B8CB-FEB5-40AD-B315-D3B9231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3F2D-CDB1-476E-AD78-02200749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DEC2-AD9B-4BA1-9BAA-9C1CC595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1CFD-E071-41B6-AE12-F2D0A4A0B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39F75-357E-4A59-9868-D6649639B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04409-869A-4A54-B741-0BCE171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C52D1-31BA-4D02-BC5D-F4F1463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DD5F4-1D8E-4DD7-BB81-75FC6D1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EF40-E2C9-4292-9B0D-1BEAAB7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3839-6222-41BF-AD9D-E92D7A8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868E-EF47-48BC-A1AD-B21C01E1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7B165-8989-42E5-A0DB-FB845A1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40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1AD03-1CB9-4392-BDD2-7DDAF35E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BC131-B390-4F1C-8350-061BAF2F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EB58-2BD5-42E5-9C65-FAE77D6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7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3C4-48BA-432F-8CFB-DE6AC23B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A76E-5CA4-43F9-9859-0F26D4D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28315-88D1-4633-88E1-0205EB80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5D3C8-0ADA-4F1E-9F30-5F4792EB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0DE8-9FB1-4CF1-BF71-4A51BAD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9629-F374-491F-97A8-9F03608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9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AB7-0FA6-452D-8E25-8A7EA08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C387E-FAEB-4D5C-8B9B-7C6189659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91C19-C1E1-4D0C-8DFC-4D098F2B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3871-D090-409A-B9AE-338927C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DF393-E83C-4EBE-BF9B-01B33F8F8C5F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5B34-61C8-436E-9246-7F0ADAF6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1803-8895-46FC-8236-09560622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F8B1FF-538E-4A56-AF53-9C53A9C19F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7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D0D0E-925D-47F8-A8AF-ADA7B9DA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5E0A-EBF5-4B30-920F-3F815F54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F4D-7365-4C9D-96EA-D7DAB07B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11-Nov-2021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B80D-AA0E-473E-8F6B-6DEB5875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NeueHaasGroteskDisp Pro Lt" panose="020B0404020202020204" pitchFamily="34" charset="0"/>
              </a:defRPr>
            </a:lvl1pPr>
          </a:lstStyle>
          <a:p>
            <a:r>
              <a:rPr lang="en-AU"/>
              <a:t>Deakin University Industry Student Capstone (DISC) Program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D247-DE9D-4508-9D8C-1645ADB5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NeueHaasGroteskDisp Pro Lt" panose="020B0404020202020204" pitchFamily="34" charset="0"/>
              </a:defRPr>
            </a:lvl1pPr>
          </a:lstStyle>
          <a:p>
            <a:fld id="{57F8B1FF-538E-4A56-AF53-9C53A9C19F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94DD3-2BD5-4340-A665-D7AA0DCDADAE}"/>
              </a:ext>
            </a:extLst>
          </p:cNvPr>
          <p:cNvSpPr txBox="1"/>
          <p:nvPr userDrawn="1"/>
        </p:nvSpPr>
        <p:spPr>
          <a:xfrm>
            <a:off x="2938787" y="45742"/>
            <a:ext cx="22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NeueHaasGroteskDisp Pro Md" panose="020B0604020202020204" pitchFamily="34" charset="0"/>
              </a:rPr>
              <a:t>CLUE Team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1A4111-08DA-4DD6-AF3B-27208CCF32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7884"/>
            <a:ext cx="12209145" cy="5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ueHaasGroteskDisp Pro Md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ueHaasGroteskDisp Pro Lt" panose="020B04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lbourne.vic.gov.au/Business/Business-establishment-and-industry-classification/vesm-c7r2" TargetMode="External"/><Relationship Id="rId2" Type="http://schemas.openxmlformats.org/officeDocument/2006/relationships/hyperlink" Target="https://data.melbourne.vic.gov.au/Property/Residential-dwellings-2020/rm92-h5tq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.melbourne.vic.gov.au/Business/Cafe-restaurant-bistro-seats-2020/dyqx-cfn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bourne.vic.gov.au/about-melbourne/research-and-statistics/city-economy/census-land-use-employment/Pages/clue.aspx" TargetMode="External"/><Relationship Id="rId7" Type="http://schemas.openxmlformats.org/officeDocument/2006/relationships/hyperlink" Target="https://github.com/D2I-Melbourne/POCOM" TargetMode="External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6pdglgxshl.execute-api.ap-southeast-2.amazonaws.com/Prod/" TargetMode="External"/><Relationship Id="rId5" Type="http://schemas.openxmlformats.org/officeDocument/2006/relationships/hyperlink" Target="https://data.melbourne.vic.gov.au/stories/s/CLUE/rt3z-vy3t?src=hdr" TargetMode="External"/><Relationship Id="rId4" Type="http://schemas.openxmlformats.org/officeDocument/2006/relationships/hyperlink" Target="https://www.melbourne.vic.gov.au/about-melbourne/research-and-statistics/city-economy/census-land-use-employment/Pages/how-clue-work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C483B2F-286A-44AA-BD6B-BD658B2E5E2C}"/>
              </a:ext>
            </a:extLst>
          </p:cNvPr>
          <p:cNvSpPr txBox="1"/>
          <p:nvPr/>
        </p:nvSpPr>
        <p:spPr>
          <a:xfrm>
            <a:off x="823913" y="1499599"/>
            <a:ext cx="4338637" cy="4026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retail, cafe, restaurant, or bar business looking for commercial office space in the CBD I want to know the density businesses (by ANZSIC code) so I can rent commercial space either where there are few similar businesses or many similar or complementary businesses.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want to know the density of residential dwellings in these areas of interest so I may determine the commercial viability of establishing a office or retail outlet there.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A3D0F-1156-4F6F-AD8E-89C14B895958}"/>
              </a:ext>
            </a:extLst>
          </p:cNvPr>
          <p:cNvSpPr txBox="1"/>
          <p:nvPr/>
        </p:nvSpPr>
        <p:spPr>
          <a:xfrm>
            <a:off x="476250" y="866775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User Story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76FC09-13B7-4BA5-BBC6-8CA89AB0DDCF}"/>
              </a:ext>
            </a:extLst>
          </p:cNvPr>
          <p:cNvSpPr txBox="1"/>
          <p:nvPr/>
        </p:nvSpPr>
        <p:spPr>
          <a:xfrm>
            <a:off x="5991225" y="866775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Candidate Datasets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79B33C-DECC-4D55-B3BB-8C712E168918}"/>
              </a:ext>
            </a:extLst>
          </p:cNvPr>
          <p:cNvSpPr txBox="1"/>
          <p:nvPr/>
        </p:nvSpPr>
        <p:spPr>
          <a:xfrm>
            <a:off x="6096000" y="1499599"/>
            <a:ext cx="5857875" cy="4752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Dwellings (rm92-h5tq)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Residential dwellings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establishment's location and industry classification (vesm-c7r2)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Business establishment and industry classification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Cafe, restaurant, bistro seats (dyqx-cfn5)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Cafe, restaurant, bistro seats 2020 | Open Data | Socrata (melbourne.vic.gov.au)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B960-ED65-48E6-A2C3-8FE26D58E234}"/>
              </a:ext>
            </a:extLst>
          </p:cNvPr>
          <p:cNvSpPr txBox="1"/>
          <p:nvPr/>
        </p:nvSpPr>
        <p:spPr>
          <a:xfrm>
            <a:off x="508000" y="536541"/>
            <a:ext cx="4297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DATASET</a:t>
            </a:r>
          </a:p>
          <a:p>
            <a:endParaRPr lang="en-AU" sz="2000" b="1" dirty="0"/>
          </a:p>
          <a:p>
            <a:r>
              <a:rPr lang="en-A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Residential Dwellings (rm92-h5tq)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323F-2806-4E8B-9619-CE44ECF4EFD2}"/>
              </a:ext>
            </a:extLst>
          </p:cNvPr>
          <p:cNvSpPr txBox="1"/>
          <p:nvPr/>
        </p:nvSpPr>
        <p:spPr>
          <a:xfrm>
            <a:off x="600075" y="1499599"/>
            <a:ext cx="4338637" cy="2380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Census Year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CLUE Small Area - 13 CLUE areas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ID - 606 Blocks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Lat,Long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Dwelling Information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Dwelling Type </a:t>
            </a: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eg.</a:t>
            </a: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Apartments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Dwellings </a:t>
            </a: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eg.</a:t>
            </a: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CBFBF-0833-40D1-A5A9-980EFF83B468}"/>
              </a:ext>
            </a:extLst>
          </p:cNvPr>
          <p:cNvSpPr txBox="1"/>
          <p:nvPr/>
        </p:nvSpPr>
        <p:spPr>
          <a:xfrm>
            <a:off x="678180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DATASET VISUALISATION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A3925-FFCE-446E-A8FA-1027DC092B0F}"/>
              </a:ext>
            </a:extLst>
          </p:cNvPr>
          <p:cNvSpPr txBox="1"/>
          <p:nvPr/>
        </p:nvSpPr>
        <p:spPr>
          <a:xfrm>
            <a:off x="600074" y="4217399"/>
            <a:ext cx="4338637" cy="21809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</a:t>
            </a: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records with missing Lat, Long and Location</a:t>
            </a: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97647-F9C0-4EFA-8055-4FD4DA12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14" y="1428206"/>
            <a:ext cx="6682226" cy="52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B960-ED65-48E6-A2C3-8FE26D58E234}"/>
              </a:ext>
            </a:extLst>
          </p:cNvPr>
          <p:cNvSpPr txBox="1"/>
          <p:nvPr/>
        </p:nvSpPr>
        <p:spPr>
          <a:xfrm>
            <a:off x="508000" y="510533"/>
            <a:ext cx="4902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DATASET</a:t>
            </a:r>
          </a:p>
          <a:p>
            <a:endParaRPr lang="en-AU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establishment's location and industry classification (vesm-c7r2)</a:t>
            </a:r>
            <a:endParaRPr lang="en-AU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323F-2806-4E8B-9619-CE44ECF4EFD2}"/>
              </a:ext>
            </a:extLst>
          </p:cNvPr>
          <p:cNvSpPr txBox="1"/>
          <p:nvPr/>
        </p:nvSpPr>
        <p:spPr>
          <a:xfrm>
            <a:off x="591656" y="1859980"/>
            <a:ext cx="4338637" cy="2150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Census Year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CLUE Small Area - 13 CLUE areas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ID - 606 Blocks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Lat,Long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lvl="0">
              <a:lnSpc>
                <a:spcPct val="107000"/>
              </a:lnSpc>
            </a:pPr>
            <a:r>
              <a:rPr lang="en-A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Information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Code,</a:t>
            </a:r>
            <a:r>
              <a:rPr lang="en-A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ANZSIC4 Description</a:t>
            </a:r>
            <a:endParaRPr lang="en-A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B3DAC-1C5C-43A4-90DF-1B0F6D7BC613}"/>
              </a:ext>
            </a:extLst>
          </p:cNvPr>
          <p:cNvSpPr txBox="1"/>
          <p:nvPr/>
        </p:nvSpPr>
        <p:spPr>
          <a:xfrm>
            <a:off x="678180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DATASET VISUALISATION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FD64B-51FB-497E-AF74-2A251CF11663}"/>
              </a:ext>
            </a:extLst>
          </p:cNvPr>
          <p:cNvSpPr txBox="1"/>
          <p:nvPr/>
        </p:nvSpPr>
        <p:spPr>
          <a:xfrm>
            <a:off x="600074" y="4217399"/>
            <a:ext cx="4338637" cy="2444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</a:t>
            </a: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 records with missing Lat, Long and Location</a:t>
            </a: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EE6722-B916-416D-9C79-AF61EA61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78" y="1490470"/>
            <a:ext cx="635406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A88B31-672D-47F3-B103-7DF894C8273B}"/>
              </a:ext>
            </a:extLst>
          </p:cNvPr>
          <p:cNvSpPr txBox="1"/>
          <p:nvPr/>
        </p:nvSpPr>
        <p:spPr>
          <a:xfrm>
            <a:off x="0" y="607059"/>
            <a:ext cx="5222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2000" b="1" dirty="0"/>
              <a:t>EXAMPLE USER STORY VISUALISATION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1A0AA-F218-4327-A500-93347607B92A}"/>
              </a:ext>
            </a:extLst>
          </p:cNvPr>
          <p:cNvSpPr txBox="1"/>
          <p:nvPr/>
        </p:nvSpPr>
        <p:spPr>
          <a:xfrm>
            <a:off x="0" y="1007169"/>
            <a:ext cx="12192001" cy="959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Visualisation</a:t>
            </a:r>
          </a:p>
          <a:p>
            <a:pPr lvl="0">
              <a:lnSpc>
                <a:spcPct val="107000"/>
              </a:lnSpc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A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E01CB-E3EC-49B9-8B6C-7927BD8182A4}"/>
              </a:ext>
            </a:extLst>
          </p:cNvPr>
          <p:cNvSpPr txBox="1"/>
          <p:nvPr/>
        </p:nvSpPr>
        <p:spPr>
          <a:xfrm>
            <a:off x="447675" y="1469172"/>
            <a:ext cx="11582400" cy="509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City of Melbourne Open Data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City of Melbourne - Open Data Portal | Open Data | Socrata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CLUE Overview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 tooltip="https://www.melbourne.vic.gov.au/about-melbourne/research-and-statistics/city-economy/census-land-use-employment/pages/clue.aspx"/>
              </a:rPr>
              <a:t>https://www.melbourne.vic.gov.au/about-melbourne/research-and-statistics/city-economy/census-land-use-employment/Pages/clue.aspx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CLUE Works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 tooltip="https://www.melbourne.vic.gov.au/about-melbourne/research-and-statistics/city-economy/census-land-use-employment/pages/how-clue-works.aspx"/>
              </a:rPr>
              <a:t>https://www.melbourne.vic.gov.au/about-melbourne/research-and-statistics/city-economy/census-land-use-employment/Pages/how-clue-works.aspx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CLUE Data</a:t>
            </a: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AU" sz="1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 tooltip="https://data.melbourne.vic.gov.au/stories/s/clue/rt3z-vy3t?src=hdr"/>
              </a:rPr>
              <a:t>https://data.melbourne.vic.gov.au/stories/s/CLUE/rt3z-vy3t?src=hdr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Melbourne Open Data Playground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Open Data Playground (amazonaws.com)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Melbourne Open Data Playground GitHub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GitHub - D2I-Melbourne/POCOM: For capstone project unit of Deakin University</a:t>
            </a:r>
            <a:endParaRPr lang="en-A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1206B-C583-4F1B-9676-1C5624BF1623}"/>
              </a:ext>
            </a:extLst>
          </p:cNvPr>
          <p:cNvSpPr txBox="1"/>
          <p:nvPr/>
        </p:nvSpPr>
        <p:spPr>
          <a:xfrm>
            <a:off x="161925" y="63817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PROJECT LINKS</a:t>
            </a:r>
            <a:endParaRPr lang="en-A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25231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413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NeueHaasGroteskDisp Pro Lt</vt:lpstr>
      <vt:lpstr>NeueHaasGroteskDisp Pro Md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JAMES TUFTEN</dc:creator>
  <cp:lastModifiedBy>STEVEN JAMES TUFTEN</cp:lastModifiedBy>
  <cp:revision>47</cp:revision>
  <dcterms:created xsi:type="dcterms:W3CDTF">2021-11-10T23:43:47Z</dcterms:created>
  <dcterms:modified xsi:type="dcterms:W3CDTF">2021-11-17T13:54:03Z</dcterms:modified>
</cp:coreProperties>
</file>