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57" r:id="rId3"/>
    <p:sldId id="262" r:id="rId4"/>
    <p:sldId id="258" r:id="rId5"/>
    <p:sldId id="260" r:id="rId6"/>
    <p:sldId id="261"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12/26/2021</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98961973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12/26/2021</a:t>
            </a:fld>
            <a:endParaRPr lang="en-US"/>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300642"/>
      </p:ext>
    </p:extLst>
  </p:cSld>
  <p:clrMap bg1="dk1" tx1="lt1" bg2="dk2" tx2="lt2" accent1="accent1" accent2="accent2" accent3="accent3" accent4="accent4" accent5="accent5" accent6="accent6" hlink="hlink" folHlink="folHlink"/>
  <p:sldLayoutIdLst>
    <p:sldLayoutId id="2147483916" r:id="rId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E1BC5A67-118C-4E4F-B36D-98915F7479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red, bed, bedclothes&#10;&#10;Description automatically generated">
            <a:extLst>
              <a:ext uri="{FF2B5EF4-FFF2-40B4-BE49-F238E27FC236}">
                <a16:creationId xmlns:a16="http://schemas.microsoft.com/office/drawing/2014/main" id="{D8281FB3-3515-487D-A364-E2332EE02F19}"/>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6634"/>
          <a:stretch/>
        </p:blipFill>
        <p:spPr>
          <a:xfrm>
            <a:off x="-4199" y="10"/>
            <a:ext cx="12196199" cy="6857990"/>
          </a:xfrm>
          <a:prstGeom prst="rect">
            <a:avLst/>
          </a:prstGeom>
        </p:spPr>
      </p:pic>
      <p:sp>
        <p:nvSpPr>
          <p:cNvPr id="44" name="Freeform: Shape 43">
            <a:extLst>
              <a:ext uri="{FF2B5EF4-FFF2-40B4-BE49-F238E27FC236}">
                <a16:creationId xmlns:a16="http://schemas.microsoft.com/office/drawing/2014/main" id="{820F8B35-FE0B-427D-9196-5DB8CC697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8301B1-8F60-4922-B290-4487984B1F8C}"/>
              </a:ext>
            </a:extLst>
          </p:cNvPr>
          <p:cNvSpPr>
            <a:spLocks noGrp="1"/>
          </p:cNvSpPr>
          <p:nvPr>
            <p:ph type="ctrTitle"/>
          </p:nvPr>
        </p:nvSpPr>
        <p:spPr>
          <a:xfrm>
            <a:off x="2661849" y="1921623"/>
            <a:ext cx="6868301" cy="1750731"/>
          </a:xfrm>
        </p:spPr>
        <p:txBody>
          <a:bodyPr anchor="b">
            <a:normAutofit/>
          </a:bodyPr>
          <a:lstStyle/>
          <a:p>
            <a:pPr algn="ctr"/>
            <a:r>
              <a:rPr lang="en-US" dirty="0">
                <a:solidFill>
                  <a:srgbClr val="FFFFFF"/>
                </a:solidFill>
              </a:rPr>
              <a:t>Movie Ticket Management System</a:t>
            </a:r>
          </a:p>
        </p:txBody>
      </p:sp>
      <p:sp>
        <p:nvSpPr>
          <p:cNvPr id="3" name="Subtitle 2">
            <a:extLst>
              <a:ext uri="{FF2B5EF4-FFF2-40B4-BE49-F238E27FC236}">
                <a16:creationId xmlns:a16="http://schemas.microsoft.com/office/drawing/2014/main" id="{063D9A28-FF5A-48BB-8E26-D073F5EF825B}"/>
              </a:ext>
            </a:extLst>
          </p:cNvPr>
          <p:cNvSpPr>
            <a:spLocks noGrp="1"/>
          </p:cNvSpPr>
          <p:nvPr>
            <p:ph type="subTitle" idx="1"/>
          </p:nvPr>
        </p:nvSpPr>
        <p:spPr>
          <a:xfrm>
            <a:off x="1495426" y="4960235"/>
            <a:ext cx="8315324" cy="1251245"/>
          </a:xfrm>
        </p:spPr>
        <p:txBody>
          <a:bodyPr>
            <a:normAutofit/>
          </a:bodyPr>
          <a:lstStyle/>
          <a:p>
            <a:pPr algn="ctr">
              <a:lnSpc>
                <a:spcPct val="110000"/>
              </a:lnSpc>
            </a:pPr>
            <a:r>
              <a:rPr lang="en-US" sz="500" dirty="0">
                <a:solidFill>
                  <a:srgbClr val="FFFFFF"/>
                </a:solidFill>
              </a:rPr>
              <a:t>										</a:t>
            </a:r>
            <a:r>
              <a:rPr lang="en-US" sz="1100" dirty="0">
                <a:solidFill>
                  <a:srgbClr val="FFFFFF"/>
                </a:solidFill>
              </a:rPr>
              <a:t>Project by :  	           FA20-BSE-073 (ABDUL REHMAN)</a:t>
            </a:r>
          </a:p>
          <a:p>
            <a:pPr algn="ctr">
              <a:lnSpc>
                <a:spcPct val="110000"/>
              </a:lnSpc>
            </a:pPr>
            <a:r>
              <a:rPr lang="en-US" sz="1100" dirty="0">
                <a:solidFill>
                  <a:srgbClr val="FFFFFF"/>
                </a:solidFill>
              </a:rPr>
              <a:t>				             </a:t>
            </a:r>
            <a:r>
              <a:rPr lang="en-US" sz="1100" dirty="0" smtClean="0">
                <a:solidFill>
                  <a:srgbClr val="FFFFFF"/>
                </a:solidFill>
              </a:rPr>
              <a:t>FA20-BSE-091 </a:t>
            </a:r>
            <a:r>
              <a:rPr lang="en-US" sz="1100" dirty="0">
                <a:solidFill>
                  <a:srgbClr val="FFFFFF"/>
                </a:solidFill>
              </a:rPr>
              <a:t>(JAHANZAIB IQBAL)</a:t>
            </a:r>
          </a:p>
        </p:txBody>
      </p:sp>
      <p:cxnSp>
        <p:nvCxnSpPr>
          <p:cNvPr id="46" name="Straight Connector 45">
            <a:extLst>
              <a:ext uri="{FF2B5EF4-FFF2-40B4-BE49-F238E27FC236}">
                <a16:creationId xmlns:a16="http://schemas.microsoft.com/office/drawing/2014/main" id="{EF59B18A-94FC-4D49-98EB-BEC65B321A6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8690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952498" y="199239"/>
            <a:ext cx="5262778" cy="1570485"/>
          </a:xfrm>
        </p:spPr>
        <p:txBody>
          <a:bodyPr vert="horz" lIns="91440" tIns="45720" rIns="91440" bIns="45720" rtlCol="0" anchor="b">
            <a:normAutofit/>
          </a:bodyPr>
          <a:lstStyle/>
          <a:p>
            <a:r>
              <a:rPr lang="en-US" sz="4400" kern="1200" dirty="0">
                <a:solidFill>
                  <a:schemeClr val="tx2"/>
                </a:solidFill>
                <a:latin typeface="+mj-lt"/>
                <a:ea typeface="+mj-ea"/>
                <a:cs typeface="+mj-cs"/>
              </a:rPr>
              <a:t>Customer Functionality:</a:t>
            </a:r>
          </a:p>
        </p:txBody>
      </p:sp>
      <p:sp>
        <p:nvSpPr>
          <p:cNvPr id="6" name="TextBox 5">
            <a:extLst>
              <a:ext uri="{FF2B5EF4-FFF2-40B4-BE49-F238E27FC236}">
                <a16:creationId xmlns:a16="http://schemas.microsoft.com/office/drawing/2014/main" id="{ACC61F11-F276-4072-8197-EBDFC31AF6F7}"/>
              </a:ext>
            </a:extLst>
          </p:cNvPr>
          <p:cNvSpPr txBox="1"/>
          <p:nvPr/>
        </p:nvSpPr>
        <p:spPr>
          <a:xfrm>
            <a:off x="171450" y="1800933"/>
            <a:ext cx="5410200" cy="4172028"/>
          </a:xfrm>
          <a:prstGeom prst="rect">
            <a:avLst/>
          </a:prstGeom>
        </p:spPr>
        <p:txBody>
          <a:bodyPr vert="horz" lIns="91440" tIns="45720" rIns="91440" bIns="45720" rtlCol="0" anchor="t">
            <a:normAutofit/>
          </a:bodyPr>
          <a:lstStyle/>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sz="4000" dirty="0">
                <a:solidFill>
                  <a:schemeClr val="tx2"/>
                </a:solidFill>
              </a:rPr>
              <a:t>3. Reserve Tickets:  </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dirty="0">
                <a:solidFill>
                  <a:schemeClr val="tx2"/>
                </a:solidFill>
              </a:rPr>
              <a:t>After the customer has selected the movie, they want to reserve tickets for, they then select this feature to place their booking. The system will ask for the movie id, customer name, contact, ticket category, number of seats.  </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p:txBody>
      </p:sp>
      <p:cxnSp>
        <p:nvCxnSpPr>
          <p:cNvPr id="63" name="Straight Connector 62">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2B76B62-8242-431C-ABCF-8509B81B5F3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69942" y="1932171"/>
            <a:ext cx="5964857" cy="4336156"/>
          </a:xfrm>
          <a:prstGeom prst="rect">
            <a:avLst/>
          </a:prstGeom>
        </p:spPr>
      </p:pic>
      <p:pic>
        <p:nvPicPr>
          <p:cNvPr id="8" name="Picture 7" descr="A picture containing text, scoreboard&#10;&#10;Description automatically generated">
            <a:extLst>
              <a:ext uri="{FF2B5EF4-FFF2-40B4-BE49-F238E27FC236}">
                <a16:creationId xmlns:a16="http://schemas.microsoft.com/office/drawing/2014/main" id="{089B01F6-D1DA-4173-9759-6594ED07D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100" y="17314"/>
            <a:ext cx="6096528" cy="1897544"/>
          </a:xfrm>
          <a:prstGeom prst="rect">
            <a:avLst/>
          </a:prstGeom>
        </p:spPr>
      </p:pic>
    </p:spTree>
    <p:extLst>
      <p:ext uri="{BB962C8B-B14F-4D97-AF65-F5344CB8AC3E}">
        <p14:creationId xmlns:p14="http://schemas.microsoft.com/office/powerpoint/2010/main" val="8003870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fade">
                                      <p:cBhvr>
                                        <p:cTn id="11" dur="1000"/>
                                        <p:tgtEl>
                                          <p:spTgt spid="6">
                                            <p:txEl>
                                              <p:pRg st="3" end="3"/>
                                            </p:txEl>
                                          </p:spTgt>
                                        </p:tgtEl>
                                      </p:cBhvr>
                                    </p:animEffect>
                                    <p:anim calcmode="lin" valueType="num">
                                      <p:cBhvr>
                                        <p:cTn id="1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952498" y="199239"/>
            <a:ext cx="5262778" cy="1570485"/>
          </a:xfrm>
        </p:spPr>
        <p:txBody>
          <a:bodyPr vert="horz" lIns="91440" tIns="45720" rIns="91440" bIns="45720" rtlCol="0" anchor="b">
            <a:normAutofit/>
          </a:bodyPr>
          <a:lstStyle/>
          <a:p>
            <a:r>
              <a:rPr lang="en-US" sz="4400" kern="1200" dirty="0">
                <a:solidFill>
                  <a:schemeClr val="tx2"/>
                </a:solidFill>
                <a:latin typeface="+mj-lt"/>
                <a:ea typeface="+mj-ea"/>
                <a:cs typeface="+mj-cs"/>
              </a:rPr>
              <a:t>Customer Functionality:</a:t>
            </a:r>
          </a:p>
        </p:txBody>
      </p:sp>
      <p:sp>
        <p:nvSpPr>
          <p:cNvPr id="6" name="TextBox 5">
            <a:extLst>
              <a:ext uri="{FF2B5EF4-FFF2-40B4-BE49-F238E27FC236}">
                <a16:creationId xmlns:a16="http://schemas.microsoft.com/office/drawing/2014/main" id="{ACC61F11-F276-4072-8197-EBDFC31AF6F7}"/>
              </a:ext>
            </a:extLst>
          </p:cNvPr>
          <p:cNvSpPr txBox="1"/>
          <p:nvPr/>
        </p:nvSpPr>
        <p:spPr>
          <a:xfrm>
            <a:off x="171450" y="1800933"/>
            <a:ext cx="5410200" cy="4172028"/>
          </a:xfrm>
          <a:prstGeom prst="rect">
            <a:avLst/>
          </a:prstGeom>
        </p:spPr>
        <p:txBody>
          <a:bodyPr vert="horz" lIns="91440" tIns="45720" rIns="91440" bIns="45720" rtlCol="0" anchor="t">
            <a:normAutofit/>
          </a:bodyPr>
          <a:lstStyle/>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sz="4000" dirty="0">
                <a:solidFill>
                  <a:schemeClr val="tx2"/>
                </a:solidFill>
              </a:rPr>
              <a:t>4. Print Invoice:  </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dirty="0">
                <a:solidFill>
                  <a:schemeClr val="tx2"/>
                </a:solidFill>
              </a:rPr>
              <a:t>After the reservation has been made, the customer would want to view the invoice. When the customer selects this option, the system asks for their unique customer id and when it is entered the system displays the bill.</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p:txBody>
      </p:sp>
      <p:cxnSp>
        <p:nvCxnSpPr>
          <p:cNvPr id="63" name="Straight Connector 62">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Text&#10;&#10;Description automatically generated">
            <a:extLst>
              <a:ext uri="{FF2B5EF4-FFF2-40B4-BE49-F238E27FC236}">
                <a16:creationId xmlns:a16="http://schemas.microsoft.com/office/drawing/2014/main" id="{59CE6742-283D-42FC-9985-39232AC5D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554" y="1195656"/>
            <a:ext cx="6735846" cy="4361350"/>
          </a:xfrm>
          <a:prstGeom prst="rect">
            <a:avLst/>
          </a:prstGeom>
        </p:spPr>
      </p:pic>
    </p:spTree>
    <p:extLst>
      <p:ext uri="{BB962C8B-B14F-4D97-AF65-F5344CB8AC3E}">
        <p14:creationId xmlns:p14="http://schemas.microsoft.com/office/powerpoint/2010/main" val="11654018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fade">
                                      <p:cBhvr>
                                        <p:cTn id="11" dur="1000"/>
                                        <p:tgtEl>
                                          <p:spTgt spid="6">
                                            <p:txEl>
                                              <p:pRg st="3" end="3"/>
                                            </p:txEl>
                                          </p:spTgt>
                                        </p:tgtEl>
                                      </p:cBhvr>
                                    </p:animEffect>
                                    <p:anim calcmode="lin" valueType="num">
                                      <p:cBhvr>
                                        <p:cTn id="1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952498" y="199239"/>
            <a:ext cx="5262778" cy="1570485"/>
          </a:xfrm>
        </p:spPr>
        <p:txBody>
          <a:bodyPr vert="horz" lIns="91440" tIns="45720" rIns="91440" bIns="45720" rtlCol="0" anchor="b">
            <a:normAutofit/>
          </a:bodyPr>
          <a:lstStyle/>
          <a:p>
            <a:r>
              <a:rPr lang="en-US" sz="4400" kern="1200" dirty="0">
                <a:solidFill>
                  <a:schemeClr val="tx2"/>
                </a:solidFill>
                <a:latin typeface="+mj-lt"/>
                <a:ea typeface="+mj-ea"/>
                <a:cs typeface="+mj-cs"/>
              </a:rPr>
              <a:t>There is a Twist!</a:t>
            </a:r>
          </a:p>
        </p:txBody>
      </p:sp>
      <p:sp>
        <p:nvSpPr>
          <p:cNvPr id="6" name="TextBox 5">
            <a:extLst>
              <a:ext uri="{FF2B5EF4-FFF2-40B4-BE49-F238E27FC236}">
                <a16:creationId xmlns:a16="http://schemas.microsoft.com/office/drawing/2014/main" id="{ACC61F11-F276-4072-8197-EBDFC31AF6F7}"/>
              </a:ext>
            </a:extLst>
          </p:cNvPr>
          <p:cNvSpPr txBox="1"/>
          <p:nvPr/>
        </p:nvSpPr>
        <p:spPr>
          <a:xfrm>
            <a:off x="171450" y="1800933"/>
            <a:ext cx="5410200" cy="4172028"/>
          </a:xfrm>
          <a:prstGeom prst="rect">
            <a:avLst/>
          </a:prstGeom>
        </p:spPr>
        <p:txBody>
          <a:bodyPr vert="horz" lIns="91440" tIns="45720" rIns="91440" bIns="45720" rtlCol="0" anchor="t">
            <a:normAutofit/>
          </a:bodyPr>
          <a:lstStyle/>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dirty="0">
                <a:solidFill>
                  <a:schemeClr val="tx2"/>
                </a:solidFill>
              </a:rPr>
              <a:t>There is discount of 10% for every purchase exceeding </a:t>
            </a:r>
            <a:r>
              <a:rPr lang="en-US" dirty="0" smtClean="0">
                <a:solidFill>
                  <a:schemeClr val="tx2"/>
                </a:solidFill>
              </a:rPr>
              <a:t>Rs.2000 </a:t>
            </a:r>
            <a:r>
              <a:rPr lang="en-US" dirty="0">
                <a:solidFill>
                  <a:schemeClr val="tx2"/>
                </a:solidFill>
              </a:rPr>
              <a:t>to make sure the customers come again :)</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p:txBody>
      </p:sp>
      <p:cxnSp>
        <p:nvCxnSpPr>
          <p:cNvPr id="63" name="Straight Connector 62">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2B76B62-8242-431C-ABCF-8509B81B5F3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04396" y="226035"/>
            <a:ext cx="5964857" cy="2889806"/>
          </a:xfrm>
          <a:prstGeom prst="rect">
            <a:avLst/>
          </a:prstGeom>
        </p:spPr>
      </p:pic>
      <p:pic>
        <p:nvPicPr>
          <p:cNvPr id="4" name="Picture 3" descr="Text&#10;&#10;Description automatically generated">
            <a:extLst>
              <a:ext uri="{FF2B5EF4-FFF2-40B4-BE49-F238E27FC236}">
                <a16:creationId xmlns:a16="http://schemas.microsoft.com/office/drawing/2014/main" id="{3ACDE1B8-CE84-4C19-B54F-3C5776D28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804" y="3199989"/>
            <a:ext cx="8192210" cy="3052734"/>
          </a:xfrm>
          <a:prstGeom prst="rect">
            <a:avLst/>
          </a:prstGeom>
        </p:spPr>
      </p:pic>
    </p:spTree>
    <p:extLst>
      <p:ext uri="{BB962C8B-B14F-4D97-AF65-F5344CB8AC3E}">
        <p14:creationId xmlns:p14="http://schemas.microsoft.com/office/powerpoint/2010/main" val="19841987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287479" y="130651"/>
            <a:ext cx="5262778" cy="1570485"/>
          </a:xfrm>
        </p:spPr>
        <p:txBody>
          <a:bodyPr vert="horz" lIns="91440" tIns="45720" rIns="91440" bIns="45720" rtlCol="0" anchor="b">
            <a:normAutofit/>
          </a:bodyPr>
          <a:lstStyle/>
          <a:p>
            <a:r>
              <a:rPr lang="en-US" sz="4400" dirty="0"/>
              <a:t>Admin</a:t>
            </a:r>
            <a:r>
              <a:rPr lang="en-US" sz="4400" kern="1200" dirty="0">
                <a:solidFill>
                  <a:schemeClr val="tx2"/>
                </a:solidFill>
                <a:latin typeface="+mj-lt"/>
                <a:ea typeface="+mj-ea"/>
                <a:cs typeface="+mj-cs"/>
              </a:rPr>
              <a:t> Functionality:</a:t>
            </a:r>
          </a:p>
        </p:txBody>
      </p:sp>
      <p:sp>
        <p:nvSpPr>
          <p:cNvPr id="6" name="TextBox 5">
            <a:extLst>
              <a:ext uri="{FF2B5EF4-FFF2-40B4-BE49-F238E27FC236}">
                <a16:creationId xmlns:a16="http://schemas.microsoft.com/office/drawing/2014/main" id="{ACC61F11-F276-4072-8197-EBDFC31AF6F7}"/>
              </a:ext>
            </a:extLst>
          </p:cNvPr>
          <p:cNvSpPr txBox="1"/>
          <p:nvPr/>
        </p:nvSpPr>
        <p:spPr>
          <a:xfrm>
            <a:off x="171450" y="1800933"/>
            <a:ext cx="6043828" cy="4172028"/>
          </a:xfrm>
          <a:prstGeom prst="rect">
            <a:avLst/>
          </a:prstGeom>
        </p:spPr>
        <p:txBody>
          <a:bodyPr vert="horz" lIns="91440" tIns="45720" rIns="91440" bIns="45720" rtlCol="0" anchor="t">
            <a:normAutofit/>
          </a:bodyPr>
          <a:lstStyle/>
          <a:p>
            <a:pPr>
              <a:lnSpc>
                <a:spcPct val="110000"/>
              </a:lnSpc>
              <a:spcAft>
                <a:spcPts val="600"/>
              </a:spcAft>
              <a:buSzPct val="70000"/>
            </a:pPr>
            <a:r>
              <a:rPr lang="en-US" dirty="0">
                <a:solidFill>
                  <a:schemeClr val="tx2"/>
                </a:solidFill>
              </a:rPr>
              <a:t>The admin module consists of all these following functionalities explained in detail : </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sz="4000" dirty="0">
                <a:solidFill>
                  <a:schemeClr val="tx2"/>
                </a:solidFill>
              </a:rPr>
              <a:t>1. Add movie :  </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dirty="0">
                <a:solidFill>
                  <a:schemeClr val="tx2"/>
                </a:solidFill>
              </a:rPr>
              <a:t>Admin must update the system on constant basis so adding a movie is one of the most required feature. The system will ask the admin to enter the movie name, select its unique id, select whether its in 2D or 3D, its date and the movie’s time ( morning/evening), movie’s industry (Hollywood/Bollywood) and its language.</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p:txBody>
      </p:sp>
      <p:cxnSp>
        <p:nvCxnSpPr>
          <p:cNvPr id="63" name="Straight Connector 62">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DC8A7A55-889C-4492-A2A1-30C9E680A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481" y="1319403"/>
            <a:ext cx="5060118" cy="3894157"/>
          </a:xfrm>
          <a:prstGeom prst="rect">
            <a:avLst/>
          </a:prstGeom>
        </p:spPr>
      </p:pic>
    </p:spTree>
    <p:extLst>
      <p:ext uri="{BB962C8B-B14F-4D97-AF65-F5344CB8AC3E}">
        <p14:creationId xmlns:p14="http://schemas.microsoft.com/office/powerpoint/2010/main" val="14062320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anim calcmode="lin" valueType="num">
                                      <p:cBhvr>
                                        <p:cTn id="2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287479" y="130651"/>
            <a:ext cx="5262778" cy="1570485"/>
          </a:xfrm>
        </p:spPr>
        <p:txBody>
          <a:bodyPr vert="horz" lIns="91440" tIns="45720" rIns="91440" bIns="45720" rtlCol="0" anchor="b">
            <a:normAutofit/>
          </a:bodyPr>
          <a:lstStyle/>
          <a:p>
            <a:r>
              <a:rPr lang="en-US" sz="4400" dirty="0"/>
              <a:t>Admin</a:t>
            </a:r>
            <a:r>
              <a:rPr lang="en-US" sz="4400" kern="1200" dirty="0">
                <a:solidFill>
                  <a:schemeClr val="tx2"/>
                </a:solidFill>
                <a:latin typeface="+mj-lt"/>
                <a:ea typeface="+mj-ea"/>
                <a:cs typeface="+mj-cs"/>
              </a:rPr>
              <a:t> Functionality:</a:t>
            </a:r>
          </a:p>
        </p:txBody>
      </p:sp>
      <p:sp>
        <p:nvSpPr>
          <p:cNvPr id="6" name="TextBox 5">
            <a:extLst>
              <a:ext uri="{FF2B5EF4-FFF2-40B4-BE49-F238E27FC236}">
                <a16:creationId xmlns:a16="http://schemas.microsoft.com/office/drawing/2014/main" id="{ACC61F11-F276-4072-8197-EBDFC31AF6F7}"/>
              </a:ext>
            </a:extLst>
          </p:cNvPr>
          <p:cNvSpPr txBox="1"/>
          <p:nvPr/>
        </p:nvSpPr>
        <p:spPr>
          <a:xfrm>
            <a:off x="171450" y="1800933"/>
            <a:ext cx="6043828" cy="4172028"/>
          </a:xfrm>
          <a:prstGeom prst="rect">
            <a:avLst/>
          </a:prstGeom>
        </p:spPr>
        <p:txBody>
          <a:bodyPr vert="horz" lIns="91440" tIns="45720" rIns="91440" bIns="45720" rtlCol="0" anchor="t">
            <a:normAutofit/>
          </a:bodyPr>
          <a:lstStyle/>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sz="4000" dirty="0">
                <a:solidFill>
                  <a:schemeClr val="tx2"/>
                </a:solidFill>
              </a:rPr>
              <a:t>2. Delete a movie :  </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dirty="0">
                <a:solidFill>
                  <a:schemeClr val="tx2"/>
                </a:solidFill>
              </a:rPr>
              <a:t>Just like there is the need to update the system with new movies, the admin needs to delete the movies which have been played. For this feature the admin will just need to enter the unique id assigned to that particular movie and it will be deleted.</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p:txBody>
      </p:sp>
      <p:cxnSp>
        <p:nvCxnSpPr>
          <p:cNvPr id="63" name="Straight Connector 62">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C8A7A55-889C-4492-A2A1-30C9E680AB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23461" y="1800933"/>
            <a:ext cx="5905177" cy="2400793"/>
          </a:xfrm>
          <a:prstGeom prst="rect">
            <a:avLst/>
          </a:prstGeom>
        </p:spPr>
      </p:pic>
    </p:spTree>
    <p:extLst>
      <p:ext uri="{BB962C8B-B14F-4D97-AF65-F5344CB8AC3E}">
        <p14:creationId xmlns:p14="http://schemas.microsoft.com/office/powerpoint/2010/main" val="8048850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fade">
                                      <p:cBhvr>
                                        <p:cTn id="11" dur="1000"/>
                                        <p:tgtEl>
                                          <p:spTgt spid="6">
                                            <p:txEl>
                                              <p:pRg st="3" end="3"/>
                                            </p:txEl>
                                          </p:spTgt>
                                        </p:tgtEl>
                                      </p:cBhvr>
                                    </p:animEffect>
                                    <p:anim calcmode="lin" valueType="num">
                                      <p:cBhvr>
                                        <p:cTn id="1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287479" y="130651"/>
            <a:ext cx="5262778" cy="1570485"/>
          </a:xfrm>
        </p:spPr>
        <p:txBody>
          <a:bodyPr vert="horz" lIns="91440" tIns="45720" rIns="91440" bIns="45720" rtlCol="0" anchor="b">
            <a:normAutofit/>
          </a:bodyPr>
          <a:lstStyle/>
          <a:p>
            <a:r>
              <a:rPr lang="en-US" sz="4400" dirty="0"/>
              <a:t>Admin</a:t>
            </a:r>
            <a:r>
              <a:rPr lang="en-US" sz="4400" kern="1200" dirty="0">
                <a:solidFill>
                  <a:schemeClr val="tx2"/>
                </a:solidFill>
                <a:latin typeface="+mj-lt"/>
                <a:ea typeface="+mj-ea"/>
                <a:cs typeface="+mj-cs"/>
              </a:rPr>
              <a:t> Functionality:</a:t>
            </a:r>
          </a:p>
        </p:txBody>
      </p:sp>
      <p:sp>
        <p:nvSpPr>
          <p:cNvPr id="6" name="TextBox 5">
            <a:extLst>
              <a:ext uri="{FF2B5EF4-FFF2-40B4-BE49-F238E27FC236}">
                <a16:creationId xmlns:a16="http://schemas.microsoft.com/office/drawing/2014/main" id="{ACC61F11-F276-4072-8197-EBDFC31AF6F7}"/>
              </a:ext>
            </a:extLst>
          </p:cNvPr>
          <p:cNvSpPr txBox="1"/>
          <p:nvPr/>
        </p:nvSpPr>
        <p:spPr>
          <a:xfrm>
            <a:off x="171450" y="1800933"/>
            <a:ext cx="6043828" cy="4172028"/>
          </a:xfrm>
          <a:prstGeom prst="rect">
            <a:avLst/>
          </a:prstGeom>
        </p:spPr>
        <p:txBody>
          <a:bodyPr vert="horz" lIns="91440" tIns="45720" rIns="91440" bIns="45720" rtlCol="0" anchor="t">
            <a:normAutofit/>
          </a:bodyPr>
          <a:lstStyle/>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sz="4000" dirty="0">
                <a:solidFill>
                  <a:schemeClr val="tx2"/>
                </a:solidFill>
              </a:rPr>
              <a:t>3. Search a movie :  </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dirty="0">
                <a:solidFill>
                  <a:schemeClr val="tx2"/>
                </a:solidFill>
              </a:rPr>
              <a:t>The system will ask the admin to insert the id of the movie they want to search. If a correct id is entered the system displays that specific movie’s details.</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p:txBody>
      </p:sp>
      <p:cxnSp>
        <p:nvCxnSpPr>
          <p:cNvPr id="63" name="Straight Connector 62">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Text&#10;&#10;Description automatically generated">
            <a:extLst>
              <a:ext uri="{FF2B5EF4-FFF2-40B4-BE49-F238E27FC236}">
                <a16:creationId xmlns:a16="http://schemas.microsoft.com/office/drawing/2014/main" id="{BE9E9937-1534-419A-B20A-50D1FC488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722" y="885039"/>
            <a:ext cx="6043828" cy="2972058"/>
          </a:xfrm>
          <a:prstGeom prst="rect">
            <a:avLst/>
          </a:prstGeom>
        </p:spPr>
      </p:pic>
    </p:spTree>
    <p:extLst>
      <p:ext uri="{BB962C8B-B14F-4D97-AF65-F5344CB8AC3E}">
        <p14:creationId xmlns:p14="http://schemas.microsoft.com/office/powerpoint/2010/main" val="8177997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fade">
                                      <p:cBhvr>
                                        <p:cTn id="11" dur="1000"/>
                                        <p:tgtEl>
                                          <p:spTgt spid="6">
                                            <p:txEl>
                                              <p:pRg st="3" end="3"/>
                                            </p:txEl>
                                          </p:spTgt>
                                        </p:tgtEl>
                                      </p:cBhvr>
                                    </p:animEffect>
                                    <p:anim calcmode="lin" valueType="num">
                                      <p:cBhvr>
                                        <p:cTn id="1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287479" y="130651"/>
            <a:ext cx="5262778" cy="1570485"/>
          </a:xfrm>
        </p:spPr>
        <p:txBody>
          <a:bodyPr vert="horz" lIns="91440" tIns="45720" rIns="91440" bIns="45720" rtlCol="0" anchor="b">
            <a:normAutofit/>
          </a:bodyPr>
          <a:lstStyle/>
          <a:p>
            <a:r>
              <a:rPr lang="en-US" sz="4400" dirty="0"/>
              <a:t>Admin</a:t>
            </a:r>
            <a:r>
              <a:rPr lang="en-US" sz="4400" kern="1200" dirty="0">
                <a:solidFill>
                  <a:schemeClr val="tx2"/>
                </a:solidFill>
                <a:latin typeface="+mj-lt"/>
                <a:ea typeface="+mj-ea"/>
                <a:cs typeface="+mj-cs"/>
              </a:rPr>
              <a:t> Functionality:</a:t>
            </a:r>
          </a:p>
        </p:txBody>
      </p:sp>
      <p:sp>
        <p:nvSpPr>
          <p:cNvPr id="6" name="TextBox 5">
            <a:extLst>
              <a:ext uri="{FF2B5EF4-FFF2-40B4-BE49-F238E27FC236}">
                <a16:creationId xmlns:a16="http://schemas.microsoft.com/office/drawing/2014/main" id="{ACC61F11-F276-4072-8197-EBDFC31AF6F7}"/>
              </a:ext>
            </a:extLst>
          </p:cNvPr>
          <p:cNvSpPr txBox="1"/>
          <p:nvPr/>
        </p:nvSpPr>
        <p:spPr>
          <a:xfrm>
            <a:off x="171450" y="1800933"/>
            <a:ext cx="6043828" cy="4172028"/>
          </a:xfrm>
          <a:prstGeom prst="rect">
            <a:avLst/>
          </a:prstGeom>
        </p:spPr>
        <p:txBody>
          <a:bodyPr vert="horz" lIns="91440" tIns="45720" rIns="91440" bIns="45720" rtlCol="0" anchor="t">
            <a:normAutofit/>
          </a:bodyPr>
          <a:lstStyle/>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sz="4000" dirty="0">
                <a:solidFill>
                  <a:schemeClr val="tx2"/>
                </a:solidFill>
              </a:rPr>
              <a:t>4. Edit a movie :  </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dirty="0">
                <a:solidFill>
                  <a:schemeClr val="tx2"/>
                </a:solidFill>
              </a:rPr>
              <a:t>The system will ask the admin to insert the id of the movie they want to edit. If a correct id is entered the system will ask the admin to enter a new movie name, id, format, time, industry, language in its place. If the admin wants to just make a slight change, then he will have to enter the rest of the details as they were and make the change in the desired part only.</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p:txBody>
      </p:sp>
      <p:cxnSp>
        <p:nvCxnSpPr>
          <p:cNvPr id="63" name="Straight Connector 62">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E9E9937-1534-419A-B20A-50D1FC4887B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0" y="1075538"/>
            <a:ext cx="5415999" cy="4453575"/>
          </a:xfrm>
          <a:prstGeom prst="rect">
            <a:avLst/>
          </a:prstGeom>
        </p:spPr>
      </p:pic>
    </p:spTree>
    <p:extLst>
      <p:ext uri="{BB962C8B-B14F-4D97-AF65-F5344CB8AC3E}">
        <p14:creationId xmlns:p14="http://schemas.microsoft.com/office/powerpoint/2010/main" val="25954760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fade">
                                      <p:cBhvr>
                                        <p:cTn id="11" dur="1000"/>
                                        <p:tgtEl>
                                          <p:spTgt spid="6">
                                            <p:txEl>
                                              <p:pRg st="3" end="3"/>
                                            </p:txEl>
                                          </p:spTgt>
                                        </p:tgtEl>
                                      </p:cBhvr>
                                    </p:animEffect>
                                    <p:anim calcmode="lin" valueType="num">
                                      <p:cBhvr>
                                        <p:cTn id="1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287479" y="130651"/>
            <a:ext cx="5262778" cy="1570485"/>
          </a:xfrm>
        </p:spPr>
        <p:txBody>
          <a:bodyPr vert="horz" lIns="91440" tIns="45720" rIns="91440" bIns="45720" rtlCol="0" anchor="b">
            <a:normAutofit/>
          </a:bodyPr>
          <a:lstStyle/>
          <a:p>
            <a:r>
              <a:rPr lang="en-US" sz="4400" dirty="0"/>
              <a:t>Admin</a:t>
            </a:r>
            <a:r>
              <a:rPr lang="en-US" sz="4400" kern="1200" dirty="0">
                <a:solidFill>
                  <a:schemeClr val="tx2"/>
                </a:solidFill>
                <a:latin typeface="+mj-lt"/>
                <a:ea typeface="+mj-ea"/>
                <a:cs typeface="+mj-cs"/>
              </a:rPr>
              <a:t> Functionality:</a:t>
            </a:r>
          </a:p>
        </p:txBody>
      </p:sp>
      <p:sp>
        <p:nvSpPr>
          <p:cNvPr id="6" name="TextBox 5">
            <a:extLst>
              <a:ext uri="{FF2B5EF4-FFF2-40B4-BE49-F238E27FC236}">
                <a16:creationId xmlns:a16="http://schemas.microsoft.com/office/drawing/2014/main" id="{ACC61F11-F276-4072-8197-EBDFC31AF6F7}"/>
              </a:ext>
            </a:extLst>
          </p:cNvPr>
          <p:cNvSpPr txBox="1"/>
          <p:nvPr/>
        </p:nvSpPr>
        <p:spPr>
          <a:xfrm>
            <a:off x="171450" y="1800933"/>
            <a:ext cx="6043828" cy="4172028"/>
          </a:xfrm>
          <a:prstGeom prst="rect">
            <a:avLst/>
          </a:prstGeom>
        </p:spPr>
        <p:txBody>
          <a:bodyPr vert="horz" lIns="91440" tIns="45720" rIns="91440" bIns="45720" rtlCol="0" anchor="t">
            <a:normAutofit/>
          </a:bodyPr>
          <a:lstStyle/>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sz="4000" dirty="0">
                <a:solidFill>
                  <a:schemeClr val="tx2"/>
                </a:solidFill>
              </a:rPr>
              <a:t>5. View all movie :  </a:t>
            </a:r>
          </a:p>
          <a:p>
            <a:pPr>
              <a:lnSpc>
                <a:spcPct val="110000"/>
              </a:lnSpc>
              <a:spcAft>
                <a:spcPts val="600"/>
              </a:spcAft>
              <a:buSzPct val="70000"/>
            </a:pPr>
            <a:r>
              <a:rPr lang="en-US" dirty="0">
                <a:solidFill>
                  <a:schemeClr val="tx2"/>
                </a:solidFill>
              </a:rPr>
              <a:t>Admin may want to view all the movies planned currently. When the admin selects this option, all the available movies along with all their detail is displayed to the admin.</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p:txBody>
      </p:sp>
      <p:cxnSp>
        <p:nvCxnSpPr>
          <p:cNvPr id="63" name="Straight Connector 62">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A5689106-209D-4FF9-AECB-C802A77E7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164" y="1521172"/>
            <a:ext cx="5668765" cy="4172027"/>
          </a:xfrm>
          <a:prstGeom prst="rect">
            <a:avLst/>
          </a:prstGeom>
        </p:spPr>
      </p:pic>
    </p:spTree>
    <p:extLst>
      <p:ext uri="{BB962C8B-B14F-4D97-AF65-F5344CB8AC3E}">
        <p14:creationId xmlns:p14="http://schemas.microsoft.com/office/powerpoint/2010/main" val="32692768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fade">
                                      <p:cBhvr>
                                        <p:cTn id="11" dur="1000"/>
                                        <p:tgtEl>
                                          <p:spTgt spid="6">
                                            <p:txEl>
                                              <p:pRg st="2" end="2"/>
                                            </p:txEl>
                                          </p:spTgt>
                                        </p:tgtEl>
                                      </p:cBhvr>
                                    </p:animEffect>
                                    <p:anim calcmode="lin" valueType="num">
                                      <p:cBhvr>
                                        <p:cTn id="1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287479" y="130651"/>
            <a:ext cx="5262778" cy="1570485"/>
          </a:xfrm>
        </p:spPr>
        <p:txBody>
          <a:bodyPr vert="horz" lIns="91440" tIns="45720" rIns="91440" bIns="45720" rtlCol="0" anchor="b">
            <a:normAutofit/>
          </a:bodyPr>
          <a:lstStyle/>
          <a:p>
            <a:r>
              <a:rPr lang="en-US" sz="4400" dirty="0"/>
              <a:t>Admin</a:t>
            </a:r>
            <a:r>
              <a:rPr lang="en-US" sz="4400" kern="1200" dirty="0">
                <a:solidFill>
                  <a:schemeClr val="tx2"/>
                </a:solidFill>
                <a:latin typeface="+mj-lt"/>
                <a:ea typeface="+mj-ea"/>
                <a:cs typeface="+mj-cs"/>
              </a:rPr>
              <a:t> Functionality:</a:t>
            </a:r>
          </a:p>
        </p:txBody>
      </p:sp>
      <p:sp>
        <p:nvSpPr>
          <p:cNvPr id="6" name="TextBox 5">
            <a:extLst>
              <a:ext uri="{FF2B5EF4-FFF2-40B4-BE49-F238E27FC236}">
                <a16:creationId xmlns:a16="http://schemas.microsoft.com/office/drawing/2014/main" id="{ACC61F11-F276-4072-8197-EBDFC31AF6F7}"/>
              </a:ext>
            </a:extLst>
          </p:cNvPr>
          <p:cNvSpPr txBox="1"/>
          <p:nvPr/>
        </p:nvSpPr>
        <p:spPr>
          <a:xfrm>
            <a:off x="171450" y="1800933"/>
            <a:ext cx="6043828" cy="4172028"/>
          </a:xfrm>
          <a:prstGeom prst="rect">
            <a:avLst/>
          </a:prstGeom>
        </p:spPr>
        <p:txBody>
          <a:bodyPr vert="horz" lIns="91440" tIns="45720" rIns="91440" bIns="45720" rtlCol="0" anchor="t">
            <a:normAutofit/>
          </a:bodyPr>
          <a:lstStyle/>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sz="4000" dirty="0">
                <a:solidFill>
                  <a:schemeClr val="tx2"/>
                </a:solidFill>
              </a:rPr>
              <a:t>6. Search a Customer:  </a:t>
            </a:r>
          </a:p>
          <a:p>
            <a:pPr>
              <a:lnSpc>
                <a:spcPct val="110000"/>
              </a:lnSpc>
              <a:spcAft>
                <a:spcPts val="600"/>
              </a:spcAft>
              <a:buSzPct val="70000"/>
            </a:pPr>
            <a:r>
              <a:rPr lang="en-US" dirty="0">
                <a:solidFill>
                  <a:schemeClr val="tx2"/>
                </a:solidFill>
              </a:rPr>
              <a:t>Admin may want to view the data related a specific customer. When the admin selects this option, the system will ask the admin to enter the unique id of the specific customer. If the correct id is entered the customer’s data will be displayed.</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p:txBody>
      </p:sp>
      <p:cxnSp>
        <p:nvCxnSpPr>
          <p:cNvPr id="63" name="Straight Connector 62">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5689106-209D-4FF9-AECB-C802A77E7D0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15278" y="1950483"/>
            <a:ext cx="5705779" cy="3463034"/>
          </a:xfrm>
          <a:prstGeom prst="rect">
            <a:avLst/>
          </a:prstGeom>
        </p:spPr>
      </p:pic>
    </p:spTree>
    <p:extLst>
      <p:ext uri="{BB962C8B-B14F-4D97-AF65-F5344CB8AC3E}">
        <p14:creationId xmlns:p14="http://schemas.microsoft.com/office/powerpoint/2010/main" val="15865012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fade">
                                      <p:cBhvr>
                                        <p:cTn id="11" dur="1000"/>
                                        <p:tgtEl>
                                          <p:spTgt spid="6">
                                            <p:txEl>
                                              <p:pRg st="2" end="2"/>
                                            </p:txEl>
                                          </p:spTgt>
                                        </p:tgtEl>
                                      </p:cBhvr>
                                    </p:animEffect>
                                    <p:anim calcmode="lin" valueType="num">
                                      <p:cBhvr>
                                        <p:cTn id="1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287479" y="130651"/>
            <a:ext cx="5262778" cy="1570485"/>
          </a:xfrm>
        </p:spPr>
        <p:txBody>
          <a:bodyPr vert="horz" lIns="91440" tIns="45720" rIns="91440" bIns="45720" rtlCol="0" anchor="b">
            <a:normAutofit/>
          </a:bodyPr>
          <a:lstStyle/>
          <a:p>
            <a:r>
              <a:rPr lang="en-US" sz="4400" dirty="0"/>
              <a:t>Admin</a:t>
            </a:r>
            <a:r>
              <a:rPr lang="en-US" sz="4400" kern="1200" dirty="0">
                <a:solidFill>
                  <a:schemeClr val="tx2"/>
                </a:solidFill>
                <a:latin typeface="+mj-lt"/>
                <a:ea typeface="+mj-ea"/>
                <a:cs typeface="+mj-cs"/>
              </a:rPr>
              <a:t> Functionality:</a:t>
            </a:r>
          </a:p>
        </p:txBody>
      </p:sp>
      <p:sp>
        <p:nvSpPr>
          <p:cNvPr id="6" name="TextBox 5">
            <a:extLst>
              <a:ext uri="{FF2B5EF4-FFF2-40B4-BE49-F238E27FC236}">
                <a16:creationId xmlns:a16="http://schemas.microsoft.com/office/drawing/2014/main" id="{ACC61F11-F276-4072-8197-EBDFC31AF6F7}"/>
              </a:ext>
            </a:extLst>
          </p:cNvPr>
          <p:cNvSpPr txBox="1"/>
          <p:nvPr/>
        </p:nvSpPr>
        <p:spPr>
          <a:xfrm>
            <a:off x="171450" y="1800933"/>
            <a:ext cx="6043828" cy="4172028"/>
          </a:xfrm>
          <a:prstGeom prst="rect">
            <a:avLst/>
          </a:prstGeom>
        </p:spPr>
        <p:txBody>
          <a:bodyPr vert="horz" lIns="91440" tIns="45720" rIns="91440" bIns="45720" rtlCol="0" anchor="t">
            <a:normAutofit/>
          </a:bodyPr>
          <a:lstStyle/>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sz="4000" dirty="0">
                <a:solidFill>
                  <a:schemeClr val="tx2"/>
                </a:solidFill>
              </a:rPr>
              <a:t>7. View all Customers:  </a:t>
            </a:r>
          </a:p>
          <a:p>
            <a:pPr>
              <a:lnSpc>
                <a:spcPct val="110000"/>
              </a:lnSpc>
              <a:spcAft>
                <a:spcPts val="600"/>
              </a:spcAft>
              <a:buSzPct val="70000"/>
            </a:pPr>
            <a:r>
              <a:rPr lang="en-US" dirty="0">
                <a:solidFill>
                  <a:schemeClr val="tx2"/>
                </a:solidFill>
              </a:rPr>
              <a:t>Admin may want to view the data of all the registered customers. When the admin selects this option, the system will display all the registered customers data in the system.</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p:txBody>
      </p:sp>
      <p:cxnSp>
        <p:nvCxnSpPr>
          <p:cNvPr id="63" name="Straight Connector 62">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5689106-209D-4FF9-AECB-C802A77E7D0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15278" y="1662904"/>
            <a:ext cx="5705779" cy="3473800"/>
          </a:xfrm>
          <a:prstGeom prst="rect">
            <a:avLst/>
          </a:prstGeom>
        </p:spPr>
      </p:pic>
    </p:spTree>
    <p:extLst>
      <p:ext uri="{BB962C8B-B14F-4D97-AF65-F5344CB8AC3E}">
        <p14:creationId xmlns:p14="http://schemas.microsoft.com/office/powerpoint/2010/main" val="14951828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fade">
                                      <p:cBhvr>
                                        <p:cTn id="11" dur="1000"/>
                                        <p:tgtEl>
                                          <p:spTgt spid="6">
                                            <p:txEl>
                                              <p:pRg st="2" end="2"/>
                                            </p:txEl>
                                          </p:spTgt>
                                        </p:tgtEl>
                                      </p:cBhvr>
                                    </p:animEffect>
                                    <p:anim calcmode="lin" valueType="num">
                                      <p:cBhvr>
                                        <p:cTn id="1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952500" y="885039"/>
            <a:ext cx="5262778" cy="1570485"/>
          </a:xfrm>
        </p:spPr>
        <p:txBody>
          <a:bodyPr vert="horz" lIns="91440" tIns="45720" rIns="91440" bIns="45720" rtlCol="0" anchor="b">
            <a:normAutofit/>
          </a:bodyPr>
          <a:lstStyle/>
          <a:p>
            <a:r>
              <a:rPr lang="en-US" sz="4400" kern="1200" dirty="0">
                <a:solidFill>
                  <a:schemeClr val="tx2"/>
                </a:solidFill>
                <a:latin typeface="+mj-lt"/>
                <a:ea typeface="+mj-ea"/>
                <a:cs typeface="+mj-cs"/>
              </a:rPr>
              <a:t>Introduction:</a:t>
            </a:r>
          </a:p>
        </p:txBody>
      </p:sp>
      <p:sp>
        <p:nvSpPr>
          <p:cNvPr id="6" name="TextBox 5">
            <a:extLst>
              <a:ext uri="{FF2B5EF4-FFF2-40B4-BE49-F238E27FC236}">
                <a16:creationId xmlns:a16="http://schemas.microsoft.com/office/drawing/2014/main" id="{ACC61F11-F276-4072-8197-EBDFC31AF6F7}"/>
              </a:ext>
            </a:extLst>
          </p:cNvPr>
          <p:cNvSpPr txBox="1"/>
          <p:nvPr/>
        </p:nvSpPr>
        <p:spPr>
          <a:xfrm>
            <a:off x="952500" y="2813959"/>
            <a:ext cx="5262778" cy="3159001"/>
          </a:xfrm>
          <a:prstGeom prst="rect">
            <a:avLst/>
          </a:prstGeom>
        </p:spPr>
        <p:txBody>
          <a:bodyPr vert="horz" lIns="91440" tIns="45720" rIns="91440" bIns="45720" rtlCol="0" anchor="t">
            <a:normAutofit/>
          </a:bodyPr>
          <a:lstStyle/>
          <a:p>
            <a:pPr>
              <a:lnSpc>
                <a:spcPct val="120000"/>
              </a:lnSpc>
              <a:spcAft>
                <a:spcPts val="600"/>
              </a:spcAft>
              <a:buSzPct val="70000"/>
            </a:pPr>
            <a:r>
              <a:rPr lang="en-US" dirty="0">
                <a:solidFill>
                  <a:schemeClr val="tx2"/>
                </a:solidFill>
              </a:rPr>
              <a:t>Well, who isn’t a fan of movies? We are certain that everyone is familiar with the process of making an online reservation to watch a movie in theaters. There is no worry if you’re unfamiliar because after this presentation not only will you become aware of the external process but also the immense coding that takes place in the backend to make it all possible. </a:t>
            </a:r>
          </a:p>
        </p:txBody>
      </p:sp>
      <p:pic>
        <p:nvPicPr>
          <p:cNvPr id="8" name="Picture 7" descr="A group of people sitting in a theater&#10;&#10;Description automatically generated with low confidence">
            <a:extLst>
              <a:ext uri="{FF2B5EF4-FFF2-40B4-BE49-F238E27FC236}">
                <a16:creationId xmlns:a16="http://schemas.microsoft.com/office/drawing/2014/main" id="{B9361736-A121-4D0E-97C6-511105248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705" y="1916873"/>
            <a:ext cx="4392385" cy="2909955"/>
          </a:xfrm>
          <a:prstGeom prst="rect">
            <a:avLst/>
          </a:prstGeom>
        </p:spPr>
      </p:pic>
      <p:cxnSp>
        <p:nvCxnSpPr>
          <p:cNvPr id="54" name="Straight Connector 53">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9220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E1BC5A67-118C-4E4F-B36D-98915F7479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red, bed, bedclothes&#10;&#10;Description automatically generated">
            <a:extLst>
              <a:ext uri="{FF2B5EF4-FFF2-40B4-BE49-F238E27FC236}">
                <a16:creationId xmlns:a16="http://schemas.microsoft.com/office/drawing/2014/main" id="{D8281FB3-3515-487D-A364-E2332EE02F19}"/>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6634"/>
          <a:stretch/>
        </p:blipFill>
        <p:spPr>
          <a:xfrm>
            <a:off x="-4199" y="10"/>
            <a:ext cx="12196199" cy="6857990"/>
          </a:xfrm>
          <a:prstGeom prst="rect">
            <a:avLst/>
          </a:prstGeom>
        </p:spPr>
      </p:pic>
      <p:sp>
        <p:nvSpPr>
          <p:cNvPr id="53" name="Freeform: Shape 52">
            <a:extLst>
              <a:ext uri="{FF2B5EF4-FFF2-40B4-BE49-F238E27FC236}">
                <a16:creationId xmlns:a16="http://schemas.microsoft.com/office/drawing/2014/main" id="{820F8B35-FE0B-427D-9196-5DB8CC697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8301B1-8F60-4922-B290-4487984B1F8C}"/>
              </a:ext>
            </a:extLst>
          </p:cNvPr>
          <p:cNvSpPr>
            <a:spLocks noGrp="1"/>
          </p:cNvSpPr>
          <p:nvPr>
            <p:ph type="ctrTitle"/>
          </p:nvPr>
        </p:nvSpPr>
        <p:spPr>
          <a:xfrm>
            <a:off x="2661849" y="1921623"/>
            <a:ext cx="6868301" cy="1750731"/>
          </a:xfrm>
        </p:spPr>
        <p:txBody>
          <a:bodyPr anchor="b">
            <a:normAutofit/>
          </a:bodyPr>
          <a:lstStyle/>
          <a:p>
            <a:pPr algn="ctr"/>
            <a:r>
              <a:rPr lang="en-US" dirty="0">
                <a:solidFill>
                  <a:srgbClr val="FFFFFF"/>
                </a:solidFill>
              </a:rPr>
              <a:t>Thank You</a:t>
            </a:r>
          </a:p>
        </p:txBody>
      </p:sp>
      <p:cxnSp>
        <p:nvCxnSpPr>
          <p:cNvPr id="55" name="Straight Connector 54">
            <a:extLst>
              <a:ext uri="{FF2B5EF4-FFF2-40B4-BE49-F238E27FC236}">
                <a16:creationId xmlns:a16="http://schemas.microsoft.com/office/drawing/2014/main" id="{EF59B18A-94FC-4D49-98EB-BEC65B321A6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8203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952500" y="885039"/>
            <a:ext cx="5262778" cy="1570485"/>
          </a:xfrm>
        </p:spPr>
        <p:txBody>
          <a:bodyPr vert="horz" lIns="91440" tIns="45720" rIns="91440" bIns="45720" rtlCol="0" anchor="b">
            <a:normAutofit/>
          </a:bodyPr>
          <a:lstStyle/>
          <a:p>
            <a:r>
              <a:rPr lang="en-US" sz="4400" kern="1200" dirty="0">
                <a:solidFill>
                  <a:schemeClr val="tx2"/>
                </a:solidFill>
                <a:latin typeface="+mj-lt"/>
                <a:ea typeface="+mj-ea"/>
                <a:cs typeface="+mj-cs"/>
              </a:rPr>
              <a:t>Basic idea about the working:</a:t>
            </a:r>
          </a:p>
        </p:txBody>
      </p:sp>
      <p:sp>
        <p:nvSpPr>
          <p:cNvPr id="6" name="TextBox 5">
            <a:extLst>
              <a:ext uri="{FF2B5EF4-FFF2-40B4-BE49-F238E27FC236}">
                <a16:creationId xmlns:a16="http://schemas.microsoft.com/office/drawing/2014/main" id="{ACC61F11-F276-4072-8197-EBDFC31AF6F7}"/>
              </a:ext>
            </a:extLst>
          </p:cNvPr>
          <p:cNvSpPr txBox="1"/>
          <p:nvPr/>
        </p:nvSpPr>
        <p:spPr>
          <a:xfrm>
            <a:off x="952500" y="2813959"/>
            <a:ext cx="5262778" cy="3159001"/>
          </a:xfrm>
          <a:prstGeom prst="rect">
            <a:avLst/>
          </a:prstGeom>
        </p:spPr>
        <p:txBody>
          <a:bodyPr vert="horz" lIns="91440" tIns="45720" rIns="91440" bIns="45720" rtlCol="0" anchor="t">
            <a:normAutofit fontScale="92500" lnSpcReduction="20000"/>
          </a:bodyPr>
          <a:lstStyle/>
          <a:p>
            <a:pPr>
              <a:lnSpc>
                <a:spcPct val="120000"/>
              </a:lnSpc>
              <a:spcAft>
                <a:spcPts val="600"/>
              </a:spcAft>
              <a:buSzPct val="70000"/>
            </a:pPr>
            <a:r>
              <a:rPr lang="en-US" dirty="0">
                <a:solidFill>
                  <a:schemeClr val="tx2"/>
                </a:solidFill>
              </a:rPr>
              <a:t>Basically, the system works like any reservation system. Any person can view all the available reservation options and select the one they want to watch. They will then view their ticket details along with the bill. </a:t>
            </a:r>
          </a:p>
          <a:p>
            <a:pPr>
              <a:lnSpc>
                <a:spcPct val="120000"/>
              </a:lnSpc>
              <a:spcAft>
                <a:spcPts val="600"/>
              </a:spcAft>
              <a:buSzPct val="70000"/>
            </a:pPr>
            <a:endParaRPr lang="en-US" dirty="0">
              <a:solidFill>
                <a:schemeClr val="tx2"/>
              </a:solidFill>
            </a:endParaRPr>
          </a:p>
          <a:p>
            <a:pPr>
              <a:lnSpc>
                <a:spcPct val="120000"/>
              </a:lnSpc>
              <a:spcAft>
                <a:spcPts val="600"/>
              </a:spcAft>
              <a:buSzPct val="70000"/>
            </a:pPr>
            <a:r>
              <a:rPr lang="en-US" dirty="0">
                <a:solidFill>
                  <a:schemeClr val="tx2"/>
                </a:solidFill>
              </a:rPr>
              <a:t>The obvious need for a person to manage all these reservations arises and that such person can add new reservation options or discontinue an ongoing option. They can view the details of all those people who made a reservation .</a:t>
            </a:r>
          </a:p>
        </p:txBody>
      </p:sp>
      <p:pic>
        <p:nvPicPr>
          <p:cNvPr id="8" name="Picture 7" descr="A group of people sitting in a theater&#10;&#10;Description automatically generated with low confidence">
            <a:extLst>
              <a:ext uri="{FF2B5EF4-FFF2-40B4-BE49-F238E27FC236}">
                <a16:creationId xmlns:a16="http://schemas.microsoft.com/office/drawing/2014/main" id="{B9361736-A121-4D0E-97C6-511105248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705" y="1916873"/>
            <a:ext cx="4392385" cy="2909955"/>
          </a:xfrm>
          <a:prstGeom prst="rect">
            <a:avLst/>
          </a:prstGeom>
        </p:spPr>
      </p:pic>
      <p:cxnSp>
        <p:nvCxnSpPr>
          <p:cNvPr id="54" name="Straight Connector 53">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952500" y="885039"/>
            <a:ext cx="5262778" cy="1570485"/>
          </a:xfrm>
        </p:spPr>
        <p:txBody>
          <a:bodyPr vert="horz" lIns="91440" tIns="45720" rIns="91440" bIns="45720" rtlCol="0" anchor="b">
            <a:normAutofit/>
          </a:bodyPr>
          <a:lstStyle/>
          <a:p>
            <a:r>
              <a:rPr lang="en-US" sz="4400" dirty="0"/>
              <a:t>System Modules</a:t>
            </a:r>
            <a:r>
              <a:rPr lang="en-US" sz="4400" kern="1200" dirty="0">
                <a:solidFill>
                  <a:schemeClr val="tx2"/>
                </a:solidFill>
                <a:latin typeface="+mj-lt"/>
                <a:ea typeface="+mj-ea"/>
                <a:cs typeface="+mj-cs"/>
              </a:rPr>
              <a:t>:</a:t>
            </a:r>
          </a:p>
        </p:txBody>
      </p:sp>
      <p:sp>
        <p:nvSpPr>
          <p:cNvPr id="6" name="TextBox 5">
            <a:extLst>
              <a:ext uri="{FF2B5EF4-FFF2-40B4-BE49-F238E27FC236}">
                <a16:creationId xmlns:a16="http://schemas.microsoft.com/office/drawing/2014/main" id="{ACC61F11-F276-4072-8197-EBDFC31AF6F7}"/>
              </a:ext>
            </a:extLst>
          </p:cNvPr>
          <p:cNvSpPr txBox="1"/>
          <p:nvPr/>
        </p:nvSpPr>
        <p:spPr>
          <a:xfrm>
            <a:off x="952500" y="2813959"/>
            <a:ext cx="5262778" cy="3159001"/>
          </a:xfrm>
          <a:prstGeom prst="rect">
            <a:avLst/>
          </a:prstGeom>
        </p:spPr>
        <p:txBody>
          <a:bodyPr vert="horz" lIns="91440" tIns="45720" rIns="91440" bIns="45720" rtlCol="0" anchor="t">
            <a:normAutofit/>
          </a:bodyPr>
          <a:lstStyle/>
          <a:p>
            <a:pPr>
              <a:lnSpc>
                <a:spcPct val="120000"/>
              </a:lnSpc>
              <a:spcAft>
                <a:spcPts val="600"/>
              </a:spcAft>
              <a:buSzPct val="70000"/>
            </a:pPr>
            <a:r>
              <a:rPr lang="en-US" dirty="0">
                <a:solidFill>
                  <a:schemeClr val="tx2"/>
                </a:solidFill>
              </a:rPr>
              <a:t>There are two entities involved in the process, a customer which places a reservation and an admin which manages the whole system; therefore, this project consists of two modules :</a:t>
            </a:r>
          </a:p>
          <a:p>
            <a:pPr marL="342900" indent="-342900">
              <a:lnSpc>
                <a:spcPct val="120000"/>
              </a:lnSpc>
              <a:spcAft>
                <a:spcPts val="600"/>
              </a:spcAft>
              <a:buSzPct val="70000"/>
              <a:buFont typeface="Arial" panose="020B0604020202020204" pitchFamily="34" charset="0"/>
              <a:buChar char="•"/>
            </a:pPr>
            <a:r>
              <a:rPr lang="en-US" dirty="0">
                <a:solidFill>
                  <a:schemeClr val="tx2"/>
                </a:solidFill>
              </a:rPr>
              <a:t>Admin Module</a:t>
            </a:r>
          </a:p>
          <a:p>
            <a:pPr marL="342900" indent="-342900">
              <a:lnSpc>
                <a:spcPct val="120000"/>
              </a:lnSpc>
              <a:spcAft>
                <a:spcPts val="600"/>
              </a:spcAft>
              <a:buSzPct val="70000"/>
              <a:buFont typeface="Arial" panose="020B0604020202020204" pitchFamily="34" charset="0"/>
              <a:buChar char="•"/>
            </a:pPr>
            <a:r>
              <a:rPr lang="en-US" dirty="0">
                <a:solidFill>
                  <a:schemeClr val="tx2"/>
                </a:solidFill>
              </a:rPr>
              <a:t>Customer Module</a:t>
            </a:r>
          </a:p>
          <a:p>
            <a:pPr>
              <a:lnSpc>
                <a:spcPct val="120000"/>
              </a:lnSpc>
              <a:spcAft>
                <a:spcPts val="600"/>
              </a:spcAft>
              <a:buSzPct val="70000"/>
            </a:pPr>
            <a:endParaRPr lang="en-US" dirty="0">
              <a:solidFill>
                <a:schemeClr val="tx2"/>
              </a:solidFill>
            </a:endParaRPr>
          </a:p>
        </p:txBody>
      </p:sp>
      <p:pic>
        <p:nvPicPr>
          <p:cNvPr id="8" name="Picture 7" descr="A group of people sitting in a theater&#10;&#10;Description automatically generated with low confidence">
            <a:extLst>
              <a:ext uri="{FF2B5EF4-FFF2-40B4-BE49-F238E27FC236}">
                <a16:creationId xmlns:a16="http://schemas.microsoft.com/office/drawing/2014/main" id="{B9361736-A121-4D0E-97C6-511105248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705" y="1916873"/>
            <a:ext cx="4392385" cy="2909955"/>
          </a:xfrm>
          <a:prstGeom prst="rect">
            <a:avLst/>
          </a:prstGeom>
        </p:spPr>
      </p:pic>
      <p:cxnSp>
        <p:nvCxnSpPr>
          <p:cNvPr id="54" name="Straight Connector 53">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8726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1000"/>
                                        <p:tgtEl>
                                          <p:spTgt spid="6">
                                            <p:txEl>
                                              <p:pRg st="1" end="1"/>
                                            </p:txEl>
                                          </p:spTgt>
                                        </p:tgtEl>
                                      </p:cBhvr>
                                    </p:animEffect>
                                    <p:anim calcmode="lin" valueType="num">
                                      <p:cBhvr>
                                        <p:cTn id="1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1000"/>
                                        <p:tgtEl>
                                          <p:spTgt spid="6">
                                            <p:txEl>
                                              <p:pRg st="2" end="2"/>
                                            </p:txEl>
                                          </p:spTgt>
                                        </p:tgtEl>
                                      </p:cBhvr>
                                    </p:animEffect>
                                    <p:anim calcmode="lin" valueType="num">
                                      <p:cBhvr>
                                        <p:cTn id="2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952500" y="885039"/>
            <a:ext cx="5262778" cy="1570485"/>
          </a:xfrm>
        </p:spPr>
        <p:txBody>
          <a:bodyPr vert="horz" lIns="91440" tIns="45720" rIns="91440" bIns="45720" rtlCol="0" anchor="b">
            <a:normAutofit/>
          </a:bodyPr>
          <a:lstStyle/>
          <a:p>
            <a:r>
              <a:rPr lang="en-US" sz="4400" dirty="0"/>
              <a:t>Customer Module</a:t>
            </a:r>
            <a:r>
              <a:rPr lang="en-US" sz="4400" kern="1200" dirty="0">
                <a:solidFill>
                  <a:schemeClr val="tx2"/>
                </a:solidFill>
                <a:latin typeface="+mj-lt"/>
                <a:ea typeface="+mj-ea"/>
                <a:cs typeface="+mj-cs"/>
              </a:rPr>
              <a:t>:</a:t>
            </a:r>
          </a:p>
        </p:txBody>
      </p:sp>
      <p:sp>
        <p:nvSpPr>
          <p:cNvPr id="6" name="TextBox 5">
            <a:extLst>
              <a:ext uri="{FF2B5EF4-FFF2-40B4-BE49-F238E27FC236}">
                <a16:creationId xmlns:a16="http://schemas.microsoft.com/office/drawing/2014/main" id="{ACC61F11-F276-4072-8197-EBDFC31AF6F7}"/>
              </a:ext>
            </a:extLst>
          </p:cNvPr>
          <p:cNvSpPr txBox="1"/>
          <p:nvPr/>
        </p:nvSpPr>
        <p:spPr>
          <a:xfrm>
            <a:off x="952500" y="2813959"/>
            <a:ext cx="5262778" cy="3159001"/>
          </a:xfrm>
          <a:prstGeom prst="rect">
            <a:avLst/>
          </a:prstGeom>
        </p:spPr>
        <p:txBody>
          <a:bodyPr vert="horz" lIns="91440" tIns="45720" rIns="91440" bIns="45720" rtlCol="0" anchor="t">
            <a:normAutofit fontScale="92500" lnSpcReduction="10000"/>
          </a:bodyPr>
          <a:lstStyle/>
          <a:p>
            <a:pPr>
              <a:lnSpc>
                <a:spcPct val="120000"/>
              </a:lnSpc>
              <a:spcAft>
                <a:spcPts val="600"/>
              </a:spcAft>
              <a:buSzPct val="70000"/>
            </a:pPr>
            <a:r>
              <a:rPr lang="en-US" dirty="0">
                <a:solidFill>
                  <a:schemeClr val="tx2"/>
                </a:solidFill>
              </a:rPr>
              <a:t>The customer module will cover all the possible functionalities that any user may perform in order to book a ticket through a standard ticket management system, which are :</a:t>
            </a:r>
          </a:p>
          <a:p>
            <a:pPr>
              <a:lnSpc>
                <a:spcPct val="120000"/>
              </a:lnSpc>
              <a:spcAft>
                <a:spcPts val="600"/>
              </a:spcAft>
              <a:buSzPct val="70000"/>
            </a:pPr>
            <a:endParaRPr lang="en-US" dirty="0">
              <a:solidFill>
                <a:schemeClr val="tx2"/>
              </a:solidFill>
            </a:endParaRPr>
          </a:p>
          <a:p>
            <a:pPr marL="285750" indent="-285750">
              <a:lnSpc>
                <a:spcPct val="120000"/>
              </a:lnSpc>
              <a:spcAft>
                <a:spcPts val="600"/>
              </a:spcAft>
              <a:buSzPct val="70000"/>
              <a:buFont typeface="Arial" panose="020B0604020202020204" pitchFamily="34" charset="0"/>
              <a:buChar char="•"/>
            </a:pPr>
            <a:r>
              <a:rPr lang="en-US" dirty="0">
                <a:solidFill>
                  <a:schemeClr val="tx2"/>
                </a:solidFill>
              </a:rPr>
              <a:t>View all available movies</a:t>
            </a:r>
          </a:p>
          <a:p>
            <a:pPr marL="285750" indent="-285750">
              <a:lnSpc>
                <a:spcPct val="120000"/>
              </a:lnSpc>
              <a:spcAft>
                <a:spcPts val="600"/>
              </a:spcAft>
              <a:buSzPct val="70000"/>
              <a:buFont typeface="Arial" panose="020B0604020202020204" pitchFamily="34" charset="0"/>
              <a:buChar char="•"/>
            </a:pPr>
            <a:r>
              <a:rPr lang="en-US" dirty="0">
                <a:solidFill>
                  <a:schemeClr val="tx2"/>
                </a:solidFill>
              </a:rPr>
              <a:t>Search for a movie</a:t>
            </a:r>
          </a:p>
          <a:p>
            <a:pPr marL="285750" indent="-285750">
              <a:lnSpc>
                <a:spcPct val="120000"/>
              </a:lnSpc>
              <a:spcAft>
                <a:spcPts val="600"/>
              </a:spcAft>
              <a:buSzPct val="70000"/>
              <a:buFont typeface="Arial" panose="020B0604020202020204" pitchFamily="34" charset="0"/>
              <a:buChar char="•"/>
            </a:pPr>
            <a:r>
              <a:rPr lang="en-US" dirty="0">
                <a:solidFill>
                  <a:schemeClr val="tx2"/>
                </a:solidFill>
              </a:rPr>
              <a:t>Reserve tickets for a movie</a:t>
            </a:r>
          </a:p>
          <a:p>
            <a:pPr marL="285750" indent="-285750">
              <a:lnSpc>
                <a:spcPct val="120000"/>
              </a:lnSpc>
              <a:spcAft>
                <a:spcPts val="600"/>
              </a:spcAft>
              <a:buSzPct val="70000"/>
              <a:buFont typeface="Arial" panose="020B0604020202020204" pitchFamily="34" charset="0"/>
              <a:buChar char="•"/>
            </a:pPr>
            <a:r>
              <a:rPr lang="en-US" dirty="0">
                <a:solidFill>
                  <a:schemeClr val="tx2"/>
                </a:solidFill>
              </a:rPr>
              <a:t>View their invoice</a:t>
            </a:r>
          </a:p>
          <a:p>
            <a:pPr marL="285750" indent="-285750">
              <a:lnSpc>
                <a:spcPct val="120000"/>
              </a:lnSpc>
              <a:spcAft>
                <a:spcPts val="600"/>
              </a:spcAft>
              <a:buSzPct val="70000"/>
              <a:buFont typeface="Arial" panose="020B0604020202020204" pitchFamily="34" charset="0"/>
              <a:buChar char="•"/>
            </a:pPr>
            <a:endParaRPr lang="en-US" dirty="0">
              <a:solidFill>
                <a:schemeClr val="tx2"/>
              </a:solidFill>
            </a:endParaRPr>
          </a:p>
          <a:p>
            <a:pPr>
              <a:lnSpc>
                <a:spcPct val="120000"/>
              </a:lnSpc>
              <a:spcAft>
                <a:spcPts val="600"/>
              </a:spcAft>
              <a:buSzPct val="70000"/>
            </a:pPr>
            <a:endParaRPr lang="en-US" dirty="0">
              <a:solidFill>
                <a:schemeClr val="tx2"/>
              </a:solidFill>
            </a:endParaRPr>
          </a:p>
          <a:p>
            <a:pPr>
              <a:lnSpc>
                <a:spcPct val="120000"/>
              </a:lnSpc>
              <a:spcAft>
                <a:spcPts val="600"/>
              </a:spcAft>
              <a:buSzPct val="70000"/>
            </a:pPr>
            <a:endParaRPr lang="en-US" dirty="0">
              <a:solidFill>
                <a:schemeClr val="tx2"/>
              </a:solidFill>
            </a:endParaRPr>
          </a:p>
        </p:txBody>
      </p:sp>
      <p:pic>
        <p:nvPicPr>
          <p:cNvPr id="8" name="Picture 7" descr="A group of people sitting in a theater&#10;&#10;Description automatically generated with low confidence">
            <a:extLst>
              <a:ext uri="{FF2B5EF4-FFF2-40B4-BE49-F238E27FC236}">
                <a16:creationId xmlns:a16="http://schemas.microsoft.com/office/drawing/2014/main" id="{B9361736-A121-4D0E-97C6-511105248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705" y="1916873"/>
            <a:ext cx="4392385" cy="2909955"/>
          </a:xfrm>
          <a:prstGeom prst="rect">
            <a:avLst/>
          </a:prstGeom>
        </p:spPr>
      </p:pic>
      <p:cxnSp>
        <p:nvCxnSpPr>
          <p:cNvPr id="54" name="Straight Connector 53">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968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952498" y="770634"/>
            <a:ext cx="5262778" cy="1570485"/>
          </a:xfrm>
        </p:spPr>
        <p:txBody>
          <a:bodyPr vert="horz" lIns="91440" tIns="45720" rIns="91440" bIns="45720" rtlCol="0" anchor="b">
            <a:normAutofit/>
          </a:bodyPr>
          <a:lstStyle/>
          <a:p>
            <a:r>
              <a:rPr lang="en-US" sz="4400" dirty="0"/>
              <a:t>Admin Module</a:t>
            </a:r>
            <a:r>
              <a:rPr lang="en-US" sz="4400" kern="1200" dirty="0">
                <a:solidFill>
                  <a:schemeClr val="tx2"/>
                </a:solidFill>
                <a:latin typeface="+mj-lt"/>
                <a:ea typeface="+mj-ea"/>
                <a:cs typeface="+mj-cs"/>
              </a:rPr>
              <a:t>:</a:t>
            </a:r>
          </a:p>
        </p:txBody>
      </p:sp>
      <p:sp>
        <p:nvSpPr>
          <p:cNvPr id="6" name="TextBox 5">
            <a:extLst>
              <a:ext uri="{FF2B5EF4-FFF2-40B4-BE49-F238E27FC236}">
                <a16:creationId xmlns:a16="http://schemas.microsoft.com/office/drawing/2014/main" id="{ACC61F11-F276-4072-8197-EBDFC31AF6F7}"/>
              </a:ext>
            </a:extLst>
          </p:cNvPr>
          <p:cNvSpPr txBox="1"/>
          <p:nvPr/>
        </p:nvSpPr>
        <p:spPr>
          <a:xfrm>
            <a:off x="952499" y="2455525"/>
            <a:ext cx="5495925" cy="3517436"/>
          </a:xfrm>
          <a:prstGeom prst="rect">
            <a:avLst/>
          </a:prstGeom>
        </p:spPr>
        <p:txBody>
          <a:bodyPr vert="horz" lIns="91440" tIns="45720" rIns="91440" bIns="45720" rtlCol="0" anchor="t">
            <a:normAutofit fontScale="47500" lnSpcReduction="20000"/>
          </a:bodyPr>
          <a:lstStyle/>
          <a:p>
            <a:pPr>
              <a:lnSpc>
                <a:spcPct val="120000"/>
              </a:lnSpc>
              <a:spcAft>
                <a:spcPts val="600"/>
              </a:spcAft>
              <a:buSzPct val="70000"/>
            </a:pPr>
            <a:r>
              <a:rPr lang="en-US" sz="3400" dirty="0">
                <a:solidFill>
                  <a:schemeClr val="tx2"/>
                </a:solidFill>
              </a:rPr>
              <a:t>The Admin module covers all those possible functionalities that an admin may need to perform in order to manage and update such a system, which are :</a:t>
            </a:r>
          </a:p>
          <a:p>
            <a:pPr>
              <a:lnSpc>
                <a:spcPct val="120000"/>
              </a:lnSpc>
              <a:spcAft>
                <a:spcPts val="600"/>
              </a:spcAft>
              <a:buSzPct val="70000"/>
            </a:pPr>
            <a:endParaRPr lang="en-US" sz="3400" dirty="0">
              <a:solidFill>
                <a:schemeClr val="tx2"/>
              </a:solidFill>
            </a:endParaRPr>
          </a:p>
          <a:p>
            <a:pPr marL="285750" indent="-285750">
              <a:lnSpc>
                <a:spcPct val="120000"/>
              </a:lnSpc>
              <a:spcAft>
                <a:spcPts val="600"/>
              </a:spcAft>
              <a:buSzPct val="70000"/>
              <a:buFont typeface="Arial" panose="020B0604020202020204" pitchFamily="34" charset="0"/>
              <a:buChar char="•"/>
            </a:pPr>
            <a:r>
              <a:rPr lang="en-US" sz="3400" dirty="0">
                <a:solidFill>
                  <a:schemeClr val="tx2"/>
                </a:solidFill>
              </a:rPr>
              <a:t>Add a movie</a:t>
            </a:r>
          </a:p>
          <a:p>
            <a:pPr marL="285750" indent="-285750">
              <a:lnSpc>
                <a:spcPct val="120000"/>
              </a:lnSpc>
              <a:spcAft>
                <a:spcPts val="600"/>
              </a:spcAft>
              <a:buSzPct val="70000"/>
              <a:buFont typeface="Arial" panose="020B0604020202020204" pitchFamily="34" charset="0"/>
              <a:buChar char="•"/>
            </a:pPr>
            <a:r>
              <a:rPr lang="en-US" sz="3400" dirty="0">
                <a:solidFill>
                  <a:schemeClr val="tx2"/>
                </a:solidFill>
              </a:rPr>
              <a:t>Delete a movie</a:t>
            </a:r>
          </a:p>
          <a:p>
            <a:pPr marL="285750" indent="-285750">
              <a:lnSpc>
                <a:spcPct val="120000"/>
              </a:lnSpc>
              <a:spcAft>
                <a:spcPts val="600"/>
              </a:spcAft>
              <a:buSzPct val="70000"/>
              <a:buFont typeface="Arial" panose="020B0604020202020204" pitchFamily="34" charset="0"/>
              <a:buChar char="•"/>
            </a:pPr>
            <a:r>
              <a:rPr lang="en-US" sz="3400" dirty="0">
                <a:solidFill>
                  <a:schemeClr val="tx2"/>
                </a:solidFill>
              </a:rPr>
              <a:t>Search a movie</a:t>
            </a:r>
          </a:p>
          <a:p>
            <a:pPr marL="285750" indent="-285750">
              <a:lnSpc>
                <a:spcPct val="120000"/>
              </a:lnSpc>
              <a:spcAft>
                <a:spcPts val="600"/>
              </a:spcAft>
              <a:buSzPct val="70000"/>
              <a:buFont typeface="Arial" panose="020B0604020202020204" pitchFamily="34" charset="0"/>
              <a:buChar char="•"/>
            </a:pPr>
            <a:r>
              <a:rPr lang="en-US" sz="3400" dirty="0">
                <a:solidFill>
                  <a:schemeClr val="tx2"/>
                </a:solidFill>
              </a:rPr>
              <a:t>Edit a movie</a:t>
            </a:r>
          </a:p>
          <a:p>
            <a:pPr marL="285750" indent="-285750">
              <a:lnSpc>
                <a:spcPct val="120000"/>
              </a:lnSpc>
              <a:spcAft>
                <a:spcPts val="600"/>
              </a:spcAft>
              <a:buSzPct val="70000"/>
              <a:buFont typeface="Arial" panose="020B0604020202020204" pitchFamily="34" charset="0"/>
              <a:buChar char="•"/>
            </a:pPr>
            <a:r>
              <a:rPr lang="en-US" sz="3400" dirty="0">
                <a:solidFill>
                  <a:schemeClr val="tx2"/>
                </a:solidFill>
              </a:rPr>
              <a:t>View all movies</a:t>
            </a:r>
          </a:p>
          <a:p>
            <a:pPr marL="285750" indent="-285750">
              <a:lnSpc>
                <a:spcPct val="120000"/>
              </a:lnSpc>
              <a:spcAft>
                <a:spcPts val="600"/>
              </a:spcAft>
              <a:buSzPct val="70000"/>
              <a:buFont typeface="Arial" panose="020B0604020202020204" pitchFamily="34" charset="0"/>
              <a:buChar char="•"/>
            </a:pPr>
            <a:r>
              <a:rPr lang="en-US" sz="3400" dirty="0">
                <a:solidFill>
                  <a:schemeClr val="tx2"/>
                </a:solidFill>
              </a:rPr>
              <a:t>Search a customer</a:t>
            </a:r>
          </a:p>
          <a:p>
            <a:pPr marL="285750" indent="-285750">
              <a:lnSpc>
                <a:spcPct val="120000"/>
              </a:lnSpc>
              <a:spcAft>
                <a:spcPts val="600"/>
              </a:spcAft>
              <a:buSzPct val="70000"/>
              <a:buFont typeface="Arial" panose="020B0604020202020204" pitchFamily="34" charset="0"/>
              <a:buChar char="•"/>
            </a:pPr>
            <a:r>
              <a:rPr lang="en-US" sz="3400" dirty="0">
                <a:solidFill>
                  <a:schemeClr val="tx2"/>
                </a:solidFill>
              </a:rPr>
              <a:t>View all customers</a:t>
            </a:r>
          </a:p>
          <a:p>
            <a:pPr>
              <a:lnSpc>
                <a:spcPct val="120000"/>
              </a:lnSpc>
              <a:spcAft>
                <a:spcPts val="600"/>
              </a:spcAft>
              <a:buSzPct val="70000"/>
            </a:pPr>
            <a:endParaRPr lang="en-US" dirty="0">
              <a:solidFill>
                <a:schemeClr val="tx2"/>
              </a:solidFill>
            </a:endParaRPr>
          </a:p>
          <a:p>
            <a:pPr>
              <a:lnSpc>
                <a:spcPct val="120000"/>
              </a:lnSpc>
              <a:spcAft>
                <a:spcPts val="600"/>
              </a:spcAft>
              <a:buSzPct val="70000"/>
            </a:pPr>
            <a:endParaRPr lang="en-US" dirty="0">
              <a:solidFill>
                <a:schemeClr val="tx2"/>
              </a:solidFill>
            </a:endParaRPr>
          </a:p>
        </p:txBody>
      </p:sp>
      <p:pic>
        <p:nvPicPr>
          <p:cNvPr id="8" name="Picture 7" descr="A group of people sitting in a theater&#10;&#10;Description automatically generated with low confidence">
            <a:extLst>
              <a:ext uri="{FF2B5EF4-FFF2-40B4-BE49-F238E27FC236}">
                <a16:creationId xmlns:a16="http://schemas.microsoft.com/office/drawing/2014/main" id="{B9361736-A121-4D0E-97C6-511105248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705" y="1916873"/>
            <a:ext cx="4392385" cy="2909955"/>
          </a:xfrm>
          <a:prstGeom prst="rect">
            <a:avLst/>
          </a:prstGeom>
        </p:spPr>
      </p:pic>
      <p:cxnSp>
        <p:nvCxnSpPr>
          <p:cNvPr id="54" name="Straight Connector 53">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7667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500"/>
                                        <p:tgtEl>
                                          <p:spTgt spid="6">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500"/>
                                        <p:tgtEl>
                                          <p:spTgt spid="6">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500"/>
                                        <p:tgtEl>
                                          <p:spTgt spid="6">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fade">
                                      <p:cBhvr>
                                        <p:cTn id="39" dur="500"/>
                                        <p:tgtEl>
                                          <p:spTgt spid="6">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Effect transition="in" filter="fade">
                                      <p:cBhvr>
                                        <p:cTn id="44" dur="500"/>
                                        <p:tgtEl>
                                          <p:spTgt spid="6">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Effect transition="in" filter="fade">
                                      <p:cBhvr>
                                        <p:cTn id="4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73891" y="-124276"/>
            <a:ext cx="5262778" cy="1570485"/>
          </a:xfrm>
        </p:spPr>
        <p:txBody>
          <a:bodyPr vert="horz" lIns="91440" tIns="45720" rIns="91440" bIns="45720" rtlCol="0" anchor="b">
            <a:normAutofit/>
          </a:bodyPr>
          <a:lstStyle/>
          <a:p>
            <a:r>
              <a:rPr lang="en-US" sz="4400" kern="1200" dirty="0">
                <a:solidFill>
                  <a:schemeClr val="tx2"/>
                </a:solidFill>
                <a:latin typeface="+mj-lt"/>
                <a:ea typeface="+mj-ea"/>
                <a:cs typeface="+mj-cs"/>
              </a:rPr>
              <a:t>Data Structure:</a:t>
            </a:r>
          </a:p>
        </p:txBody>
      </p:sp>
      <p:sp>
        <p:nvSpPr>
          <p:cNvPr id="6" name="TextBox 5">
            <a:extLst>
              <a:ext uri="{FF2B5EF4-FFF2-40B4-BE49-F238E27FC236}">
                <a16:creationId xmlns:a16="http://schemas.microsoft.com/office/drawing/2014/main" id="{ACC61F11-F276-4072-8197-EBDFC31AF6F7}"/>
              </a:ext>
            </a:extLst>
          </p:cNvPr>
          <p:cNvSpPr txBox="1"/>
          <p:nvPr/>
        </p:nvSpPr>
        <p:spPr>
          <a:xfrm>
            <a:off x="73891" y="1601693"/>
            <a:ext cx="6374534" cy="4371268"/>
          </a:xfrm>
          <a:prstGeom prst="rect">
            <a:avLst/>
          </a:prstGeom>
        </p:spPr>
        <p:txBody>
          <a:bodyPr vert="horz" lIns="91440" tIns="45720" rIns="91440" bIns="45720" rtlCol="0" anchor="t">
            <a:normAutofit/>
          </a:bodyPr>
          <a:lstStyle/>
          <a:p>
            <a:pPr>
              <a:lnSpc>
                <a:spcPct val="120000"/>
              </a:lnSpc>
              <a:spcAft>
                <a:spcPts val="600"/>
              </a:spcAft>
              <a:buSzPct val="70000"/>
            </a:pPr>
            <a:r>
              <a:rPr lang="en-US" dirty="0">
                <a:solidFill>
                  <a:schemeClr val="tx2"/>
                </a:solidFill>
              </a:rPr>
              <a:t>The data structure we used in our project is singly linked list.</a:t>
            </a:r>
          </a:p>
          <a:p>
            <a:pPr>
              <a:lnSpc>
                <a:spcPct val="120000"/>
              </a:lnSpc>
              <a:spcAft>
                <a:spcPts val="600"/>
              </a:spcAft>
              <a:buSzPct val="70000"/>
            </a:pPr>
            <a:r>
              <a:rPr lang="en-US" dirty="0">
                <a:solidFill>
                  <a:schemeClr val="tx2"/>
                </a:solidFill>
              </a:rPr>
              <a:t>We created two singly linked list, one to store all the data related to a general customers and the other to store all the data related to the movies.</a:t>
            </a:r>
          </a:p>
          <a:p>
            <a:pPr>
              <a:lnSpc>
                <a:spcPct val="120000"/>
              </a:lnSpc>
              <a:spcAft>
                <a:spcPts val="600"/>
              </a:spcAft>
              <a:buSzPct val="70000"/>
            </a:pPr>
            <a:r>
              <a:rPr lang="en-US" sz="3400" dirty="0">
                <a:solidFill>
                  <a:schemeClr val="tx2"/>
                </a:solidFill>
              </a:rPr>
              <a:t>Customers List:</a:t>
            </a:r>
          </a:p>
          <a:p>
            <a:pPr>
              <a:lnSpc>
                <a:spcPct val="120000"/>
              </a:lnSpc>
              <a:spcAft>
                <a:spcPts val="600"/>
              </a:spcAft>
              <a:buSzPct val="70000"/>
            </a:pPr>
            <a:endParaRPr lang="en-US" sz="3400" dirty="0">
              <a:solidFill>
                <a:schemeClr val="tx2"/>
              </a:solidFill>
            </a:endParaRPr>
          </a:p>
          <a:p>
            <a:pPr>
              <a:lnSpc>
                <a:spcPct val="120000"/>
              </a:lnSpc>
              <a:spcAft>
                <a:spcPts val="600"/>
              </a:spcAft>
              <a:buSzPct val="70000"/>
            </a:pPr>
            <a:r>
              <a:rPr lang="en-US" sz="3400" dirty="0">
                <a:solidFill>
                  <a:schemeClr val="tx2"/>
                </a:solidFill>
              </a:rPr>
              <a:t>Movies List:</a:t>
            </a:r>
          </a:p>
          <a:p>
            <a:pPr>
              <a:lnSpc>
                <a:spcPct val="120000"/>
              </a:lnSpc>
              <a:spcAft>
                <a:spcPts val="600"/>
              </a:spcAft>
              <a:buSzPct val="70000"/>
            </a:pPr>
            <a:endParaRPr lang="en-US" sz="3400" dirty="0">
              <a:solidFill>
                <a:schemeClr val="tx2"/>
              </a:solidFill>
            </a:endParaRPr>
          </a:p>
          <a:p>
            <a:pPr>
              <a:lnSpc>
                <a:spcPct val="120000"/>
              </a:lnSpc>
              <a:spcAft>
                <a:spcPts val="600"/>
              </a:spcAft>
              <a:buSzPct val="70000"/>
            </a:pPr>
            <a:endParaRPr lang="en-US" sz="3400" dirty="0">
              <a:solidFill>
                <a:schemeClr val="tx2"/>
              </a:solidFill>
            </a:endParaRPr>
          </a:p>
          <a:p>
            <a:pPr>
              <a:lnSpc>
                <a:spcPct val="120000"/>
              </a:lnSpc>
              <a:spcAft>
                <a:spcPts val="600"/>
              </a:spcAft>
              <a:buSzPct val="70000"/>
            </a:pPr>
            <a:endParaRPr lang="en-US" dirty="0">
              <a:solidFill>
                <a:schemeClr val="tx2"/>
              </a:solidFill>
            </a:endParaRPr>
          </a:p>
          <a:p>
            <a:pPr>
              <a:lnSpc>
                <a:spcPct val="120000"/>
              </a:lnSpc>
              <a:spcAft>
                <a:spcPts val="600"/>
              </a:spcAft>
              <a:buSzPct val="70000"/>
            </a:pPr>
            <a:endParaRPr lang="en-US" dirty="0">
              <a:solidFill>
                <a:schemeClr val="tx2"/>
              </a:solidFill>
            </a:endParaRPr>
          </a:p>
        </p:txBody>
      </p:sp>
      <p:pic>
        <p:nvPicPr>
          <p:cNvPr id="8" name="Picture 7" descr="A group of people sitting in a theater&#10;&#10;Description automatically generated with low confidence">
            <a:extLst>
              <a:ext uri="{FF2B5EF4-FFF2-40B4-BE49-F238E27FC236}">
                <a16:creationId xmlns:a16="http://schemas.microsoft.com/office/drawing/2014/main" id="{B9361736-A121-4D0E-97C6-511105248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705" y="1916873"/>
            <a:ext cx="4392385" cy="2909955"/>
          </a:xfrm>
          <a:prstGeom prst="rect">
            <a:avLst/>
          </a:prstGeom>
        </p:spPr>
      </p:pic>
      <p:cxnSp>
        <p:nvCxnSpPr>
          <p:cNvPr id="54" name="Straight Connector 53">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906E104-024F-40B4-AC7D-52D3DB630DD4}"/>
              </a:ext>
            </a:extLst>
          </p:cNvPr>
          <p:cNvSpPr/>
          <p:nvPr/>
        </p:nvSpPr>
        <p:spPr>
          <a:xfrm>
            <a:off x="160476" y="3787327"/>
            <a:ext cx="802411" cy="71201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Name</a:t>
            </a:r>
          </a:p>
        </p:txBody>
      </p:sp>
      <p:sp>
        <p:nvSpPr>
          <p:cNvPr id="13" name="Rectangle 12">
            <a:extLst>
              <a:ext uri="{FF2B5EF4-FFF2-40B4-BE49-F238E27FC236}">
                <a16:creationId xmlns:a16="http://schemas.microsoft.com/office/drawing/2014/main" id="{579C654F-FA56-47D8-AAD7-E4994101732D}"/>
              </a:ext>
            </a:extLst>
          </p:cNvPr>
          <p:cNvSpPr/>
          <p:nvPr/>
        </p:nvSpPr>
        <p:spPr>
          <a:xfrm>
            <a:off x="962887" y="3787327"/>
            <a:ext cx="802411" cy="71201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Id</a:t>
            </a:r>
          </a:p>
        </p:txBody>
      </p:sp>
      <p:sp>
        <p:nvSpPr>
          <p:cNvPr id="14" name="Rectangle 13">
            <a:extLst>
              <a:ext uri="{FF2B5EF4-FFF2-40B4-BE49-F238E27FC236}">
                <a16:creationId xmlns:a16="http://schemas.microsoft.com/office/drawing/2014/main" id="{CB25FF8A-45B4-47DD-9920-4A4F776F1255}"/>
              </a:ext>
            </a:extLst>
          </p:cNvPr>
          <p:cNvSpPr/>
          <p:nvPr/>
        </p:nvSpPr>
        <p:spPr>
          <a:xfrm>
            <a:off x="4970878" y="3787327"/>
            <a:ext cx="802411" cy="71201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Bill</a:t>
            </a:r>
          </a:p>
        </p:txBody>
      </p:sp>
      <p:sp>
        <p:nvSpPr>
          <p:cNvPr id="15" name="Rectangle 14">
            <a:extLst>
              <a:ext uri="{FF2B5EF4-FFF2-40B4-BE49-F238E27FC236}">
                <a16:creationId xmlns:a16="http://schemas.microsoft.com/office/drawing/2014/main" id="{6D05E8F6-D1B5-4115-9E1C-07D6782A5AF1}"/>
              </a:ext>
            </a:extLst>
          </p:cNvPr>
          <p:cNvSpPr/>
          <p:nvPr/>
        </p:nvSpPr>
        <p:spPr>
          <a:xfrm>
            <a:off x="4168467" y="3787327"/>
            <a:ext cx="802411" cy="71201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No. of seats</a:t>
            </a:r>
          </a:p>
        </p:txBody>
      </p:sp>
      <p:sp>
        <p:nvSpPr>
          <p:cNvPr id="16" name="Rectangle 15">
            <a:extLst>
              <a:ext uri="{FF2B5EF4-FFF2-40B4-BE49-F238E27FC236}">
                <a16:creationId xmlns:a16="http://schemas.microsoft.com/office/drawing/2014/main" id="{0D1DDB2F-32B6-4F57-9DD1-F3BD53558868}"/>
              </a:ext>
            </a:extLst>
          </p:cNvPr>
          <p:cNvSpPr/>
          <p:nvPr/>
        </p:nvSpPr>
        <p:spPr>
          <a:xfrm>
            <a:off x="3374435" y="3787327"/>
            <a:ext cx="802411" cy="71201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Date</a:t>
            </a:r>
          </a:p>
        </p:txBody>
      </p:sp>
      <p:sp>
        <p:nvSpPr>
          <p:cNvPr id="17" name="Rectangle 16">
            <a:extLst>
              <a:ext uri="{FF2B5EF4-FFF2-40B4-BE49-F238E27FC236}">
                <a16:creationId xmlns:a16="http://schemas.microsoft.com/office/drawing/2014/main" id="{AD0E281E-983A-4C15-9082-7644687B38ED}"/>
              </a:ext>
            </a:extLst>
          </p:cNvPr>
          <p:cNvSpPr/>
          <p:nvPr/>
        </p:nvSpPr>
        <p:spPr>
          <a:xfrm>
            <a:off x="2572024" y="3787327"/>
            <a:ext cx="802411" cy="71201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a:p>
            <a:pPr algn="ctr"/>
            <a:r>
              <a:rPr lang="en-US" dirty="0">
                <a:solidFill>
                  <a:schemeClr val="tx1"/>
                </a:solidFill>
              </a:rPr>
              <a:t>Seat</a:t>
            </a:r>
          </a:p>
          <a:p>
            <a:pPr algn="ctr"/>
            <a:endParaRPr lang="en-US" dirty="0">
              <a:solidFill>
                <a:schemeClr val="tx1"/>
              </a:solidFill>
            </a:endParaRPr>
          </a:p>
        </p:txBody>
      </p:sp>
      <p:sp>
        <p:nvSpPr>
          <p:cNvPr id="18" name="Rectangle 17">
            <a:extLst>
              <a:ext uri="{FF2B5EF4-FFF2-40B4-BE49-F238E27FC236}">
                <a16:creationId xmlns:a16="http://schemas.microsoft.com/office/drawing/2014/main" id="{31D61741-F197-4E6A-AA5B-DF22E7884746}"/>
              </a:ext>
            </a:extLst>
          </p:cNvPr>
          <p:cNvSpPr/>
          <p:nvPr/>
        </p:nvSpPr>
        <p:spPr>
          <a:xfrm>
            <a:off x="1777992" y="3787327"/>
            <a:ext cx="802411" cy="71201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Ph no.</a:t>
            </a:r>
          </a:p>
        </p:txBody>
      </p:sp>
      <p:sp>
        <p:nvSpPr>
          <p:cNvPr id="19" name="Rectangle 18">
            <a:extLst>
              <a:ext uri="{FF2B5EF4-FFF2-40B4-BE49-F238E27FC236}">
                <a16:creationId xmlns:a16="http://schemas.microsoft.com/office/drawing/2014/main" id="{895F2FAB-E1B2-4940-BA9F-516A5EC5C7A4}"/>
              </a:ext>
            </a:extLst>
          </p:cNvPr>
          <p:cNvSpPr/>
          <p:nvPr/>
        </p:nvSpPr>
        <p:spPr>
          <a:xfrm>
            <a:off x="150087" y="5168163"/>
            <a:ext cx="802411" cy="71201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Name</a:t>
            </a:r>
          </a:p>
        </p:txBody>
      </p:sp>
      <p:sp>
        <p:nvSpPr>
          <p:cNvPr id="20" name="Rectangle 19">
            <a:extLst>
              <a:ext uri="{FF2B5EF4-FFF2-40B4-BE49-F238E27FC236}">
                <a16:creationId xmlns:a16="http://schemas.microsoft.com/office/drawing/2014/main" id="{A51E4EF8-F16A-4931-B88E-473A8B31643F}"/>
              </a:ext>
            </a:extLst>
          </p:cNvPr>
          <p:cNvSpPr/>
          <p:nvPr/>
        </p:nvSpPr>
        <p:spPr>
          <a:xfrm>
            <a:off x="943246" y="5168163"/>
            <a:ext cx="802411" cy="71201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Id</a:t>
            </a:r>
          </a:p>
        </p:txBody>
      </p:sp>
      <p:sp>
        <p:nvSpPr>
          <p:cNvPr id="21" name="Rectangle 20">
            <a:extLst>
              <a:ext uri="{FF2B5EF4-FFF2-40B4-BE49-F238E27FC236}">
                <a16:creationId xmlns:a16="http://schemas.microsoft.com/office/drawing/2014/main" id="{2269F615-7CBE-4B7C-BA5D-95BF176F0A1F}"/>
              </a:ext>
            </a:extLst>
          </p:cNvPr>
          <p:cNvSpPr/>
          <p:nvPr/>
        </p:nvSpPr>
        <p:spPr>
          <a:xfrm>
            <a:off x="1736405" y="5166120"/>
            <a:ext cx="802411" cy="71201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Date</a:t>
            </a:r>
          </a:p>
        </p:txBody>
      </p:sp>
      <p:sp>
        <p:nvSpPr>
          <p:cNvPr id="22" name="Rectangle 21">
            <a:extLst>
              <a:ext uri="{FF2B5EF4-FFF2-40B4-BE49-F238E27FC236}">
                <a16:creationId xmlns:a16="http://schemas.microsoft.com/office/drawing/2014/main" id="{B5ABB6A5-A992-44A4-8F28-98BB56C766DF}"/>
              </a:ext>
            </a:extLst>
          </p:cNvPr>
          <p:cNvSpPr/>
          <p:nvPr/>
        </p:nvSpPr>
        <p:spPr>
          <a:xfrm>
            <a:off x="2553536" y="5162034"/>
            <a:ext cx="802411" cy="71201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Time</a:t>
            </a:r>
          </a:p>
        </p:txBody>
      </p:sp>
      <p:sp>
        <p:nvSpPr>
          <p:cNvPr id="23" name="Rectangle 22">
            <a:extLst>
              <a:ext uri="{FF2B5EF4-FFF2-40B4-BE49-F238E27FC236}">
                <a16:creationId xmlns:a16="http://schemas.microsoft.com/office/drawing/2014/main" id="{C55ED9E8-3512-4E75-BFCE-B1CA6CBC8AF0}"/>
              </a:ext>
            </a:extLst>
          </p:cNvPr>
          <p:cNvSpPr/>
          <p:nvPr/>
        </p:nvSpPr>
        <p:spPr>
          <a:xfrm>
            <a:off x="3361415" y="5165967"/>
            <a:ext cx="802411" cy="71201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Lang</a:t>
            </a:r>
          </a:p>
        </p:txBody>
      </p:sp>
      <p:sp>
        <p:nvSpPr>
          <p:cNvPr id="24" name="Rectangle 23">
            <a:extLst>
              <a:ext uri="{FF2B5EF4-FFF2-40B4-BE49-F238E27FC236}">
                <a16:creationId xmlns:a16="http://schemas.microsoft.com/office/drawing/2014/main" id="{B1D94DBB-5765-4B54-82FF-92125B6E0956}"/>
              </a:ext>
            </a:extLst>
          </p:cNvPr>
          <p:cNvSpPr/>
          <p:nvPr/>
        </p:nvSpPr>
        <p:spPr>
          <a:xfrm>
            <a:off x="4163826" y="5162034"/>
            <a:ext cx="971592" cy="71201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Format</a:t>
            </a:r>
          </a:p>
        </p:txBody>
      </p:sp>
      <p:sp>
        <p:nvSpPr>
          <p:cNvPr id="25" name="Rectangle 24">
            <a:extLst>
              <a:ext uri="{FF2B5EF4-FFF2-40B4-BE49-F238E27FC236}">
                <a16:creationId xmlns:a16="http://schemas.microsoft.com/office/drawing/2014/main" id="{B1D94DBB-5765-4B54-82FF-92125B6E0956}"/>
              </a:ext>
            </a:extLst>
          </p:cNvPr>
          <p:cNvSpPr/>
          <p:nvPr/>
        </p:nvSpPr>
        <p:spPr>
          <a:xfrm>
            <a:off x="5152249" y="5162035"/>
            <a:ext cx="1026481" cy="71201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Industry</a:t>
            </a:r>
            <a:endParaRPr lang="en-US" dirty="0">
              <a:solidFill>
                <a:schemeClr val="tx1"/>
              </a:solidFill>
            </a:endParaRPr>
          </a:p>
        </p:txBody>
      </p:sp>
    </p:spTree>
    <p:extLst>
      <p:ext uri="{BB962C8B-B14F-4D97-AF65-F5344CB8AC3E}">
        <p14:creationId xmlns:p14="http://schemas.microsoft.com/office/powerpoint/2010/main" val="12198617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1000"/>
                                        <p:tgtEl>
                                          <p:spTgt spid="6">
                                            <p:txEl>
                                              <p:pRg st="1" end="1"/>
                                            </p:txEl>
                                          </p:spTgt>
                                        </p:tgtEl>
                                      </p:cBhvr>
                                    </p:animEffect>
                                    <p:anim calcmode="lin" valueType="num">
                                      <p:cBhvr>
                                        <p:cTn id="1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arn(inVertical)">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1000"/>
                                        <p:tgtEl>
                                          <p:spTgt spid="14"/>
                                        </p:tgtEl>
                                      </p:cBhvr>
                                    </p:animEffect>
                                    <p:anim calcmode="lin" valueType="num">
                                      <p:cBhvr>
                                        <p:cTn id="71" dur="1000" fill="hold"/>
                                        <p:tgtEl>
                                          <p:spTgt spid="14"/>
                                        </p:tgtEl>
                                        <p:attrNameLst>
                                          <p:attrName>ppt_x</p:attrName>
                                        </p:attrNameLst>
                                      </p:cBhvr>
                                      <p:tavLst>
                                        <p:tav tm="0">
                                          <p:val>
                                            <p:strVal val="#ppt_x"/>
                                          </p:val>
                                        </p:tav>
                                        <p:tav tm="100000">
                                          <p:val>
                                            <p:strVal val="#ppt_x"/>
                                          </p:val>
                                        </p:tav>
                                      </p:tavLst>
                                    </p:anim>
                                    <p:anim calcmode="lin" valueType="num">
                                      <p:cBhvr>
                                        <p:cTn id="7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animEffect transition="in" filter="barn(inVertical)">
                                      <p:cBhvr>
                                        <p:cTn id="77" dur="500"/>
                                        <p:tgtEl>
                                          <p:spTgt spid="6">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fade">
                                      <p:cBhvr>
                                        <p:cTn id="96" dur="1000"/>
                                        <p:tgtEl>
                                          <p:spTgt spid="21"/>
                                        </p:tgtEl>
                                      </p:cBhvr>
                                    </p:animEffect>
                                    <p:anim calcmode="lin" valueType="num">
                                      <p:cBhvr>
                                        <p:cTn id="97" dur="1000" fill="hold"/>
                                        <p:tgtEl>
                                          <p:spTgt spid="21"/>
                                        </p:tgtEl>
                                        <p:attrNameLst>
                                          <p:attrName>ppt_x</p:attrName>
                                        </p:attrNameLst>
                                      </p:cBhvr>
                                      <p:tavLst>
                                        <p:tav tm="0">
                                          <p:val>
                                            <p:strVal val="#ppt_x"/>
                                          </p:val>
                                        </p:tav>
                                        <p:tav tm="100000">
                                          <p:val>
                                            <p:strVal val="#ppt_x"/>
                                          </p:val>
                                        </p:tav>
                                      </p:tavLst>
                                    </p:anim>
                                    <p:anim calcmode="lin" valueType="num">
                                      <p:cBhvr>
                                        <p:cTn id="9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1000"/>
                                        <p:tgtEl>
                                          <p:spTgt spid="22"/>
                                        </p:tgtEl>
                                      </p:cBhvr>
                                    </p:animEffect>
                                    <p:anim calcmode="lin" valueType="num">
                                      <p:cBhvr>
                                        <p:cTn id="104" dur="1000" fill="hold"/>
                                        <p:tgtEl>
                                          <p:spTgt spid="22"/>
                                        </p:tgtEl>
                                        <p:attrNameLst>
                                          <p:attrName>ppt_x</p:attrName>
                                        </p:attrNameLst>
                                      </p:cBhvr>
                                      <p:tavLst>
                                        <p:tav tm="0">
                                          <p:val>
                                            <p:strVal val="#ppt_x"/>
                                          </p:val>
                                        </p:tav>
                                        <p:tav tm="100000">
                                          <p:val>
                                            <p:strVal val="#ppt_x"/>
                                          </p:val>
                                        </p:tav>
                                      </p:tavLst>
                                    </p:anim>
                                    <p:anim calcmode="lin" valueType="num">
                                      <p:cBhvr>
                                        <p:cTn id="10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fade">
                                      <p:cBhvr>
                                        <p:cTn id="110" dur="1000"/>
                                        <p:tgtEl>
                                          <p:spTgt spid="23"/>
                                        </p:tgtEl>
                                      </p:cBhvr>
                                    </p:animEffect>
                                    <p:anim calcmode="lin" valueType="num">
                                      <p:cBhvr>
                                        <p:cTn id="111" dur="1000" fill="hold"/>
                                        <p:tgtEl>
                                          <p:spTgt spid="23"/>
                                        </p:tgtEl>
                                        <p:attrNameLst>
                                          <p:attrName>ppt_x</p:attrName>
                                        </p:attrNameLst>
                                      </p:cBhvr>
                                      <p:tavLst>
                                        <p:tav tm="0">
                                          <p:val>
                                            <p:strVal val="#ppt_x"/>
                                          </p:val>
                                        </p:tav>
                                        <p:tav tm="100000">
                                          <p:val>
                                            <p:strVal val="#ppt_x"/>
                                          </p:val>
                                        </p:tav>
                                      </p:tavLst>
                                    </p:anim>
                                    <p:anim calcmode="lin" valueType="num">
                                      <p:cBhvr>
                                        <p:cTn id="11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fade">
                                      <p:cBhvr>
                                        <p:cTn id="117" dur="1000"/>
                                        <p:tgtEl>
                                          <p:spTgt spid="24"/>
                                        </p:tgtEl>
                                      </p:cBhvr>
                                    </p:animEffect>
                                    <p:anim calcmode="lin" valueType="num">
                                      <p:cBhvr>
                                        <p:cTn id="118" dur="1000" fill="hold"/>
                                        <p:tgtEl>
                                          <p:spTgt spid="24"/>
                                        </p:tgtEl>
                                        <p:attrNameLst>
                                          <p:attrName>ppt_x</p:attrName>
                                        </p:attrNameLst>
                                      </p:cBhvr>
                                      <p:tavLst>
                                        <p:tav tm="0">
                                          <p:val>
                                            <p:strVal val="#ppt_x"/>
                                          </p:val>
                                        </p:tav>
                                        <p:tav tm="100000">
                                          <p:val>
                                            <p:strVal val="#ppt_x"/>
                                          </p:val>
                                        </p:tav>
                                      </p:tavLst>
                                    </p:anim>
                                    <p:anim calcmode="lin" valueType="num">
                                      <p:cBhvr>
                                        <p:cTn id="1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25"/>
                                        </p:tgtEl>
                                        <p:attrNameLst>
                                          <p:attrName>style.visibility</p:attrName>
                                        </p:attrNameLst>
                                      </p:cBhvr>
                                      <p:to>
                                        <p:strVal val="visible"/>
                                      </p:to>
                                    </p:set>
                                    <p:animEffect transition="in" filter="fade">
                                      <p:cBhvr>
                                        <p:cTn id="124" dur="1000"/>
                                        <p:tgtEl>
                                          <p:spTgt spid="25"/>
                                        </p:tgtEl>
                                      </p:cBhvr>
                                    </p:animEffect>
                                    <p:anim calcmode="lin" valueType="num">
                                      <p:cBhvr>
                                        <p:cTn id="125" dur="1000" fill="hold"/>
                                        <p:tgtEl>
                                          <p:spTgt spid="25"/>
                                        </p:tgtEl>
                                        <p:attrNameLst>
                                          <p:attrName>ppt_x</p:attrName>
                                        </p:attrNameLst>
                                      </p:cBhvr>
                                      <p:tavLst>
                                        <p:tav tm="0">
                                          <p:val>
                                            <p:strVal val="#ppt_x"/>
                                          </p:val>
                                        </p:tav>
                                        <p:tav tm="100000">
                                          <p:val>
                                            <p:strVal val="#ppt_x"/>
                                          </p:val>
                                        </p:tav>
                                      </p:tavLst>
                                    </p:anim>
                                    <p:anim calcmode="lin" valueType="num">
                                      <p:cBhvr>
                                        <p:cTn id="1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952498" y="199239"/>
            <a:ext cx="5262778" cy="1570485"/>
          </a:xfrm>
        </p:spPr>
        <p:txBody>
          <a:bodyPr vert="horz" lIns="91440" tIns="45720" rIns="91440" bIns="45720" rtlCol="0" anchor="b">
            <a:normAutofit/>
          </a:bodyPr>
          <a:lstStyle/>
          <a:p>
            <a:r>
              <a:rPr lang="en-US" sz="4400" kern="1200" dirty="0">
                <a:solidFill>
                  <a:schemeClr val="tx2"/>
                </a:solidFill>
                <a:latin typeface="+mj-lt"/>
                <a:ea typeface="+mj-ea"/>
                <a:cs typeface="+mj-cs"/>
              </a:rPr>
              <a:t>Customer Functionality:</a:t>
            </a:r>
          </a:p>
        </p:txBody>
      </p:sp>
      <p:sp>
        <p:nvSpPr>
          <p:cNvPr id="6" name="TextBox 5">
            <a:extLst>
              <a:ext uri="{FF2B5EF4-FFF2-40B4-BE49-F238E27FC236}">
                <a16:creationId xmlns:a16="http://schemas.microsoft.com/office/drawing/2014/main" id="{ACC61F11-F276-4072-8197-EBDFC31AF6F7}"/>
              </a:ext>
            </a:extLst>
          </p:cNvPr>
          <p:cNvSpPr txBox="1"/>
          <p:nvPr/>
        </p:nvSpPr>
        <p:spPr>
          <a:xfrm>
            <a:off x="171450" y="1800933"/>
            <a:ext cx="6043828" cy="4172028"/>
          </a:xfrm>
          <a:prstGeom prst="rect">
            <a:avLst/>
          </a:prstGeom>
        </p:spPr>
        <p:txBody>
          <a:bodyPr vert="horz" lIns="91440" tIns="45720" rIns="91440" bIns="45720" rtlCol="0" anchor="t">
            <a:normAutofit/>
          </a:bodyPr>
          <a:lstStyle/>
          <a:p>
            <a:pPr>
              <a:lnSpc>
                <a:spcPct val="110000"/>
              </a:lnSpc>
              <a:spcAft>
                <a:spcPts val="600"/>
              </a:spcAft>
              <a:buSzPct val="70000"/>
            </a:pPr>
            <a:r>
              <a:rPr lang="en-US" dirty="0">
                <a:solidFill>
                  <a:schemeClr val="tx2"/>
                </a:solidFill>
              </a:rPr>
              <a:t>The customer module consists of all these following functionalities explained in detail : </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sz="4000" dirty="0">
                <a:solidFill>
                  <a:schemeClr val="tx2"/>
                </a:solidFill>
              </a:rPr>
              <a:t>1.View available movies :  </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dirty="0">
                <a:solidFill>
                  <a:schemeClr val="tx2"/>
                </a:solidFill>
              </a:rPr>
              <a:t>To choose one movie the customer needs to know all the options to choose from obviously. When the customer selects this option, all the available movies along with all their detail is displayed to the customer.</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p:txBody>
      </p:sp>
      <p:cxnSp>
        <p:nvCxnSpPr>
          <p:cNvPr id="63" name="Straight Connector 62">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Text&#10;&#10;Description automatically generated">
            <a:extLst>
              <a:ext uri="{FF2B5EF4-FFF2-40B4-BE49-F238E27FC236}">
                <a16:creationId xmlns:a16="http://schemas.microsoft.com/office/drawing/2014/main" id="{8BE50C96-A7C5-44C4-9E93-6BB6A1BE6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845" y="1148137"/>
            <a:ext cx="4160881" cy="1981372"/>
          </a:xfrm>
          <a:prstGeom prst="rect">
            <a:avLst/>
          </a:prstGeom>
        </p:spPr>
      </p:pic>
      <p:pic>
        <p:nvPicPr>
          <p:cNvPr id="7" name="Picture 6" descr="A picture containing text, scoreboard&#10;&#10;Description automatically generated">
            <a:extLst>
              <a:ext uri="{FF2B5EF4-FFF2-40B4-BE49-F238E27FC236}">
                <a16:creationId xmlns:a16="http://schemas.microsoft.com/office/drawing/2014/main" id="{7394A0E2-2216-44B9-A44E-9037A68081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022" y="3812319"/>
            <a:ext cx="6096528" cy="1897544"/>
          </a:xfrm>
          <a:prstGeom prst="rect">
            <a:avLst/>
          </a:prstGeom>
        </p:spPr>
      </p:pic>
    </p:spTree>
    <p:extLst>
      <p:ext uri="{BB962C8B-B14F-4D97-AF65-F5344CB8AC3E}">
        <p14:creationId xmlns:p14="http://schemas.microsoft.com/office/powerpoint/2010/main" val="20548661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anim calcmode="lin" valueType="num">
                                      <p:cBhvr>
                                        <p:cTn id="2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EAD4CCDA-06BF-4D2A-B44F-195AEC0B5B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BF02845A-8571-40C5-9F56-8F9B3F7C4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B1CB-5B59-480C-99EA-DC99C0E9220F}"/>
              </a:ext>
            </a:extLst>
          </p:cNvPr>
          <p:cNvSpPr>
            <a:spLocks noGrp="1"/>
          </p:cNvSpPr>
          <p:nvPr>
            <p:ph type="ctrTitle"/>
          </p:nvPr>
        </p:nvSpPr>
        <p:spPr>
          <a:xfrm>
            <a:off x="952498" y="199239"/>
            <a:ext cx="5262778" cy="1570485"/>
          </a:xfrm>
        </p:spPr>
        <p:txBody>
          <a:bodyPr vert="horz" lIns="91440" tIns="45720" rIns="91440" bIns="45720" rtlCol="0" anchor="b">
            <a:normAutofit/>
          </a:bodyPr>
          <a:lstStyle/>
          <a:p>
            <a:r>
              <a:rPr lang="en-US" sz="4400" kern="1200" dirty="0">
                <a:solidFill>
                  <a:schemeClr val="tx2"/>
                </a:solidFill>
                <a:latin typeface="+mj-lt"/>
                <a:ea typeface="+mj-ea"/>
                <a:cs typeface="+mj-cs"/>
              </a:rPr>
              <a:t>Customer Functionality:</a:t>
            </a:r>
          </a:p>
        </p:txBody>
      </p:sp>
      <p:sp>
        <p:nvSpPr>
          <p:cNvPr id="6" name="TextBox 5">
            <a:extLst>
              <a:ext uri="{FF2B5EF4-FFF2-40B4-BE49-F238E27FC236}">
                <a16:creationId xmlns:a16="http://schemas.microsoft.com/office/drawing/2014/main" id="{ACC61F11-F276-4072-8197-EBDFC31AF6F7}"/>
              </a:ext>
            </a:extLst>
          </p:cNvPr>
          <p:cNvSpPr txBox="1"/>
          <p:nvPr/>
        </p:nvSpPr>
        <p:spPr>
          <a:xfrm>
            <a:off x="171450" y="1800933"/>
            <a:ext cx="5410200" cy="4172028"/>
          </a:xfrm>
          <a:prstGeom prst="rect">
            <a:avLst/>
          </a:prstGeom>
        </p:spPr>
        <p:txBody>
          <a:bodyPr vert="horz" lIns="91440" tIns="45720" rIns="91440" bIns="45720" rtlCol="0" anchor="t">
            <a:normAutofit/>
          </a:bodyPr>
          <a:lstStyle/>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sz="4000" dirty="0">
                <a:solidFill>
                  <a:schemeClr val="tx2"/>
                </a:solidFill>
              </a:rPr>
              <a:t>2. Search a movie :  </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r>
              <a:rPr lang="en-US" dirty="0">
                <a:solidFill>
                  <a:schemeClr val="tx2"/>
                </a:solidFill>
              </a:rPr>
              <a:t>After the customer has viewed all the available movies, they need to select the one they want tickets for and for that they select this feature. The system will ask the customer to insert the id of the movie they want to search. If a correct id is entered the system displays that specific movie’s details.</a:t>
            </a:r>
          </a:p>
          <a:p>
            <a:pPr>
              <a:lnSpc>
                <a:spcPct val="110000"/>
              </a:lnSpc>
              <a:spcAft>
                <a:spcPts val="600"/>
              </a:spcAft>
              <a:buSzPct val="70000"/>
            </a:pPr>
            <a:endParaRPr lang="en-US" dirty="0">
              <a:solidFill>
                <a:schemeClr val="tx2"/>
              </a:solidFill>
            </a:endParaRPr>
          </a:p>
          <a:p>
            <a:pPr>
              <a:lnSpc>
                <a:spcPct val="110000"/>
              </a:lnSpc>
              <a:spcAft>
                <a:spcPts val="600"/>
              </a:spcAft>
              <a:buSzPct val="70000"/>
            </a:pPr>
            <a:endParaRPr lang="en-US" dirty="0">
              <a:solidFill>
                <a:schemeClr val="tx2"/>
              </a:solidFill>
            </a:endParaRPr>
          </a:p>
        </p:txBody>
      </p:sp>
      <p:cxnSp>
        <p:nvCxnSpPr>
          <p:cNvPr id="63" name="Straight Connector 62">
            <a:extLst>
              <a:ext uri="{FF2B5EF4-FFF2-40B4-BE49-F238E27FC236}">
                <a16:creationId xmlns:a16="http://schemas.microsoft.com/office/drawing/2014/main" id="{F30BB598-81B4-41BB-BC44-CD9C29AE2E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F2B76B62-8242-431C-ABCF-8509B81B5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0161" y="1175197"/>
            <a:ext cx="6340389" cy="4336156"/>
          </a:xfrm>
          <a:prstGeom prst="rect">
            <a:avLst/>
          </a:prstGeom>
        </p:spPr>
      </p:pic>
    </p:spTree>
    <p:extLst>
      <p:ext uri="{BB962C8B-B14F-4D97-AF65-F5344CB8AC3E}">
        <p14:creationId xmlns:p14="http://schemas.microsoft.com/office/powerpoint/2010/main" val="38691634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fade">
                                      <p:cBhvr>
                                        <p:cTn id="11" dur="1000"/>
                                        <p:tgtEl>
                                          <p:spTgt spid="6">
                                            <p:txEl>
                                              <p:pRg st="3" end="3"/>
                                            </p:txEl>
                                          </p:spTgt>
                                        </p:tgtEl>
                                      </p:cBhvr>
                                    </p:animEffect>
                                    <p:anim calcmode="lin" valueType="num">
                                      <p:cBhvr>
                                        <p:cTn id="1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ultVTI">
  <a:themeElements>
    <a:clrScheme name="archway">
      <a:dk1>
        <a:sysClr val="windowText" lastClr="000000"/>
      </a:dk1>
      <a:lt1>
        <a:sysClr val="window" lastClr="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1793</TotalTime>
  <Words>1082</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Georgia Pro Light</vt:lpstr>
      <vt:lpstr>VaultVTI</vt:lpstr>
      <vt:lpstr>Movie Ticket Management System</vt:lpstr>
      <vt:lpstr>Introduction:</vt:lpstr>
      <vt:lpstr>Basic idea about the working:</vt:lpstr>
      <vt:lpstr>System Modules:</vt:lpstr>
      <vt:lpstr>Customer Module:</vt:lpstr>
      <vt:lpstr>Admin Module:</vt:lpstr>
      <vt:lpstr>Data Structure:</vt:lpstr>
      <vt:lpstr>Customer Functionality:</vt:lpstr>
      <vt:lpstr>Customer Functionality:</vt:lpstr>
      <vt:lpstr>Customer Functionality:</vt:lpstr>
      <vt:lpstr>Customer Functionality:</vt:lpstr>
      <vt:lpstr>There is a Twist!</vt:lpstr>
      <vt:lpstr>Admin Functionality:</vt:lpstr>
      <vt:lpstr>Admin Functionality:</vt:lpstr>
      <vt:lpstr>Admin Functionality:</vt:lpstr>
      <vt:lpstr>Admin Functionality:</vt:lpstr>
      <vt:lpstr>Admin Functionality:</vt:lpstr>
      <vt:lpstr>Admin Functionality:</vt:lpstr>
      <vt:lpstr>Admin Functionality: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Management System</dc:title>
  <dc:creator>ABC</dc:creator>
  <cp:lastModifiedBy>FA20-BSE-091 (JAHANZAIB IQBAL)</cp:lastModifiedBy>
  <cp:revision>12</cp:revision>
  <dcterms:created xsi:type="dcterms:W3CDTF">2021-12-25T09:43:24Z</dcterms:created>
  <dcterms:modified xsi:type="dcterms:W3CDTF">2021-12-26T16:38:58Z</dcterms:modified>
</cp:coreProperties>
</file>