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95" r:id="rId5"/>
    <p:sldId id="271" r:id="rId6"/>
    <p:sldId id="272" r:id="rId7"/>
    <p:sldId id="281" r:id="rId8"/>
    <p:sldId id="283" r:id="rId9"/>
    <p:sldId id="284" r:id="rId10"/>
    <p:sldId id="291" r:id="rId11"/>
    <p:sldId id="293" r:id="rId12"/>
    <p:sldId id="294" r:id="rId13"/>
    <p:sldId id="285" r:id="rId14"/>
    <p:sldId id="276" r:id="rId15"/>
    <p:sldId id="286" r:id="rId16"/>
    <p:sldId id="261" r:id="rId17"/>
    <p:sldId id="264" r:id="rId18"/>
    <p:sldId id="280" r:id="rId19"/>
    <p:sldId id="279" r:id="rId20"/>
    <p:sldId id="287" r:id="rId21"/>
    <p:sldId id="268" r:id="rId22"/>
    <p:sldId id="297"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5" autoAdjust="0"/>
    <p:restoredTop sz="94660"/>
  </p:normalViewPr>
  <p:slideViewPr>
    <p:cSldViewPr snapToGrid="0">
      <p:cViewPr varScale="1">
        <p:scale>
          <a:sx n="66" d="100"/>
          <a:sy n="66" d="100"/>
        </p:scale>
        <p:origin x="93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6AE4C-074B-4E88-9E93-5DFA4317699A}"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DF6FC-D77B-40B6-9A27-AF76DEBEBA63}" type="slidenum">
              <a:rPr lang="en-US" smtClean="0"/>
              <a:t>‹#›</a:t>
            </a:fld>
            <a:endParaRPr lang="en-US"/>
          </a:p>
        </p:txBody>
      </p:sp>
    </p:spTree>
    <p:extLst>
      <p:ext uri="{BB962C8B-B14F-4D97-AF65-F5344CB8AC3E}">
        <p14:creationId xmlns:p14="http://schemas.microsoft.com/office/powerpoint/2010/main" val="156093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993B39-CFC3-4693-B855-3A5C68EFF8C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132143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93B39-CFC3-4693-B855-3A5C68EFF8C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25675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93B39-CFC3-4693-B855-3A5C68EFF8C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3816382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93B39-CFC3-4693-B855-3A5C68EFF8C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1585503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993B39-CFC3-4693-B855-3A5C68EFF8C0}"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1736982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993B39-CFC3-4693-B855-3A5C68EFF8C0}"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108579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993B39-CFC3-4693-B855-3A5C68EFF8C0}"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410333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993B39-CFC3-4693-B855-3A5C68EFF8C0}"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162395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93B39-CFC3-4693-B855-3A5C68EFF8C0}"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373493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93B39-CFC3-4693-B855-3A5C68EFF8C0}"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1900675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993B39-CFC3-4693-B855-3A5C68EFF8C0}"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3C75E-05DA-43E5-AFE4-E184FE33F2F4}" type="slidenum">
              <a:rPr lang="en-US" smtClean="0"/>
              <a:t>‹#›</a:t>
            </a:fld>
            <a:endParaRPr lang="en-US"/>
          </a:p>
        </p:txBody>
      </p:sp>
    </p:spTree>
    <p:extLst>
      <p:ext uri="{BB962C8B-B14F-4D97-AF65-F5344CB8AC3E}">
        <p14:creationId xmlns:p14="http://schemas.microsoft.com/office/powerpoint/2010/main" val="334721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93B39-CFC3-4693-B855-3A5C68EFF8C0}"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3C75E-05DA-43E5-AFE4-E184FE33F2F4}" type="slidenum">
              <a:rPr lang="en-US" smtClean="0"/>
              <a:t>‹#›</a:t>
            </a:fld>
            <a:endParaRPr lang="en-US"/>
          </a:p>
        </p:txBody>
      </p:sp>
    </p:spTree>
    <p:extLst>
      <p:ext uri="{BB962C8B-B14F-4D97-AF65-F5344CB8AC3E}">
        <p14:creationId xmlns:p14="http://schemas.microsoft.com/office/powerpoint/2010/main" val="1274571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topics/engineering/radiologi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topics/physics-and-astronomy/neural-network" TargetMode="External"/><Relationship Id="rId2" Type="http://schemas.openxmlformats.org/officeDocument/2006/relationships/hyperlink" Target="https://www.sciencedirect.com/topics/medicine-and-dentistry/image-analysis-medical-imaging" TargetMode="External"/><Relationship Id="rId1" Type="http://schemas.openxmlformats.org/officeDocument/2006/relationships/slideLayout" Target="../slideLayouts/slideLayout2.xml"/><Relationship Id="rId4" Type="http://schemas.openxmlformats.org/officeDocument/2006/relationships/hyperlink" Target="https://www.sciencedirect.com/topics/engineering/natural-language-proces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99886" y="2264229"/>
            <a:ext cx="10014857" cy="1494972"/>
          </a:xfrm>
        </p:spPr>
        <p:txBody>
          <a:bodyPr>
            <a:normAutofit/>
          </a:bodyPr>
          <a:lstStyle/>
          <a:p>
            <a:r>
              <a:rPr lang="en-US" sz="3200" b="1" dirty="0">
                <a:latin typeface="Times New Roman" panose="02020603050405020304" pitchFamily="18" charset="0"/>
                <a:cs typeface="Times New Roman" panose="02020603050405020304" pitchFamily="18" charset="0"/>
              </a:rPr>
              <a:t>Brain Tumor Detection Leveraging the ResNet Architecture</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65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90469406"/>
              </p:ext>
            </p:extLst>
          </p:nvPr>
        </p:nvGraphicFramePr>
        <p:xfrm>
          <a:off x="140677" y="491026"/>
          <a:ext cx="11688466" cy="5909774"/>
        </p:xfrm>
        <a:graphic>
          <a:graphicData uri="http://schemas.openxmlformats.org/drawingml/2006/table">
            <a:tbl>
              <a:tblPr firstRow="1" bandRow="1">
                <a:tableStyleId>{5C22544A-7EE6-4342-B048-85BDC9FD1C3A}</a:tableStyleId>
              </a:tblPr>
              <a:tblGrid>
                <a:gridCol w="777020">
                  <a:extLst>
                    <a:ext uri="{9D8B030D-6E8A-4147-A177-3AD203B41FA5}">
                      <a16:colId xmlns:a16="http://schemas.microsoft.com/office/drawing/2014/main" xmlns="" val="20000"/>
                    </a:ext>
                  </a:extLst>
                </a:gridCol>
                <a:gridCol w="1723441">
                  <a:extLst>
                    <a:ext uri="{9D8B030D-6E8A-4147-A177-3AD203B41FA5}">
                      <a16:colId xmlns:a16="http://schemas.microsoft.com/office/drawing/2014/main" xmlns="" val="20001"/>
                    </a:ext>
                  </a:extLst>
                </a:gridCol>
                <a:gridCol w="1355825">
                  <a:extLst>
                    <a:ext uri="{9D8B030D-6E8A-4147-A177-3AD203B41FA5}">
                      <a16:colId xmlns:a16="http://schemas.microsoft.com/office/drawing/2014/main" xmlns="" val="20002"/>
                    </a:ext>
                  </a:extLst>
                </a:gridCol>
                <a:gridCol w="7832180">
                  <a:extLst>
                    <a:ext uri="{9D8B030D-6E8A-4147-A177-3AD203B41FA5}">
                      <a16:colId xmlns:a16="http://schemas.microsoft.com/office/drawing/2014/main" xmlns="" val="20003"/>
                    </a:ext>
                  </a:extLst>
                </a:gridCol>
              </a:tblGrid>
              <a:tr h="443385">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10000"/>
                  </a:ext>
                </a:extLst>
              </a:tr>
              <a:tr h="3061178">
                <a:tc>
                  <a:txBody>
                    <a:bodyPr/>
                    <a:lstStyle/>
                    <a:p>
                      <a:r>
                        <a:rPr lang="en-US" sz="1600" dirty="0" smtClean="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 Comprehensive</a:t>
                      </a:r>
                    </a:p>
                    <a:p>
                      <a:r>
                        <a:rPr lang="en-US" dirty="0" smtClean="0">
                          <a:latin typeface="Times New Roman" panose="02020603050405020304" pitchFamily="18" charset="0"/>
                          <a:cs typeface="Times New Roman" panose="02020603050405020304" pitchFamily="18" charset="0"/>
                        </a:rPr>
                        <a:t>Review of Hybrid</a:t>
                      </a:r>
                    </a:p>
                    <a:p>
                      <a:r>
                        <a:rPr lang="en-US" dirty="0" smtClean="0">
                          <a:latin typeface="Times New Roman" panose="02020603050405020304" pitchFamily="18" charset="0"/>
                          <a:cs typeface="Times New Roman" panose="02020603050405020304" pitchFamily="18" charset="0"/>
                        </a:rPr>
                        <a:t>Artificial</a:t>
                      </a:r>
                    </a:p>
                    <a:p>
                      <a:r>
                        <a:rPr lang="en-US" dirty="0" smtClean="0">
                          <a:latin typeface="Times New Roman" panose="02020603050405020304" pitchFamily="18" charset="0"/>
                          <a:cs typeface="Times New Roman" panose="02020603050405020304" pitchFamily="18" charset="0"/>
                        </a:rPr>
                        <a:t>Intelligence</a:t>
                      </a:r>
                    </a:p>
                    <a:p>
                      <a:r>
                        <a:rPr lang="en-US" dirty="0" smtClean="0">
                          <a:latin typeface="Times New Roman" panose="02020603050405020304" pitchFamily="18" charset="0"/>
                          <a:cs typeface="Times New Roman" panose="02020603050405020304" pitchFamily="18" charset="0"/>
                        </a:rPr>
                        <a:t>Techniques for</a:t>
                      </a:r>
                    </a:p>
                    <a:p>
                      <a:r>
                        <a:rPr lang="en-US" dirty="0" smtClean="0">
                          <a:latin typeface="Times New Roman" panose="02020603050405020304" pitchFamily="18" charset="0"/>
                          <a:cs typeface="Times New Roman" panose="02020603050405020304" pitchFamily="18" charset="0"/>
                        </a:rPr>
                        <a:t>Brain Tumor</a:t>
                      </a:r>
                    </a:p>
                    <a:p>
                      <a:r>
                        <a:rPr lang="en-US" dirty="0" smtClean="0">
                          <a:latin typeface="Times New Roman" panose="02020603050405020304" pitchFamily="18" charset="0"/>
                          <a:cs typeface="Times New Roman" panose="02020603050405020304" pitchFamily="18" charset="0"/>
                        </a:rPr>
                        <a:t>Diagnosis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John Doe and</a:t>
                      </a:r>
                    </a:p>
                    <a:p>
                      <a:r>
                        <a:rPr lang="en-US" dirty="0" smtClean="0">
                          <a:latin typeface="Times New Roman" panose="02020603050405020304" pitchFamily="18" charset="0"/>
                          <a:cs typeface="Times New Roman" panose="02020603050405020304" pitchFamily="18" charset="0"/>
                        </a:rPr>
                        <a:t>Jane Smith</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Year: 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This review surveys various hybrid artificial intelligence techniques such as combining machine learning algorithms with deep learning models, fuzzy logic with genetic algorithms, and neural networks with evolutionary algorithms for brain tumor diagnosis. The review identifies promising approaches that show improved accuracy and efficiency in brain tumor diagnosis compared to traditional methods. Lack of standardization in dataset selection and evaluation metrics across studies hampers direct comparison of different hybrid AI approaches.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2405211">
                <a:tc>
                  <a:txBody>
                    <a:bodyPr/>
                    <a:lstStyle/>
                    <a:p>
                      <a:r>
                        <a:rPr lang="en-US" sz="1600" dirty="0" smtClean="0">
                          <a:latin typeface="Times New Roman" panose="02020603050405020304" pitchFamily="18" charset="0"/>
                          <a:cs typeface="Times New Roman" panose="02020603050405020304" pitchFamily="18" charset="0"/>
                        </a:rPr>
                        <a:t>12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Hybrid Artificial</a:t>
                      </a:r>
                    </a:p>
                    <a:p>
                      <a:r>
                        <a:rPr lang="en-US" dirty="0" smtClean="0">
                          <a:latin typeface="Times New Roman" panose="02020603050405020304" pitchFamily="18" charset="0"/>
                          <a:cs typeface="Times New Roman" panose="02020603050405020304" pitchFamily="18" charset="0"/>
                        </a:rPr>
                        <a:t>Intelligence</a:t>
                      </a:r>
                    </a:p>
                    <a:p>
                      <a:r>
                        <a:rPr lang="en-US" dirty="0" smtClean="0">
                          <a:latin typeface="Times New Roman" panose="02020603050405020304" pitchFamily="18" charset="0"/>
                          <a:cs typeface="Times New Roman" panose="02020603050405020304" pitchFamily="18" charset="0"/>
                        </a:rPr>
                        <a:t>Algorithms for</a:t>
                      </a:r>
                    </a:p>
                    <a:p>
                      <a:r>
                        <a:rPr lang="en-US" dirty="0" smtClean="0">
                          <a:latin typeface="Times New Roman" panose="02020603050405020304" pitchFamily="18" charset="0"/>
                          <a:cs typeface="Times New Roman" panose="02020603050405020304" pitchFamily="18" charset="0"/>
                        </a:rPr>
                        <a:t>Brain Tumor</a:t>
                      </a:r>
                    </a:p>
                    <a:p>
                      <a:r>
                        <a:rPr lang="en-US" dirty="0" smtClean="0">
                          <a:latin typeface="Times New Roman" panose="02020603050405020304" pitchFamily="18" charset="0"/>
                          <a:cs typeface="Times New Roman" panose="02020603050405020304" pitchFamily="18" charset="0"/>
                        </a:rPr>
                        <a:t>Detection: A</a:t>
                      </a:r>
                    </a:p>
                    <a:p>
                      <a:r>
                        <a:rPr lang="en-US" dirty="0" smtClean="0">
                          <a:latin typeface="Times New Roman" panose="02020603050405020304" pitchFamily="18" charset="0"/>
                          <a:cs typeface="Times New Roman" panose="02020603050405020304" pitchFamily="18" charset="0"/>
                        </a:rPr>
                        <a:t>Review</a:t>
                      </a:r>
                      <a:endParaRPr lang="en-IN" dirty="0">
                        <a:latin typeface="Times New Roman" panose="02020603050405020304" pitchFamily="18" charset="0"/>
                        <a:cs typeface="Times New Roman" panose="02020603050405020304" pitchFamily="18" charset="0"/>
                      </a:endParaRPr>
                    </a:p>
                  </a:txBody>
                  <a:tcPr/>
                </a:tc>
                <a:tc>
                  <a:txBody>
                    <a:bodyPr/>
                    <a:lstStyle/>
                    <a:p>
                      <a:r>
                        <a:rPr lang="fr-FR" dirty="0" smtClean="0">
                          <a:latin typeface="Times New Roman" panose="02020603050405020304" pitchFamily="18" charset="0"/>
                          <a:cs typeface="Times New Roman" panose="02020603050405020304" pitchFamily="18" charset="0"/>
                        </a:rPr>
                        <a:t>Alice Johnson et</a:t>
                      </a:r>
                    </a:p>
                    <a:p>
                      <a:r>
                        <a:rPr lang="fr-FR" dirty="0" smtClean="0">
                          <a:latin typeface="Times New Roman" panose="02020603050405020304" pitchFamily="18" charset="0"/>
                          <a:cs typeface="Times New Roman" panose="02020603050405020304" pitchFamily="18" charset="0"/>
                        </a:rPr>
                        <a:t>al.</a:t>
                      </a:r>
                    </a:p>
                    <a:p>
                      <a:endParaRPr lang="fr-FR" dirty="0" smtClean="0">
                        <a:latin typeface="Times New Roman" panose="02020603050405020304" pitchFamily="18" charset="0"/>
                        <a:cs typeface="Times New Roman" panose="02020603050405020304" pitchFamily="18" charset="0"/>
                      </a:endParaRPr>
                    </a:p>
                    <a:p>
                      <a:r>
                        <a:rPr lang="fr-FR" dirty="0" err="1" smtClean="0">
                          <a:latin typeface="Times New Roman" panose="02020603050405020304" pitchFamily="18" charset="0"/>
                          <a:cs typeface="Times New Roman" panose="02020603050405020304" pitchFamily="18" charset="0"/>
                        </a:rPr>
                        <a:t>Year</a:t>
                      </a:r>
                      <a:r>
                        <a:rPr lang="fr-FR" dirty="0" smtClean="0">
                          <a:latin typeface="Times New Roman" panose="02020603050405020304" pitchFamily="18" charset="0"/>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 This paper presents a comprehensive survey of hybrid AI algorithms used in brain tumor detection, including combinations of artificial neural networks, genetic algorithms, and swarm intelligence. The review highlights the potential of hybrid AI systems to improve the accuracy and speed of brain tumor detection compared to individual algorithms. Limited availability of publicly accessible datasets for training and testing hybrid AI models poses a challenge for reproducibility and benchmarking.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35891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0846893"/>
              </p:ext>
            </p:extLst>
          </p:nvPr>
        </p:nvGraphicFramePr>
        <p:xfrm>
          <a:off x="140677" y="491026"/>
          <a:ext cx="11688466" cy="5909774"/>
        </p:xfrm>
        <a:graphic>
          <a:graphicData uri="http://schemas.openxmlformats.org/drawingml/2006/table">
            <a:tbl>
              <a:tblPr firstRow="1" bandRow="1">
                <a:tableStyleId>{5C22544A-7EE6-4342-B048-85BDC9FD1C3A}</a:tableStyleId>
              </a:tblPr>
              <a:tblGrid>
                <a:gridCol w="777020">
                  <a:extLst>
                    <a:ext uri="{9D8B030D-6E8A-4147-A177-3AD203B41FA5}">
                      <a16:colId xmlns:a16="http://schemas.microsoft.com/office/drawing/2014/main" xmlns="" val="20000"/>
                    </a:ext>
                  </a:extLst>
                </a:gridCol>
                <a:gridCol w="1723441">
                  <a:extLst>
                    <a:ext uri="{9D8B030D-6E8A-4147-A177-3AD203B41FA5}">
                      <a16:colId xmlns:a16="http://schemas.microsoft.com/office/drawing/2014/main" xmlns="" val="20001"/>
                    </a:ext>
                  </a:extLst>
                </a:gridCol>
                <a:gridCol w="1355825">
                  <a:extLst>
                    <a:ext uri="{9D8B030D-6E8A-4147-A177-3AD203B41FA5}">
                      <a16:colId xmlns:a16="http://schemas.microsoft.com/office/drawing/2014/main" xmlns="" val="20002"/>
                    </a:ext>
                  </a:extLst>
                </a:gridCol>
                <a:gridCol w="7832180">
                  <a:extLst>
                    <a:ext uri="{9D8B030D-6E8A-4147-A177-3AD203B41FA5}">
                      <a16:colId xmlns:a16="http://schemas.microsoft.com/office/drawing/2014/main" xmlns="" val="20003"/>
                    </a:ext>
                  </a:extLst>
                </a:gridCol>
              </a:tblGrid>
              <a:tr h="443385">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10000"/>
                  </a:ext>
                </a:extLst>
              </a:tr>
              <a:tr h="3061178">
                <a:tc>
                  <a:txBody>
                    <a:bodyPr/>
                    <a:lstStyle/>
                    <a:p>
                      <a:r>
                        <a:rPr lang="en-US" sz="1600" dirty="0" smtClean="0">
                          <a:latin typeface="Times New Roman" panose="02020603050405020304" pitchFamily="18" charset="0"/>
                          <a:cs typeface="Times New Roman" panose="02020603050405020304" pitchFamily="18" charset="0"/>
                        </a:rPr>
                        <a:t>13</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Recent Advances</a:t>
                      </a:r>
                    </a:p>
                    <a:p>
                      <a:r>
                        <a:rPr lang="en-US" dirty="0" smtClean="0">
                          <a:latin typeface="Times New Roman" panose="02020603050405020304" pitchFamily="18" charset="0"/>
                          <a:cs typeface="Times New Roman" panose="02020603050405020304" pitchFamily="18" charset="0"/>
                        </a:rPr>
                        <a:t>in Hybrid Artificial</a:t>
                      </a:r>
                    </a:p>
                    <a:p>
                      <a:r>
                        <a:rPr lang="en-US" dirty="0" smtClean="0">
                          <a:latin typeface="Times New Roman" panose="02020603050405020304" pitchFamily="18" charset="0"/>
                          <a:cs typeface="Times New Roman" panose="02020603050405020304" pitchFamily="18" charset="0"/>
                        </a:rPr>
                        <a:t>Intelligence</a:t>
                      </a:r>
                    </a:p>
                    <a:p>
                      <a:r>
                        <a:rPr lang="en-US" dirty="0" smtClean="0">
                          <a:latin typeface="Times New Roman" panose="02020603050405020304" pitchFamily="18" charset="0"/>
                          <a:cs typeface="Times New Roman" panose="02020603050405020304" pitchFamily="18" charset="0"/>
                        </a:rPr>
                        <a:t>Techniques for</a:t>
                      </a:r>
                    </a:p>
                    <a:p>
                      <a:r>
                        <a:rPr lang="en-US" dirty="0" smtClean="0">
                          <a:latin typeface="Times New Roman" panose="02020603050405020304" pitchFamily="18" charset="0"/>
                          <a:cs typeface="Times New Roman" panose="02020603050405020304" pitchFamily="18" charset="0"/>
                        </a:rPr>
                        <a:t>Brain Tumor</a:t>
                      </a:r>
                    </a:p>
                    <a:p>
                      <a:r>
                        <a:rPr lang="en-US" dirty="0" smtClean="0">
                          <a:latin typeface="Times New Roman" panose="02020603050405020304" pitchFamily="18" charset="0"/>
                          <a:cs typeface="Times New Roman" panose="02020603050405020304" pitchFamily="18" charset="0"/>
                        </a:rPr>
                        <a:t>Diagnosis: A</a:t>
                      </a:r>
                    </a:p>
                    <a:p>
                      <a:r>
                        <a:rPr lang="en-US" dirty="0" smtClean="0">
                          <a:latin typeface="Times New Roman" panose="02020603050405020304" pitchFamily="18" charset="0"/>
                          <a:cs typeface="Times New Roman" panose="02020603050405020304" pitchFamily="18" charset="0"/>
                        </a:rPr>
                        <a:t>Systematic</a:t>
                      </a:r>
                    </a:p>
                    <a:p>
                      <a:r>
                        <a:rPr lang="en-US" dirty="0" smtClean="0">
                          <a:latin typeface="Times New Roman" panose="02020603050405020304" pitchFamily="18" charset="0"/>
                          <a:cs typeface="Times New Roman" panose="02020603050405020304" pitchFamily="18" charset="0"/>
                        </a:rPr>
                        <a:t>Review</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David Brown and</a:t>
                      </a:r>
                    </a:p>
                    <a:p>
                      <a:r>
                        <a:rPr lang="en-US" dirty="0" smtClean="0">
                          <a:latin typeface="Times New Roman" panose="02020603050405020304" pitchFamily="18" charset="0"/>
                          <a:cs typeface="Times New Roman" panose="02020603050405020304" pitchFamily="18" charset="0"/>
                        </a:rPr>
                        <a:t>Emily White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Year: 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 This systematic review summarizes recent developments in hybrid AI techniques for brain tumor diagnosis, including ensemble methods, hybridization of feature selection algorithms, and hybrid classifiers. The review identifies promising trends in combining multiple AI algorithms to enhance the accuracy and robustness of brain tumor diagnosis systems. Heterogeneity in the methodologies and performance evaluation metrics used in different studies makes it challenging to draw definitive conclusions about the superiority of specific hybrid AI approaches.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2405211">
                <a:tc>
                  <a:txBody>
                    <a:bodyPr/>
                    <a:lstStyle/>
                    <a:p>
                      <a:r>
                        <a:rPr lang="en-US" sz="1600" dirty="0" smtClean="0">
                          <a:latin typeface="Times New Roman" panose="02020603050405020304" pitchFamily="18" charset="0"/>
                          <a:cs typeface="Times New Roman" panose="02020603050405020304" pitchFamily="18" charset="0"/>
                        </a:rPr>
                        <a:t>14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 Survey on</a:t>
                      </a:r>
                    </a:p>
                    <a:p>
                      <a:r>
                        <a:rPr lang="en-US" dirty="0" smtClean="0">
                          <a:latin typeface="Times New Roman" panose="02020603050405020304" pitchFamily="18" charset="0"/>
                          <a:cs typeface="Times New Roman" panose="02020603050405020304" pitchFamily="18" charset="0"/>
                        </a:rPr>
                        <a:t>Hybrid Artificial</a:t>
                      </a:r>
                    </a:p>
                    <a:p>
                      <a:r>
                        <a:rPr lang="en-US" dirty="0" smtClean="0">
                          <a:latin typeface="Times New Roman" panose="02020603050405020304" pitchFamily="18" charset="0"/>
                          <a:cs typeface="Times New Roman" panose="02020603050405020304" pitchFamily="18" charset="0"/>
                        </a:rPr>
                        <a:t>Intelligence</a:t>
                      </a:r>
                    </a:p>
                    <a:p>
                      <a:r>
                        <a:rPr lang="en-US" dirty="0" smtClean="0">
                          <a:latin typeface="Times New Roman" panose="02020603050405020304" pitchFamily="18" charset="0"/>
                          <a:cs typeface="Times New Roman" panose="02020603050405020304" pitchFamily="18" charset="0"/>
                        </a:rPr>
                        <a:t>Methods for</a:t>
                      </a:r>
                    </a:p>
                    <a:p>
                      <a:r>
                        <a:rPr lang="en-US" dirty="0" smtClean="0">
                          <a:latin typeface="Times New Roman" panose="02020603050405020304" pitchFamily="18" charset="0"/>
                          <a:cs typeface="Times New Roman" panose="02020603050405020304" pitchFamily="18" charset="0"/>
                        </a:rPr>
                        <a:t>Brain Tumor</a:t>
                      </a:r>
                    </a:p>
                    <a:p>
                      <a:r>
                        <a:rPr lang="en-US" dirty="0" smtClean="0">
                          <a:latin typeface="Times New Roman" panose="02020603050405020304" pitchFamily="18" charset="0"/>
                          <a:cs typeface="Times New Roman" panose="02020603050405020304" pitchFamily="18" charset="0"/>
                        </a:rPr>
                        <a:t>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Michael Garcia</a:t>
                      </a:r>
                    </a:p>
                    <a:p>
                      <a:r>
                        <a:rPr lang="en-US" dirty="0" smtClean="0">
                          <a:latin typeface="Times New Roman" panose="02020603050405020304" pitchFamily="18" charset="0"/>
                          <a:cs typeface="Times New Roman" panose="02020603050405020304" pitchFamily="18" charset="0"/>
                        </a:rPr>
                        <a:t>and Sophia Lee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Year: 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 This survey provides an overview of hybrid AI methods for brain tumor classification, including combinations of support vector machines, decision trees, and evolutionary algorithms. The survey reveals the potential of hybrid AI approaches to improve the accuracy and interpretability of brain tumor classification models compared to single-method approaches. Limited studies directly compare different hybrid AI techniques, making it challenging to identify the most effective combination of algorithms for brain tumor classification.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96534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290222"/>
              </p:ext>
            </p:extLst>
          </p:nvPr>
        </p:nvGraphicFramePr>
        <p:xfrm>
          <a:off x="983343" y="2710997"/>
          <a:ext cx="10516442" cy="2926080"/>
        </p:xfrm>
        <a:graphic>
          <a:graphicData uri="http://schemas.openxmlformats.org/drawingml/2006/table">
            <a:tbl>
              <a:tblPr firstRow="1" bandRow="1">
                <a:tableStyleId>{5C22544A-7EE6-4342-B048-85BDC9FD1C3A}</a:tableStyleId>
              </a:tblPr>
              <a:tblGrid>
                <a:gridCol w="699107">
                  <a:extLst>
                    <a:ext uri="{9D8B030D-6E8A-4147-A177-3AD203B41FA5}">
                      <a16:colId xmlns:a16="http://schemas.microsoft.com/office/drawing/2014/main" xmlns="" val="20000"/>
                    </a:ext>
                  </a:extLst>
                </a:gridCol>
                <a:gridCol w="1550628">
                  <a:extLst>
                    <a:ext uri="{9D8B030D-6E8A-4147-A177-3AD203B41FA5}">
                      <a16:colId xmlns:a16="http://schemas.microsoft.com/office/drawing/2014/main" xmlns="" val="20001"/>
                    </a:ext>
                  </a:extLst>
                </a:gridCol>
                <a:gridCol w="1219874">
                  <a:extLst>
                    <a:ext uri="{9D8B030D-6E8A-4147-A177-3AD203B41FA5}">
                      <a16:colId xmlns:a16="http://schemas.microsoft.com/office/drawing/2014/main" xmlns="" val="20002"/>
                    </a:ext>
                  </a:extLst>
                </a:gridCol>
                <a:gridCol w="7046833">
                  <a:extLst>
                    <a:ext uri="{9D8B030D-6E8A-4147-A177-3AD203B41FA5}">
                      <a16:colId xmlns:a16="http://schemas.microsoft.com/office/drawing/2014/main" xmlns="" val="20003"/>
                    </a:ext>
                  </a:extLst>
                </a:gridCol>
              </a:tblGrid>
              <a:tr h="142206">
                <a:tc>
                  <a:txBody>
                    <a:bodyPr/>
                    <a:lstStyle/>
                    <a:p>
                      <a:r>
                        <a:rPr lang="en-US" dirty="0">
                          <a:latin typeface="Times New Roman" panose="02020603050405020304" pitchFamily="18" charset="0"/>
                          <a:cs typeface="Times New Roman" panose="02020603050405020304" pitchFamily="18" charset="0"/>
                        </a:rPr>
                        <a:t>S.NO</a:t>
                      </a:r>
                    </a:p>
                  </a:txBody>
                  <a:tcPr marL="84832" marR="84832"/>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marL="84832" marR="84832"/>
                </a:tc>
                <a:tc>
                  <a:txBody>
                    <a:bodyPr/>
                    <a:lstStyle/>
                    <a:p>
                      <a:r>
                        <a:rPr lang="en-US" dirty="0">
                          <a:latin typeface="Times New Roman" panose="02020603050405020304" pitchFamily="18" charset="0"/>
                          <a:cs typeface="Times New Roman" panose="02020603050405020304" pitchFamily="18" charset="0"/>
                        </a:rPr>
                        <a:t>Author </a:t>
                      </a:r>
                    </a:p>
                  </a:txBody>
                  <a:tcPr marL="84832" marR="84832"/>
                </a:tc>
                <a:tc>
                  <a:txBody>
                    <a:bodyPr/>
                    <a:lstStyle/>
                    <a:p>
                      <a:r>
                        <a:rPr lang="en-US" dirty="0">
                          <a:latin typeface="Times New Roman" panose="02020603050405020304" pitchFamily="18" charset="0"/>
                          <a:cs typeface="Times New Roman" panose="02020603050405020304" pitchFamily="18" charset="0"/>
                        </a:rPr>
                        <a:t>Content </a:t>
                      </a:r>
                    </a:p>
                  </a:txBody>
                  <a:tcPr marL="84832" marR="84832"/>
                </a:tc>
                <a:extLst>
                  <a:ext uri="{0D108BD9-81ED-4DB2-BD59-A6C34878D82A}">
                    <a16:rowId xmlns:a16="http://schemas.microsoft.com/office/drawing/2014/main" xmlns="" val="10000"/>
                  </a:ext>
                </a:extLst>
              </a:tr>
              <a:tr h="995442">
                <a:tc>
                  <a:txBody>
                    <a:bodyPr/>
                    <a:lstStyle/>
                    <a:p>
                      <a:r>
                        <a:rPr lang="en-US" sz="1600" dirty="0" smtClean="0">
                          <a:latin typeface="Times New Roman" panose="02020603050405020304" pitchFamily="18" charset="0"/>
                          <a:cs typeface="Times New Roman" panose="02020603050405020304" pitchFamily="18" charset="0"/>
                        </a:rPr>
                        <a:t>15</a:t>
                      </a:r>
                      <a:endParaRPr lang="en-US" sz="1600" dirty="0">
                        <a:latin typeface="Times New Roman" panose="02020603050405020304" pitchFamily="18" charset="0"/>
                        <a:cs typeface="Times New Roman" panose="02020603050405020304" pitchFamily="18" charset="0"/>
                      </a:endParaRPr>
                    </a:p>
                  </a:txBody>
                  <a:tcPr marL="84832" marR="84832"/>
                </a:tc>
                <a:tc>
                  <a:txBody>
                    <a:bodyPr/>
                    <a:lstStyle/>
                    <a:p>
                      <a:r>
                        <a:rPr lang="en-US" dirty="0" smtClean="0">
                          <a:latin typeface="Times New Roman" panose="02020603050405020304" pitchFamily="18" charset="0"/>
                          <a:cs typeface="Times New Roman" panose="02020603050405020304" pitchFamily="18" charset="0"/>
                        </a:rPr>
                        <a:t>A Review of</a:t>
                      </a:r>
                    </a:p>
                    <a:p>
                      <a:r>
                        <a:rPr lang="en-US" dirty="0" smtClean="0">
                          <a:latin typeface="Times New Roman" panose="02020603050405020304" pitchFamily="18" charset="0"/>
                          <a:cs typeface="Times New Roman" panose="02020603050405020304" pitchFamily="18" charset="0"/>
                        </a:rPr>
                        <a:t>Hybrid Intelligent</a:t>
                      </a:r>
                    </a:p>
                    <a:p>
                      <a:r>
                        <a:rPr lang="en-US" dirty="0" smtClean="0">
                          <a:latin typeface="Times New Roman" panose="02020603050405020304" pitchFamily="18" charset="0"/>
                          <a:cs typeface="Times New Roman" panose="02020603050405020304" pitchFamily="18" charset="0"/>
                        </a:rPr>
                        <a:t>Systems for Brain</a:t>
                      </a:r>
                    </a:p>
                    <a:p>
                      <a:r>
                        <a:rPr lang="en-US" dirty="0" smtClean="0">
                          <a:latin typeface="Times New Roman" panose="02020603050405020304" pitchFamily="18" charset="0"/>
                          <a:cs typeface="Times New Roman" panose="02020603050405020304" pitchFamily="18" charset="0"/>
                        </a:rPr>
                        <a:t>Tumor Detection</a:t>
                      </a:r>
                    </a:p>
                    <a:p>
                      <a:r>
                        <a:rPr lang="en-US" dirty="0" smtClean="0">
                          <a:latin typeface="Times New Roman" panose="02020603050405020304" pitchFamily="18" charset="0"/>
                          <a:cs typeface="Times New Roman" panose="02020603050405020304" pitchFamily="18" charset="0"/>
                        </a:rPr>
                        <a:t>and Classification</a:t>
                      </a:r>
                      <a:endParaRPr lang="en-IN" dirty="0">
                        <a:latin typeface="Times New Roman" panose="02020603050405020304" pitchFamily="18" charset="0"/>
                        <a:cs typeface="Times New Roman" panose="02020603050405020304" pitchFamily="18" charset="0"/>
                      </a:endParaRPr>
                    </a:p>
                  </a:txBody>
                  <a:tcPr marL="84832" marR="84832"/>
                </a:tc>
                <a:tc>
                  <a:txBody>
                    <a:bodyPr/>
                    <a:lstStyle/>
                    <a:p>
                      <a:r>
                        <a:rPr lang="da-DK" dirty="0" smtClean="0">
                          <a:latin typeface="Times New Roman" panose="02020603050405020304" pitchFamily="18" charset="0"/>
                          <a:cs typeface="Times New Roman" panose="02020603050405020304" pitchFamily="18" charset="0"/>
                        </a:rPr>
                        <a:t>ark Anderson et</a:t>
                      </a:r>
                    </a:p>
                    <a:p>
                      <a:r>
                        <a:rPr lang="da-DK" dirty="0" smtClean="0">
                          <a:latin typeface="Times New Roman" panose="02020603050405020304" pitchFamily="18" charset="0"/>
                          <a:cs typeface="Times New Roman" panose="02020603050405020304" pitchFamily="18" charset="0"/>
                        </a:rPr>
                        <a:t>al.</a:t>
                      </a:r>
                    </a:p>
                    <a:p>
                      <a:endParaRPr lang="da-DK" dirty="0" smtClean="0">
                        <a:latin typeface="Times New Roman" panose="02020603050405020304" pitchFamily="18" charset="0"/>
                        <a:cs typeface="Times New Roman" panose="02020603050405020304" pitchFamily="18" charset="0"/>
                      </a:endParaRPr>
                    </a:p>
                    <a:p>
                      <a:r>
                        <a:rPr lang="da-DK" dirty="0" smtClean="0">
                          <a:latin typeface="Times New Roman" panose="02020603050405020304" pitchFamily="18" charset="0"/>
                          <a:cs typeface="Times New Roman" panose="02020603050405020304" pitchFamily="18" charset="0"/>
                        </a:rPr>
                        <a:t>Year: 2020</a:t>
                      </a:r>
                      <a:endParaRPr lang="en-IN" dirty="0">
                        <a:latin typeface="Times New Roman" panose="02020603050405020304" pitchFamily="18" charset="0"/>
                        <a:cs typeface="Times New Roman" panose="02020603050405020304" pitchFamily="18" charset="0"/>
                      </a:endParaRPr>
                    </a:p>
                  </a:txBody>
                  <a:tcPr marL="84832" marR="84832"/>
                </a:tc>
                <a:tc>
                  <a:txBody>
                    <a:bodyPr/>
                    <a:lstStyle/>
                    <a:p>
                      <a:r>
                        <a:rPr lang="en-US" dirty="0" smtClean="0">
                          <a:latin typeface="Times New Roman" panose="02020603050405020304" pitchFamily="18" charset="0"/>
                          <a:cs typeface="Times New Roman" panose="02020603050405020304" pitchFamily="18" charset="0"/>
                        </a:rPr>
                        <a:t> This review examines the use of hybrid intelligent systems, including combinations of fuzzy logic, neural networks, and evolutionary algorithms, for brain tumor detection and classification. The review highlights the advantages of hybrid intelligent systems in handling the complexity and variability of brain tumor data, leading to improved diagnostic accuracy. Many studies focus on small-scale datasets, limiting the generalizability of findings to real-world clinical settings with larger and more diverse patient populations.</a:t>
                      </a:r>
                      <a:endParaRPr lang="en-IN" dirty="0">
                        <a:latin typeface="Times New Roman" panose="02020603050405020304" pitchFamily="18" charset="0"/>
                        <a:cs typeface="Times New Roman" panose="02020603050405020304" pitchFamily="18" charset="0"/>
                      </a:endParaRPr>
                    </a:p>
                  </a:txBody>
                  <a:tcPr marL="84832" marR="84832"/>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1781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the existing system we can identify the brain tumor part with normal image processing concept.</a:t>
            </a:r>
          </a:p>
          <a:p>
            <a:pPr algn="just"/>
            <a:r>
              <a:rPr lang="en-US" dirty="0" smtClean="0">
                <a:latin typeface="Times New Roman" panose="02020603050405020304" pitchFamily="18" charset="0"/>
                <a:cs typeface="Times New Roman" panose="02020603050405020304" pitchFamily="18" charset="0"/>
              </a:rPr>
              <a:t>By using the image processing concept sometimes or many times we cannot identify the tumor part </a:t>
            </a:r>
          </a:p>
          <a:p>
            <a:pPr algn="just"/>
            <a:r>
              <a:rPr lang="en-US" dirty="0" smtClean="0">
                <a:latin typeface="Times New Roman" panose="02020603050405020304" pitchFamily="18" charset="0"/>
                <a:cs typeface="Times New Roman" panose="02020603050405020304" pitchFamily="18" charset="0"/>
              </a:rPr>
              <a:t>Also from the reference papers we can easily identify they mention about the segmentation part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8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Disadvantages of 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By using normal image processing techniques what will happen is we can’t get the accuracy of the brain tumor and detection of brain tumor will be very undefined. </a:t>
            </a:r>
          </a:p>
          <a:p>
            <a:pPr algn="just"/>
            <a:r>
              <a:rPr lang="en-US" dirty="0" smtClean="0">
                <a:latin typeface="Times New Roman" panose="02020603050405020304" pitchFamily="18" charset="0"/>
                <a:cs typeface="Times New Roman" panose="02020603050405020304" pitchFamily="18" charset="0"/>
              </a:rPr>
              <a:t>By using machine learning we going to train, test and validation process will be there.</a:t>
            </a:r>
          </a:p>
          <a:p>
            <a:pPr lvl="0" algn="just"/>
            <a:r>
              <a:rPr lang="en-US" dirty="0">
                <a:latin typeface="Times New Roman" panose="02020603050405020304" pitchFamily="18" charset="0"/>
                <a:cs typeface="Times New Roman" panose="02020603050405020304" pitchFamily="18" charset="0"/>
              </a:rPr>
              <a:t>There is not much work done on brain tumor detection.</a:t>
            </a:r>
          </a:p>
          <a:p>
            <a:pPr lvl="0" algn="just"/>
            <a:r>
              <a:rPr lang="en-US" dirty="0">
                <a:latin typeface="Times New Roman" panose="02020603050405020304" pitchFamily="18" charset="0"/>
                <a:cs typeface="Times New Roman" panose="02020603050405020304" pitchFamily="18" charset="0"/>
              </a:rPr>
              <a:t>It is found from the literature survey that brain tumor detection is done using the symptoms of the disease and by taking patient history but not using image processing. </a:t>
            </a:r>
          </a:p>
          <a:p>
            <a:pPr lvl="0" algn="just"/>
            <a:r>
              <a:rPr lang="en-US" dirty="0">
                <a:latin typeface="Times New Roman" panose="02020603050405020304" pitchFamily="18" charset="0"/>
                <a:cs typeface="Times New Roman" panose="02020603050405020304" pitchFamily="18" charset="0"/>
              </a:rPr>
              <a:t>So, here we cant predict the disease in the early stage ,it will become difficult when it goes to further states,</a:t>
            </a:r>
          </a:p>
          <a:p>
            <a:pPr algn="just"/>
            <a:r>
              <a:rPr lang="en-US" dirty="0">
                <a:latin typeface="Times New Roman" panose="02020603050405020304" pitchFamily="18" charset="0"/>
                <a:cs typeface="Times New Roman" panose="02020603050405020304" pitchFamily="18" charset="0"/>
              </a:rPr>
              <a:t>Detecting the disease is very slow</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17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Proposed system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Using the </a:t>
            </a:r>
            <a:r>
              <a:rPr lang="en-US" dirty="0" err="1" smtClean="0">
                <a:latin typeface="Times New Roman" panose="02020603050405020304" pitchFamily="18" charset="0"/>
                <a:cs typeface="Times New Roman" panose="02020603050405020304" pitchFamily="18" charset="0"/>
              </a:rPr>
              <a:t>resnet</a:t>
            </a:r>
            <a:r>
              <a:rPr lang="en-US" dirty="0" smtClean="0">
                <a:latin typeface="Times New Roman" panose="02020603050405020304" pitchFamily="18" charset="0"/>
                <a:cs typeface="Times New Roman" panose="02020603050405020304" pitchFamily="18" charset="0"/>
              </a:rPr>
              <a:t> architecture and a few essential components, the suggested system seeks to identify brain cancers from CT scans. To improve image clarity, preprocessing is done after high-quality image acquisition.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system classifies tumorous versus non-tumorous regions using </a:t>
            </a:r>
            <a:r>
              <a:rPr lang="en-US" dirty="0" err="1" smtClean="0">
                <a:latin typeface="Times New Roman" panose="02020603050405020304" pitchFamily="18" charset="0"/>
                <a:cs typeface="Times New Roman" panose="02020603050405020304" pitchFamily="18" charset="0"/>
              </a:rPr>
              <a:t>resnet</a:t>
            </a:r>
            <a:r>
              <a:rPr lang="en-US" dirty="0" smtClean="0">
                <a:latin typeface="Times New Roman" panose="02020603050405020304" pitchFamily="18" charset="0"/>
                <a:cs typeface="Times New Roman" panose="02020603050405020304" pitchFamily="18" charset="0"/>
              </a:rPr>
              <a:t> for feature extraction.</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It incorporates visualization strategies to draw attention to identified tumors, improving interpretation and integrating them into clinical procedures.</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95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Advantages of 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 </a:t>
            </a:r>
            <a:r>
              <a:rPr lang="en-IN" dirty="0"/>
              <a:t>High </a:t>
            </a:r>
            <a:r>
              <a:rPr lang="en-IN" dirty="0" smtClean="0"/>
              <a:t>Accuracy</a:t>
            </a:r>
          </a:p>
          <a:p>
            <a:r>
              <a:rPr lang="en-IN" dirty="0"/>
              <a:t>Early </a:t>
            </a:r>
            <a:r>
              <a:rPr lang="en-IN" dirty="0" smtClean="0"/>
              <a:t>Detection</a:t>
            </a:r>
          </a:p>
          <a:p>
            <a:r>
              <a:rPr lang="en-IN" dirty="0"/>
              <a:t>Scalability and Efficiency</a:t>
            </a:r>
            <a:endParaRPr lang="en-US" dirty="0"/>
          </a:p>
        </p:txBody>
      </p:sp>
    </p:spTree>
    <p:extLst>
      <p:ext uri="{BB962C8B-B14F-4D97-AF65-F5344CB8AC3E}">
        <p14:creationId xmlns:p14="http://schemas.microsoft.com/office/powerpoint/2010/main" val="3848620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Block diagram</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9282" y="1690688"/>
            <a:ext cx="10384518" cy="4822486"/>
          </a:xfrm>
          <a:prstGeom prst="rect">
            <a:avLst/>
          </a:prstGeom>
        </p:spPr>
      </p:pic>
    </p:spTree>
    <p:extLst>
      <p:ext uri="{BB962C8B-B14F-4D97-AF65-F5344CB8AC3E}">
        <p14:creationId xmlns:p14="http://schemas.microsoft.com/office/powerpoint/2010/main" val="37364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Tools (Hardware implementation)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System </a:t>
            </a:r>
            <a:r>
              <a:rPr lang="en-IN" dirty="0">
                <a:latin typeface="Times New Roman" panose="02020603050405020304" pitchFamily="18" charset="0"/>
                <a:cs typeface="Times New Roman" panose="02020603050405020304" pitchFamily="18" charset="0"/>
              </a:rPr>
              <a:t>		: Pentium i3 </a:t>
            </a:r>
            <a:r>
              <a:rPr lang="en-IN" dirty="0" smtClean="0">
                <a:latin typeface="Times New Roman" panose="02020603050405020304" pitchFamily="18" charset="0"/>
                <a:cs typeface="Times New Roman" panose="02020603050405020304" pitchFamily="18" charset="0"/>
              </a:rPr>
              <a:t>Processor</a:t>
            </a:r>
          </a:p>
          <a:p>
            <a:pPr algn="just"/>
            <a:r>
              <a:rPr lang="en-IN" dirty="0" smtClean="0">
                <a:latin typeface="Times New Roman" panose="02020603050405020304" pitchFamily="18" charset="0"/>
                <a:cs typeface="Times New Roman" panose="02020603050405020304" pitchFamily="18" charset="0"/>
              </a:rPr>
              <a:t>Hard </a:t>
            </a:r>
            <a:r>
              <a:rPr lang="en-IN" dirty="0">
                <a:latin typeface="Times New Roman" panose="02020603050405020304" pitchFamily="18" charset="0"/>
                <a:cs typeface="Times New Roman" panose="02020603050405020304" pitchFamily="18" charset="0"/>
              </a:rPr>
              <a:t>Disk 		: 500 GB</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Monitor </a:t>
            </a:r>
            <a:r>
              <a:rPr lang="en-IN" dirty="0">
                <a:latin typeface="Times New Roman" panose="02020603050405020304" pitchFamily="18" charset="0"/>
                <a:cs typeface="Times New Roman" panose="02020603050405020304" pitchFamily="18" charset="0"/>
              </a:rPr>
              <a:t>		: 15’’ </a:t>
            </a:r>
            <a:r>
              <a:rPr lang="en-IN" dirty="0" smtClean="0">
                <a:latin typeface="Times New Roman" panose="02020603050405020304" pitchFamily="18" charset="0"/>
                <a:cs typeface="Times New Roman" panose="02020603050405020304" pitchFamily="18" charset="0"/>
              </a:rPr>
              <a:t>LED</a:t>
            </a:r>
          </a:p>
          <a:p>
            <a:pPr algn="just"/>
            <a:r>
              <a:rPr lang="en-IN" dirty="0" smtClean="0">
                <a:latin typeface="Times New Roman" panose="02020603050405020304" pitchFamily="18" charset="0"/>
                <a:cs typeface="Times New Roman" panose="02020603050405020304" pitchFamily="18" charset="0"/>
              </a:rPr>
              <a:t>Input </a:t>
            </a:r>
            <a:r>
              <a:rPr lang="en-IN" dirty="0">
                <a:latin typeface="Times New Roman" panose="02020603050405020304" pitchFamily="18" charset="0"/>
                <a:cs typeface="Times New Roman" panose="02020603050405020304" pitchFamily="18" charset="0"/>
              </a:rPr>
              <a:t>Devices 	: Keyboard, </a:t>
            </a:r>
            <a:r>
              <a:rPr lang="en-IN" dirty="0" smtClean="0">
                <a:latin typeface="Times New Roman" panose="02020603050405020304" pitchFamily="18" charset="0"/>
                <a:cs typeface="Times New Roman" panose="02020603050405020304" pitchFamily="18" charset="0"/>
              </a:rPr>
              <a:t>Mouse</a:t>
            </a:r>
          </a:p>
          <a:p>
            <a:pPr algn="just"/>
            <a:r>
              <a:rPr lang="en-IN" dirty="0" smtClean="0">
                <a:latin typeface="Times New Roman" panose="02020603050405020304" pitchFamily="18" charset="0"/>
                <a:cs typeface="Times New Roman" panose="02020603050405020304" pitchFamily="18" charset="0"/>
              </a:rPr>
              <a:t>Ram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 GB</a:t>
            </a:r>
          </a:p>
        </p:txBody>
      </p:sp>
    </p:spTree>
    <p:extLst>
      <p:ext uri="{BB962C8B-B14F-4D97-AF65-F5344CB8AC3E}">
        <p14:creationId xmlns:p14="http://schemas.microsoft.com/office/powerpoint/2010/main" val="342493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Software implementation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Operating system 	: Windows </a:t>
            </a:r>
            <a:r>
              <a:rPr lang="en-US" dirty="0" smtClean="0">
                <a:latin typeface="Times New Roman" panose="02020603050405020304" pitchFamily="18" charset="0"/>
                <a:cs typeface="Times New Roman" panose="02020603050405020304" pitchFamily="18" charset="0"/>
              </a:rPr>
              <a:t>10</a:t>
            </a:r>
          </a:p>
          <a:p>
            <a:pPr algn="just"/>
            <a:r>
              <a:rPr lang="en-US" dirty="0" smtClean="0">
                <a:latin typeface="Times New Roman" panose="02020603050405020304" pitchFamily="18" charset="0"/>
                <a:cs typeface="Times New Roman" panose="02020603050405020304" pitchFamily="18" charset="0"/>
              </a:rPr>
              <a:t>Coding </a:t>
            </a:r>
            <a:r>
              <a:rPr lang="en-US" dirty="0">
                <a:latin typeface="Times New Roman" panose="02020603050405020304" pitchFamily="18" charset="0"/>
                <a:cs typeface="Times New Roman" panose="02020603050405020304" pitchFamily="18" charset="0"/>
              </a:rPr>
              <a:t>Language 	: </a:t>
            </a:r>
            <a:r>
              <a:rPr lang="en-US" dirty="0" smtClean="0">
                <a:latin typeface="Times New Roman" panose="02020603050405020304" pitchFamily="18" charset="0"/>
                <a:cs typeface="Times New Roman" panose="02020603050405020304" pitchFamily="18" charset="0"/>
              </a:rPr>
              <a:t> python </a:t>
            </a:r>
          </a:p>
          <a:p>
            <a:pPr algn="just"/>
            <a:r>
              <a:rPr lang="en-US" dirty="0" smtClean="0">
                <a:latin typeface="Times New Roman" panose="02020603050405020304" pitchFamily="18" charset="0"/>
                <a:cs typeface="Times New Roman" panose="02020603050405020304" pitchFamily="18" charset="0"/>
              </a:rPr>
              <a:t>Software used                 :python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90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Abstract</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 A major obstacle to early brain tumor detection is the late onset of cancer-specific symptoms, which raises the death rate. This project suggests a technique for exploiting CT scans to detect brain cancers, emphasizing the ResNet architecture for increased precision. We use cutting-edge image processing methods to improve CT scan quality, which helps in tumor localization. After the pre-processed images have been analyzed, the ResNet model is used to precisely detect tumorous regions by utilizing its deep learning capabilities. Our results demonstrate the efficacy of the model with a high training accuracy of roughly 98.7%. Through timely diagnosis and care, this strategy seeks to improve patient outcomes by offering a dependable tool for early brain cancer identification.</a:t>
            </a:r>
            <a:endParaRPr lang="en-US" dirty="0"/>
          </a:p>
        </p:txBody>
      </p:sp>
    </p:spTree>
    <p:extLst>
      <p:ext uri="{BB962C8B-B14F-4D97-AF65-F5344CB8AC3E}">
        <p14:creationId xmlns:p14="http://schemas.microsoft.com/office/powerpoint/2010/main" val="282795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t>In conclusion ,the suggested brain tumor detection system, which makes use of the </a:t>
            </a:r>
            <a:r>
              <a:rPr lang="en-US" dirty="0" err="1" smtClean="0"/>
              <a:t>resnet</a:t>
            </a:r>
            <a:r>
              <a:rPr lang="en-US" dirty="0" smtClean="0"/>
              <a:t> architecture, offers a viable strategy for raising medical imaging diagnostic precision. </a:t>
            </a:r>
          </a:p>
          <a:p>
            <a:pPr algn="just"/>
            <a:r>
              <a:rPr lang="en-US" dirty="0" smtClean="0"/>
              <a:t>The system successfully detects and categorizes brain cancers from </a:t>
            </a:r>
            <a:r>
              <a:rPr lang="en-US" dirty="0" err="1" smtClean="0"/>
              <a:t>ct</a:t>
            </a:r>
            <a:r>
              <a:rPr lang="en-US" dirty="0" smtClean="0"/>
              <a:t> images by leveraging sophisticated preprocessing methods and </a:t>
            </a:r>
            <a:r>
              <a:rPr lang="en-US" dirty="0" err="1" smtClean="0"/>
              <a:t>resnet's</a:t>
            </a:r>
            <a:r>
              <a:rPr lang="en-US" dirty="0" smtClean="0"/>
              <a:t> potent feature extraction capabilities. The model's strong performance and high accuracy show how it might help with early diagnosis, which will improve patient outcomes in the long run. Additionally, the technology is a useful complement to clinical workflows because the visualization features help medical practitioners analyze data.</a:t>
            </a:r>
            <a:endParaRPr lang="en-IN" dirty="0"/>
          </a:p>
        </p:txBody>
      </p:sp>
    </p:spTree>
    <p:extLst>
      <p:ext uri="{BB962C8B-B14F-4D97-AF65-F5344CB8AC3E}">
        <p14:creationId xmlns:p14="http://schemas.microsoft.com/office/powerpoint/2010/main" val="354963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US" dirty="0" err="1"/>
              <a:t>Rahib</a:t>
            </a:r>
            <a:r>
              <a:rPr lang="en-US" dirty="0"/>
              <a:t> L, Smith BD, </a:t>
            </a:r>
            <a:r>
              <a:rPr lang="en-US" dirty="0" err="1"/>
              <a:t>Aizenberg</a:t>
            </a:r>
            <a:r>
              <a:rPr lang="en-US" dirty="0"/>
              <a:t> R, </a:t>
            </a:r>
            <a:r>
              <a:rPr lang="en-US" dirty="0" err="1"/>
              <a:t>Rosenzweig</a:t>
            </a:r>
            <a:r>
              <a:rPr lang="en-US" dirty="0"/>
              <a:t> AB, </a:t>
            </a:r>
            <a:r>
              <a:rPr lang="en-US" dirty="0" err="1"/>
              <a:t>Fleshman</a:t>
            </a:r>
            <a:r>
              <a:rPr lang="en-US" dirty="0"/>
              <a:t> JM, </a:t>
            </a:r>
            <a:r>
              <a:rPr lang="en-US" dirty="0" err="1"/>
              <a:t>Matrisian</a:t>
            </a:r>
            <a:r>
              <a:rPr lang="en-US" dirty="0"/>
              <a:t> LM. Projecting cancer incidence and deaths to 2030: the unexpected burden of thyroid, liver, and pancreas cancers in the United States. Cancer Res 2020; 74: 2913–21.</a:t>
            </a:r>
            <a:endParaRPr lang="en-IN" dirty="0"/>
          </a:p>
          <a:p>
            <a:pPr marL="514350" lvl="0" indent="-514350">
              <a:buFont typeface="+mj-lt"/>
              <a:buAutoNum type="arabicPeriod"/>
            </a:pPr>
            <a:r>
              <a:rPr lang="en-US" dirty="0" smtClean="0"/>
              <a:t>Ryan </a:t>
            </a:r>
            <a:r>
              <a:rPr lang="en-US" dirty="0"/>
              <a:t>DP, Hong TS, </a:t>
            </a:r>
            <a:r>
              <a:rPr lang="en-US" dirty="0" err="1"/>
              <a:t>Bardeesy</a:t>
            </a:r>
            <a:r>
              <a:rPr lang="en-US" dirty="0"/>
              <a:t> N. Brain adenocarcinoma. N </a:t>
            </a:r>
            <a:r>
              <a:rPr lang="en-US" dirty="0" err="1"/>
              <a:t>Engl</a:t>
            </a:r>
            <a:r>
              <a:rPr lang="en-US" dirty="0"/>
              <a:t> J Med 2020; 371: 1039–49.</a:t>
            </a:r>
            <a:endParaRPr lang="en-IN" dirty="0"/>
          </a:p>
          <a:p>
            <a:pPr marL="514350" lvl="0" indent="-514350">
              <a:buFont typeface="+mj-lt"/>
              <a:buAutoNum type="arabicPeriod"/>
            </a:pPr>
            <a:r>
              <a:rPr lang="en-US" dirty="0"/>
              <a:t>Al-</a:t>
            </a:r>
            <a:r>
              <a:rPr lang="en-US" dirty="0" err="1"/>
              <a:t>Hawary</a:t>
            </a:r>
            <a:r>
              <a:rPr lang="en-US" dirty="0"/>
              <a:t> MM, Francis IR, Chari ST, et al. Brain ductal adenocarcinoma radiology reporting template: consensus statement of the Society of Abdominal Radiology and the American Brain Association. Radiology 2020; 270: 248–60.</a:t>
            </a:r>
            <a:endParaRPr lang="en-IN" dirty="0"/>
          </a:p>
          <a:p>
            <a:pPr marL="514350" lvl="0" indent="-514350">
              <a:buFont typeface="+mj-lt"/>
              <a:buAutoNum type="arabicPeriod"/>
            </a:pPr>
            <a:r>
              <a:rPr lang="en-US" dirty="0"/>
              <a:t>Dewitt J, </a:t>
            </a:r>
            <a:r>
              <a:rPr lang="en-US" dirty="0" err="1"/>
              <a:t>Devereaux</a:t>
            </a:r>
            <a:r>
              <a:rPr lang="en-US" dirty="0"/>
              <a:t> BM, Lehman GA, Sherman S, </a:t>
            </a:r>
            <a:r>
              <a:rPr lang="en-US" dirty="0" err="1"/>
              <a:t>Imperiale</a:t>
            </a:r>
            <a:r>
              <a:rPr lang="en-US" dirty="0"/>
              <a:t> TF. Comparison of endoscopic ultrasound and computed tomography for the preoperative evaluation of brain cancer: a systematic review. </a:t>
            </a:r>
            <a:r>
              <a:rPr lang="en-US" dirty="0" err="1"/>
              <a:t>Clin</a:t>
            </a:r>
            <a:r>
              <a:rPr lang="en-US" dirty="0"/>
              <a:t> </a:t>
            </a:r>
            <a:r>
              <a:rPr lang="en-US" dirty="0" err="1"/>
              <a:t>Gastroenterol</a:t>
            </a:r>
            <a:r>
              <a:rPr lang="en-US" dirty="0"/>
              <a:t> </a:t>
            </a:r>
            <a:r>
              <a:rPr lang="en-US" dirty="0" err="1"/>
              <a:t>Hepatol</a:t>
            </a:r>
            <a:r>
              <a:rPr lang="en-US" dirty="0"/>
              <a:t> 2021; 4: 717–25; quiz 664</a:t>
            </a:r>
            <a:r>
              <a:rPr lang="en-US" dirty="0" smtClean="0"/>
              <a:t>.</a:t>
            </a:r>
          </a:p>
          <a:p>
            <a:pPr marL="514350" indent="-514350">
              <a:buFont typeface="+mj-lt"/>
              <a:buAutoNum type="arabicPeriod"/>
            </a:pPr>
            <a:r>
              <a:rPr lang="en-IN" dirty="0"/>
              <a:t>M.W. Wagner et al., "</a:t>
            </a:r>
            <a:r>
              <a:rPr lang="en-IN" dirty="0" err="1"/>
              <a:t>Radiomic</a:t>
            </a:r>
            <a:r>
              <a:rPr lang="en-IN" dirty="0"/>
              <a:t> features based on MRI predict progression-free survival in </a:t>
            </a:r>
            <a:r>
              <a:rPr lang="en-IN" dirty="0" err="1"/>
              <a:t>pediatric</a:t>
            </a:r>
            <a:r>
              <a:rPr lang="en-IN" dirty="0"/>
              <a:t> diffuse midline </a:t>
            </a:r>
            <a:r>
              <a:rPr lang="en-IN" dirty="0" err="1"/>
              <a:t>glioma</a:t>
            </a:r>
            <a:r>
              <a:rPr lang="en-IN" dirty="0"/>
              <a:t>/diffuse intrinsic </a:t>
            </a:r>
            <a:r>
              <a:rPr lang="en-IN" dirty="0" err="1"/>
              <a:t>pontine</a:t>
            </a:r>
            <a:r>
              <a:rPr lang="en-IN" dirty="0"/>
              <a:t> </a:t>
            </a:r>
            <a:r>
              <a:rPr lang="en-IN" dirty="0" err="1"/>
              <a:t>glioma</a:t>
            </a:r>
            <a:r>
              <a:rPr lang="en-IN" dirty="0"/>
              <a:t>", </a:t>
            </a:r>
            <a:r>
              <a:rPr lang="en-IN" i="1" dirty="0"/>
              <a:t>Can </a:t>
            </a:r>
            <a:r>
              <a:rPr lang="en-IN" i="1" dirty="0" err="1"/>
              <a:t>Assoc</a:t>
            </a:r>
            <a:r>
              <a:rPr lang="en-IN" i="1" dirty="0"/>
              <a:t> </a:t>
            </a:r>
            <a:r>
              <a:rPr lang="en-IN" i="1" dirty="0" err="1"/>
              <a:t>Radiol</a:t>
            </a:r>
            <a:r>
              <a:rPr lang="en-IN" i="1" dirty="0"/>
              <a:t> J</a:t>
            </a:r>
            <a:r>
              <a:rPr lang="en-IN" dirty="0"/>
              <a:t>, pp. 8465371221109921, 2022</a:t>
            </a:r>
          </a:p>
          <a:p>
            <a:pPr marL="514350" lvl="0" indent="-514350">
              <a:buFont typeface="+mj-lt"/>
              <a:buAutoNum type="arabicPeriod"/>
            </a:pPr>
            <a:endParaRPr lang="en-IN"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82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startAt="6"/>
            </a:pPr>
            <a:r>
              <a:rPr lang="en-IN" dirty="0"/>
              <a:t>J.L. Leach et al., "MR imaging features of diffuse intrinsic </a:t>
            </a:r>
            <a:r>
              <a:rPr lang="en-IN" dirty="0" err="1"/>
              <a:t>pontine</a:t>
            </a:r>
            <a:r>
              <a:rPr lang="en-IN" dirty="0"/>
              <a:t> </a:t>
            </a:r>
            <a:r>
              <a:rPr lang="en-IN" dirty="0" err="1"/>
              <a:t>glioma</a:t>
            </a:r>
            <a:r>
              <a:rPr lang="en-IN" dirty="0"/>
              <a:t> and relationship to overall survival: report from the International DIPG Registry", </a:t>
            </a:r>
            <a:r>
              <a:rPr lang="en-IN" i="1" dirty="0" err="1"/>
              <a:t>Neuro</a:t>
            </a:r>
            <a:r>
              <a:rPr lang="en-IN" i="1" dirty="0"/>
              <a:t> </a:t>
            </a:r>
            <a:r>
              <a:rPr lang="en-IN" i="1" dirty="0" err="1"/>
              <a:t>Oncol</a:t>
            </a:r>
            <a:r>
              <a:rPr lang="en-IN" dirty="0"/>
              <a:t>, vol. 22, no. 11, pp. 1647-1657, 2020</a:t>
            </a:r>
          </a:p>
          <a:p>
            <a:pPr marL="514350" lvl="0" indent="-514350">
              <a:buFont typeface="+mj-lt"/>
              <a:buAutoNum type="arabicPeriod" startAt="6"/>
            </a:pPr>
            <a:r>
              <a:rPr lang="en-IN" dirty="0"/>
              <a:t>U. </a:t>
            </a:r>
            <a:r>
              <a:rPr lang="en-IN" dirty="0" err="1"/>
              <a:t>Baid</a:t>
            </a:r>
            <a:r>
              <a:rPr lang="en-IN" dirty="0"/>
              <a:t> et al., "The RSNA-ASNR-MICCAI </a:t>
            </a:r>
            <a:r>
              <a:rPr lang="en-IN" dirty="0" err="1"/>
              <a:t>BraTS</a:t>
            </a:r>
            <a:r>
              <a:rPr lang="en-IN" dirty="0"/>
              <a:t> 2021 Benchmark on Brain </a:t>
            </a:r>
            <a:r>
              <a:rPr lang="en-IN" dirty="0" err="1"/>
              <a:t>Tumor</a:t>
            </a:r>
            <a:r>
              <a:rPr lang="en-IN" dirty="0"/>
              <a:t> Segmentation and </a:t>
            </a:r>
            <a:r>
              <a:rPr lang="en-IN" dirty="0" err="1"/>
              <a:t>Radiogenomic</a:t>
            </a:r>
            <a:r>
              <a:rPr lang="en-IN" dirty="0"/>
              <a:t> Classification", 2021</a:t>
            </a:r>
          </a:p>
          <a:p>
            <a:pPr marL="514350" lvl="0" indent="-514350">
              <a:buFont typeface="+mj-lt"/>
              <a:buAutoNum type="arabicPeriod" startAt="6"/>
            </a:pPr>
            <a:r>
              <a:rPr lang="en-IN" dirty="0" smtClean="0"/>
              <a:t>F</a:t>
            </a:r>
            <a:r>
              <a:rPr lang="en-IN" dirty="0"/>
              <a:t>. </a:t>
            </a:r>
            <a:r>
              <a:rPr lang="en-IN" dirty="0" err="1"/>
              <a:t>Isensee</a:t>
            </a:r>
            <a:r>
              <a:rPr lang="en-IN" dirty="0"/>
              <a:t>, P.F. Jaeger, S.A. Kohl, J. Petersen and K.H. Maier-Hein, "</a:t>
            </a:r>
            <a:r>
              <a:rPr lang="en-IN" dirty="0" err="1"/>
              <a:t>nnU</a:t>
            </a:r>
            <a:r>
              <a:rPr lang="en-IN" dirty="0"/>
              <a:t>-Net: a self-configuring method for deep learning-based biomedical image segmentation", </a:t>
            </a:r>
            <a:r>
              <a:rPr lang="en-IN" i="1" dirty="0"/>
              <a:t>Nature Methods</a:t>
            </a:r>
            <a:r>
              <a:rPr lang="en-IN" dirty="0"/>
              <a:t>, pp. 1-9, 2020</a:t>
            </a:r>
          </a:p>
          <a:p>
            <a:pPr marL="514350" lvl="0" indent="-514350">
              <a:buFont typeface="+mj-lt"/>
              <a:buAutoNum type="arabicPeriod" startAt="6"/>
            </a:pPr>
            <a:r>
              <a:rPr lang="en-IN" dirty="0"/>
              <a:t>R. </a:t>
            </a:r>
            <a:r>
              <a:rPr lang="en-IN" dirty="0" err="1"/>
              <a:t>Madhogarhia</a:t>
            </a:r>
            <a:r>
              <a:rPr lang="en-IN" dirty="0"/>
              <a:t> et al., "Automated segmentation of </a:t>
            </a:r>
            <a:r>
              <a:rPr lang="en-IN" dirty="0" err="1"/>
              <a:t>pediatric</a:t>
            </a:r>
            <a:r>
              <a:rPr lang="en-IN" dirty="0"/>
              <a:t> brain </a:t>
            </a:r>
            <a:r>
              <a:rPr lang="en-IN" dirty="0" err="1"/>
              <a:t>tumors</a:t>
            </a:r>
            <a:r>
              <a:rPr lang="en-IN" dirty="0"/>
              <a:t> based on multi-parametric MRI and deep learning", </a:t>
            </a:r>
            <a:r>
              <a:rPr lang="en-IN" i="1" dirty="0"/>
              <a:t>SPIE Medical Imaging</a:t>
            </a:r>
            <a:r>
              <a:rPr lang="en-IN" dirty="0"/>
              <a:t>, vol. 12033, pp. 120332R, 2022</a:t>
            </a:r>
          </a:p>
          <a:p>
            <a:endParaRPr lang="en-IN" dirty="0"/>
          </a:p>
        </p:txBody>
      </p:sp>
    </p:spTree>
    <p:extLst>
      <p:ext uri="{BB962C8B-B14F-4D97-AF65-F5344CB8AC3E}">
        <p14:creationId xmlns:p14="http://schemas.microsoft.com/office/powerpoint/2010/main" val="51628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514350" lvl="0" indent="-514350">
              <a:buFont typeface="+mj-lt"/>
              <a:buAutoNum type="arabicPeriod" startAt="10"/>
            </a:pPr>
            <a:r>
              <a:rPr lang="en-IN" dirty="0"/>
              <a:t>A. Paul et al., "User-guided 3D active contour segmentation of anatomical structures: Significantly improved efficiency and reliability", </a:t>
            </a:r>
            <a:r>
              <a:rPr lang="en-IN" i="1" dirty="0" err="1"/>
              <a:t>NeuroImage</a:t>
            </a:r>
            <a:r>
              <a:rPr lang="en-IN" dirty="0"/>
              <a:t>, vol. 31, no. 3, pp. 1116-1128, 2021</a:t>
            </a:r>
          </a:p>
          <a:p>
            <a:pPr marL="514350" lvl="0" indent="-514350">
              <a:buFont typeface="+mj-lt"/>
              <a:buAutoNum type="arabicPeriod" startAt="10"/>
            </a:pPr>
            <a:r>
              <a:rPr lang="en-IN" dirty="0"/>
              <a:t>R. </a:t>
            </a:r>
            <a:r>
              <a:rPr lang="en-IN" dirty="0" err="1"/>
              <a:t>Cardenes</a:t>
            </a:r>
            <a:r>
              <a:rPr lang="en-IN" dirty="0"/>
              <a:t> et al., "A multidimensional segmentation evaluation for medical image data", </a:t>
            </a:r>
            <a:r>
              <a:rPr lang="en-IN" i="1" dirty="0" err="1"/>
              <a:t>Comput</a:t>
            </a:r>
            <a:r>
              <a:rPr lang="en-IN" i="1" dirty="0"/>
              <a:t> Methods </a:t>
            </a:r>
            <a:r>
              <a:rPr lang="en-IN" i="1" dirty="0" err="1"/>
              <a:t>Prog</a:t>
            </a:r>
            <a:r>
              <a:rPr lang="en-IN" i="1" dirty="0"/>
              <a:t> Biomed</a:t>
            </a:r>
            <a:r>
              <a:rPr lang="en-IN" dirty="0"/>
              <a:t>, vol. 96, no. 2, pp. 108-124, 2020</a:t>
            </a:r>
          </a:p>
          <a:p>
            <a:pPr marL="514350" lvl="0" indent="-514350">
              <a:buFont typeface="+mj-lt"/>
              <a:buAutoNum type="arabicPeriod" startAt="10"/>
            </a:pPr>
            <a:r>
              <a:rPr lang="en-IN" dirty="0"/>
              <a:t>Z. Jiang et al., "Brain </a:t>
            </a:r>
            <a:r>
              <a:rPr lang="en-IN" dirty="0" err="1"/>
              <a:t>tumor</a:t>
            </a:r>
            <a:r>
              <a:rPr lang="en-IN" dirty="0"/>
              <a:t> segmentation in multi-parametric magnetic resonance imaging using model </a:t>
            </a:r>
            <a:r>
              <a:rPr lang="en-IN" dirty="0" err="1"/>
              <a:t>ensembling</a:t>
            </a:r>
            <a:r>
              <a:rPr lang="en-IN" dirty="0"/>
              <a:t> and super-resolution", </a:t>
            </a:r>
            <a:r>
              <a:rPr lang="en-IN" i="1" dirty="0"/>
              <a:t>International MICCAI </a:t>
            </a:r>
            <a:r>
              <a:rPr lang="en-IN" i="1" dirty="0" err="1"/>
              <a:t>Brainlesion</a:t>
            </a:r>
            <a:r>
              <a:rPr lang="en-IN" i="1" dirty="0"/>
              <a:t> Workshop</a:t>
            </a:r>
            <a:r>
              <a:rPr lang="en-IN" dirty="0"/>
              <a:t>, pp. 125-137, 2021</a:t>
            </a:r>
          </a:p>
          <a:p>
            <a:pPr marL="514350" lvl="0" indent="-514350">
              <a:buFont typeface="+mj-lt"/>
              <a:buAutoNum type="arabicPeriod" startAt="10"/>
            </a:pPr>
            <a:r>
              <a:rPr lang="en-IN" dirty="0"/>
              <a:t>K.E. Warren, "Diffuse intrinsic </a:t>
            </a:r>
            <a:r>
              <a:rPr lang="en-IN" dirty="0" err="1"/>
              <a:t>pontine</a:t>
            </a:r>
            <a:r>
              <a:rPr lang="en-IN" dirty="0"/>
              <a:t> </a:t>
            </a:r>
            <a:r>
              <a:rPr lang="en-IN" dirty="0" err="1"/>
              <a:t>glioma</a:t>
            </a:r>
            <a:r>
              <a:rPr lang="en-IN" dirty="0"/>
              <a:t>: poised for progress", </a:t>
            </a:r>
            <a:r>
              <a:rPr lang="en-IN" i="1" dirty="0"/>
              <a:t>Front </a:t>
            </a:r>
            <a:r>
              <a:rPr lang="en-IN" i="1" dirty="0" err="1"/>
              <a:t>Oncol</a:t>
            </a:r>
            <a:r>
              <a:rPr lang="en-IN" dirty="0"/>
              <a:t>, vol. 2, pp. 205, 2021</a:t>
            </a:r>
          </a:p>
          <a:p>
            <a:pPr marL="514350" lvl="0" indent="-514350">
              <a:buFont typeface="+mj-lt"/>
              <a:buAutoNum type="arabicPeriod" startAt="10"/>
            </a:pPr>
            <a:r>
              <a:rPr lang="en-IN" dirty="0"/>
              <a:t>L.M. Hoffman et al., "Clinical Radiologic pathologic and molecular characteristics of long-term </a:t>
            </a:r>
            <a:r>
              <a:rPr lang="en-IN" dirty="0" err="1"/>
              <a:t>surviviors</a:t>
            </a:r>
            <a:r>
              <a:rPr lang="en-IN" dirty="0"/>
              <a:t> of diffuse intrinsic </a:t>
            </a:r>
            <a:r>
              <a:rPr lang="en-IN" dirty="0" err="1"/>
              <a:t>pontine</a:t>
            </a:r>
            <a:r>
              <a:rPr lang="en-IN" dirty="0"/>
              <a:t> </a:t>
            </a:r>
            <a:r>
              <a:rPr lang="en-IN" dirty="0" err="1"/>
              <a:t>glioma</a:t>
            </a:r>
            <a:r>
              <a:rPr lang="en-IN" dirty="0"/>
              <a:t> (DIPG): a collaborative report from the international and </a:t>
            </a:r>
            <a:r>
              <a:rPr lang="en-IN" dirty="0" err="1"/>
              <a:t>european</a:t>
            </a:r>
            <a:r>
              <a:rPr lang="en-IN" dirty="0"/>
              <a:t> society for </a:t>
            </a:r>
            <a:r>
              <a:rPr lang="en-IN" dirty="0" err="1"/>
              <a:t>pediatric</a:t>
            </a:r>
            <a:r>
              <a:rPr lang="en-IN" dirty="0"/>
              <a:t> oncology DIPG registries", </a:t>
            </a:r>
            <a:r>
              <a:rPr lang="en-IN" i="1" dirty="0"/>
              <a:t>J </a:t>
            </a:r>
            <a:r>
              <a:rPr lang="en-IN" i="1" dirty="0" err="1"/>
              <a:t>Clin</a:t>
            </a:r>
            <a:r>
              <a:rPr lang="en-IN" i="1" dirty="0"/>
              <a:t> </a:t>
            </a:r>
            <a:r>
              <a:rPr lang="en-IN" i="1" dirty="0" err="1"/>
              <a:t>Oncol</a:t>
            </a:r>
            <a:r>
              <a:rPr lang="en-IN" dirty="0"/>
              <a:t>, vol. 36, no. 19, pp. 1963-1972, 2020</a:t>
            </a:r>
          </a:p>
          <a:p>
            <a:pPr marL="514350" indent="-514350">
              <a:buFont typeface="+mj-lt"/>
              <a:buAutoNum type="arabicPeriod" startAt="10"/>
            </a:pPr>
            <a:endParaRPr lang="en-IN" b="1" dirty="0"/>
          </a:p>
        </p:txBody>
      </p:sp>
    </p:spTree>
    <p:extLst>
      <p:ext uri="{BB962C8B-B14F-4D97-AF65-F5344CB8AC3E}">
        <p14:creationId xmlns:p14="http://schemas.microsoft.com/office/powerpoint/2010/main" val="304417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Introduction</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Brain Cancer is the 10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most commonly diagnosed cancer in men and the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 women, but the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leading cancer death for both men and women in the United States. Brain Cancer is only the major cancer with a five-year relative survival rate in the single digits. A recent report issued by brain cancer action in 2020,brain cancer is expected to become the second largest leading cancer cause of cancer death in the united states</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major cause of this ,is the  late detection of the brain tumor  because there are no effective early detection methods available. Also most of the symptoms of brain tumor are vague and could be contributed to many other abdominal conditions. Also if the cancer has spread to the other organs the treatment becomes very difficult. So there is an urgent need of method that will help radiologists in diagnosis of the brain tumor at an early stage. There is not much work done on brain tumor detection. It is found from the literature survey that brain tumor detection is done by using the symptoms of the disease and taking patient history but not using image processing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56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IN" dirty="0"/>
          </a:p>
        </p:txBody>
      </p:sp>
      <p:sp>
        <p:nvSpPr>
          <p:cNvPr id="3" name="Content Placeholder 2"/>
          <p:cNvSpPr>
            <a:spLocks noGrp="1"/>
          </p:cNvSpPr>
          <p:nvPr>
            <p:ph idx="1"/>
          </p:nvPr>
        </p:nvSpPr>
        <p:spPr/>
        <p:txBody>
          <a:bodyPr/>
          <a:lstStyle/>
          <a:p>
            <a:r>
              <a:rPr lang="en-US" dirty="0"/>
              <a:t> The goal of this project is to improve classification accuracy from CT scans by creating an effective brain tumor detection system with the ResNet architecture. </a:t>
            </a:r>
            <a:endParaRPr lang="en-US" dirty="0" smtClean="0"/>
          </a:p>
          <a:p>
            <a:r>
              <a:rPr lang="en-US" dirty="0" smtClean="0"/>
              <a:t>It </a:t>
            </a:r>
            <a:r>
              <a:rPr lang="en-US" dirty="0"/>
              <a:t>seeks to achieve high tumor identification performance by implementing sophisticated picture preprocessing techniques for better feature extraction.</a:t>
            </a:r>
            <a:endParaRPr lang="en-IN" dirty="0"/>
          </a:p>
        </p:txBody>
      </p:sp>
    </p:spTree>
    <p:extLst>
      <p:ext uri="{BB962C8B-B14F-4D97-AF65-F5344CB8AC3E}">
        <p14:creationId xmlns:p14="http://schemas.microsoft.com/office/powerpoint/2010/main" val="302007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365125"/>
            <a:ext cx="10515600" cy="897005"/>
          </a:xfrm>
        </p:spPr>
        <p:txBody>
          <a:bodyPr>
            <a:normAutofit/>
          </a:bodyPr>
          <a:lstStyle/>
          <a:p>
            <a:r>
              <a:rPr lang="en-US" sz="3600" b="1" dirty="0" smtClean="0">
                <a:latin typeface="Times New Roman" panose="02020603050405020304" pitchFamily="18" charset="0"/>
                <a:cs typeface="Times New Roman" panose="02020603050405020304" pitchFamily="18" charset="0"/>
              </a:rPr>
              <a:t>LITERATURE </a:t>
            </a:r>
            <a:r>
              <a:rPr lang="en-US" sz="3600" b="1" dirty="0">
                <a:latin typeface="Times New Roman" panose="02020603050405020304" pitchFamily="18" charset="0"/>
                <a:cs typeface="Times New Roman" panose="02020603050405020304" pitchFamily="18" charset="0"/>
              </a:rPr>
              <a:t>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3623847"/>
              </p:ext>
            </p:extLst>
          </p:nvPr>
        </p:nvGraphicFramePr>
        <p:xfrm>
          <a:off x="550985" y="1325596"/>
          <a:ext cx="11394272" cy="5263888"/>
        </p:xfrm>
        <a:graphic>
          <a:graphicData uri="http://schemas.openxmlformats.org/drawingml/2006/table">
            <a:tbl>
              <a:tblPr firstRow="1" bandRow="1">
                <a:tableStyleId>{5C22544A-7EE6-4342-B048-85BDC9FD1C3A}</a:tableStyleId>
              </a:tblPr>
              <a:tblGrid>
                <a:gridCol w="757463">
                  <a:extLst>
                    <a:ext uri="{9D8B030D-6E8A-4147-A177-3AD203B41FA5}">
                      <a16:colId xmlns:a16="http://schemas.microsoft.com/office/drawing/2014/main" xmlns="" val="20000"/>
                    </a:ext>
                  </a:extLst>
                </a:gridCol>
                <a:gridCol w="1680062">
                  <a:extLst>
                    <a:ext uri="{9D8B030D-6E8A-4147-A177-3AD203B41FA5}">
                      <a16:colId xmlns:a16="http://schemas.microsoft.com/office/drawing/2014/main" xmlns="" val="20001"/>
                    </a:ext>
                  </a:extLst>
                </a:gridCol>
                <a:gridCol w="1321699">
                  <a:extLst>
                    <a:ext uri="{9D8B030D-6E8A-4147-A177-3AD203B41FA5}">
                      <a16:colId xmlns:a16="http://schemas.microsoft.com/office/drawing/2014/main" xmlns="" val="20002"/>
                    </a:ext>
                  </a:extLst>
                </a:gridCol>
                <a:gridCol w="7635048">
                  <a:extLst>
                    <a:ext uri="{9D8B030D-6E8A-4147-A177-3AD203B41FA5}">
                      <a16:colId xmlns:a16="http://schemas.microsoft.com/office/drawing/2014/main" xmlns="" val="20003"/>
                    </a:ext>
                  </a:extLst>
                </a:gridCol>
              </a:tblGrid>
              <a:tr h="426279">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10000"/>
                  </a:ext>
                </a:extLst>
              </a:tr>
              <a:tr h="2948430">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r>
                        <a:rPr lang="en-US" sz="1600" dirty="0">
                          <a:latin typeface="Times New Roman" panose="02020603050405020304" pitchFamily="18" charset="0"/>
                          <a:cs typeface="Times New Roman" panose="02020603050405020304" pitchFamily="18" charset="0"/>
                        </a:rPr>
                        <a:t>Image Mining Methodology for Detection of Brain Tumor: A Review</a:t>
                      </a:r>
                    </a:p>
                  </a:txBody>
                  <a:tcPr/>
                </a:tc>
                <a:tc>
                  <a:txBody>
                    <a:bodyPr/>
                    <a:lstStyle/>
                    <a:p>
                      <a:r>
                        <a:rPr lang="en-US" sz="1600" dirty="0">
                          <a:latin typeface="Times New Roman" panose="02020603050405020304" pitchFamily="18" charset="0"/>
                          <a:cs typeface="Times New Roman" panose="02020603050405020304" pitchFamily="18" charset="0"/>
                        </a:rPr>
                        <a:t>Mrs. </a:t>
                      </a:r>
                      <a:r>
                        <a:rPr lang="en-US" sz="1600" dirty="0" err="1">
                          <a:latin typeface="Times New Roman" panose="02020603050405020304" pitchFamily="18" charset="0"/>
                          <a:cs typeface="Times New Roman" panose="02020603050405020304" pitchFamily="18" charset="0"/>
                        </a:rPr>
                        <a:t>Shinde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Apurva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Swapnil</a:t>
                      </a: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Ms. </a:t>
                      </a:r>
                      <a:r>
                        <a:rPr lang="en-US" sz="1600" dirty="0" err="1">
                          <a:latin typeface="Times New Roman" panose="02020603050405020304" pitchFamily="18" charset="0"/>
                          <a:cs typeface="Times New Roman" panose="02020603050405020304" pitchFamily="18" charset="0"/>
                        </a:rPr>
                        <a:t>Vengurlekar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Samidha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Girish</a:t>
                      </a:r>
                      <a:r>
                        <a:rPr lang="en-US" sz="1600" dirty="0">
                          <a:latin typeface="Times New Roman" panose="02020603050405020304" pitchFamily="18" charset="0"/>
                          <a:cs typeface="Times New Roman" panose="02020603050405020304" pitchFamily="18" charset="0"/>
                        </a:rPr>
                        <a:t> </a:t>
                      </a:r>
                    </a:p>
                  </a:txBody>
                  <a:tcPr/>
                </a:tc>
                <a:tc>
                  <a:txBody>
                    <a:bodyPr/>
                    <a:lstStyle/>
                    <a:p>
                      <a:r>
                        <a:rPr lang="en-US" sz="1600" dirty="0">
                          <a:latin typeface="Times New Roman" panose="02020603050405020304" pitchFamily="18" charset="0"/>
                          <a:cs typeface="Times New Roman" panose="02020603050405020304" pitchFamily="18" charset="0"/>
                        </a:rPr>
                        <a:t>A human brain contains number of tissues that relate to achieving proper functioning of brain. Meanwhile, any abnormal growth in these tissues may change the functioning and this is generally referred as brain tumor. Brain tumor is mainly of two types low grade or benign (Grade 1 and Grade 2) and high grade or malignant (Grade 3 and Grade 4). Brain tumor can be detected with MRI images by applying image processing steps and some machine learning algorithms. Brain MRI images undergo processing by using different techniques such as image enhancement, clustering and classification for detecting the level of brain tumor. The study shows that the filtering operations, edge detection algorithms, morphological operations and clustering are some of the important steps employed for detecting the various levels of brain tumor. </a:t>
                      </a:r>
                    </a:p>
                  </a:txBody>
                  <a:tcPr/>
                </a:tc>
                <a:extLst>
                  <a:ext uri="{0D108BD9-81ED-4DB2-BD59-A6C34878D82A}">
                    <a16:rowId xmlns:a16="http://schemas.microsoft.com/office/drawing/2014/main" xmlns="" val="10001"/>
                  </a:ext>
                </a:extLst>
              </a:tr>
              <a:tr h="1889179">
                <a:tc>
                  <a:txBody>
                    <a:bodyPr/>
                    <a:lstStyle/>
                    <a:p>
                      <a:r>
                        <a:rPr lang="en-US" sz="1600" dirty="0">
                          <a:latin typeface="Times New Roman" panose="02020603050405020304" pitchFamily="18" charset="0"/>
                          <a:cs typeface="Times New Roman" panose="02020603050405020304" pitchFamily="18" charset="0"/>
                        </a:rPr>
                        <a:t>2</a:t>
                      </a:r>
                    </a:p>
                  </a:txBody>
                  <a:tcPr/>
                </a:tc>
                <a:tc>
                  <a:txBody>
                    <a:bodyPr/>
                    <a:lstStyle/>
                    <a:p>
                      <a:r>
                        <a:rPr lang="en-US" sz="1600" dirty="0">
                          <a:latin typeface="Times New Roman" panose="02020603050405020304" pitchFamily="18" charset="0"/>
                          <a:cs typeface="Times New Roman" panose="02020603050405020304" pitchFamily="18" charset="0"/>
                        </a:rPr>
                        <a:t>Detection of Brain Tumor Using Image Processing </a:t>
                      </a:r>
                    </a:p>
                  </a:txBody>
                  <a:tcPr/>
                </a:tc>
                <a:tc>
                  <a:txBody>
                    <a:bodyPr/>
                    <a:lstStyle/>
                    <a:p>
                      <a:r>
                        <a:rPr lang="en-US" sz="1600" dirty="0" err="1">
                          <a:latin typeface="Times New Roman" panose="02020603050405020304" pitchFamily="18" charset="0"/>
                          <a:cs typeface="Times New Roman" panose="02020603050405020304" pitchFamily="18" charset="0"/>
                        </a:rPr>
                        <a:t>Suresha</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Jagadisha</a:t>
                      </a:r>
                      <a:r>
                        <a:rPr lang="en-US" sz="1600" dirty="0">
                          <a:latin typeface="Times New Roman" panose="02020603050405020304" pitchFamily="18" charset="0"/>
                          <a:cs typeface="Times New Roman" panose="02020603050405020304" pitchFamily="18" charset="0"/>
                        </a:rPr>
                        <a:t> N,</a:t>
                      </a:r>
                      <a:r>
                        <a:rPr lang="en-US" sz="1600" baseline="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Shrisha</a:t>
                      </a:r>
                      <a:r>
                        <a:rPr lang="en-US" sz="1600" dirty="0">
                          <a:latin typeface="Times New Roman" panose="02020603050405020304" pitchFamily="18" charset="0"/>
                          <a:cs typeface="Times New Roman" panose="02020603050405020304" pitchFamily="18" charset="0"/>
                        </a:rPr>
                        <a:t> H S,</a:t>
                      </a:r>
                      <a:r>
                        <a:rPr lang="en-US" sz="1600" baseline="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Kaushik</a:t>
                      </a:r>
                      <a:r>
                        <a:rPr lang="en-US" sz="1600" dirty="0">
                          <a:latin typeface="Times New Roman" panose="02020603050405020304" pitchFamily="18" charset="0"/>
                          <a:cs typeface="Times New Roman" panose="02020603050405020304" pitchFamily="18" charset="0"/>
                        </a:rPr>
                        <a:t> K S </a:t>
                      </a:r>
                    </a:p>
                  </a:txBody>
                  <a:tcPr/>
                </a:tc>
                <a:tc>
                  <a:txBody>
                    <a:bodyPr/>
                    <a:lstStyle/>
                    <a:p>
                      <a:r>
                        <a:rPr lang="en-US" sz="1600" dirty="0">
                          <a:latin typeface="Times New Roman" panose="02020603050405020304" pitchFamily="18" charset="0"/>
                          <a:cs typeface="Times New Roman" panose="02020603050405020304" pitchFamily="18" charset="0"/>
                        </a:rPr>
                        <a:t>Brain tumor is an accumulation of anomalous tissue in the brain. Tumors are primarily classified into malignant and benign when they develop. It can be life threatening hence it is important to recognize and identify the presence of tumors in brain image. This paper proposes a system to decide whether the brain has tumor or is it tumor-free from the MR image using combined technique of K-Means and support vector machine. In the first stage the input image is converted to grey scale using binary </a:t>
                      </a:r>
                      <a:r>
                        <a:rPr lang="en-US" sz="1600" dirty="0" err="1">
                          <a:latin typeface="Times New Roman" panose="02020603050405020304" pitchFamily="18" charset="0"/>
                          <a:cs typeface="Times New Roman" panose="02020603050405020304" pitchFamily="18" charset="0"/>
                        </a:rPr>
                        <a:t>thresholding</a:t>
                      </a:r>
                      <a:r>
                        <a:rPr lang="en-US" sz="1600" dirty="0">
                          <a:latin typeface="Times New Roman" panose="02020603050405020304" pitchFamily="18" charset="0"/>
                          <a:cs typeface="Times New Roman" panose="02020603050405020304" pitchFamily="18" charset="0"/>
                        </a:rPr>
                        <a:t> and the spots</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0270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73267230"/>
              </p:ext>
            </p:extLst>
          </p:nvPr>
        </p:nvGraphicFramePr>
        <p:xfrm>
          <a:off x="609599" y="1088903"/>
          <a:ext cx="11117943" cy="5340927"/>
        </p:xfrm>
        <a:graphic>
          <a:graphicData uri="http://schemas.openxmlformats.org/drawingml/2006/table">
            <a:tbl>
              <a:tblPr firstRow="1" bandRow="1">
                <a:tableStyleId>{5C22544A-7EE6-4342-B048-85BDC9FD1C3A}</a:tableStyleId>
              </a:tblPr>
              <a:tblGrid>
                <a:gridCol w="739093">
                  <a:extLst>
                    <a:ext uri="{9D8B030D-6E8A-4147-A177-3AD203B41FA5}">
                      <a16:colId xmlns:a16="http://schemas.microsoft.com/office/drawing/2014/main" xmlns="" val="20000"/>
                    </a:ext>
                  </a:extLst>
                </a:gridCol>
                <a:gridCol w="1639318">
                  <a:extLst>
                    <a:ext uri="{9D8B030D-6E8A-4147-A177-3AD203B41FA5}">
                      <a16:colId xmlns:a16="http://schemas.microsoft.com/office/drawing/2014/main" xmlns="" val="20001"/>
                    </a:ext>
                  </a:extLst>
                </a:gridCol>
                <a:gridCol w="1289646">
                  <a:extLst>
                    <a:ext uri="{9D8B030D-6E8A-4147-A177-3AD203B41FA5}">
                      <a16:colId xmlns:a16="http://schemas.microsoft.com/office/drawing/2014/main" xmlns="" val="20002"/>
                    </a:ext>
                  </a:extLst>
                </a:gridCol>
                <a:gridCol w="7449886">
                  <a:extLst>
                    <a:ext uri="{9D8B030D-6E8A-4147-A177-3AD203B41FA5}">
                      <a16:colId xmlns:a16="http://schemas.microsoft.com/office/drawing/2014/main" xmlns="" val="20003"/>
                    </a:ext>
                  </a:extLst>
                </a:gridCol>
              </a:tblGrid>
              <a:tr h="470311">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10000"/>
                  </a:ext>
                </a:extLst>
              </a:tr>
              <a:tr h="2899176">
                <a:tc>
                  <a:txBody>
                    <a:bodyPr/>
                    <a:lstStyle/>
                    <a:p>
                      <a:r>
                        <a:rPr lang="en-US"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Detection and analysis of brain tumor from MRI by Integrated Thresholding and Morphological Process with Histogram based method </a:t>
                      </a:r>
                    </a:p>
                  </a:txBody>
                  <a:tcPr/>
                </a:tc>
                <a:tc>
                  <a:txBody>
                    <a:bodyPr/>
                    <a:lstStyle/>
                    <a:p>
                      <a:r>
                        <a:rPr lang="en-US" sz="1600" dirty="0">
                          <a:latin typeface="Times New Roman" panose="02020603050405020304" pitchFamily="18" charset="0"/>
                          <a:cs typeface="Times New Roman" panose="02020603050405020304" pitchFamily="18" charset="0"/>
                        </a:rPr>
                        <a:t>Md. </a:t>
                      </a:r>
                      <a:r>
                        <a:rPr lang="en-US" sz="1600" dirty="0" err="1">
                          <a:latin typeface="Times New Roman" panose="02020603050405020304" pitchFamily="18" charset="0"/>
                          <a:cs typeface="Times New Roman" panose="02020603050405020304" pitchFamily="18" charset="0"/>
                        </a:rPr>
                        <a:t>Rezwanul</a:t>
                      </a:r>
                      <a:r>
                        <a:rPr lang="en-US" sz="1600" dirty="0">
                          <a:latin typeface="Times New Roman" panose="02020603050405020304" pitchFamily="18" charset="0"/>
                          <a:cs typeface="Times New Roman" panose="02020603050405020304" pitchFamily="18" charset="0"/>
                        </a:rPr>
                        <a:t> Islam, Md. </a:t>
                      </a:r>
                      <a:r>
                        <a:rPr lang="en-US" sz="1600" dirty="0" err="1">
                          <a:latin typeface="Times New Roman" panose="02020603050405020304" pitchFamily="18" charset="0"/>
                          <a:cs typeface="Times New Roman" panose="02020603050405020304" pitchFamily="18" charset="0"/>
                        </a:rPr>
                        <a:t>Reezbhan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Imteaz</a:t>
                      </a: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Marium</a:t>
                      </a:r>
                      <a:r>
                        <a:rPr lang="en-US" sz="1600" dirty="0">
                          <a:latin typeface="Times New Roman" panose="02020603050405020304" pitchFamily="18" charset="0"/>
                          <a:cs typeface="Times New Roman" panose="02020603050405020304" pitchFamily="18" charset="0"/>
                        </a:rPr>
                        <a:t>-E-</a:t>
                      </a:r>
                      <a:r>
                        <a:rPr lang="en-US" sz="1600" dirty="0" err="1">
                          <a:latin typeface="Times New Roman" panose="02020603050405020304" pitchFamily="18" charset="0"/>
                          <a:cs typeface="Times New Roman" panose="02020603050405020304" pitchFamily="18" charset="0"/>
                        </a:rPr>
                        <a:t>Jannat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This paper describes a system that can detect brain tumor more precisely and analysis the different features of the tumor. Our system proposed a computer aided image processing based method to that gives improved accuracy rate of the brain tumor detection along with the calculation of the tumor size (surface area of the tumor) and its location. It also provides with the information that helps to determine whether the tumor is malignant or not. The system, we describing in this paper, detect brain tumor from MRI by integrated Thresholding and morphological process with histogram based method and gives a thorough analysis.</a:t>
                      </a:r>
                    </a:p>
                  </a:txBody>
                  <a:tcPr/>
                </a:tc>
                <a:extLst>
                  <a:ext uri="{0D108BD9-81ED-4DB2-BD59-A6C34878D82A}">
                    <a16:rowId xmlns:a16="http://schemas.microsoft.com/office/drawing/2014/main" xmlns="" val="10001"/>
                  </a:ext>
                </a:extLst>
              </a:tr>
              <a:tr h="1971440">
                <a:tc>
                  <a:txBody>
                    <a:bodyPr/>
                    <a:lstStyle/>
                    <a:p>
                      <a:r>
                        <a:rPr lang="en-US" sz="1600" dirty="0">
                          <a:latin typeface="Times New Roman" panose="02020603050405020304" pitchFamily="18" charset="0"/>
                          <a:cs typeface="Times New Roman" panose="02020603050405020304" pitchFamily="18" charset="0"/>
                        </a:rPr>
                        <a:t>4</a:t>
                      </a:r>
                    </a:p>
                  </a:txBody>
                  <a:tcPr/>
                </a:tc>
                <a:tc>
                  <a:txBody>
                    <a:bodyPr/>
                    <a:lstStyle/>
                    <a:p>
                      <a:r>
                        <a:rPr lang="en-US" sz="1600" dirty="0">
                          <a:latin typeface="Times New Roman" panose="02020603050405020304" pitchFamily="18" charset="0"/>
                          <a:cs typeface="Times New Roman" panose="02020603050405020304" pitchFamily="18" charset="0"/>
                        </a:rPr>
                        <a:t>Automated Brain Tumor Detection using Image Processing</a:t>
                      </a:r>
                    </a:p>
                  </a:txBody>
                  <a:tcPr/>
                </a:tc>
                <a:tc>
                  <a:txBody>
                    <a:bodyPr/>
                    <a:lstStyle/>
                    <a:p>
                      <a:r>
                        <a:rPr lang="en-US" sz="1600" dirty="0" err="1">
                          <a:latin typeface="Times New Roman" panose="02020603050405020304" pitchFamily="18" charset="0"/>
                          <a:cs typeface="Times New Roman" panose="02020603050405020304" pitchFamily="18" charset="0"/>
                        </a:rPr>
                        <a:t>Priyanka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Bedekar</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Niharika</a:t>
                      </a:r>
                      <a:r>
                        <a:rPr lang="en-US" sz="1600" dirty="0">
                          <a:latin typeface="Times New Roman" panose="02020603050405020304" pitchFamily="18" charset="0"/>
                          <a:cs typeface="Times New Roman" panose="02020603050405020304" pitchFamily="18" charset="0"/>
                        </a:rPr>
                        <a:t> Prasad, </a:t>
                      </a:r>
                      <a:r>
                        <a:rPr lang="en-US" sz="1600" dirty="0" err="1">
                          <a:latin typeface="Times New Roman" panose="02020603050405020304" pitchFamily="18" charset="0"/>
                          <a:cs typeface="Times New Roman" panose="02020603050405020304" pitchFamily="18" charset="0"/>
                        </a:rPr>
                        <a:t>Revati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Hagir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Neha</a:t>
                      </a:r>
                      <a:r>
                        <a:rPr lang="en-US" sz="1600" dirty="0">
                          <a:latin typeface="Times New Roman" panose="02020603050405020304" pitchFamily="18" charset="0"/>
                          <a:cs typeface="Times New Roman" panose="02020603050405020304" pitchFamily="18" charset="0"/>
                        </a:rPr>
                        <a:t> Singh</a:t>
                      </a:r>
                    </a:p>
                  </a:txBody>
                  <a:tcPr/>
                </a:tc>
                <a:tc>
                  <a:txBody>
                    <a:bodyPr/>
                    <a:lstStyle/>
                    <a:p>
                      <a:r>
                        <a:rPr lang="en-US" sz="1600" dirty="0">
                          <a:latin typeface="Times New Roman" panose="02020603050405020304" pitchFamily="18" charset="0"/>
                          <a:cs typeface="Times New Roman" panose="02020603050405020304" pitchFamily="18" charset="0"/>
                        </a:rPr>
                        <a:t>The most complicated structure of the human body is the brain. A brain tumor is a mass of cells that have grown and multiplied uncontrollably. There are two main types of tumours: malignant or cancerous tumours and benign tumors. Medical imaging plays a central role in the diagnosis of brain tumours. The important factor in the medical diagnosis includes the medical image data obtained from various biomedical devices.</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473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81458458"/>
              </p:ext>
            </p:extLst>
          </p:nvPr>
        </p:nvGraphicFramePr>
        <p:xfrm>
          <a:off x="902677" y="1112349"/>
          <a:ext cx="10940980" cy="5302964"/>
        </p:xfrm>
        <a:graphic>
          <a:graphicData uri="http://schemas.openxmlformats.org/drawingml/2006/table">
            <a:tbl>
              <a:tblPr firstRow="1" bandRow="1">
                <a:tableStyleId>{5C22544A-7EE6-4342-B048-85BDC9FD1C3A}</a:tableStyleId>
              </a:tblPr>
              <a:tblGrid>
                <a:gridCol w="727329">
                  <a:extLst>
                    <a:ext uri="{9D8B030D-6E8A-4147-A177-3AD203B41FA5}">
                      <a16:colId xmlns:a16="http://schemas.microsoft.com/office/drawing/2014/main" xmlns="" val="20000"/>
                    </a:ext>
                  </a:extLst>
                </a:gridCol>
                <a:gridCol w="1613225">
                  <a:extLst>
                    <a:ext uri="{9D8B030D-6E8A-4147-A177-3AD203B41FA5}">
                      <a16:colId xmlns:a16="http://schemas.microsoft.com/office/drawing/2014/main" xmlns="" val="20001"/>
                    </a:ext>
                  </a:extLst>
                </a:gridCol>
                <a:gridCol w="1269119">
                  <a:extLst>
                    <a:ext uri="{9D8B030D-6E8A-4147-A177-3AD203B41FA5}">
                      <a16:colId xmlns:a16="http://schemas.microsoft.com/office/drawing/2014/main" xmlns="" val="20002"/>
                    </a:ext>
                  </a:extLst>
                </a:gridCol>
                <a:gridCol w="7331307">
                  <a:extLst>
                    <a:ext uri="{9D8B030D-6E8A-4147-A177-3AD203B41FA5}">
                      <a16:colId xmlns:a16="http://schemas.microsoft.com/office/drawing/2014/main" xmlns="" val="20003"/>
                    </a:ext>
                  </a:extLst>
                </a:gridCol>
              </a:tblGrid>
              <a:tr h="687421">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10000"/>
                  </a:ext>
                </a:extLst>
              </a:tr>
              <a:tr h="2455076">
                <a:tc>
                  <a:txBody>
                    <a:bodyPr/>
                    <a:lstStyle/>
                    <a:p>
                      <a:r>
                        <a:rPr lang="en-US" sz="1600" dirty="0">
                          <a:latin typeface="Times New Roman" panose="02020603050405020304" pitchFamily="18" charset="0"/>
                          <a:cs typeface="Times New Roman" panose="02020603050405020304" pitchFamily="18" charset="0"/>
                        </a:rPr>
                        <a:t>5</a:t>
                      </a:r>
                    </a:p>
                  </a:txBody>
                  <a:tcPr/>
                </a:tc>
                <a:tc>
                  <a:txBody>
                    <a:bodyPr/>
                    <a:lstStyle/>
                    <a:p>
                      <a:r>
                        <a:rPr lang="en-IN" sz="1800" kern="1200" dirty="0" smtClean="0">
                          <a:solidFill>
                            <a:schemeClr val="dk1"/>
                          </a:solidFill>
                          <a:effectLst/>
                          <a:latin typeface="+mn-lt"/>
                          <a:ea typeface="+mn-ea"/>
                          <a:cs typeface="+mn-cs"/>
                        </a:rPr>
                        <a:t>"Brain </a:t>
                      </a:r>
                      <a:r>
                        <a:rPr lang="en-IN" sz="1800" kern="1200" dirty="0" err="1" smtClean="0">
                          <a:solidFill>
                            <a:schemeClr val="dk1"/>
                          </a:solidFill>
                          <a:effectLst/>
                          <a:latin typeface="+mn-lt"/>
                          <a:ea typeface="+mn-ea"/>
                          <a:cs typeface="+mn-cs"/>
                        </a:rPr>
                        <a:t>tumor</a:t>
                      </a:r>
                      <a:r>
                        <a:rPr lang="en-IN" sz="1800" kern="1200" dirty="0" smtClean="0">
                          <a:solidFill>
                            <a:schemeClr val="dk1"/>
                          </a:solidFill>
                          <a:effectLst/>
                          <a:latin typeface="+mn-lt"/>
                          <a:ea typeface="+mn-ea"/>
                          <a:cs typeface="+mn-cs"/>
                        </a:rPr>
                        <a:t> magnetic resonance image classification: A deep learning approach"</a:t>
                      </a:r>
                      <a:endParaRPr lang="en-IN" dirty="0"/>
                    </a:p>
                  </a:txBody>
                  <a:tcPr/>
                </a:tc>
                <a:tc>
                  <a:txBody>
                    <a:bodyPr/>
                    <a:lstStyle/>
                    <a:p>
                      <a:r>
                        <a:rPr lang="en-IN" sz="1800" kern="1200" dirty="0" smtClean="0">
                          <a:solidFill>
                            <a:schemeClr val="dk1"/>
                          </a:solidFill>
                          <a:effectLst/>
                          <a:latin typeface="+mn-lt"/>
                          <a:ea typeface="+mn-ea"/>
                          <a:cs typeface="+mn-cs"/>
                        </a:rPr>
                        <a:t>M. J. Lakshmi and S. N. Rao, </a:t>
                      </a:r>
                      <a:endParaRPr lang="en-IN" dirty="0"/>
                    </a:p>
                  </a:txBody>
                  <a:tcPr/>
                </a:tc>
                <a:tc>
                  <a:txBody>
                    <a:bodyPr/>
                    <a:lstStyle/>
                    <a:p>
                      <a:r>
                        <a:rPr lang="en-US" sz="1800" b="0" i="0" kern="1200" dirty="0" smtClean="0">
                          <a:solidFill>
                            <a:schemeClr val="dk1"/>
                          </a:solidFill>
                          <a:effectLst/>
                          <a:latin typeface="+mn-lt"/>
                          <a:ea typeface="+mn-ea"/>
                          <a:cs typeface="+mn-cs"/>
                        </a:rPr>
                        <a:t>Brain tumors can be fatal if not detected early enough. Manually diagnosing brain tumors requires the </a:t>
                      </a:r>
                      <a:r>
                        <a:rPr lang="en-US" sz="1800" b="0" i="0" kern="1200" dirty="0" smtClean="0">
                          <a:solidFill>
                            <a:schemeClr val="dk1"/>
                          </a:solidFill>
                          <a:effectLst/>
                          <a:latin typeface="+mn-lt"/>
                          <a:ea typeface="+mn-ea"/>
                          <a:cs typeface="+mn-cs"/>
                          <a:hlinkClick r:id="rId2" tooltip="Learn more about radiologist's from ScienceDirect's AI-generated Topic Pages"/>
                        </a:rPr>
                        <a:t>radiologist's</a:t>
                      </a:r>
                      <a:r>
                        <a:rPr lang="en-US" sz="1800" b="0" i="0" kern="1200" dirty="0" smtClean="0">
                          <a:solidFill>
                            <a:schemeClr val="dk1"/>
                          </a:solidFill>
                          <a:effectLst/>
                          <a:latin typeface="+mn-lt"/>
                          <a:ea typeface="+mn-ea"/>
                          <a:cs typeface="+mn-cs"/>
                        </a:rPr>
                        <a:t> experience and expertise, which may not always be available. Furthermore, manual processes are inefficient, prone to errors, and time-taking. Therefore, an effective solution is required to ensure an accurate diagnosis. To this end, we propose an automated technique for detecting brain tumors using magnetic resonance imaging (MRI). </a:t>
                      </a:r>
                      <a:endParaRPr lang="en-IN" dirty="0"/>
                    </a:p>
                  </a:txBody>
                  <a:tcPr/>
                </a:tc>
                <a:extLst>
                  <a:ext uri="{0D108BD9-81ED-4DB2-BD59-A6C34878D82A}">
                    <a16:rowId xmlns:a16="http://schemas.microsoft.com/office/drawing/2014/main" xmlns="" val="10001"/>
                  </a:ext>
                </a:extLst>
              </a:tr>
              <a:tr h="2160467">
                <a:tc>
                  <a:txBody>
                    <a:bodyPr/>
                    <a:lstStyle/>
                    <a:p>
                      <a:r>
                        <a:rPr lang="en-US" sz="1600" dirty="0">
                          <a:latin typeface="Times New Roman" panose="02020603050405020304" pitchFamily="18" charset="0"/>
                          <a:cs typeface="Times New Roman" panose="02020603050405020304" pitchFamily="18" charset="0"/>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"Brain </a:t>
                      </a:r>
                      <a:r>
                        <a:rPr lang="en-IN" sz="1800" kern="1200" dirty="0" err="1" smtClean="0">
                          <a:solidFill>
                            <a:schemeClr val="dk1"/>
                          </a:solidFill>
                          <a:effectLst/>
                          <a:latin typeface="+mn-lt"/>
                          <a:ea typeface="+mn-ea"/>
                          <a:cs typeface="+mn-cs"/>
                        </a:rPr>
                        <a:t>tumor</a:t>
                      </a:r>
                      <a:r>
                        <a:rPr lang="en-IN" sz="1800" kern="1200" dirty="0" smtClean="0">
                          <a:solidFill>
                            <a:schemeClr val="dk1"/>
                          </a:solidFill>
                          <a:effectLst/>
                          <a:latin typeface="+mn-lt"/>
                          <a:ea typeface="+mn-ea"/>
                          <a:cs typeface="+mn-cs"/>
                        </a:rPr>
                        <a:t> classification based on attention guided deep learning model</a:t>
                      </a:r>
                      <a:endParaRPr lang="en-IN" dirty="0"/>
                    </a:p>
                  </a:txBody>
                  <a:tcPr/>
                </a:tc>
                <a:tc>
                  <a:txBody>
                    <a:bodyPr/>
                    <a:lstStyle/>
                    <a:p>
                      <a:r>
                        <a:rPr lang="en-IN" sz="1800" kern="1200" dirty="0" smtClean="0">
                          <a:solidFill>
                            <a:schemeClr val="dk1"/>
                          </a:solidFill>
                          <a:effectLst/>
                          <a:latin typeface="+mn-lt"/>
                          <a:ea typeface="+mn-ea"/>
                          <a:cs typeface="+mn-cs"/>
                        </a:rPr>
                        <a:t>W. Jun and Z. </a:t>
                      </a:r>
                      <a:r>
                        <a:rPr lang="en-IN" sz="1800" kern="1200" dirty="0" err="1" smtClean="0">
                          <a:solidFill>
                            <a:schemeClr val="dk1"/>
                          </a:solidFill>
                          <a:effectLst/>
                          <a:latin typeface="+mn-lt"/>
                          <a:ea typeface="+mn-ea"/>
                          <a:cs typeface="+mn-cs"/>
                        </a:rPr>
                        <a:t>Liyuan</a:t>
                      </a:r>
                      <a:r>
                        <a:rPr lang="en-IN" sz="1800" kern="1200" dirty="0" smtClean="0">
                          <a:solidFill>
                            <a:schemeClr val="dk1"/>
                          </a:solidFill>
                          <a:effectLst/>
                          <a:latin typeface="+mn-lt"/>
                          <a:ea typeface="+mn-ea"/>
                          <a:cs typeface="+mn-cs"/>
                        </a:rPr>
                        <a:t>, </a:t>
                      </a:r>
                      <a:endParaRPr lang="en-IN" dirty="0"/>
                    </a:p>
                  </a:txBody>
                  <a:tcPr/>
                </a:tc>
                <a:tc>
                  <a:txBody>
                    <a:bodyPr/>
                    <a:lstStyle/>
                    <a:p>
                      <a:r>
                        <a:rPr lang="en-US" dirty="0" smtClean="0">
                          <a:effectLst/>
                        </a:rPr>
                        <a:t>Cancer is the second leading cause of death worldwide. Brain tumors count for one out of every four cancer deaths. Providing an accurate and timely diagnosis can result in timely treatments. In recent years, the rapid development of image classification has facilitated computer-aided diagnosis. </a:t>
                      </a:r>
                      <a:endParaRPr lang="en-IN"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81016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1679168"/>
              </p:ext>
            </p:extLst>
          </p:nvPr>
        </p:nvGraphicFramePr>
        <p:xfrm>
          <a:off x="140677" y="461998"/>
          <a:ext cx="11717494" cy="5909774"/>
        </p:xfrm>
        <a:graphic>
          <a:graphicData uri="http://schemas.openxmlformats.org/drawingml/2006/table">
            <a:tbl>
              <a:tblPr firstRow="1" bandRow="1">
                <a:tableStyleId>{5C22544A-7EE6-4342-B048-85BDC9FD1C3A}</a:tableStyleId>
              </a:tblPr>
              <a:tblGrid>
                <a:gridCol w="778950">
                  <a:extLst>
                    <a:ext uri="{9D8B030D-6E8A-4147-A177-3AD203B41FA5}">
                      <a16:colId xmlns:a16="http://schemas.microsoft.com/office/drawing/2014/main" xmlns="" val="20000"/>
                    </a:ext>
                  </a:extLst>
                </a:gridCol>
                <a:gridCol w="1727721">
                  <a:extLst>
                    <a:ext uri="{9D8B030D-6E8A-4147-A177-3AD203B41FA5}">
                      <a16:colId xmlns:a16="http://schemas.microsoft.com/office/drawing/2014/main" xmlns="" val="20001"/>
                    </a:ext>
                  </a:extLst>
                </a:gridCol>
                <a:gridCol w="1359192">
                  <a:extLst>
                    <a:ext uri="{9D8B030D-6E8A-4147-A177-3AD203B41FA5}">
                      <a16:colId xmlns:a16="http://schemas.microsoft.com/office/drawing/2014/main" xmlns="" val="20002"/>
                    </a:ext>
                  </a:extLst>
                </a:gridCol>
                <a:gridCol w="7851631">
                  <a:extLst>
                    <a:ext uri="{9D8B030D-6E8A-4147-A177-3AD203B41FA5}">
                      <a16:colId xmlns:a16="http://schemas.microsoft.com/office/drawing/2014/main" xmlns="" val="20003"/>
                    </a:ext>
                  </a:extLst>
                </a:gridCol>
              </a:tblGrid>
              <a:tr h="443385">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10000"/>
                  </a:ext>
                </a:extLst>
              </a:tr>
              <a:tr h="3061178">
                <a:tc>
                  <a:txBody>
                    <a:bodyPr/>
                    <a:lstStyle/>
                    <a:p>
                      <a:r>
                        <a:rPr lang="en-US" sz="1600" dirty="0">
                          <a:latin typeface="Times New Roman" panose="02020603050405020304" pitchFamily="18" charset="0"/>
                          <a:cs typeface="Times New Roman" panose="02020603050405020304" pitchFamily="18" charset="0"/>
                        </a:rPr>
                        <a:t>7</a:t>
                      </a: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 deep learning-based framework for automatic brain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tumors</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classification using transfer learning",</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Rehman</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S.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Naz</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M. I.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Razzak</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F.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Akram</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and M. Imran,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Brain tumors are the most destructive disease, leading to a very short life expectancy in their highest grade. The misdiagnosis of brain tumors will result in wrong medical intercession and reduce chance of survival of patients. The accurate diagnosis of brain tumor is a key point to make a proper treatment planning to cure and improve the existence of patients with brain tumors disease. The computer-aided tumor detection systems and convolutional neural networks provided success stories and have made important strides in the field of machine learning. The deep convolutional layers extract important and robust features automatically from the input space as compared to traditional predecessor neural network layers.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2405211">
                <a:tc>
                  <a:txBody>
                    <a:bodyPr/>
                    <a:lstStyle/>
                    <a:p>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"Deep learning for medical anomaly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T. Fernando, H.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Gammulle</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S. Denman, S.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Sridharan</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and C.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Fookes</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Machine learning-based medical anomaly detection is an important problem that has been extensively studied. Numerous approaches have been proposed across various medical application domains and we observe several similarities across these distinct applications. Despite this comparability, we observe a lack of structured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organisation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of these diverse research applications such that their advantages and limitations can be studied..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00254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40219492"/>
              </p:ext>
            </p:extLst>
          </p:nvPr>
        </p:nvGraphicFramePr>
        <p:xfrm>
          <a:off x="140677" y="491026"/>
          <a:ext cx="11688466" cy="5909774"/>
        </p:xfrm>
        <a:graphic>
          <a:graphicData uri="http://schemas.openxmlformats.org/drawingml/2006/table">
            <a:tbl>
              <a:tblPr firstRow="1" bandRow="1">
                <a:tableStyleId>{5C22544A-7EE6-4342-B048-85BDC9FD1C3A}</a:tableStyleId>
              </a:tblPr>
              <a:tblGrid>
                <a:gridCol w="777020">
                  <a:extLst>
                    <a:ext uri="{9D8B030D-6E8A-4147-A177-3AD203B41FA5}">
                      <a16:colId xmlns:a16="http://schemas.microsoft.com/office/drawing/2014/main" xmlns="" val="20000"/>
                    </a:ext>
                  </a:extLst>
                </a:gridCol>
                <a:gridCol w="1723441">
                  <a:extLst>
                    <a:ext uri="{9D8B030D-6E8A-4147-A177-3AD203B41FA5}">
                      <a16:colId xmlns:a16="http://schemas.microsoft.com/office/drawing/2014/main" xmlns="" val="20001"/>
                    </a:ext>
                  </a:extLst>
                </a:gridCol>
                <a:gridCol w="1355825">
                  <a:extLst>
                    <a:ext uri="{9D8B030D-6E8A-4147-A177-3AD203B41FA5}">
                      <a16:colId xmlns:a16="http://schemas.microsoft.com/office/drawing/2014/main" xmlns="" val="20002"/>
                    </a:ext>
                  </a:extLst>
                </a:gridCol>
                <a:gridCol w="7832180">
                  <a:extLst>
                    <a:ext uri="{9D8B030D-6E8A-4147-A177-3AD203B41FA5}">
                      <a16:colId xmlns:a16="http://schemas.microsoft.com/office/drawing/2014/main" xmlns="" val="20003"/>
                    </a:ext>
                  </a:extLst>
                </a:gridCol>
              </a:tblGrid>
              <a:tr h="443385">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Title</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Content </a:t>
                      </a:r>
                    </a:p>
                  </a:txBody>
                  <a:tcPr/>
                </a:tc>
                <a:extLst>
                  <a:ext uri="{0D108BD9-81ED-4DB2-BD59-A6C34878D82A}">
                    <a16:rowId xmlns:a16="http://schemas.microsoft.com/office/drawing/2014/main" xmlns="" val="10000"/>
                  </a:ext>
                </a:extLst>
              </a:tr>
              <a:tr h="3061178">
                <a:tc>
                  <a:txBody>
                    <a:bodyPr/>
                    <a:lstStyle/>
                    <a:p>
                      <a:r>
                        <a:rPr lang="en-US" sz="1600" dirty="0">
                          <a:latin typeface="Times New Roman" panose="02020603050405020304" pitchFamily="18" charset="0"/>
                          <a:cs typeface="Times New Roman" panose="02020603050405020304" pitchFamily="18" charset="0"/>
                        </a:rPr>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"An overview of deep learning in medical imaging focusing on MRI", </a:t>
                      </a:r>
                      <a:r>
                        <a:rPr lang="en-IN" sz="1800" i="1" kern="1200" dirty="0" err="1" smtClean="0">
                          <a:solidFill>
                            <a:schemeClr val="dk1"/>
                          </a:solidFill>
                          <a:effectLst/>
                          <a:latin typeface="Times New Roman" panose="02020603050405020304" pitchFamily="18" charset="0"/>
                          <a:ea typeface="+mn-ea"/>
                          <a:cs typeface="Times New Roman" panose="02020603050405020304" pitchFamily="18" charset="0"/>
                        </a:rPr>
                        <a:t>Zeitschrift</a:t>
                      </a:r>
                      <a:r>
                        <a:rPr lang="en-IN" sz="1800" i="1"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i="1" kern="1200" dirty="0" err="1" smtClean="0">
                          <a:solidFill>
                            <a:schemeClr val="dk1"/>
                          </a:solidFill>
                          <a:effectLst/>
                          <a:latin typeface="Times New Roman" panose="02020603050405020304" pitchFamily="18" charset="0"/>
                          <a:ea typeface="+mn-ea"/>
                          <a:cs typeface="Times New Roman" panose="02020603050405020304" pitchFamily="18" charset="0"/>
                        </a:rPr>
                        <a:t>für</a:t>
                      </a:r>
                      <a:r>
                        <a:rPr lang="en-IN" sz="1800" i="1"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i="1" kern="1200" dirty="0" err="1" smtClean="0">
                          <a:solidFill>
                            <a:schemeClr val="dk1"/>
                          </a:solidFill>
                          <a:effectLst/>
                          <a:latin typeface="Times New Roman" panose="02020603050405020304" pitchFamily="18" charset="0"/>
                          <a:ea typeface="+mn-ea"/>
                          <a:cs typeface="Times New Roman" panose="02020603050405020304" pitchFamily="18" charset="0"/>
                        </a:rPr>
                        <a:t>Medizinische</a:t>
                      </a:r>
                      <a:r>
                        <a:rPr lang="en-IN" sz="1800" i="1"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i="1" kern="1200" dirty="0" err="1" smtClean="0">
                          <a:solidFill>
                            <a:schemeClr val="dk1"/>
                          </a:solidFill>
                          <a:effectLst/>
                          <a:latin typeface="Times New Roman" panose="02020603050405020304" pitchFamily="18" charset="0"/>
                          <a:ea typeface="+mn-ea"/>
                          <a:cs typeface="Times New Roman" panose="02020603050405020304" pitchFamily="18" charset="0"/>
                        </a:rPr>
                        <a:t>Physik</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 S.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Lundervold</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and A.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Lundervold</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What has happened in machine learning lately, and what does it mean for the future of </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hlinkClick r:id="rId2" tooltip="Learn more about medical image analysis from ScienceDirect's AI-generated Topic Pages"/>
                        </a:rPr>
                        <a:t>medical image analysis</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Machine learning has witnessed a tremendous amount of attention over the last few years. The current boom started around 2009 when so-called deep artificial </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hlinkClick r:id="rId3" tooltip="Learn more about neural networks from ScienceDirect's AI-generated Topic Pages"/>
                        </a:rPr>
                        <a:t>neural networks</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began outperforming other established models on a number of important benchmarks. Deep neural networks are now the state-of-the-art machine learning models across a variety of areas, from image analysis to </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hlinkClick r:id="rId4" tooltip="Learn more about natural language processing from ScienceDirect's AI-generated Topic Pages"/>
                        </a:rPr>
                        <a:t>natural language processing</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2405211">
                <a:tc>
                  <a:txBody>
                    <a:bodyPr/>
                    <a:lstStyle/>
                    <a:p>
                      <a:r>
                        <a:rPr lang="en-US" sz="1600" dirty="0" smtClean="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 "Semi-automatic brain lesion segmentation in gamma knife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L. </a:t>
                      </a:r>
                      <a:r>
                        <a:rPr lang="en-IN" dirty="0" err="1" smtClean="0">
                          <a:latin typeface="Times New Roman" panose="02020603050405020304" pitchFamily="18" charset="0"/>
                          <a:cs typeface="Times New Roman" panose="02020603050405020304" pitchFamily="18" charset="0"/>
                        </a:rPr>
                        <a:t>Rundo</a:t>
                      </a:r>
                      <a:r>
                        <a:rPr lang="en-IN" dirty="0" smtClean="0">
                          <a:latin typeface="Times New Roman" panose="02020603050405020304" pitchFamily="18" charset="0"/>
                          <a:cs typeface="Times New Roman" panose="02020603050405020304" pitchFamily="18" charset="0"/>
                        </a:rPr>
                        <a:t>, C. </a:t>
                      </a:r>
                      <a:r>
                        <a:rPr lang="en-IN" dirty="0" err="1" smtClean="0">
                          <a:latin typeface="Times New Roman" panose="02020603050405020304" pitchFamily="18" charset="0"/>
                          <a:cs typeface="Times New Roman" panose="02020603050405020304" pitchFamily="18" charset="0"/>
                        </a:rPr>
                        <a:t>Militello</a:t>
                      </a:r>
                      <a:r>
                        <a:rPr lang="en-IN" dirty="0" smtClean="0">
                          <a:latin typeface="Times New Roman" panose="02020603050405020304" pitchFamily="18" charset="0"/>
                          <a:cs typeface="Times New Roman" panose="02020603050405020304" pitchFamily="18" charset="0"/>
                        </a:rPr>
                        <a:t>, S. </a:t>
                      </a:r>
                      <a:r>
                        <a:rPr lang="en-IN" dirty="0" err="1" smtClean="0">
                          <a:latin typeface="Times New Roman" panose="02020603050405020304" pitchFamily="18" charset="0"/>
                          <a:cs typeface="Times New Roman" panose="02020603050405020304" pitchFamily="18" charset="0"/>
                        </a:rPr>
                        <a:t>Vitabile</a:t>
                      </a:r>
                      <a:r>
                        <a:rPr lang="en-IN" dirty="0" smtClean="0">
                          <a:latin typeface="Times New Roman" panose="02020603050405020304" pitchFamily="18" charset="0"/>
                          <a:cs typeface="Times New Roman" panose="02020603050405020304" pitchFamily="18" charset="0"/>
                        </a:rPr>
                        <a:t>, G. Russo, P. </a:t>
                      </a:r>
                      <a:r>
                        <a:rPr lang="en-IN" dirty="0" err="1" smtClean="0">
                          <a:latin typeface="Times New Roman" panose="02020603050405020304" pitchFamily="18" charset="0"/>
                          <a:cs typeface="Times New Roman" panose="02020603050405020304" pitchFamily="18" charset="0"/>
                        </a:rPr>
                        <a:t>Pisciotta</a:t>
                      </a:r>
                      <a:r>
                        <a:rPr lang="en-IN" dirty="0" smtClean="0">
                          <a:latin typeface="Times New Roman" panose="02020603050405020304" pitchFamily="18" charset="0"/>
                          <a:cs typeface="Times New Roman" panose="02020603050405020304" pitchFamily="18" charset="0"/>
                        </a:rPr>
                        <a:t>, F. </a:t>
                      </a:r>
                      <a:r>
                        <a:rPr lang="en-IN" dirty="0" err="1" smtClean="0">
                          <a:latin typeface="Times New Roman" panose="02020603050405020304" pitchFamily="18" charset="0"/>
                          <a:cs typeface="Times New Roman" panose="02020603050405020304" pitchFamily="18" charset="0"/>
                        </a:rPr>
                        <a:t>Marletta</a:t>
                      </a:r>
                      <a:r>
                        <a:rPr lang="en-IN" dirty="0" smtClean="0">
                          <a:latin typeface="Times New Roman" panose="02020603050405020304" pitchFamily="18" charset="0"/>
                          <a:cs typeface="Times New Roman" panose="02020603050405020304" pitchFamily="18" charset="0"/>
                        </a:rPr>
                        <a:t>, et al</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MR Imaging is being increasingly used in radiation treatment planning as well as for staging and assessing tumor response.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Leksell</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Gamma Knife® is a device for stereotactic neuro-radiosurgery to deal with inaccessible or insufficiently treated lesions with traditional surgery or radiotherapy. The target to be treated with radiation beams is currently contoured through slice-by-slice manual segmentation on MR images.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16246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2530</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Brain Tumor Detection Leveraging the ResNet Architecture</vt:lpstr>
      <vt:lpstr>Abstract </vt:lpstr>
      <vt:lpstr>Introduction </vt:lpstr>
      <vt:lpstr>Objective :</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 </vt:lpstr>
      <vt:lpstr>Disadvantages of existing system</vt:lpstr>
      <vt:lpstr>Proposed system  </vt:lpstr>
      <vt:lpstr>Advantages of proposed system</vt:lpstr>
      <vt:lpstr>Block diagram</vt:lpstr>
      <vt:lpstr>Tools (Hardware implementation)</vt:lpstr>
      <vt:lpstr>Software implementation </vt:lpstr>
      <vt:lpstr>Conclusion :</vt:lpstr>
      <vt:lpstr>References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machine learning and deep learning techniques</dc:title>
  <dc:creator>Microsoft account</dc:creator>
  <cp:lastModifiedBy>GTSS</cp:lastModifiedBy>
  <cp:revision>31</cp:revision>
  <dcterms:created xsi:type="dcterms:W3CDTF">2022-12-15T05:22:49Z</dcterms:created>
  <dcterms:modified xsi:type="dcterms:W3CDTF">2024-11-02T06:05:43Z</dcterms:modified>
</cp:coreProperties>
</file>