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8560" y="3790440"/>
            <a:ext cx="788652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992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856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441080" y="1181160"/>
            <a:ext cx="6260760" cy="49953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441080" y="1181160"/>
            <a:ext cx="6260760" cy="499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AB394A5D-047F-4839-8BD4-5A5689D0BE36}" type="slidenum">
              <a:rPr lang="hu-HU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hu-H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29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3790440"/>
            <a:ext cx="788652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3790440"/>
            <a:ext cx="788652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441080" y="1181160"/>
            <a:ext cx="6260760" cy="49953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441080" y="1181160"/>
            <a:ext cx="6260760" cy="499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29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856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6992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8560" y="3790440"/>
            <a:ext cx="788652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8560" y="3790440"/>
            <a:ext cx="788652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6992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856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441080" y="1181160"/>
            <a:ext cx="6260760" cy="499536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1441080" y="1181160"/>
            <a:ext cx="6260760" cy="499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29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856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499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69920" y="379044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9920" y="1181160"/>
            <a:ext cx="384840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8560" y="3790440"/>
            <a:ext cx="7886520" cy="2382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6"/>
          <p:cNvPicPr/>
          <p:nvPr/>
        </p:nvPicPr>
        <p:blipFill>
          <a:blip r:embed="rId14"/>
          <a:srcRect r="-244" b="27027"/>
          <a:stretch/>
        </p:blipFill>
        <p:spPr>
          <a:xfrm>
            <a:off x="1080720" y="3602160"/>
            <a:ext cx="1269000" cy="9237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2162880" y="3716280"/>
            <a:ext cx="4090320" cy="360"/>
          </a:xfrm>
          <a:prstGeom prst="line">
            <a:avLst/>
          </a:prstGeom>
          <a:ln w="158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Vázlatszöveg formátumának szerkesztése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Második vázlatszint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Harmadik vázlatszint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Negyedik vázlatszint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Ötödik vázlatszint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Hatodik vázlatszint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Hetedik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181160"/>
            <a:ext cx="7886520" cy="49953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Vázlatszöveg formátumának szerkesztése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Második vázlatszint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Harmadik vázlatszint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Negyedik vázlatszint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Ötödik vázlatszint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Hatodik vázlatszint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Hetedik vázlatszintClick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63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C870A1-385E-4FA4-9D6D-F32EB390FAD2}" type="slidenum">
              <a:rPr lang="hu-H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hu-H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0" name="Picture 5"/>
          <p:cNvPicPr/>
          <p:nvPr/>
        </p:nvPicPr>
        <p:blipFill>
          <a:blip r:embed="rId14"/>
          <a:srcRect r="-244" b="27027"/>
          <a:stretch/>
        </p:blipFill>
        <p:spPr>
          <a:xfrm>
            <a:off x="667800" y="6314760"/>
            <a:ext cx="694800" cy="505800"/>
          </a:xfrm>
          <a:prstGeom prst="rect">
            <a:avLst/>
          </a:prstGeom>
          <a:ln>
            <a:noFill/>
          </a:ln>
        </p:spPr>
      </p:pic>
      <p:sp>
        <p:nvSpPr>
          <p:cNvPr id="81" name="Line 3"/>
          <p:cNvSpPr/>
          <p:nvPr/>
        </p:nvSpPr>
        <p:spPr>
          <a:xfrm>
            <a:off x="1278000" y="6334200"/>
            <a:ext cx="4090320" cy="360"/>
          </a:xfrm>
          <a:prstGeom prst="line">
            <a:avLst/>
          </a:prstGeom>
          <a:ln w="158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"/>
          <p:cNvSpPr/>
          <p:nvPr/>
        </p:nvSpPr>
        <p:spPr>
          <a:xfrm>
            <a:off x="1342440" y="6381720"/>
            <a:ext cx="1861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hu-HU" sz="1400" b="0" i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SlicerIGT Tutorial Series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Vázlatszöveg formátumának szerkesztése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Második vázlatszint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Harmadik vázlatszint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Negyedik vázlatszint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Ötödik vázlatszint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Hatodik vázlatszint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Hetedik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30" y="2119822"/>
            <a:ext cx="5272565" cy="5107797"/>
          </a:xfrm>
          <a:prstGeom prst="rect">
            <a:avLst/>
          </a:prstGeom>
          <a:ln>
            <a:noFill/>
          </a:ln>
        </p:spPr>
      </p:pic>
      <p:sp>
        <p:nvSpPr>
          <p:cNvPr id="145" name="CustomShape 28"/>
          <p:cNvSpPr/>
          <p:nvPr/>
        </p:nvSpPr>
        <p:spPr>
          <a:xfrm>
            <a:off x="5065012" y="1779222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OriSensorToOriSwd</a:t>
            </a:r>
            <a:endParaRPr lang="en-US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(from </a:t>
            </a: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PhidgetSpatial</a:t>
            </a: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146"/>
          <p:cNvPicPr/>
          <p:nvPr/>
        </p:nvPicPr>
        <p:blipFill>
          <a:blip r:embed="rId3"/>
          <a:srcRect l="73302" t="11426" r="14472" b="55192"/>
          <a:stretch/>
        </p:blipFill>
        <p:spPr>
          <a:xfrm rot="9842400">
            <a:off x="1898107" y="2236900"/>
            <a:ext cx="3119295" cy="2874014"/>
          </a:xfrm>
          <a:prstGeom prst="rect">
            <a:avLst/>
          </a:prstGeom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1971199" y="3965"/>
            <a:ext cx="1958944" cy="2589550"/>
            <a:chOff x="-1336511" y="1900691"/>
            <a:chExt cx="1958944" cy="2589550"/>
          </a:xfrm>
        </p:grpSpPr>
        <p:sp>
          <p:nvSpPr>
            <p:cNvPr id="148" name="CustomShape 30"/>
            <p:cNvSpPr/>
            <p:nvPr/>
          </p:nvSpPr>
          <p:spPr>
            <a:xfrm rot="20607000">
              <a:off x="-1276871" y="3872148"/>
              <a:ext cx="1867218" cy="618093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31"/>
            <p:cNvSpPr/>
            <p:nvPr/>
          </p:nvSpPr>
          <p:spPr>
            <a:xfrm rot="20607000">
              <a:off x="-1336511" y="1900691"/>
              <a:ext cx="1190333" cy="2118625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 rot="20607000">
              <a:off x="500766" y="3758775"/>
              <a:ext cx="121667" cy="271112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" name="Group 36"/>
          <p:cNvGrpSpPr/>
          <p:nvPr/>
        </p:nvGrpSpPr>
        <p:grpSpPr>
          <a:xfrm rot="20644189">
            <a:off x="1292070" y="2196862"/>
            <a:ext cx="1030914" cy="1071582"/>
            <a:chOff x="5057093" y="1994636"/>
            <a:chExt cx="1834354" cy="1906718"/>
          </a:xfrm>
        </p:grpSpPr>
        <p:sp>
          <p:nvSpPr>
            <p:cNvPr id="38" name="CustomShape 10"/>
            <p:cNvSpPr/>
            <p:nvPr/>
          </p:nvSpPr>
          <p:spPr>
            <a:xfrm flipH="1">
              <a:off x="5504409" y="2814840"/>
              <a:ext cx="81350" cy="108651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CustomShape 11"/>
            <p:cNvSpPr/>
            <p:nvPr/>
          </p:nvSpPr>
          <p:spPr>
            <a:xfrm>
              <a:off x="5585760" y="2815920"/>
              <a:ext cx="116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12"/>
            <p:cNvSpPr/>
            <p:nvPr/>
          </p:nvSpPr>
          <p:spPr>
            <a:xfrm flipV="1">
              <a:off x="5584678" y="2241146"/>
              <a:ext cx="299341" cy="57477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13"/>
            <p:cNvSpPr/>
            <p:nvPr/>
          </p:nvSpPr>
          <p:spPr>
            <a:xfrm>
              <a:off x="6584006" y="2475090"/>
              <a:ext cx="307441" cy="3646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2" name="CustomShape 14"/>
            <p:cNvSpPr/>
            <p:nvPr/>
          </p:nvSpPr>
          <p:spPr>
            <a:xfrm>
              <a:off x="5057093" y="3536615"/>
              <a:ext cx="299880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3" name="CustomShape 15"/>
            <p:cNvSpPr/>
            <p:nvPr/>
          </p:nvSpPr>
          <p:spPr>
            <a:xfrm>
              <a:off x="5357032" y="1994636"/>
              <a:ext cx="290881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44" name="CustomShape 23"/>
          <p:cNvSpPr/>
          <p:nvPr/>
        </p:nvSpPr>
        <p:spPr>
          <a:xfrm>
            <a:off x="851358" y="2550313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</a:t>
            </a:r>
            <a:endParaRPr lang="hu-HU" sz="1800" b="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5" name="Group 44"/>
          <p:cNvGrpSpPr/>
          <p:nvPr/>
        </p:nvGrpSpPr>
        <p:grpSpPr>
          <a:xfrm rot="20644189">
            <a:off x="2706870" y="1933955"/>
            <a:ext cx="1026701" cy="1229267"/>
            <a:chOff x="5057093" y="1714060"/>
            <a:chExt cx="1826857" cy="2187294"/>
          </a:xfrm>
        </p:grpSpPr>
        <p:sp>
          <p:nvSpPr>
            <p:cNvPr id="46" name="CustomShape 10"/>
            <p:cNvSpPr/>
            <p:nvPr/>
          </p:nvSpPr>
          <p:spPr>
            <a:xfrm flipH="1">
              <a:off x="5504409" y="2814840"/>
              <a:ext cx="81350" cy="108651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11"/>
            <p:cNvSpPr/>
            <p:nvPr/>
          </p:nvSpPr>
          <p:spPr>
            <a:xfrm>
              <a:off x="5585760" y="2815920"/>
              <a:ext cx="116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2"/>
            <p:cNvSpPr/>
            <p:nvPr/>
          </p:nvSpPr>
          <p:spPr>
            <a:xfrm flipV="1">
              <a:off x="5584678" y="2241146"/>
              <a:ext cx="299341" cy="57477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3"/>
            <p:cNvSpPr/>
            <p:nvPr/>
          </p:nvSpPr>
          <p:spPr>
            <a:xfrm>
              <a:off x="6576509" y="2278521"/>
              <a:ext cx="307441" cy="3646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0" name="CustomShape 14"/>
            <p:cNvSpPr/>
            <p:nvPr/>
          </p:nvSpPr>
          <p:spPr>
            <a:xfrm>
              <a:off x="5057093" y="3536615"/>
              <a:ext cx="299880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1" name="CustomShape 15"/>
            <p:cNvSpPr/>
            <p:nvPr/>
          </p:nvSpPr>
          <p:spPr>
            <a:xfrm>
              <a:off x="5721709" y="1714060"/>
              <a:ext cx="290880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52" name="CustomShape 27"/>
          <p:cNvSpPr/>
          <p:nvPr/>
        </p:nvSpPr>
        <p:spPr>
          <a:xfrm>
            <a:off x="3055994" y="2477393"/>
            <a:ext cx="908601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Transd</a:t>
            </a:r>
            <a:r>
              <a:rPr lang="en-US" sz="18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1800" b="1" strike="noStrike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OriSensor</a:t>
            </a:r>
            <a:endParaRPr lang="hu-HU" sz="18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8"/>
          <p:cNvSpPr/>
          <p:nvPr/>
        </p:nvSpPr>
        <p:spPr>
          <a:xfrm>
            <a:off x="671419" y="1484327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ImageToTransd</a:t>
            </a:r>
            <a:endParaRPr lang="en-US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(from scan conversion)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4"/>
          <p:cNvSpPr/>
          <p:nvPr/>
        </p:nvSpPr>
        <p:spPr>
          <a:xfrm rot="5055713" flipH="1">
            <a:off x="1904226" y="1689989"/>
            <a:ext cx="775359" cy="1563227"/>
          </a:xfrm>
          <a:prstGeom prst="arc">
            <a:avLst>
              <a:gd name="adj1" fmla="val 14964009"/>
              <a:gd name="adj2" fmla="val 6116644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8"/>
          <p:cNvSpPr/>
          <p:nvPr/>
        </p:nvSpPr>
        <p:spPr>
          <a:xfrm>
            <a:off x="243173" y="3594653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OriSwdToRef</a:t>
            </a:r>
            <a:endParaRPr lang="en-US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(from Slicer, by mouse)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PhidgetSpatial Precision 3/3/3 High Resolu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940" b="77444" l="22750" r="7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26379" r="24083" b="21741"/>
          <a:stretch/>
        </p:blipFill>
        <p:spPr bwMode="auto">
          <a:xfrm rot="14565026">
            <a:off x="1860816" y="397114"/>
            <a:ext cx="1306159" cy="84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89"/>
          <p:cNvGrpSpPr/>
          <p:nvPr/>
        </p:nvGrpSpPr>
        <p:grpSpPr>
          <a:xfrm rot="4235039" flipH="1">
            <a:off x="2758858" y="2148664"/>
            <a:ext cx="1545065" cy="955831"/>
            <a:chOff x="4357318" y="1661983"/>
            <a:chExt cx="1942559" cy="1153940"/>
          </a:xfrm>
        </p:grpSpPr>
        <p:sp>
          <p:nvSpPr>
            <p:cNvPr id="91" name="CustomShape 10"/>
            <p:cNvSpPr/>
            <p:nvPr/>
          </p:nvSpPr>
          <p:spPr>
            <a:xfrm flipV="1">
              <a:off x="5585760" y="17352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11"/>
            <p:cNvSpPr/>
            <p:nvPr/>
          </p:nvSpPr>
          <p:spPr>
            <a:xfrm flipH="1" flipV="1">
              <a:off x="4357318" y="2700452"/>
              <a:ext cx="1228443" cy="11546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12"/>
            <p:cNvSpPr/>
            <p:nvPr/>
          </p:nvSpPr>
          <p:spPr>
            <a:xfrm flipV="1">
              <a:off x="5584680" y="2312790"/>
              <a:ext cx="362635" cy="50313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CustomShape 13"/>
            <p:cNvSpPr/>
            <p:nvPr/>
          </p:nvSpPr>
          <p:spPr>
            <a:xfrm rot="4492483">
              <a:off x="5962379" y="2337400"/>
              <a:ext cx="295212" cy="37978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5" name="CustomShape 14"/>
            <p:cNvSpPr/>
            <p:nvPr/>
          </p:nvSpPr>
          <p:spPr>
            <a:xfrm rot="4235039">
              <a:off x="5747901" y="1616067"/>
              <a:ext cx="287953" cy="3797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5"/>
            <p:cNvSpPr/>
            <p:nvPr/>
          </p:nvSpPr>
          <p:spPr>
            <a:xfrm rot="4235039">
              <a:off x="4478737" y="2374276"/>
              <a:ext cx="279311" cy="3797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98" name="CustomShape 27"/>
          <p:cNvSpPr/>
          <p:nvPr/>
        </p:nvSpPr>
        <p:spPr>
          <a:xfrm>
            <a:off x="2195116" y="2506197"/>
            <a:ext cx="2026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OriSwd</a:t>
            </a:r>
            <a:endParaRPr lang="hu-HU" sz="1800" b="0" strike="noStrike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4"/>
          <p:cNvSpPr/>
          <p:nvPr/>
        </p:nvSpPr>
        <p:spPr>
          <a:xfrm>
            <a:off x="2969424" y="2360564"/>
            <a:ext cx="2478710" cy="522040"/>
          </a:xfrm>
          <a:prstGeom prst="arc">
            <a:avLst>
              <a:gd name="adj1" fmla="val 11305467"/>
              <a:gd name="adj2" fmla="val 10738255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366" b="92600" l="368" r="89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8564" y="2119822"/>
            <a:ext cx="5272565" cy="5107797"/>
          </a:xfrm>
          <a:prstGeom prst="rect">
            <a:avLst/>
          </a:prstGeom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 rot="3032567" flipH="1">
            <a:off x="2579028" y="4300773"/>
            <a:ext cx="1065059" cy="903944"/>
            <a:chOff x="5128865" y="1623619"/>
            <a:chExt cx="1711135" cy="1608431"/>
          </a:xfrm>
        </p:grpSpPr>
        <p:sp>
          <p:nvSpPr>
            <p:cNvPr id="127" name="CustomShape 10"/>
            <p:cNvSpPr/>
            <p:nvPr/>
          </p:nvSpPr>
          <p:spPr>
            <a:xfrm flipV="1">
              <a:off x="5585760" y="17352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1"/>
            <p:cNvSpPr/>
            <p:nvPr/>
          </p:nvSpPr>
          <p:spPr>
            <a:xfrm>
              <a:off x="5585760" y="2815920"/>
              <a:ext cx="116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12"/>
            <p:cNvSpPr/>
            <p:nvPr/>
          </p:nvSpPr>
          <p:spPr>
            <a:xfrm flipH="1">
              <a:off x="5337834" y="2815922"/>
              <a:ext cx="246846" cy="37393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13"/>
            <p:cNvSpPr/>
            <p:nvPr/>
          </p:nvSpPr>
          <p:spPr>
            <a:xfrm>
              <a:off x="6532560" y="2851560"/>
              <a:ext cx="307440" cy="364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1" name="CustomShape 14"/>
            <p:cNvSpPr/>
            <p:nvPr/>
          </p:nvSpPr>
          <p:spPr>
            <a:xfrm>
              <a:off x="5741937" y="1623619"/>
              <a:ext cx="299880" cy="364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2" name="CustomShape 15"/>
            <p:cNvSpPr/>
            <p:nvPr/>
          </p:nvSpPr>
          <p:spPr>
            <a:xfrm>
              <a:off x="5128865" y="2867369"/>
              <a:ext cx="290880" cy="364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75" name="CustomShape 23"/>
          <p:cNvSpPr/>
          <p:nvPr/>
        </p:nvSpPr>
        <p:spPr>
          <a:xfrm>
            <a:off x="3484868" y="6186843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Phantom</a:t>
            </a:r>
            <a:endParaRPr lang="hu-HU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76" name="Group 75"/>
          <p:cNvGrpSpPr/>
          <p:nvPr/>
        </p:nvGrpSpPr>
        <p:grpSpPr>
          <a:xfrm rot="3032567" flipH="1">
            <a:off x="2940890" y="5509318"/>
            <a:ext cx="1065059" cy="903944"/>
            <a:chOff x="5128865" y="1623619"/>
            <a:chExt cx="1711135" cy="1608431"/>
          </a:xfrm>
        </p:grpSpPr>
        <p:sp>
          <p:nvSpPr>
            <p:cNvPr id="77" name="CustomShape 10"/>
            <p:cNvSpPr/>
            <p:nvPr/>
          </p:nvSpPr>
          <p:spPr>
            <a:xfrm flipV="1">
              <a:off x="5585760" y="17352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11"/>
            <p:cNvSpPr/>
            <p:nvPr/>
          </p:nvSpPr>
          <p:spPr>
            <a:xfrm>
              <a:off x="5585760" y="2815920"/>
              <a:ext cx="116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12"/>
            <p:cNvSpPr/>
            <p:nvPr/>
          </p:nvSpPr>
          <p:spPr>
            <a:xfrm flipH="1">
              <a:off x="5337834" y="2815922"/>
              <a:ext cx="246846" cy="37393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13"/>
            <p:cNvSpPr/>
            <p:nvPr/>
          </p:nvSpPr>
          <p:spPr>
            <a:xfrm>
              <a:off x="6532560" y="285156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1" name="CustomShape 14"/>
            <p:cNvSpPr/>
            <p:nvPr/>
          </p:nvSpPr>
          <p:spPr>
            <a:xfrm>
              <a:off x="5741937" y="1623619"/>
              <a:ext cx="299880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2" name="CustomShape 15"/>
            <p:cNvSpPr/>
            <p:nvPr/>
          </p:nvSpPr>
          <p:spPr>
            <a:xfrm>
              <a:off x="5128865" y="2867369"/>
              <a:ext cx="290880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87" name="CustomShape 24"/>
          <p:cNvSpPr/>
          <p:nvPr/>
        </p:nvSpPr>
        <p:spPr>
          <a:xfrm rot="20902698" flipH="1">
            <a:off x="2079865" y="5119118"/>
            <a:ext cx="1763984" cy="1297879"/>
          </a:xfrm>
          <a:prstGeom prst="arc">
            <a:avLst>
              <a:gd name="adj1" fmla="val 14603202"/>
              <a:gd name="adj2" fmla="val 7401794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8"/>
          <p:cNvSpPr/>
          <p:nvPr/>
        </p:nvSpPr>
        <p:spPr>
          <a:xfrm>
            <a:off x="536258" y="5475522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PhantomToRef</a:t>
            </a:r>
            <a:endParaRPr lang="en-US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(from landmark</a:t>
            </a:r>
            <a:b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registration or</a:t>
            </a:r>
            <a:b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manual adjustment)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3"/>
          <p:cNvSpPr/>
          <p:nvPr/>
        </p:nvSpPr>
        <p:spPr>
          <a:xfrm>
            <a:off x="1501909" y="4801286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 = Renderer</a:t>
            </a:r>
            <a:endParaRPr lang="hu-H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4"/>
          <p:cNvSpPr/>
          <p:nvPr/>
        </p:nvSpPr>
        <p:spPr>
          <a:xfrm rot="21029390" flipH="1" flipV="1">
            <a:off x="1033809" y="2505784"/>
            <a:ext cx="2690556" cy="2796193"/>
          </a:xfrm>
          <a:prstGeom prst="arc">
            <a:avLst>
              <a:gd name="adj1" fmla="val 14913431"/>
              <a:gd name="adj2" fmla="val 8065661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28" y="4304101"/>
            <a:ext cx="5272565" cy="5107797"/>
          </a:xfrm>
          <a:prstGeom prst="rect">
            <a:avLst/>
          </a:prstGeom>
          <a:ln>
            <a:noFill/>
          </a:ln>
        </p:spPr>
      </p:pic>
      <p:sp>
        <p:nvSpPr>
          <p:cNvPr id="5" name="CustomShape 28"/>
          <p:cNvSpPr/>
          <p:nvPr/>
        </p:nvSpPr>
        <p:spPr>
          <a:xfrm>
            <a:off x="5065012" y="1779222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OriSensorToOriSwd</a:t>
            </a:r>
            <a:endParaRPr lang="en-US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(from </a:t>
            </a: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PhidgetSpatial</a:t>
            </a: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146"/>
          <p:cNvPicPr/>
          <p:nvPr/>
        </p:nvPicPr>
        <p:blipFill>
          <a:blip r:embed="rId3"/>
          <a:srcRect l="73302" t="11426" r="14472" b="55192"/>
          <a:stretch/>
        </p:blipFill>
        <p:spPr>
          <a:xfrm rot="9842400">
            <a:off x="1898107" y="2236900"/>
            <a:ext cx="3119295" cy="2874014"/>
          </a:xfrm>
          <a:prstGeom prst="rect">
            <a:avLst/>
          </a:prstGeom>
          <a:ln>
            <a:noFill/>
          </a:ln>
        </p:spPr>
      </p:pic>
      <p:grpSp>
        <p:nvGrpSpPr>
          <p:cNvPr id="7" name="Group 8"/>
          <p:cNvGrpSpPr/>
          <p:nvPr/>
        </p:nvGrpSpPr>
        <p:grpSpPr>
          <a:xfrm>
            <a:off x="1971199" y="3965"/>
            <a:ext cx="1958944" cy="2589550"/>
            <a:chOff x="-1336511" y="1900691"/>
            <a:chExt cx="1958944" cy="2589550"/>
          </a:xfrm>
        </p:grpSpPr>
        <p:sp>
          <p:nvSpPr>
            <p:cNvPr id="8" name="CustomShape 30"/>
            <p:cNvSpPr/>
            <p:nvPr/>
          </p:nvSpPr>
          <p:spPr>
            <a:xfrm rot="20607000">
              <a:off x="-1276871" y="3872148"/>
              <a:ext cx="1867218" cy="618093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31"/>
            <p:cNvSpPr/>
            <p:nvPr/>
          </p:nvSpPr>
          <p:spPr>
            <a:xfrm rot="20607000">
              <a:off x="-1336511" y="1900691"/>
              <a:ext cx="1190333" cy="2118625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32"/>
            <p:cNvSpPr/>
            <p:nvPr/>
          </p:nvSpPr>
          <p:spPr>
            <a:xfrm rot="20607000">
              <a:off x="500766" y="3758775"/>
              <a:ext cx="121667" cy="271112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36"/>
          <p:cNvGrpSpPr/>
          <p:nvPr/>
        </p:nvGrpSpPr>
        <p:grpSpPr>
          <a:xfrm rot="20644189">
            <a:off x="1292070" y="2196862"/>
            <a:ext cx="1030914" cy="1071582"/>
            <a:chOff x="5057093" y="1994636"/>
            <a:chExt cx="1834354" cy="1906718"/>
          </a:xfrm>
        </p:grpSpPr>
        <p:sp>
          <p:nvSpPr>
            <p:cNvPr id="12" name="CustomShape 10"/>
            <p:cNvSpPr/>
            <p:nvPr/>
          </p:nvSpPr>
          <p:spPr>
            <a:xfrm flipH="1">
              <a:off x="5504409" y="2814840"/>
              <a:ext cx="81350" cy="108651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1"/>
            <p:cNvSpPr/>
            <p:nvPr/>
          </p:nvSpPr>
          <p:spPr>
            <a:xfrm>
              <a:off x="5585760" y="2815920"/>
              <a:ext cx="116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12"/>
            <p:cNvSpPr/>
            <p:nvPr/>
          </p:nvSpPr>
          <p:spPr>
            <a:xfrm flipV="1">
              <a:off x="5584678" y="2241146"/>
              <a:ext cx="299341" cy="57477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3"/>
            <p:cNvSpPr/>
            <p:nvPr/>
          </p:nvSpPr>
          <p:spPr>
            <a:xfrm>
              <a:off x="6584006" y="2475090"/>
              <a:ext cx="307441" cy="3646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" name="CustomShape 14"/>
            <p:cNvSpPr/>
            <p:nvPr/>
          </p:nvSpPr>
          <p:spPr>
            <a:xfrm>
              <a:off x="5057093" y="3536615"/>
              <a:ext cx="299880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" name="CustomShape 15"/>
            <p:cNvSpPr/>
            <p:nvPr/>
          </p:nvSpPr>
          <p:spPr>
            <a:xfrm>
              <a:off x="5357032" y="1994636"/>
              <a:ext cx="290881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8" name="CustomShape 23"/>
          <p:cNvSpPr/>
          <p:nvPr/>
        </p:nvSpPr>
        <p:spPr>
          <a:xfrm>
            <a:off x="851358" y="2550313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</a:t>
            </a:r>
            <a:endParaRPr lang="hu-HU" sz="1800" b="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9" name="Group 44"/>
          <p:cNvGrpSpPr/>
          <p:nvPr/>
        </p:nvGrpSpPr>
        <p:grpSpPr>
          <a:xfrm rot="20644189">
            <a:off x="2706870" y="1933955"/>
            <a:ext cx="1026701" cy="1229267"/>
            <a:chOff x="5057093" y="1714060"/>
            <a:chExt cx="1826857" cy="2187294"/>
          </a:xfrm>
        </p:grpSpPr>
        <p:sp>
          <p:nvSpPr>
            <p:cNvPr id="20" name="CustomShape 10"/>
            <p:cNvSpPr/>
            <p:nvPr/>
          </p:nvSpPr>
          <p:spPr>
            <a:xfrm flipH="1">
              <a:off x="5504409" y="2814840"/>
              <a:ext cx="81350" cy="108651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11"/>
            <p:cNvSpPr/>
            <p:nvPr/>
          </p:nvSpPr>
          <p:spPr>
            <a:xfrm>
              <a:off x="5585760" y="2815920"/>
              <a:ext cx="116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12"/>
            <p:cNvSpPr/>
            <p:nvPr/>
          </p:nvSpPr>
          <p:spPr>
            <a:xfrm flipV="1">
              <a:off x="5584678" y="2241146"/>
              <a:ext cx="299341" cy="57477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accent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13"/>
            <p:cNvSpPr/>
            <p:nvPr/>
          </p:nvSpPr>
          <p:spPr>
            <a:xfrm>
              <a:off x="6576509" y="2278521"/>
              <a:ext cx="307441" cy="3646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4" name="CustomShape 14"/>
            <p:cNvSpPr/>
            <p:nvPr/>
          </p:nvSpPr>
          <p:spPr>
            <a:xfrm>
              <a:off x="5057093" y="3536615"/>
              <a:ext cx="299880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5" name="CustomShape 15"/>
            <p:cNvSpPr/>
            <p:nvPr/>
          </p:nvSpPr>
          <p:spPr>
            <a:xfrm>
              <a:off x="5721709" y="1714060"/>
              <a:ext cx="290880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26" name="CustomShape 27"/>
          <p:cNvSpPr/>
          <p:nvPr/>
        </p:nvSpPr>
        <p:spPr>
          <a:xfrm>
            <a:off x="3055994" y="2477393"/>
            <a:ext cx="908601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Transd</a:t>
            </a:r>
            <a:r>
              <a:rPr lang="en-US" sz="18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1800" b="1" strike="noStrike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OriSensor</a:t>
            </a:r>
            <a:endParaRPr lang="hu-HU" sz="18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671419" y="1484327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ImageToTransd</a:t>
            </a:r>
            <a:endParaRPr lang="en-US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(from scan conversion)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24"/>
          <p:cNvSpPr/>
          <p:nvPr/>
        </p:nvSpPr>
        <p:spPr>
          <a:xfrm rot="5055713" flipH="1">
            <a:off x="1904226" y="1689989"/>
            <a:ext cx="775359" cy="1563227"/>
          </a:xfrm>
          <a:prstGeom prst="arc">
            <a:avLst>
              <a:gd name="adj1" fmla="val 14964009"/>
              <a:gd name="adj2" fmla="val 6116644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28"/>
          <p:cNvSpPr/>
          <p:nvPr/>
        </p:nvSpPr>
        <p:spPr>
          <a:xfrm>
            <a:off x="243173" y="3594653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OriSwdToRef</a:t>
            </a:r>
            <a:endParaRPr lang="en-US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(from Slicer, by mouse)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31" name="Group 89"/>
          <p:cNvGrpSpPr/>
          <p:nvPr/>
        </p:nvGrpSpPr>
        <p:grpSpPr>
          <a:xfrm rot="4235039" flipH="1">
            <a:off x="2758858" y="2148664"/>
            <a:ext cx="1545065" cy="955831"/>
            <a:chOff x="4357318" y="1661983"/>
            <a:chExt cx="1942559" cy="1153940"/>
          </a:xfrm>
        </p:grpSpPr>
        <p:sp>
          <p:nvSpPr>
            <p:cNvPr id="32" name="CustomShape 10"/>
            <p:cNvSpPr/>
            <p:nvPr/>
          </p:nvSpPr>
          <p:spPr>
            <a:xfrm flipV="1">
              <a:off x="5585760" y="17352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CustomShape 11"/>
            <p:cNvSpPr/>
            <p:nvPr/>
          </p:nvSpPr>
          <p:spPr>
            <a:xfrm flipH="1" flipV="1">
              <a:off x="4357318" y="2700452"/>
              <a:ext cx="1228443" cy="11546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12"/>
            <p:cNvSpPr/>
            <p:nvPr/>
          </p:nvSpPr>
          <p:spPr>
            <a:xfrm flipV="1">
              <a:off x="5584680" y="2312790"/>
              <a:ext cx="362635" cy="50313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CustomShape 13"/>
            <p:cNvSpPr/>
            <p:nvPr/>
          </p:nvSpPr>
          <p:spPr>
            <a:xfrm rot="4492483">
              <a:off x="5962379" y="2337400"/>
              <a:ext cx="295212" cy="37978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6" name="CustomShape 14"/>
            <p:cNvSpPr/>
            <p:nvPr/>
          </p:nvSpPr>
          <p:spPr>
            <a:xfrm rot="4235039">
              <a:off x="5747901" y="1616067"/>
              <a:ext cx="287953" cy="3797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7" name="CustomShape 15"/>
            <p:cNvSpPr/>
            <p:nvPr/>
          </p:nvSpPr>
          <p:spPr>
            <a:xfrm rot="4235039">
              <a:off x="4478737" y="2374276"/>
              <a:ext cx="279311" cy="3797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38" name="CustomShape 27"/>
          <p:cNvSpPr/>
          <p:nvPr/>
        </p:nvSpPr>
        <p:spPr>
          <a:xfrm>
            <a:off x="2195116" y="2506197"/>
            <a:ext cx="2026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OriSwd</a:t>
            </a:r>
            <a:endParaRPr lang="hu-HU" sz="1800" b="0" strike="noStrike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4"/>
          <p:cNvSpPr/>
          <p:nvPr/>
        </p:nvSpPr>
        <p:spPr>
          <a:xfrm>
            <a:off x="2969424" y="2360564"/>
            <a:ext cx="2478710" cy="522040"/>
          </a:xfrm>
          <a:prstGeom prst="arc">
            <a:avLst>
              <a:gd name="adj1" fmla="val 11305467"/>
              <a:gd name="adj2" fmla="val 10738255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366" b="92600" l="368" r="89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8061" y="4781343"/>
            <a:ext cx="5272565" cy="5107797"/>
          </a:xfrm>
          <a:prstGeom prst="rect">
            <a:avLst/>
          </a:prstGeom>
          <a:ln>
            <a:noFill/>
          </a:ln>
        </p:spPr>
      </p:pic>
      <p:grpSp>
        <p:nvGrpSpPr>
          <p:cNvPr id="41" name="Group 1"/>
          <p:cNvGrpSpPr/>
          <p:nvPr/>
        </p:nvGrpSpPr>
        <p:grpSpPr>
          <a:xfrm rot="3032567" flipH="1">
            <a:off x="2579028" y="4300773"/>
            <a:ext cx="1065059" cy="903944"/>
            <a:chOff x="5128865" y="1623619"/>
            <a:chExt cx="1711135" cy="1608431"/>
          </a:xfrm>
        </p:grpSpPr>
        <p:sp>
          <p:nvSpPr>
            <p:cNvPr id="42" name="CustomShape 10"/>
            <p:cNvSpPr/>
            <p:nvPr/>
          </p:nvSpPr>
          <p:spPr>
            <a:xfrm flipV="1">
              <a:off x="5585760" y="17352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11"/>
            <p:cNvSpPr/>
            <p:nvPr/>
          </p:nvSpPr>
          <p:spPr>
            <a:xfrm>
              <a:off x="5585760" y="2815920"/>
              <a:ext cx="116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12"/>
            <p:cNvSpPr/>
            <p:nvPr/>
          </p:nvSpPr>
          <p:spPr>
            <a:xfrm flipH="1">
              <a:off x="5337834" y="2815922"/>
              <a:ext cx="246846" cy="37393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13"/>
            <p:cNvSpPr/>
            <p:nvPr/>
          </p:nvSpPr>
          <p:spPr>
            <a:xfrm>
              <a:off x="6532560" y="2851560"/>
              <a:ext cx="307440" cy="364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6" name="CustomShape 14"/>
            <p:cNvSpPr/>
            <p:nvPr/>
          </p:nvSpPr>
          <p:spPr>
            <a:xfrm>
              <a:off x="5741937" y="1623619"/>
              <a:ext cx="299880" cy="364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7" name="CustomShape 15"/>
            <p:cNvSpPr/>
            <p:nvPr/>
          </p:nvSpPr>
          <p:spPr>
            <a:xfrm>
              <a:off x="5128865" y="2867369"/>
              <a:ext cx="290880" cy="364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48" name="CustomShape 23"/>
          <p:cNvSpPr/>
          <p:nvPr/>
        </p:nvSpPr>
        <p:spPr>
          <a:xfrm>
            <a:off x="3484868" y="6186843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Phantom</a:t>
            </a:r>
            <a:endParaRPr lang="hu-HU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9" name="Group 75"/>
          <p:cNvGrpSpPr/>
          <p:nvPr/>
        </p:nvGrpSpPr>
        <p:grpSpPr>
          <a:xfrm rot="3032567" flipH="1">
            <a:off x="2940890" y="5509318"/>
            <a:ext cx="1065059" cy="903944"/>
            <a:chOff x="5128865" y="1623619"/>
            <a:chExt cx="1711135" cy="1608431"/>
          </a:xfrm>
        </p:grpSpPr>
        <p:sp>
          <p:nvSpPr>
            <p:cNvPr id="50" name="CustomShape 10"/>
            <p:cNvSpPr/>
            <p:nvPr/>
          </p:nvSpPr>
          <p:spPr>
            <a:xfrm flipV="1">
              <a:off x="5585760" y="17352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5585760" y="2815920"/>
              <a:ext cx="116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2"/>
            <p:cNvSpPr/>
            <p:nvPr/>
          </p:nvSpPr>
          <p:spPr>
            <a:xfrm flipH="1">
              <a:off x="5337834" y="2815922"/>
              <a:ext cx="246846" cy="37393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6532560" y="285156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hu-HU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4" name="CustomShape 14"/>
            <p:cNvSpPr/>
            <p:nvPr/>
          </p:nvSpPr>
          <p:spPr>
            <a:xfrm>
              <a:off x="5741937" y="1623619"/>
              <a:ext cx="299880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5" name="CustomShape 15"/>
            <p:cNvSpPr/>
            <p:nvPr/>
          </p:nvSpPr>
          <p:spPr>
            <a:xfrm>
              <a:off x="5128865" y="2867369"/>
              <a:ext cx="290880" cy="364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56" name="CustomShape 24"/>
          <p:cNvSpPr/>
          <p:nvPr/>
        </p:nvSpPr>
        <p:spPr>
          <a:xfrm rot="20902698" flipH="1">
            <a:off x="2079865" y="5119118"/>
            <a:ext cx="1763984" cy="1297879"/>
          </a:xfrm>
          <a:prstGeom prst="arc">
            <a:avLst>
              <a:gd name="adj1" fmla="val 14603202"/>
              <a:gd name="adj2" fmla="val 7401794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8"/>
          <p:cNvSpPr/>
          <p:nvPr/>
        </p:nvSpPr>
        <p:spPr>
          <a:xfrm>
            <a:off x="536258" y="5475522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PhantomToRef</a:t>
            </a:r>
            <a:endParaRPr lang="en-US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(from landmark</a:t>
            </a:r>
            <a:b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registration or</a:t>
            </a:r>
            <a:b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manual adjustment)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1501909" y="4801286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 = Renderer</a:t>
            </a:r>
            <a:endParaRPr lang="hu-H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4"/>
          <p:cNvSpPr/>
          <p:nvPr/>
        </p:nvSpPr>
        <p:spPr>
          <a:xfrm rot="21029390" flipH="1" flipV="1">
            <a:off x="1033809" y="2505784"/>
            <a:ext cx="2690556" cy="2796193"/>
          </a:xfrm>
          <a:prstGeom prst="arc">
            <a:avLst>
              <a:gd name="adj1" fmla="val 14913431"/>
              <a:gd name="adj2" fmla="val 8065661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AutoShape 2" descr="Képtalálat a következőre: „intel sr300”"/>
          <p:cNvSpPr>
            <a:spLocks noChangeAspect="1" noChangeArrowheads="1"/>
          </p:cNvSpPr>
          <p:nvPr/>
        </p:nvSpPr>
        <p:spPr bwMode="auto">
          <a:xfrm>
            <a:off x="4461312" y="-4264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8" name="Picture 4" descr="http://www.windowscentral.com/sites/wpcentral.com/files/styles/xlarge_wm_blw/public/field/image/2015/09/intel-realsense-camera-creative-2.jpg?itok=jleWhqQ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702" y="-903840"/>
            <a:ext cx="2327024" cy="15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Kép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23377">
            <a:off x="2071630" y="540735"/>
            <a:ext cx="967764" cy="967764"/>
          </a:xfrm>
          <a:prstGeom prst="rect">
            <a:avLst/>
          </a:prstGeom>
        </p:spPr>
      </p:pic>
      <p:grpSp>
        <p:nvGrpSpPr>
          <p:cNvPr id="63" name="Group 89"/>
          <p:cNvGrpSpPr/>
          <p:nvPr/>
        </p:nvGrpSpPr>
        <p:grpSpPr>
          <a:xfrm rot="6989462" flipH="1">
            <a:off x="5097729" y="-337942"/>
            <a:ext cx="1502459" cy="917479"/>
            <a:chOff x="4357318" y="1661982"/>
            <a:chExt cx="1942560" cy="1153941"/>
          </a:xfrm>
        </p:grpSpPr>
        <p:sp>
          <p:nvSpPr>
            <p:cNvPr id="64" name="CustomShape 10"/>
            <p:cNvSpPr/>
            <p:nvPr/>
          </p:nvSpPr>
          <p:spPr>
            <a:xfrm flipV="1">
              <a:off x="5585760" y="17352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92D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11"/>
            <p:cNvSpPr/>
            <p:nvPr/>
          </p:nvSpPr>
          <p:spPr>
            <a:xfrm flipH="1" flipV="1">
              <a:off x="4357318" y="2700452"/>
              <a:ext cx="1228443" cy="11546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92D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12"/>
            <p:cNvSpPr/>
            <p:nvPr/>
          </p:nvSpPr>
          <p:spPr>
            <a:xfrm flipV="1">
              <a:off x="5584680" y="2312790"/>
              <a:ext cx="362635" cy="50313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92D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13"/>
            <p:cNvSpPr/>
            <p:nvPr/>
          </p:nvSpPr>
          <p:spPr>
            <a:xfrm rot="6989462">
              <a:off x="5962380" y="2337400"/>
              <a:ext cx="295212" cy="37978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92D05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8" name="CustomShape 14"/>
            <p:cNvSpPr/>
            <p:nvPr/>
          </p:nvSpPr>
          <p:spPr>
            <a:xfrm rot="7343447">
              <a:off x="5747901" y="1616066"/>
              <a:ext cx="287954" cy="3797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92D05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9" name="CustomShape 15"/>
            <p:cNvSpPr/>
            <p:nvPr/>
          </p:nvSpPr>
          <p:spPr>
            <a:xfrm rot="7223541">
              <a:off x="4478738" y="2374276"/>
              <a:ext cx="279311" cy="3797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92D05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70" name="Group 89"/>
          <p:cNvGrpSpPr/>
          <p:nvPr/>
        </p:nvGrpSpPr>
        <p:grpSpPr>
          <a:xfrm rot="4235039" flipH="1">
            <a:off x="1852094" y="327455"/>
            <a:ext cx="1545065" cy="955831"/>
            <a:chOff x="4357318" y="1661983"/>
            <a:chExt cx="1942559" cy="1153940"/>
          </a:xfrm>
        </p:grpSpPr>
        <p:sp>
          <p:nvSpPr>
            <p:cNvPr id="71" name="CustomShape 10"/>
            <p:cNvSpPr/>
            <p:nvPr/>
          </p:nvSpPr>
          <p:spPr>
            <a:xfrm flipV="1">
              <a:off x="5585760" y="17352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11"/>
            <p:cNvSpPr/>
            <p:nvPr/>
          </p:nvSpPr>
          <p:spPr>
            <a:xfrm flipH="1" flipV="1">
              <a:off x="4357318" y="2700452"/>
              <a:ext cx="1228443" cy="11546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12"/>
            <p:cNvSpPr/>
            <p:nvPr/>
          </p:nvSpPr>
          <p:spPr>
            <a:xfrm flipV="1">
              <a:off x="5584680" y="2312790"/>
              <a:ext cx="362635" cy="50313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13"/>
            <p:cNvSpPr/>
            <p:nvPr/>
          </p:nvSpPr>
          <p:spPr>
            <a:xfrm rot="4492483">
              <a:off x="5962379" y="2337400"/>
              <a:ext cx="295212" cy="37978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5" name="CustomShape 14"/>
            <p:cNvSpPr/>
            <p:nvPr/>
          </p:nvSpPr>
          <p:spPr>
            <a:xfrm rot="4235039">
              <a:off x="5747901" y="1616067"/>
              <a:ext cx="287953" cy="3797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6" name="CustomShape 15"/>
            <p:cNvSpPr/>
            <p:nvPr/>
          </p:nvSpPr>
          <p:spPr>
            <a:xfrm rot="4235039">
              <a:off x="4478737" y="2374276"/>
              <a:ext cx="279311" cy="3797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78" name="CustomShape 23"/>
          <p:cNvSpPr/>
          <p:nvPr/>
        </p:nvSpPr>
        <p:spPr>
          <a:xfrm>
            <a:off x="1381400" y="429493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hu-HU" sz="1800" b="1" strike="noStrike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Probe</a:t>
            </a:r>
            <a:endParaRPr lang="hu-HU" sz="1800" b="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4"/>
          <p:cNvSpPr/>
          <p:nvPr/>
        </p:nvSpPr>
        <p:spPr>
          <a:xfrm rot="5055713" flipH="1" flipV="1">
            <a:off x="3272393" y="-1743222"/>
            <a:ext cx="1300217" cy="4029040"/>
          </a:xfrm>
          <a:prstGeom prst="arc">
            <a:avLst>
              <a:gd name="adj1" fmla="val 15687702"/>
              <a:gd name="adj2" fmla="val 4668700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Kép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23377">
            <a:off x="4712002" y="6421989"/>
            <a:ext cx="967764" cy="967764"/>
          </a:xfrm>
          <a:prstGeom prst="rect">
            <a:avLst/>
          </a:prstGeom>
        </p:spPr>
      </p:pic>
      <p:grpSp>
        <p:nvGrpSpPr>
          <p:cNvPr id="81" name="Group 89"/>
          <p:cNvGrpSpPr/>
          <p:nvPr/>
        </p:nvGrpSpPr>
        <p:grpSpPr>
          <a:xfrm rot="4235039" flipH="1">
            <a:off x="4458129" y="6211017"/>
            <a:ext cx="1545065" cy="955831"/>
            <a:chOff x="4357318" y="1661983"/>
            <a:chExt cx="1942559" cy="1153940"/>
          </a:xfrm>
        </p:grpSpPr>
        <p:sp>
          <p:nvSpPr>
            <p:cNvPr id="82" name="CustomShape 10"/>
            <p:cNvSpPr/>
            <p:nvPr/>
          </p:nvSpPr>
          <p:spPr>
            <a:xfrm flipV="1">
              <a:off x="5585760" y="17352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11"/>
            <p:cNvSpPr/>
            <p:nvPr/>
          </p:nvSpPr>
          <p:spPr>
            <a:xfrm flipH="1" flipV="1">
              <a:off x="4357318" y="2700452"/>
              <a:ext cx="1228443" cy="11546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12"/>
            <p:cNvSpPr/>
            <p:nvPr/>
          </p:nvSpPr>
          <p:spPr>
            <a:xfrm flipV="1">
              <a:off x="5584680" y="2312790"/>
              <a:ext cx="362635" cy="50313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13"/>
            <p:cNvSpPr/>
            <p:nvPr/>
          </p:nvSpPr>
          <p:spPr>
            <a:xfrm rot="4492483">
              <a:off x="5962379" y="2337400"/>
              <a:ext cx="295212" cy="37978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Z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6" name="CustomShape 14"/>
            <p:cNvSpPr/>
            <p:nvPr/>
          </p:nvSpPr>
          <p:spPr>
            <a:xfrm rot="4235039">
              <a:off x="5747901" y="1616067"/>
              <a:ext cx="287953" cy="3797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7" name="CustomShape 15"/>
            <p:cNvSpPr/>
            <p:nvPr/>
          </p:nvSpPr>
          <p:spPr>
            <a:xfrm rot="4235039">
              <a:off x="4478737" y="2374276"/>
              <a:ext cx="279311" cy="3797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C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hu-HU" sz="1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88" name="CustomShape 24"/>
          <p:cNvSpPr/>
          <p:nvPr/>
        </p:nvSpPr>
        <p:spPr>
          <a:xfrm rot="1016551" flipV="1">
            <a:off x="4356273" y="-1123437"/>
            <a:ext cx="2034626" cy="8296605"/>
          </a:xfrm>
          <a:prstGeom prst="arc">
            <a:avLst>
              <a:gd name="adj1" fmla="val 16643650"/>
              <a:gd name="adj2" fmla="val 6161558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4"/>
          <p:cNvSpPr/>
          <p:nvPr/>
        </p:nvSpPr>
        <p:spPr>
          <a:xfrm rot="20902698" flipH="1">
            <a:off x="3357756" y="5938004"/>
            <a:ext cx="1396987" cy="1120059"/>
          </a:xfrm>
          <a:prstGeom prst="arc">
            <a:avLst>
              <a:gd name="adj1" fmla="val 19730592"/>
              <a:gd name="adj2" fmla="val 9183277"/>
            </a:avLst>
          </a:prstGeom>
          <a:noFill/>
          <a:ln w="25560">
            <a:solidFill>
              <a:srgbClr val="0000FF"/>
            </a:solidFill>
            <a:custDash>
              <a:ds d="400000" sp="300000"/>
            </a:custDash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7675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36970"/>
              </p:ext>
            </p:extLst>
          </p:nvPr>
        </p:nvGraphicFramePr>
        <p:xfrm>
          <a:off x="457200" y="466725"/>
          <a:ext cx="8239124" cy="622499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650347832"/>
                    </a:ext>
                  </a:extLst>
                </a:gridCol>
                <a:gridCol w="3205162">
                  <a:extLst>
                    <a:ext uri="{9D8B030D-6E8A-4147-A177-3AD203B41FA5}">
                      <a16:colId xmlns:a16="http://schemas.microsoft.com/office/drawing/2014/main" val="718290578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3332562105"/>
                    </a:ext>
                  </a:extLst>
                </a:gridCol>
                <a:gridCol w="3552824">
                  <a:extLst>
                    <a:ext uri="{9D8B030D-6E8A-4147-A177-3AD203B41FA5}">
                      <a16:colId xmlns:a16="http://schemas.microsoft.com/office/drawing/2014/main" val="2146027103"/>
                    </a:ext>
                  </a:extLst>
                </a:gridCol>
              </a:tblGrid>
              <a:tr h="183344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Geneva"/>
                        </a:rPr>
                        <a:t>Reference frame name</a:t>
                      </a:r>
                    </a:p>
                  </a:txBody>
                  <a:tcPr marL="15867" marR="15867" marT="11334" marB="9067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Geneva"/>
                        </a:rPr>
                        <a:t>Origin</a:t>
                      </a:r>
                    </a:p>
                  </a:txBody>
                  <a:tcPr marL="15867" marR="15867" marT="11334" marB="9067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Geneva"/>
                        </a:rPr>
                        <a:t>Unit</a:t>
                      </a:r>
                    </a:p>
                  </a:txBody>
                  <a:tcPr marL="15867" marR="15867" marT="11334" marB="9067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Geneva"/>
                        </a:rPr>
                        <a:t>Axes directions</a:t>
                      </a:r>
                    </a:p>
                  </a:txBody>
                  <a:tcPr marL="15867" marR="15867" marT="11334" marB="9067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6418"/>
                  </a:ext>
                </a:extLst>
              </a:tr>
              <a:tr h="410184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Tracker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  <a:latin typeface="Geneva"/>
                        </a:rPr>
                        <a:t>Origin of the tracking system (position of the field generator, camera, etc.)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  <a:latin typeface="Geneva"/>
                        </a:rPr>
                        <a:t>mm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  <a:latin typeface="Geneva"/>
                        </a:rPr>
                        <a:t>as defined by the tracking system manufacturer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186680"/>
                  </a:ext>
                </a:extLst>
              </a:tr>
              <a:tr h="330900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Stylus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Origin of the marker that is attached to the pointer tool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mm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as defined by the tracking system / marker manufacturer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94877"/>
                  </a:ext>
                </a:extLst>
              </a:tr>
              <a:tr h="48946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Probe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Origin of the marker that is attached to the ultrasound probe (transducer)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mm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as defined by the tracking system / marker manufacturer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50311"/>
                  </a:ext>
                </a:extLst>
              </a:tr>
              <a:tr h="568751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effectLst/>
                          <a:latin typeface="Geneva"/>
                        </a:rPr>
                        <a:t>Ref</a:t>
                      </a:r>
                      <a:endParaRPr lang="en-US" sz="1050" b="1" dirty="0">
                        <a:effectLst/>
                        <a:latin typeface="Geneva"/>
                      </a:endParaRP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  <a:latin typeface="Geneva"/>
                        </a:rPr>
                        <a:t>Origin of the marker attached to the object of interest (phantom, cadaver, patient, etc.)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mm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effectLst/>
                          <a:latin typeface="Geneva"/>
                        </a:rPr>
                        <a:t>X:</a:t>
                      </a:r>
                      <a:r>
                        <a:rPr lang="en-US" sz="1050" b="1" baseline="0" dirty="0" smtClean="0">
                          <a:effectLst/>
                          <a:latin typeface="Geneva"/>
                        </a:rPr>
                        <a:t> patient Right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effectLst/>
                          <a:latin typeface="Geneva"/>
                        </a:rPr>
                        <a:t>Y:</a:t>
                      </a:r>
                      <a:r>
                        <a:rPr lang="en-US" sz="1050" b="1" baseline="0" dirty="0" smtClean="0">
                          <a:effectLst/>
                          <a:latin typeface="Geneva"/>
                        </a:rPr>
                        <a:t> patient Anterior</a:t>
                      </a:r>
                      <a:endParaRPr lang="en-US" sz="1050" b="1" dirty="0" smtClean="0">
                        <a:effectLst/>
                        <a:latin typeface="Genev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effectLst/>
                          <a:latin typeface="Geneva"/>
                        </a:rPr>
                        <a:t>Z:</a:t>
                      </a:r>
                      <a:r>
                        <a:rPr lang="en-US" sz="1050" b="1" baseline="0" dirty="0" smtClean="0">
                          <a:effectLst/>
                          <a:latin typeface="Geneva"/>
                        </a:rPr>
                        <a:t> patient Superior</a:t>
                      </a:r>
                      <a:endParaRPr lang="en-US" sz="1050" b="1" dirty="0" smtClean="0">
                        <a:effectLst/>
                        <a:latin typeface="Geneva"/>
                      </a:endParaRP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27355"/>
                  </a:ext>
                </a:extLst>
              </a:tr>
              <a:tr h="2154431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StylusTip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  <a:latin typeface="Geneva"/>
                        </a:rPr>
                        <a:t>Tip of the stylus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mm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  <a:latin typeface="Geneva"/>
                        </a:rPr>
                        <a:t>X axis: aligned with the Stylus coordinate system's X axis (unless </a:t>
                      </a:r>
                      <a:r>
                        <a:rPr lang="en-US" sz="1050" b="1" dirty="0" err="1">
                          <a:effectLst/>
                          <a:latin typeface="Geneva"/>
                        </a:rPr>
                        <a:t>StylusTip</a:t>
                      </a:r>
                      <a:r>
                        <a:rPr lang="en-US" sz="1050" b="1" dirty="0">
                          <a:effectLst/>
                          <a:latin typeface="Geneva"/>
                        </a:rPr>
                        <a:t> Z axis is parallel with the </a:t>
                      </a:r>
                      <a:r>
                        <a:rPr lang="en-US" sz="1050" b="1" dirty="0" err="1">
                          <a:effectLst/>
                          <a:latin typeface="Geneva"/>
                        </a:rPr>
                        <a:t>StylusTip</a:t>
                      </a:r>
                      <a:r>
                        <a:rPr lang="en-US" sz="1050" b="1" dirty="0">
                          <a:effectLst/>
                          <a:latin typeface="Geneva"/>
                        </a:rPr>
                        <a:t> Z axis - in this case the </a:t>
                      </a:r>
                      <a:r>
                        <a:rPr lang="en-US" sz="1050" b="1" dirty="0" err="1">
                          <a:effectLst/>
                          <a:latin typeface="Geneva"/>
                        </a:rPr>
                        <a:t>StylusTip</a:t>
                      </a:r>
                      <a:r>
                        <a:rPr lang="en-US" sz="1050" b="1" dirty="0">
                          <a:effectLst/>
                          <a:latin typeface="Geneva"/>
                        </a:rPr>
                        <a:t> Y axis is aligned with the Stylus X axis). </a:t>
                      </a:r>
                      <a:br>
                        <a:rPr lang="en-US" sz="1050" b="1" dirty="0">
                          <a:effectLst/>
                          <a:latin typeface="Geneva"/>
                        </a:rPr>
                      </a:br>
                      <a:r>
                        <a:rPr lang="en-US" sz="1050" b="1" dirty="0">
                          <a:effectLst/>
                          <a:latin typeface="Geneva"/>
                        </a:rPr>
                        <a:t>Y axis: chosen to be the cross product of the Z and X axes. </a:t>
                      </a:r>
                      <a:br>
                        <a:rPr lang="en-US" sz="1050" b="1" dirty="0">
                          <a:effectLst/>
                          <a:latin typeface="Geneva"/>
                        </a:rPr>
                      </a:br>
                      <a:r>
                        <a:rPr lang="en-US" sz="1050" b="1" dirty="0">
                          <a:effectLst/>
                          <a:latin typeface="Geneva"/>
                        </a:rPr>
                        <a:t>Z axis: the axis that points from the Stylus coordinate system origin towards </a:t>
                      </a:r>
                      <a:r>
                        <a:rPr lang="en-US" sz="1050" b="1" dirty="0" err="1">
                          <a:effectLst/>
                          <a:latin typeface="Geneva"/>
                        </a:rPr>
                        <a:t>StylusTip</a:t>
                      </a:r>
                      <a:r>
                        <a:rPr lang="en-US" sz="1050" b="1" dirty="0">
                          <a:effectLst/>
                          <a:latin typeface="Geneva"/>
                        </a:rPr>
                        <a:t> coordinate </a:t>
                      </a:r>
                      <a:r>
                        <a:rPr lang="en-US" sz="1050" b="1" dirty="0" err="1">
                          <a:effectLst/>
                          <a:latin typeface="Geneva"/>
                        </a:rPr>
                        <a:t>syste</a:t>
                      </a:r>
                      <a:r>
                        <a:rPr lang="en-US" sz="1050" b="1" dirty="0">
                          <a:effectLst/>
                          <a:latin typeface="Geneva"/>
                        </a:rPr>
                        <a:t> origin.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63108"/>
                  </a:ext>
                </a:extLst>
              </a:tr>
              <a:tr h="965172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Image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Position of the pixel that is in the origin of the MF oriented image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pixel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  <a:latin typeface="Geneva"/>
                        </a:rPr>
                        <a:t>X axis: towards the marked side of the transducer </a:t>
                      </a:r>
                      <a:br>
                        <a:rPr lang="en-US" sz="1050" b="1" dirty="0">
                          <a:effectLst/>
                          <a:latin typeface="Geneva"/>
                        </a:rPr>
                      </a:br>
                      <a:r>
                        <a:rPr lang="en-US" sz="1050" b="1" dirty="0">
                          <a:effectLst/>
                          <a:latin typeface="Geneva"/>
                        </a:rPr>
                        <a:t>Y axis: towards the direction that points away (far) from the transducer </a:t>
                      </a:r>
                      <a:br>
                        <a:rPr lang="en-US" sz="1050" b="1" dirty="0">
                          <a:effectLst/>
                          <a:latin typeface="Geneva"/>
                        </a:rPr>
                      </a:br>
                      <a:r>
                        <a:rPr lang="en-US" sz="1050" b="1" dirty="0">
                          <a:effectLst/>
                          <a:latin typeface="Geneva"/>
                        </a:rPr>
                        <a:t>Z axis: cross product of X and Y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94946"/>
                  </a:ext>
                </a:extLst>
              </a:tr>
              <a:tr h="965172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Transducer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Center of the transducer crystal array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Geneva"/>
                        </a:rPr>
                        <a:t>mm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  <a:latin typeface="Geneva"/>
                        </a:rPr>
                        <a:t>X axis: towards the marked side of the transducer </a:t>
                      </a:r>
                      <a:br>
                        <a:rPr lang="en-US" sz="1050" b="1" dirty="0">
                          <a:effectLst/>
                          <a:latin typeface="Geneva"/>
                        </a:rPr>
                      </a:br>
                      <a:r>
                        <a:rPr lang="en-US" sz="1050" b="1" dirty="0">
                          <a:effectLst/>
                          <a:latin typeface="Geneva"/>
                        </a:rPr>
                        <a:t>Y axis: towards the direction that points away (far) from the transducer </a:t>
                      </a:r>
                      <a:br>
                        <a:rPr lang="en-US" sz="1050" b="1" dirty="0">
                          <a:effectLst/>
                          <a:latin typeface="Geneva"/>
                        </a:rPr>
                      </a:br>
                      <a:r>
                        <a:rPr lang="en-US" sz="1050" b="1" dirty="0">
                          <a:effectLst/>
                          <a:latin typeface="Geneva"/>
                        </a:rPr>
                        <a:t>Z axis: cross product of X and Y</a:t>
                      </a:r>
                    </a:p>
                  </a:txBody>
                  <a:tcPr marL="15867" marR="15867" marT="6800" marB="4533" anchor="ctr">
                    <a:lnL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7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73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SlicerIGT-TutorialTemplate</Template>
  <TotalTime>916</TotalTime>
  <Words>305</Words>
  <Application>Microsoft Office PowerPoint</Application>
  <PresentationFormat>Diavetítés a képernyőre (4:3 oldalarány)</PresentationFormat>
  <Paragraphs>100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3</vt:i4>
      </vt:variant>
      <vt:variant>
        <vt:lpstr>Diacímek</vt:lpstr>
      </vt:variant>
      <vt:variant>
        <vt:i4>3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Geneva</vt:lpstr>
      <vt:lpstr>Symbol</vt:lpstr>
      <vt:lpstr>Times New Roman</vt:lpstr>
      <vt:lpstr>Wingdings</vt:lpstr>
      <vt:lpstr>Office Theme</vt:lpstr>
      <vt:lpstr>Office Theme</vt:lpstr>
      <vt:lpstr>Office Theme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Tamas Ungi</dc:creator>
  <dc:description/>
  <cp:lastModifiedBy>bark</cp:lastModifiedBy>
  <cp:revision>52</cp:revision>
  <dcterms:created xsi:type="dcterms:W3CDTF">2014-04-04T16:52:35Z</dcterms:created>
  <dcterms:modified xsi:type="dcterms:W3CDTF">2016-08-04T23:49:16Z</dcterms:modified>
  <dc:language>hu-HU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