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56" r:id="rId2"/>
    <p:sldId id="257" r:id="rId3"/>
    <p:sldId id="267" r:id="rId4"/>
    <p:sldId id="270" r:id="rId5"/>
    <p:sldId id="261" r:id="rId6"/>
    <p:sldId id="258" r:id="rId7"/>
    <p:sldId id="268" r:id="rId8"/>
    <p:sldId id="269" r:id="rId9"/>
    <p:sldId id="262" r:id="rId1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99" autoAdjust="0"/>
  </p:normalViewPr>
  <p:slideViewPr>
    <p:cSldViewPr>
      <p:cViewPr varScale="1">
        <p:scale>
          <a:sx n="106" d="100"/>
          <a:sy n="106" d="100"/>
        </p:scale>
        <p:origin x="792" y="96"/>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12/6/2024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12/6/2024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12/6/2024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12/6/2024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12/6/2024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12/6/2024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12/6/2024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12/6/2024</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12/6/2024</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12/6/2024</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12/6/2024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12/6/2024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12/6/2024</a:t>
            </a:fld>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805" y="1192134"/>
            <a:ext cx="11733213" cy="914400"/>
          </a:xfrm>
        </p:spPr>
        <p:txBody>
          <a:bodyPr/>
          <a:lstStyle/>
          <a:p>
            <a:r>
              <a:rPr lang="en-US"/>
              <a:t>XỬ LÝ ẢNH VÀ THỊ GIÁC MÁY TÍNH </a:t>
            </a:r>
          </a:p>
        </p:txBody>
      </p:sp>
      <p:sp>
        <p:nvSpPr>
          <p:cNvPr id="3" name="Subtitle 2"/>
          <p:cNvSpPr>
            <a:spLocks noGrp="1"/>
          </p:cNvSpPr>
          <p:nvPr>
            <p:ph type="subTitle" idx="1"/>
          </p:nvPr>
        </p:nvSpPr>
        <p:spPr>
          <a:xfrm>
            <a:off x="1522413" y="4876800"/>
            <a:ext cx="9143999" cy="1295400"/>
          </a:xfrm>
        </p:spPr>
        <p:txBody>
          <a:bodyPr>
            <a:normAutofit/>
          </a:bodyPr>
          <a:lstStyle/>
          <a:p>
            <a:pPr algn="ctr">
              <a:lnSpc>
                <a:spcPct val="150000"/>
              </a:lnSpc>
            </a:pPr>
            <a:r>
              <a:rPr lang="en-US" b="1" err="1">
                <a:latin typeface="Arial" panose="020B0604020202020204" pitchFamily="34" charset="0"/>
                <a:cs typeface="Arial" panose="020B0604020202020204" pitchFamily="34" charset="0"/>
              </a:rPr>
              <a:t>Giảng</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viên</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Lương</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Thị</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Hồng</a:t>
            </a:r>
            <a:r>
              <a:rPr lang="en-US" b="1">
                <a:latin typeface="Arial" panose="020B0604020202020204" pitchFamily="34" charset="0"/>
                <a:cs typeface="Arial" panose="020B0604020202020204" pitchFamily="34" charset="0"/>
              </a:rPr>
              <a:t> Lan</a:t>
            </a:r>
          </a:p>
          <a:p>
            <a:pPr algn="ctr">
              <a:lnSpc>
                <a:spcPct val="150000"/>
              </a:lnSpc>
            </a:pPr>
            <a:r>
              <a:rPr lang="en-US" b="1" err="1">
                <a:latin typeface="Arial" panose="020B0604020202020204" pitchFamily="34" charset="0"/>
                <a:cs typeface="Arial" panose="020B0604020202020204" pitchFamily="34" charset="0"/>
              </a:rPr>
              <a:t>Nhóm</a:t>
            </a:r>
            <a:r>
              <a:rPr lang="en-US" b="1">
                <a:latin typeface="Arial" panose="020B0604020202020204" pitchFamily="34" charset="0"/>
                <a:cs typeface="Arial" panose="020B0604020202020204" pitchFamily="34" charset="0"/>
              </a:rPr>
              <a:t> 1 – DCCNTT12.10.1</a:t>
            </a:r>
          </a:p>
        </p:txBody>
      </p:sp>
      <p:sp>
        <p:nvSpPr>
          <p:cNvPr id="4" name="TextBox 3">
            <a:extLst>
              <a:ext uri="{FF2B5EF4-FFF2-40B4-BE49-F238E27FC236}">
                <a16:creationId xmlns:a16="http://schemas.microsoft.com/office/drawing/2014/main" id="{82BF0F1C-ECA0-3952-EBED-70F558EAC5D6}"/>
              </a:ext>
            </a:extLst>
          </p:cNvPr>
          <p:cNvSpPr txBox="1"/>
          <p:nvPr/>
        </p:nvSpPr>
        <p:spPr>
          <a:xfrm>
            <a:off x="608012" y="2654937"/>
            <a:ext cx="10820399" cy="1902059"/>
          </a:xfrm>
          <a:prstGeom prst="rect">
            <a:avLst/>
          </a:prstGeom>
          <a:noFill/>
        </p:spPr>
        <p:txBody>
          <a:bodyPr wrap="square" rtlCol="0">
            <a:spAutoFit/>
          </a:bodyPr>
          <a:lstStyle/>
          <a:p>
            <a:pPr algn="ctr">
              <a:lnSpc>
                <a:spcPct val="150000"/>
              </a:lnSpc>
            </a:pPr>
            <a:r>
              <a:rPr lang="en-US" sz="3200" b="1">
                <a:effectLst/>
                <a:ea typeface="Times New Roman" panose="02020603050405020304" pitchFamily="18" charset="0"/>
              </a:rPr>
              <a:t>XÂY DỰNG HỆ THỐNG TRÍCH XUẤT </a:t>
            </a:r>
            <a:endParaRPr lang="en-US" sz="3200">
              <a:effectLst/>
              <a:ea typeface="Times New Roman" panose="02020603050405020304" pitchFamily="18" charset="0"/>
            </a:endParaRPr>
          </a:p>
          <a:p>
            <a:pPr algn="ctr">
              <a:lnSpc>
                <a:spcPct val="150000"/>
              </a:lnSpc>
            </a:pPr>
            <a:r>
              <a:rPr lang="en-US" sz="3200" b="1">
                <a:effectLst/>
                <a:ea typeface="Times New Roman" panose="02020603050405020304" pitchFamily="18" charset="0"/>
              </a:rPr>
              <a:t>THÔNG TIN TỪ THẺ SINH VIÊN</a:t>
            </a:r>
            <a:endParaRPr lang="en-US" sz="3200">
              <a:effectLst/>
              <a:ea typeface="Times New Roman" panose="02020603050405020304" pitchFamily="18" charset="0"/>
            </a:endParaRPr>
          </a:p>
          <a:p>
            <a:pPr>
              <a:lnSpc>
                <a:spcPct val="90000"/>
              </a:lnSpc>
            </a:pPr>
            <a:endParaRPr lang="en-US" sz="2400"/>
          </a:p>
        </p:txBody>
      </p:sp>
      <p:sp>
        <p:nvSpPr>
          <p:cNvPr id="5" name="TextBox 4">
            <a:extLst>
              <a:ext uri="{FF2B5EF4-FFF2-40B4-BE49-F238E27FC236}">
                <a16:creationId xmlns:a16="http://schemas.microsoft.com/office/drawing/2014/main" id="{D0DB7733-BABF-E3A9-D782-682D22961F81}"/>
              </a:ext>
            </a:extLst>
          </p:cNvPr>
          <p:cNvSpPr txBox="1"/>
          <p:nvPr/>
        </p:nvSpPr>
        <p:spPr>
          <a:xfrm>
            <a:off x="4722812" y="533400"/>
            <a:ext cx="2362200" cy="590931"/>
          </a:xfrm>
          <a:prstGeom prst="rect">
            <a:avLst/>
          </a:prstGeom>
          <a:noFill/>
        </p:spPr>
        <p:txBody>
          <a:bodyPr wrap="square" rtlCol="0">
            <a:spAutoFit/>
          </a:bodyPr>
          <a:lstStyle/>
          <a:p>
            <a:pPr algn="ctr">
              <a:lnSpc>
                <a:spcPct val="90000"/>
              </a:lnSpc>
            </a:pPr>
            <a:r>
              <a:rPr lang="en-US" sz="3600" b="1" err="1"/>
              <a:t>Học</a:t>
            </a:r>
            <a:r>
              <a:rPr lang="en-US" sz="3600" b="1"/>
              <a:t> </a:t>
            </a:r>
            <a:r>
              <a:rPr lang="en-US" sz="3600" b="1" err="1"/>
              <a:t>Phần</a:t>
            </a:r>
            <a:r>
              <a:rPr lang="en-US" sz="3600" b="1"/>
              <a:t>:</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494212" y="304800"/>
            <a:ext cx="3886198" cy="1020762"/>
          </a:xfrm>
        </p:spPr>
        <p:txBody>
          <a:bodyPr>
            <a:normAutofit/>
          </a:bodyPr>
          <a:lstStyle/>
          <a:p>
            <a:r>
              <a:rPr lang="en-US" sz="5400" b="1"/>
              <a:t>NỘI DUNG</a:t>
            </a:r>
          </a:p>
        </p:txBody>
      </p:sp>
      <p:sp>
        <p:nvSpPr>
          <p:cNvPr id="14" name="Content Placeholder 13"/>
          <p:cNvSpPr>
            <a:spLocks noGrp="1"/>
          </p:cNvSpPr>
          <p:nvPr>
            <p:ph idx="1"/>
          </p:nvPr>
        </p:nvSpPr>
        <p:spPr>
          <a:xfrm>
            <a:off x="455612" y="1676400"/>
            <a:ext cx="11430000" cy="4495800"/>
          </a:xfrm>
        </p:spPr>
        <p:txBody>
          <a:bodyPr>
            <a:normAutofit lnSpcReduction="10000"/>
          </a:bodyPr>
          <a:lstStyle/>
          <a:p>
            <a:pPr>
              <a:lnSpc>
                <a:spcPct val="150000"/>
              </a:lnSpc>
            </a:pPr>
            <a:r>
              <a:rPr lang="en-US" sz="3200" b="1" err="1"/>
              <a:t>Tổng</a:t>
            </a:r>
            <a:r>
              <a:rPr lang="en-US" sz="3200" b="1"/>
              <a:t> </a:t>
            </a:r>
            <a:r>
              <a:rPr lang="en-US" sz="3200" b="1" err="1"/>
              <a:t>quan</a:t>
            </a:r>
            <a:r>
              <a:rPr lang="en-US" sz="3200" b="1"/>
              <a:t> </a:t>
            </a:r>
            <a:r>
              <a:rPr lang="en-US" sz="3200" b="1" err="1"/>
              <a:t>đề</a:t>
            </a:r>
            <a:r>
              <a:rPr lang="en-US" sz="3200" b="1"/>
              <a:t> </a:t>
            </a:r>
            <a:r>
              <a:rPr lang="en-US" sz="3200" b="1" err="1"/>
              <a:t>tài</a:t>
            </a:r>
            <a:endParaRPr lang="en-US" sz="3200" b="1"/>
          </a:p>
          <a:p>
            <a:pPr>
              <a:lnSpc>
                <a:spcPct val="150000"/>
              </a:lnSpc>
            </a:pPr>
            <a:r>
              <a:rPr lang="en-US" sz="3200" b="1" err="1"/>
              <a:t>Công</a:t>
            </a:r>
            <a:r>
              <a:rPr lang="en-US" sz="3200" b="1"/>
              <a:t> </a:t>
            </a:r>
            <a:r>
              <a:rPr lang="en-US" sz="3200" b="1" err="1"/>
              <a:t>cụ</a:t>
            </a:r>
            <a:r>
              <a:rPr lang="en-US" sz="3200" b="1"/>
              <a:t>, </a:t>
            </a:r>
            <a:r>
              <a:rPr lang="en-US" sz="3200" b="1" err="1"/>
              <a:t>ngôn</a:t>
            </a:r>
            <a:r>
              <a:rPr lang="en-US" sz="3200" b="1"/>
              <a:t> </a:t>
            </a:r>
            <a:r>
              <a:rPr lang="en-US" sz="3200" b="1" err="1"/>
              <a:t>ngữ</a:t>
            </a:r>
            <a:r>
              <a:rPr lang="en-US" sz="3200" b="1"/>
              <a:t> </a:t>
            </a:r>
            <a:r>
              <a:rPr lang="en-US" sz="3200" b="1" err="1"/>
              <a:t>và</a:t>
            </a:r>
            <a:r>
              <a:rPr lang="en-US" sz="3200" b="1"/>
              <a:t> </a:t>
            </a:r>
            <a:r>
              <a:rPr lang="en-US" sz="3200" b="1" err="1"/>
              <a:t>thư</a:t>
            </a:r>
            <a:r>
              <a:rPr lang="en-US" sz="3200" b="1"/>
              <a:t> </a:t>
            </a:r>
            <a:r>
              <a:rPr lang="en-US" sz="3200" b="1" err="1"/>
              <a:t>viện</a:t>
            </a:r>
            <a:r>
              <a:rPr lang="en-US" sz="3200" b="1"/>
              <a:t> </a:t>
            </a:r>
            <a:r>
              <a:rPr lang="en-US" sz="3200" b="1" err="1"/>
              <a:t>sử</a:t>
            </a:r>
            <a:r>
              <a:rPr lang="en-US" sz="3200" b="1"/>
              <a:t> </a:t>
            </a:r>
            <a:r>
              <a:rPr lang="en-US" sz="3200" b="1" err="1"/>
              <a:t>dụng</a:t>
            </a:r>
            <a:endParaRPr lang="en-US" sz="3200" b="1"/>
          </a:p>
          <a:p>
            <a:pPr>
              <a:lnSpc>
                <a:spcPct val="150000"/>
              </a:lnSpc>
            </a:pPr>
            <a:r>
              <a:rPr lang="en-US" sz="3200" b="1" err="1"/>
              <a:t>Chức</a:t>
            </a:r>
            <a:r>
              <a:rPr lang="en-US" sz="3200" b="1"/>
              <a:t> </a:t>
            </a:r>
            <a:r>
              <a:rPr lang="en-US" sz="3200" b="1" err="1"/>
              <a:t>năng</a:t>
            </a:r>
            <a:r>
              <a:rPr lang="en-US" sz="3200" b="1"/>
              <a:t> </a:t>
            </a:r>
            <a:r>
              <a:rPr lang="en-US" sz="3200" b="1" err="1"/>
              <a:t>của</a:t>
            </a:r>
            <a:r>
              <a:rPr lang="en-US" sz="3200" b="1"/>
              <a:t> </a:t>
            </a:r>
            <a:r>
              <a:rPr lang="en-US" sz="3200" b="1" err="1"/>
              <a:t>hệ</a:t>
            </a:r>
            <a:r>
              <a:rPr lang="en-US" sz="3200" b="1"/>
              <a:t> </a:t>
            </a:r>
            <a:r>
              <a:rPr lang="en-US" sz="3200" b="1" err="1"/>
              <a:t>thống</a:t>
            </a:r>
            <a:r>
              <a:rPr lang="en-US" sz="3200" b="1"/>
              <a:t> </a:t>
            </a:r>
          </a:p>
          <a:p>
            <a:pPr>
              <a:lnSpc>
                <a:spcPct val="150000"/>
              </a:lnSpc>
            </a:pPr>
            <a:r>
              <a:rPr lang="en-US" sz="3200" b="1" err="1"/>
              <a:t>Cách</a:t>
            </a:r>
            <a:r>
              <a:rPr lang="en-US" sz="3200" b="1"/>
              <a:t> </a:t>
            </a:r>
            <a:r>
              <a:rPr lang="en-US" sz="3200" b="1" err="1"/>
              <a:t>thức</a:t>
            </a:r>
            <a:r>
              <a:rPr lang="en-US" sz="3200" b="1"/>
              <a:t> </a:t>
            </a:r>
            <a:r>
              <a:rPr lang="en-US" sz="3200" b="1" err="1"/>
              <a:t>hoạt</a:t>
            </a:r>
            <a:r>
              <a:rPr lang="en-US" sz="3200" b="1"/>
              <a:t> </a:t>
            </a:r>
            <a:r>
              <a:rPr lang="en-US" sz="3200" b="1" err="1"/>
              <a:t>động</a:t>
            </a:r>
            <a:endParaRPr lang="en-US" sz="3200" b="1"/>
          </a:p>
          <a:p>
            <a:pPr>
              <a:lnSpc>
                <a:spcPct val="150000"/>
              </a:lnSpc>
            </a:pPr>
            <a:r>
              <a:rPr lang="en-US" sz="3200" b="1" err="1"/>
              <a:t>Chạy</a:t>
            </a:r>
            <a:r>
              <a:rPr lang="en-US" sz="3200" b="1"/>
              <a:t> </a:t>
            </a:r>
            <a:r>
              <a:rPr lang="en-US" sz="3200" b="1" err="1"/>
              <a:t>chương</a:t>
            </a:r>
            <a:r>
              <a:rPr lang="en-US" sz="3200" b="1"/>
              <a:t> </a:t>
            </a:r>
            <a:r>
              <a:rPr lang="en-US" sz="3200" b="1" err="1"/>
              <a:t>trình</a:t>
            </a:r>
            <a:r>
              <a:rPr lang="en-US" sz="3200" b="1"/>
              <a:t> </a:t>
            </a:r>
            <a:r>
              <a:rPr lang="en-US" sz="3200" b="1" err="1"/>
              <a:t>thực</a:t>
            </a:r>
            <a:r>
              <a:rPr lang="en-US" sz="3200" b="1"/>
              <a:t> </a:t>
            </a:r>
            <a:r>
              <a:rPr lang="en-US" sz="3200" b="1" err="1"/>
              <a:t>tế</a:t>
            </a:r>
            <a:endParaRPr lang="en-US" sz="3200" b="1"/>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1212" y="152400"/>
            <a:ext cx="7086600" cy="1020762"/>
          </a:xfrm>
        </p:spPr>
        <p:txBody>
          <a:bodyPr>
            <a:normAutofit/>
          </a:bodyPr>
          <a:lstStyle/>
          <a:p>
            <a:r>
              <a:rPr lang="en-US" sz="4400"/>
              <a:t>TỔNG QUAN ĐỀ TÀI </a:t>
            </a:r>
          </a:p>
        </p:txBody>
      </p:sp>
      <p:sp>
        <p:nvSpPr>
          <p:cNvPr id="4" name="Content Placeholder 3">
            <a:extLst>
              <a:ext uri="{FF2B5EF4-FFF2-40B4-BE49-F238E27FC236}">
                <a16:creationId xmlns:a16="http://schemas.microsoft.com/office/drawing/2014/main" id="{D806A804-5BA1-357D-4BA8-D284765A3C73}"/>
              </a:ext>
            </a:extLst>
          </p:cNvPr>
          <p:cNvSpPr>
            <a:spLocks noGrp="1"/>
          </p:cNvSpPr>
          <p:nvPr>
            <p:ph idx="1"/>
          </p:nvPr>
        </p:nvSpPr>
        <p:spPr>
          <a:xfrm>
            <a:off x="150812" y="2438400"/>
            <a:ext cx="11887200" cy="3657600"/>
          </a:xfrm>
        </p:spPr>
        <p:txBody>
          <a:bodyPr>
            <a:normAutofit/>
          </a:bodyPr>
          <a:lstStyle/>
          <a:p>
            <a:pPr marL="0" lvl="0" indent="0">
              <a:lnSpc>
                <a:spcPct val="120000"/>
              </a:lnSpc>
              <a:buSzPts val="1000"/>
              <a:buNone/>
              <a:tabLst>
                <a:tab pos="457200" algn="l"/>
                <a:tab pos="629920" algn="l"/>
              </a:tabLst>
            </a:pPr>
            <a:r>
              <a:rPr lang="en-US" sz="2800">
                <a:effectLst/>
                <a:ea typeface="Times New Roman" panose="02020603050405020304" pitchFamily="18" charset="0"/>
              </a:rPr>
              <a:t>     Trong </a:t>
            </a:r>
            <a:r>
              <a:rPr lang="en-US" sz="2800" err="1">
                <a:effectLst/>
                <a:ea typeface="Times New Roman" panose="02020603050405020304" pitchFamily="18" charset="0"/>
              </a:rPr>
              <a:t>các</a:t>
            </a:r>
            <a:r>
              <a:rPr lang="en-US" sz="2800">
                <a:effectLst/>
                <a:ea typeface="Times New Roman" panose="02020603050405020304" pitchFamily="18" charset="0"/>
              </a:rPr>
              <a:t> </a:t>
            </a:r>
            <a:r>
              <a:rPr lang="en-US" sz="2800" err="1">
                <a:effectLst/>
                <a:ea typeface="Times New Roman" panose="02020603050405020304" pitchFamily="18" charset="0"/>
              </a:rPr>
              <a:t>tổ</a:t>
            </a:r>
            <a:r>
              <a:rPr lang="en-US" sz="2800">
                <a:effectLst/>
                <a:ea typeface="Times New Roman" panose="02020603050405020304" pitchFamily="18" charset="0"/>
              </a:rPr>
              <a:t> </a:t>
            </a:r>
            <a:r>
              <a:rPr lang="en-US" sz="2800" err="1">
                <a:effectLst/>
                <a:ea typeface="Times New Roman" panose="02020603050405020304" pitchFamily="18" charset="0"/>
              </a:rPr>
              <a:t>chức</a:t>
            </a:r>
            <a:r>
              <a:rPr lang="en-US" sz="2800">
                <a:effectLst/>
                <a:ea typeface="Times New Roman" panose="02020603050405020304" pitchFamily="18" charset="0"/>
              </a:rPr>
              <a:t> </a:t>
            </a:r>
            <a:r>
              <a:rPr lang="en-US" sz="2800" err="1">
                <a:effectLst/>
                <a:ea typeface="Times New Roman" panose="02020603050405020304" pitchFamily="18" charset="0"/>
              </a:rPr>
              <a:t>giáo</a:t>
            </a:r>
            <a:r>
              <a:rPr lang="en-US" sz="2800">
                <a:effectLst/>
                <a:ea typeface="Times New Roman" panose="02020603050405020304" pitchFamily="18" charset="0"/>
              </a:rPr>
              <a:t> </a:t>
            </a:r>
            <a:r>
              <a:rPr lang="en-US" sz="2800" err="1">
                <a:effectLst/>
                <a:ea typeface="Times New Roman" panose="02020603050405020304" pitchFamily="18" charset="0"/>
              </a:rPr>
              <a:t>dục</a:t>
            </a:r>
            <a:r>
              <a:rPr lang="en-US" sz="2800">
                <a:effectLst/>
                <a:ea typeface="Times New Roman" panose="02020603050405020304" pitchFamily="18" charset="0"/>
              </a:rPr>
              <a:t>, </a:t>
            </a:r>
            <a:r>
              <a:rPr lang="en-US" sz="2800" err="1">
                <a:effectLst/>
                <a:ea typeface="Times New Roman" panose="02020603050405020304" pitchFamily="18" charset="0"/>
              </a:rPr>
              <a:t>việc</a:t>
            </a:r>
            <a:r>
              <a:rPr lang="en-US" sz="2800">
                <a:effectLst/>
                <a:ea typeface="Times New Roman" panose="02020603050405020304" pitchFamily="18" charset="0"/>
              </a:rPr>
              <a:t> </a:t>
            </a:r>
            <a:r>
              <a:rPr lang="en-US" sz="2800" err="1">
                <a:effectLst/>
                <a:ea typeface="Times New Roman" panose="02020603050405020304" pitchFamily="18" charset="0"/>
              </a:rPr>
              <a:t>quản</a:t>
            </a:r>
            <a:r>
              <a:rPr lang="en-US" sz="2800">
                <a:effectLst/>
                <a:ea typeface="Times New Roman" panose="02020603050405020304" pitchFamily="18" charset="0"/>
              </a:rPr>
              <a:t> </a:t>
            </a:r>
            <a:r>
              <a:rPr lang="en-US" sz="2800" err="1">
                <a:effectLst/>
                <a:ea typeface="Times New Roman" panose="02020603050405020304" pitchFamily="18" charset="0"/>
              </a:rPr>
              <a:t>lý</a:t>
            </a:r>
            <a:r>
              <a:rPr lang="en-US" sz="2800">
                <a:effectLst/>
                <a:ea typeface="Times New Roman" panose="02020603050405020304" pitchFamily="18" charset="0"/>
              </a:rPr>
              <a:t> </a:t>
            </a:r>
            <a:r>
              <a:rPr lang="en-US" sz="2800" err="1">
                <a:effectLst/>
                <a:ea typeface="Times New Roman" panose="02020603050405020304" pitchFamily="18" charset="0"/>
              </a:rPr>
              <a:t>thông</a:t>
            </a:r>
            <a:r>
              <a:rPr lang="en-US" sz="2800">
                <a:effectLst/>
                <a:ea typeface="Times New Roman" panose="02020603050405020304" pitchFamily="18" charset="0"/>
              </a:rPr>
              <a:t> tin </a:t>
            </a:r>
            <a:r>
              <a:rPr lang="en-US" sz="2800" err="1">
                <a:effectLst/>
                <a:ea typeface="Times New Roman" panose="02020603050405020304" pitchFamily="18" charset="0"/>
              </a:rPr>
              <a:t>sinh</a:t>
            </a:r>
            <a:r>
              <a:rPr lang="en-US" sz="2800">
                <a:effectLst/>
                <a:ea typeface="Times New Roman" panose="02020603050405020304" pitchFamily="18" charset="0"/>
              </a:rPr>
              <a:t> </a:t>
            </a:r>
            <a:r>
              <a:rPr lang="en-US" sz="2800" err="1">
                <a:effectLst/>
                <a:ea typeface="Times New Roman" panose="02020603050405020304" pitchFamily="18" charset="0"/>
              </a:rPr>
              <a:t>viên</a:t>
            </a:r>
            <a:r>
              <a:rPr lang="en-US" sz="2800">
                <a:effectLst/>
                <a:ea typeface="Times New Roman" panose="02020603050405020304" pitchFamily="18" charset="0"/>
              </a:rPr>
              <a:t> </a:t>
            </a:r>
            <a:r>
              <a:rPr lang="en-US" sz="2800" err="1">
                <a:effectLst/>
                <a:ea typeface="Times New Roman" panose="02020603050405020304" pitchFamily="18" charset="0"/>
              </a:rPr>
              <a:t>thường</a:t>
            </a:r>
            <a:r>
              <a:rPr lang="en-US" sz="2800">
                <a:effectLst/>
                <a:ea typeface="Times New Roman" panose="02020603050405020304" pitchFamily="18" charset="0"/>
              </a:rPr>
              <a:t> </a:t>
            </a:r>
            <a:r>
              <a:rPr lang="en-US" sz="2800" err="1">
                <a:effectLst/>
                <a:ea typeface="Times New Roman" panose="02020603050405020304" pitchFamily="18" charset="0"/>
              </a:rPr>
              <a:t>cần</a:t>
            </a:r>
            <a:r>
              <a:rPr lang="en-US" sz="2800">
                <a:effectLst/>
                <a:ea typeface="Times New Roman" panose="02020603050405020304" pitchFamily="18" charset="0"/>
              </a:rPr>
              <a:t> </a:t>
            </a:r>
            <a:r>
              <a:rPr lang="en-US" sz="2800" err="1">
                <a:effectLst/>
                <a:ea typeface="Times New Roman" panose="02020603050405020304" pitchFamily="18" charset="0"/>
              </a:rPr>
              <a:t>các</a:t>
            </a:r>
            <a:r>
              <a:rPr lang="en-US" sz="2800">
                <a:effectLst/>
                <a:ea typeface="Times New Roman" panose="02020603050405020304" pitchFamily="18" charset="0"/>
              </a:rPr>
              <a:t> </a:t>
            </a:r>
            <a:r>
              <a:rPr lang="en-US" sz="2800" err="1">
                <a:effectLst/>
                <a:ea typeface="Times New Roman" panose="02020603050405020304" pitchFamily="18" charset="0"/>
              </a:rPr>
              <a:t>thao</a:t>
            </a:r>
            <a:r>
              <a:rPr lang="en-US" sz="2800">
                <a:effectLst/>
                <a:ea typeface="Times New Roman" panose="02020603050405020304" pitchFamily="18" charset="0"/>
              </a:rPr>
              <a:t> </a:t>
            </a:r>
            <a:r>
              <a:rPr lang="en-US" sz="2800" err="1">
                <a:effectLst/>
                <a:ea typeface="Times New Roman" panose="02020603050405020304" pitchFamily="18" charset="0"/>
              </a:rPr>
              <a:t>tác</a:t>
            </a:r>
            <a:r>
              <a:rPr lang="en-US" sz="2800">
                <a:effectLst/>
                <a:ea typeface="Times New Roman" panose="02020603050405020304" pitchFamily="18" charset="0"/>
              </a:rPr>
              <a:t> </a:t>
            </a:r>
            <a:r>
              <a:rPr lang="en-US" sz="2800" err="1">
                <a:effectLst/>
                <a:ea typeface="Times New Roman" panose="02020603050405020304" pitchFamily="18" charset="0"/>
              </a:rPr>
              <a:t>nhập</a:t>
            </a:r>
            <a:r>
              <a:rPr lang="en-US" sz="2800">
                <a:effectLst/>
                <a:ea typeface="Times New Roman" panose="02020603050405020304" pitchFamily="18" charset="0"/>
              </a:rPr>
              <a:t> </a:t>
            </a:r>
            <a:r>
              <a:rPr lang="en-US" sz="2800" err="1">
                <a:effectLst/>
                <a:ea typeface="Times New Roman" panose="02020603050405020304" pitchFamily="18" charset="0"/>
              </a:rPr>
              <a:t>liệu</a:t>
            </a:r>
            <a:r>
              <a:rPr lang="en-US" sz="2800">
                <a:effectLst/>
                <a:ea typeface="Times New Roman" panose="02020603050405020304" pitchFamily="18" charset="0"/>
              </a:rPr>
              <a:t> </a:t>
            </a:r>
            <a:r>
              <a:rPr lang="en-US" sz="2800" err="1">
                <a:effectLst/>
                <a:ea typeface="Times New Roman" panose="02020603050405020304" pitchFamily="18" charset="0"/>
              </a:rPr>
              <a:t>từ</a:t>
            </a:r>
            <a:r>
              <a:rPr lang="en-US" sz="2800">
                <a:effectLst/>
                <a:ea typeface="Times New Roman" panose="02020603050405020304" pitchFamily="18" charset="0"/>
              </a:rPr>
              <a:t> </a:t>
            </a:r>
            <a:r>
              <a:rPr lang="en-US" sz="2800" err="1">
                <a:effectLst/>
                <a:ea typeface="Times New Roman" panose="02020603050405020304" pitchFamily="18" charset="0"/>
              </a:rPr>
              <a:t>thẻ</a:t>
            </a:r>
            <a:r>
              <a:rPr lang="en-US" sz="2800">
                <a:effectLst/>
                <a:ea typeface="Times New Roman" panose="02020603050405020304" pitchFamily="18" charset="0"/>
              </a:rPr>
              <a:t> </a:t>
            </a:r>
            <a:r>
              <a:rPr lang="en-US" sz="2800" err="1">
                <a:effectLst/>
                <a:ea typeface="Times New Roman" panose="02020603050405020304" pitchFamily="18" charset="0"/>
              </a:rPr>
              <a:t>sinh</a:t>
            </a:r>
            <a:r>
              <a:rPr lang="en-US" sz="2800">
                <a:effectLst/>
                <a:ea typeface="Times New Roman" panose="02020603050405020304" pitchFamily="18" charset="0"/>
              </a:rPr>
              <a:t> </a:t>
            </a:r>
            <a:r>
              <a:rPr lang="en-US" sz="2800" err="1">
                <a:effectLst/>
                <a:ea typeface="Times New Roman" panose="02020603050405020304" pitchFamily="18" charset="0"/>
              </a:rPr>
              <a:t>viên</a:t>
            </a:r>
            <a:r>
              <a:rPr lang="en-US" sz="2800">
                <a:effectLst/>
                <a:ea typeface="Times New Roman" panose="02020603050405020304" pitchFamily="18" charset="0"/>
              </a:rPr>
              <a:t> </a:t>
            </a:r>
            <a:r>
              <a:rPr lang="en-US" sz="2800" err="1">
                <a:effectLst/>
                <a:ea typeface="Times New Roman" panose="02020603050405020304" pitchFamily="18" charset="0"/>
              </a:rPr>
              <a:t>vào</a:t>
            </a:r>
            <a:r>
              <a:rPr lang="en-US" sz="2800">
                <a:effectLst/>
                <a:ea typeface="Times New Roman" panose="02020603050405020304" pitchFamily="18" charset="0"/>
              </a:rPr>
              <a:t> </a:t>
            </a:r>
            <a:r>
              <a:rPr lang="en-US" sz="2800" err="1">
                <a:effectLst/>
                <a:ea typeface="Times New Roman" panose="02020603050405020304" pitchFamily="18" charset="0"/>
              </a:rPr>
              <a:t>hệ</a:t>
            </a:r>
            <a:r>
              <a:rPr lang="en-US" sz="2800">
                <a:effectLst/>
                <a:ea typeface="Times New Roman" panose="02020603050405020304" pitchFamily="18" charset="0"/>
              </a:rPr>
              <a:t> </a:t>
            </a:r>
            <a:r>
              <a:rPr lang="en-US" sz="2800" err="1">
                <a:effectLst/>
                <a:ea typeface="Times New Roman" panose="02020603050405020304" pitchFamily="18" charset="0"/>
              </a:rPr>
              <a:t>thống</a:t>
            </a:r>
            <a:r>
              <a:rPr lang="en-US" sz="2800">
                <a:effectLst/>
                <a:ea typeface="Times New Roman" panose="02020603050405020304" pitchFamily="18" charset="0"/>
              </a:rPr>
              <a:t>. </a:t>
            </a:r>
            <a:r>
              <a:rPr lang="en-US" sz="2800" err="1">
                <a:effectLst/>
                <a:ea typeface="Times New Roman" panose="02020603050405020304" pitchFamily="18" charset="0"/>
              </a:rPr>
              <a:t>Quá</a:t>
            </a:r>
            <a:r>
              <a:rPr lang="en-US" sz="2800">
                <a:effectLst/>
                <a:ea typeface="Times New Roman" panose="02020603050405020304" pitchFamily="18" charset="0"/>
              </a:rPr>
              <a:t> </a:t>
            </a:r>
            <a:r>
              <a:rPr lang="en-US" sz="2800" err="1">
                <a:effectLst/>
                <a:ea typeface="Times New Roman" panose="02020603050405020304" pitchFamily="18" charset="0"/>
              </a:rPr>
              <a:t>trình</a:t>
            </a:r>
            <a:r>
              <a:rPr lang="en-US" sz="2800">
                <a:effectLst/>
                <a:ea typeface="Times New Roman" panose="02020603050405020304" pitchFamily="18" charset="0"/>
              </a:rPr>
              <a:t> </a:t>
            </a:r>
            <a:r>
              <a:rPr lang="en-US" sz="2800" err="1">
                <a:effectLst/>
                <a:ea typeface="Times New Roman" panose="02020603050405020304" pitchFamily="18" charset="0"/>
              </a:rPr>
              <a:t>này</a:t>
            </a:r>
            <a:r>
              <a:rPr lang="en-US" sz="2800">
                <a:effectLst/>
                <a:ea typeface="Times New Roman" panose="02020603050405020304" pitchFamily="18" charset="0"/>
              </a:rPr>
              <a:t> </a:t>
            </a:r>
            <a:r>
              <a:rPr lang="en-US" sz="2800" err="1">
                <a:effectLst/>
                <a:ea typeface="Times New Roman" panose="02020603050405020304" pitchFamily="18" charset="0"/>
              </a:rPr>
              <a:t>thủ</a:t>
            </a:r>
            <a:r>
              <a:rPr lang="en-US" sz="2800">
                <a:effectLst/>
                <a:ea typeface="Times New Roman" panose="02020603050405020304" pitchFamily="18" charset="0"/>
              </a:rPr>
              <a:t> </a:t>
            </a:r>
            <a:r>
              <a:rPr lang="en-US" sz="2800" err="1">
                <a:effectLst/>
                <a:ea typeface="Times New Roman" panose="02020603050405020304" pitchFamily="18" charset="0"/>
              </a:rPr>
              <a:t>công</a:t>
            </a:r>
            <a:r>
              <a:rPr lang="en-US" sz="2800">
                <a:effectLst/>
                <a:ea typeface="Times New Roman" panose="02020603050405020304" pitchFamily="18" charset="0"/>
              </a:rPr>
              <a:t>, </a:t>
            </a:r>
            <a:r>
              <a:rPr lang="en-US" sz="2800" err="1">
                <a:effectLst/>
                <a:ea typeface="Times New Roman" panose="02020603050405020304" pitchFamily="18" charset="0"/>
              </a:rPr>
              <a:t>mất</a:t>
            </a:r>
            <a:r>
              <a:rPr lang="en-US" sz="2800">
                <a:effectLst/>
                <a:ea typeface="Times New Roman" panose="02020603050405020304" pitchFamily="18" charset="0"/>
              </a:rPr>
              <a:t> </a:t>
            </a:r>
            <a:r>
              <a:rPr lang="en-US" sz="2800" err="1">
                <a:effectLst/>
                <a:ea typeface="Times New Roman" panose="02020603050405020304" pitchFamily="18" charset="0"/>
              </a:rPr>
              <a:t>thời</a:t>
            </a:r>
            <a:r>
              <a:rPr lang="en-US" sz="2800">
                <a:effectLst/>
                <a:ea typeface="Times New Roman" panose="02020603050405020304" pitchFamily="18" charset="0"/>
              </a:rPr>
              <a:t> </a:t>
            </a:r>
            <a:r>
              <a:rPr lang="en-US" sz="2800" err="1">
                <a:effectLst/>
                <a:ea typeface="Times New Roman" panose="02020603050405020304" pitchFamily="18" charset="0"/>
              </a:rPr>
              <a:t>gian</a:t>
            </a:r>
            <a:r>
              <a:rPr lang="en-US" sz="2800">
                <a:effectLst/>
                <a:ea typeface="Times New Roman" panose="02020603050405020304" pitchFamily="18" charset="0"/>
              </a:rPr>
              <a:t> </a:t>
            </a:r>
            <a:r>
              <a:rPr lang="en-US" sz="2800" err="1">
                <a:effectLst/>
                <a:ea typeface="Times New Roman" panose="02020603050405020304" pitchFamily="18" charset="0"/>
              </a:rPr>
              <a:t>và</a:t>
            </a:r>
            <a:r>
              <a:rPr lang="en-US" sz="2800">
                <a:effectLst/>
                <a:ea typeface="Times New Roman" panose="02020603050405020304" pitchFamily="18" charset="0"/>
              </a:rPr>
              <a:t> </a:t>
            </a:r>
            <a:r>
              <a:rPr lang="en-US" sz="2800" err="1">
                <a:effectLst/>
                <a:ea typeface="Times New Roman" panose="02020603050405020304" pitchFamily="18" charset="0"/>
              </a:rPr>
              <a:t>dễ</a:t>
            </a:r>
            <a:r>
              <a:rPr lang="en-US" sz="2800">
                <a:effectLst/>
                <a:ea typeface="Times New Roman" panose="02020603050405020304" pitchFamily="18" charset="0"/>
              </a:rPr>
              <a:t> </a:t>
            </a:r>
            <a:r>
              <a:rPr lang="en-US" sz="2800" err="1">
                <a:effectLst/>
                <a:ea typeface="Times New Roman" panose="02020603050405020304" pitchFamily="18" charset="0"/>
              </a:rPr>
              <a:t>sai</a:t>
            </a:r>
            <a:r>
              <a:rPr lang="en-US" sz="2800">
                <a:effectLst/>
                <a:ea typeface="Times New Roman" panose="02020603050405020304" pitchFamily="18" charset="0"/>
              </a:rPr>
              <a:t> </a:t>
            </a:r>
            <a:r>
              <a:rPr lang="en-US" sz="2800" err="1">
                <a:effectLst/>
                <a:ea typeface="Times New Roman" panose="02020603050405020304" pitchFamily="18" charset="0"/>
              </a:rPr>
              <a:t>sót</a:t>
            </a:r>
            <a:r>
              <a:rPr lang="en-US" sz="2800">
                <a:effectLst/>
                <a:ea typeface="Times New Roman" panose="02020603050405020304" pitchFamily="18" charset="0"/>
              </a:rPr>
              <a:t>. </a:t>
            </a:r>
            <a:r>
              <a:rPr lang="en-US" sz="2800" err="1">
                <a:effectLst/>
                <a:ea typeface="Times New Roman" panose="02020603050405020304" pitchFamily="18" charset="0"/>
              </a:rPr>
              <a:t>Bài</a:t>
            </a:r>
            <a:r>
              <a:rPr lang="en-US" sz="2800">
                <a:effectLst/>
                <a:ea typeface="Times New Roman" panose="02020603050405020304" pitchFamily="18" charset="0"/>
              </a:rPr>
              <a:t> </a:t>
            </a:r>
            <a:r>
              <a:rPr lang="en-US" sz="2800" err="1">
                <a:effectLst/>
                <a:ea typeface="Times New Roman" panose="02020603050405020304" pitchFamily="18" charset="0"/>
              </a:rPr>
              <a:t>toán</a:t>
            </a:r>
            <a:r>
              <a:rPr lang="en-US" sz="2800">
                <a:effectLst/>
                <a:ea typeface="Times New Roman" panose="02020603050405020304" pitchFamily="18" charset="0"/>
              </a:rPr>
              <a:t> </a:t>
            </a:r>
            <a:r>
              <a:rPr lang="en-US" sz="2800" err="1">
                <a:effectLst/>
                <a:ea typeface="Times New Roman" panose="02020603050405020304" pitchFamily="18" charset="0"/>
              </a:rPr>
              <a:t>đặt</a:t>
            </a:r>
            <a:r>
              <a:rPr lang="en-US" sz="2800">
                <a:effectLst/>
                <a:ea typeface="Times New Roman" panose="02020603050405020304" pitchFamily="18" charset="0"/>
              </a:rPr>
              <a:t> </a:t>
            </a:r>
            <a:r>
              <a:rPr lang="en-US" sz="2800" err="1">
                <a:effectLst/>
                <a:ea typeface="Times New Roman" panose="02020603050405020304" pitchFamily="18" charset="0"/>
              </a:rPr>
              <a:t>ra</a:t>
            </a:r>
            <a:r>
              <a:rPr lang="en-US" sz="2800">
                <a:effectLst/>
                <a:ea typeface="Times New Roman" panose="02020603050405020304" pitchFamily="18" charset="0"/>
              </a:rPr>
              <a:t> </a:t>
            </a:r>
            <a:r>
              <a:rPr lang="en-US" sz="2800" err="1">
                <a:effectLst/>
                <a:ea typeface="Times New Roman" panose="02020603050405020304" pitchFamily="18" charset="0"/>
              </a:rPr>
              <a:t>là</a:t>
            </a:r>
            <a:r>
              <a:rPr lang="en-US" sz="2800">
                <a:effectLst/>
                <a:ea typeface="Times New Roman" panose="02020603050405020304" pitchFamily="18" charset="0"/>
              </a:rPr>
              <a:t> </a:t>
            </a:r>
            <a:r>
              <a:rPr lang="en-US" sz="2800" err="1">
                <a:effectLst/>
                <a:ea typeface="Times New Roman" panose="02020603050405020304" pitchFamily="18" charset="0"/>
              </a:rPr>
              <a:t>tự</a:t>
            </a:r>
            <a:r>
              <a:rPr lang="en-US" sz="2800">
                <a:effectLst/>
                <a:ea typeface="Times New Roman" panose="02020603050405020304" pitchFamily="18" charset="0"/>
              </a:rPr>
              <a:t> </a:t>
            </a:r>
            <a:r>
              <a:rPr lang="en-US" sz="2800" err="1">
                <a:effectLst/>
                <a:ea typeface="Times New Roman" panose="02020603050405020304" pitchFamily="18" charset="0"/>
              </a:rPr>
              <a:t>động</a:t>
            </a:r>
            <a:r>
              <a:rPr lang="en-US" sz="2800">
                <a:effectLst/>
                <a:ea typeface="Times New Roman" panose="02020603050405020304" pitchFamily="18" charset="0"/>
              </a:rPr>
              <a:t> </a:t>
            </a:r>
            <a:r>
              <a:rPr lang="en-US" sz="2800" err="1">
                <a:effectLst/>
                <a:ea typeface="Times New Roman" panose="02020603050405020304" pitchFamily="18" charset="0"/>
              </a:rPr>
              <a:t>trích</a:t>
            </a:r>
            <a:r>
              <a:rPr lang="en-US" sz="2800">
                <a:effectLst/>
                <a:ea typeface="Times New Roman" panose="02020603050405020304" pitchFamily="18" charset="0"/>
              </a:rPr>
              <a:t> </a:t>
            </a:r>
            <a:r>
              <a:rPr lang="en-US" sz="2800" err="1">
                <a:effectLst/>
                <a:ea typeface="Times New Roman" panose="02020603050405020304" pitchFamily="18" charset="0"/>
              </a:rPr>
              <a:t>xuất</a:t>
            </a:r>
            <a:r>
              <a:rPr lang="en-US" sz="2800">
                <a:effectLst/>
                <a:ea typeface="Times New Roman" panose="02020603050405020304" pitchFamily="18" charset="0"/>
              </a:rPr>
              <a:t> </a:t>
            </a:r>
            <a:r>
              <a:rPr lang="en-US" sz="2800" err="1">
                <a:effectLst/>
                <a:ea typeface="Times New Roman" panose="02020603050405020304" pitchFamily="18" charset="0"/>
              </a:rPr>
              <a:t>thông</a:t>
            </a:r>
            <a:r>
              <a:rPr lang="en-US" sz="2800">
                <a:effectLst/>
                <a:ea typeface="Times New Roman" panose="02020603050405020304" pitchFamily="18" charset="0"/>
              </a:rPr>
              <a:t> tin </a:t>
            </a:r>
            <a:r>
              <a:rPr lang="en-US" sz="2800" err="1">
                <a:effectLst/>
                <a:ea typeface="Times New Roman" panose="02020603050405020304" pitchFamily="18" charset="0"/>
              </a:rPr>
              <a:t>từ</a:t>
            </a:r>
            <a:r>
              <a:rPr lang="en-US" sz="2800">
                <a:effectLst/>
                <a:ea typeface="Times New Roman" panose="02020603050405020304" pitchFamily="18" charset="0"/>
              </a:rPr>
              <a:t> </a:t>
            </a:r>
            <a:r>
              <a:rPr lang="en-US" sz="2800" err="1">
                <a:effectLst/>
                <a:ea typeface="Times New Roman" panose="02020603050405020304" pitchFamily="18" charset="0"/>
              </a:rPr>
              <a:t>thẻ</a:t>
            </a:r>
            <a:r>
              <a:rPr lang="en-US" sz="2800">
                <a:effectLst/>
                <a:ea typeface="Times New Roman" panose="02020603050405020304" pitchFamily="18" charset="0"/>
              </a:rPr>
              <a:t> </a:t>
            </a:r>
            <a:r>
              <a:rPr lang="en-US" sz="2800" err="1">
                <a:effectLst/>
                <a:ea typeface="Times New Roman" panose="02020603050405020304" pitchFamily="18" charset="0"/>
              </a:rPr>
              <a:t>sinh</a:t>
            </a:r>
            <a:r>
              <a:rPr lang="en-US" sz="2800">
                <a:effectLst/>
                <a:ea typeface="Times New Roman" panose="02020603050405020304" pitchFamily="18" charset="0"/>
              </a:rPr>
              <a:t> </a:t>
            </a:r>
            <a:r>
              <a:rPr lang="en-US" sz="2800" err="1">
                <a:effectLst/>
                <a:ea typeface="Times New Roman" panose="02020603050405020304" pitchFamily="18" charset="0"/>
              </a:rPr>
              <a:t>viên</a:t>
            </a:r>
            <a:r>
              <a:rPr lang="en-US" sz="2800">
                <a:effectLst/>
                <a:ea typeface="Times New Roman" panose="02020603050405020304" pitchFamily="18" charset="0"/>
              </a:rPr>
              <a:t> (</a:t>
            </a:r>
            <a:r>
              <a:rPr lang="en-US" sz="2800" err="1">
                <a:effectLst/>
                <a:ea typeface="Times New Roman" panose="02020603050405020304" pitchFamily="18" charset="0"/>
              </a:rPr>
              <a:t>Họ</a:t>
            </a:r>
            <a:r>
              <a:rPr lang="en-US" sz="2800">
                <a:effectLst/>
                <a:ea typeface="Times New Roman" panose="02020603050405020304" pitchFamily="18" charset="0"/>
              </a:rPr>
              <a:t> </a:t>
            </a:r>
            <a:r>
              <a:rPr lang="en-US" sz="2800" err="1">
                <a:effectLst/>
                <a:ea typeface="Times New Roman" panose="02020603050405020304" pitchFamily="18" charset="0"/>
              </a:rPr>
              <a:t>tên</a:t>
            </a:r>
            <a:r>
              <a:rPr lang="en-US" sz="2800">
                <a:effectLst/>
                <a:ea typeface="Times New Roman" panose="02020603050405020304" pitchFamily="18" charset="0"/>
              </a:rPr>
              <a:t>, </a:t>
            </a:r>
            <a:r>
              <a:rPr lang="en-US" sz="2800" err="1">
                <a:effectLst/>
                <a:ea typeface="Times New Roman" panose="02020603050405020304" pitchFamily="18" charset="0"/>
              </a:rPr>
              <a:t>Ngày</a:t>
            </a:r>
            <a:r>
              <a:rPr lang="en-US" sz="2800">
                <a:effectLst/>
                <a:ea typeface="Times New Roman" panose="02020603050405020304" pitchFamily="18" charset="0"/>
              </a:rPr>
              <a:t> </a:t>
            </a:r>
            <a:r>
              <a:rPr lang="en-US" sz="2800" err="1">
                <a:effectLst/>
                <a:ea typeface="Times New Roman" panose="02020603050405020304" pitchFamily="18" charset="0"/>
              </a:rPr>
              <a:t>sinh</a:t>
            </a:r>
            <a:r>
              <a:rPr lang="en-US" sz="2800">
                <a:effectLst/>
                <a:ea typeface="Times New Roman" panose="02020603050405020304" pitchFamily="18" charset="0"/>
              </a:rPr>
              <a:t>, </a:t>
            </a:r>
            <a:r>
              <a:rPr lang="en-US" sz="2800" err="1">
                <a:effectLst/>
                <a:ea typeface="Times New Roman" panose="02020603050405020304" pitchFamily="18" charset="0"/>
              </a:rPr>
              <a:t>Mã</a:t>
            </a:r>
            <a:r>
              <a:rPr lang="en-US" sz="2800">
                <a:effectLst/>
                <a:ea typeface="Times New Roman" panose="02020603050405020304" pitchFamily="18" charset="0"/>
              </a:rPr>
              <a:t> </a:t>
            </a:r>
            <a:r>
              <a:rPr lang="en-US" sz="2800" err="1">
                <a:effectLst/>
                <a:ea typeface="Times New Roman" panose="02020603050405020304" pitchFamily="18" charset="0"/>
              </a:rPr>
              <a:t>sinh</a:t>
            </a:r>
            <a:r>
              <a:rPr lang="en-US" sz="2800">
                <a:effectLst/>
                <a:ea typeface="Times New Roman" panose="02020603050405020304" pitchFamily="18" charset="0"/>
              </a:rPr>
              <a:t> </a:t>
            </a:r>
            <a:r>
              <a:rPr lang="en-US" sz="2800" err="1">
                <a:effectLst/>
                <a:ea typeface="Times New Roman" panose="02020603050405020304" pitchFamily="18" charset="0"/>
              </a:rPr>
              <a:t>viên</a:t>
            </a:r>
            <a:r>
              <a:rPr lang="en-US" sz="2800">
                <a:effectLst/>
                <a:ea typeface="Times New Roman" panose="02020603050405020304" pitchFamily="18" charset="0"/>
              </a:rPr>
              <a:t>, </a:t>
            </a:r>
            <a:r>
              <a:rPr lang="en-US" sz="2800" err="1">
                <a:effectLst/>
                <a:ea typeface="Times New Roman" panose="02020603050405020304" pitchFamily="18" charset="0"/>
              </a:rPr>
              <a:t>Khóa</a:t>
            </a:r>
            <a:r>
              <a:rPr lang="en-US" sz="2800">
                <a:effectLst/>
                <a:ea typeface="Times New Roman" panose="02020603050405020304" pitchFamily="18" charset="0"/>
              </a:rPr>
              <a:t> </a:t>
            </a:r>
            <a:r>
              <a:rPr lang="en-US" sz="2800" err="1">
                <a:effectLst/>
                <a:ea typeface="Times New Roman" panose="02020603050405020304" pitchFamily="18" charset="0"/>
              </a:rPr>
              <a:t>học</a:t>
            </a:r>
            <a:r>
              <a:rPr lang="en-US" sz="2800">
                <a:effectLst/>
                <a:ea typeface="Times New Roman" panose="02020603050405020304" pitchFamily="18" charset="0"/>
              </a:rPr>
              <a:t>, </a:t>
            </a:r>
            <a:r>
              <a:rPr lang="en-US" sz="2800" err="1">
                <a:effectLst/>
                <a:ea typeface="Times New Roman" panose="02020603050405020304" pitchFamily="18" charset="0"/>
              </a:rPr>
              <a:t>Giá</a:t>
            </a:r>
            <a:r>
              <a:rPr lang="en-US" sz="2800">
                <a:effectLst/>
                <a:ea typeface="Times New Roman" panose="02020603050405020304" pitchFamily="18" charset="0"/>
              </a:rPr>
              <a:t> </a:t>
            </a:r>
            <a:r>
              <a:rPr lang="en-US" sz="2800" err="1">
                <a:effectLst/>
                <a:ea typeface="Times New Roman" panose="02020603050405020304" pitchFamily="18" charset="0"/>
              </a:rPr>
              <a:t>trị</a:t>
            </a:r>
            <a:r>
              <a:rPr lang="en-US" sz="2800">
                <a:effectLst/>
                <a:ea typeface="Times New Roman" panose="02020603050405020304" pitchFamily="18" charset="0"/>
              </a:rPr>
              <a:t> </a:t>
            </a:r>
            <a:r>
              <a:rPr lang="en-US" sz="2800" err="1">
                <a:effectLst/>
                <a:ea typeface="Times New Roman" panose="02020603050405020304" pitchFamily="18" charset="0"/>
              </a:rPr>
              <a:t>thẻ</a:t>
            </a:r>
            <a:r>
              <a:rPr lang="en-US" sz="2800">
                <a:effectLst/>
                <a:ea typeface="Times New Roman" panose="02020603050405020304" pitchFamily="18" charset="0"/>
              </a:rPr>
              <a:t>) </a:t>
            </a:r>
            <a:r>
              <a:rPr lang="en-US" sz="2800" err="1">
                <a:effectLst/>
                <a:ea typeface="Times New Roman" panose="02020603050405020304" pitchFamily="18" charset="0"/>
              </a:rPr>
              <a:t>thông</a:t>
            </a:r>
            <a:r>
              <a:rPr lang="en-US" sz="2800">
                <a:effectLst/>
                <a:ea typeface="Times New Roman" panose="02020603050405020304" pitchFamily="18" charset="0"/>
              </a:rPr>
              <a:t> qua </a:t>
            </a:r>
            <a:r>
              <a:rPr lang="en-US" sz="2800" err="1">
                <a:effectLst/>
                <a:ea typeface="Times New Roman" panose="02020603050405020304" pitchFamily="18" charset="0"/>
              </a:rPr>
              <a:t>hình</a:t>
            </a:r>
            <a:r>
              <a:rPr lang="en-US" sz="2800">
                <a:effectLst/>
                <a:ea typeface="Times New Roman" panose="02020603050405020304" pitchFamily="18" charset="0"/>
              </a:rPr>
              <a:t> </a:t>
            </a:r>
            <a:r>
              <a:rPr lang="en-US" sz="2800" err="1">
                <a:effectLst/>
                <a:ea typeface="Times New Roman" panose="02020603050405020304" pitchFamily="18" charset="0"/>
              </a:rPr>
              <a:t>ảnh</a:t>
            </a:r>
            <a:r>
              <a:rPr lang="en-US" sz="2800">
                <a:effectLst/>
                <a:ea typeface="Times New Roman" panose="02020603050405020304" pitchFamily="18" charset="0"/>
              </a:rPr>
              <a:t> </a:t>
            </a:r>
            <a:r>
              <a:rPr lang="en-US" sz="2800" err="1">
                <a:effectLst/>
                <a:ea typeface="Times New Roman" panose="02020603050405020304" pitchFamily="18" charset="0"/>
              </a:rPr>
              <a:t>chụp</a:t>
            </a:r>
            <a:r>
              <a:rPr lang="en-US" sz="2800">
                <a:effectLst/>
                <a:ea typeface="Times New Roman" panose="02020603050405020304" pitchFamily="18" charset="0"/>
              </a:rPr>
              <a:t> </a:t>
            </a:r>
            <a:r>
              <a:rPr lang="en-US" sz="2800" err="1">
                <a:effectLst/>
                <a:ea typeface="Times New Roman" panose="02020603050405020304" pitchFamily="18" charset="0"/>
              </a:rPr>
              <a:t>từ</a:t>
            </a:r>
            <a:r>
              <a:rPr lang="en-US" sz="2800">
                <a:effectLst/>
                <a:ea typeface="Times New Roman" panose="02020603050405020304" pitchFamily="18" charset="0"/>
              </a:rPr>
              <a:t> camera, </a:t>
            </a:r>
            <a:r>
              <a:rPr lang="en-US" sz="2800" err="1">
                <a:effectLst/>
                <a:ea typeface="Times New Roman" panose="02020603050405020304" pitchFamily="18" charset="0"/>
              </a:rPr>
              <a:t>sau</a:t>
            </a:r>
            <a:r>
              <a:rPr lang="en-US" sz="2800">
                <a:effectLst/>
                <a:ea typeface="Times New Roman" panose="02020603050405020304" pitchFamily="18" charset="0"/>
              </a:rPr>
              <a:t> </a:t>
            </a:r>
            <a:r>
              <a:rPr lang="en-US" sz="2800" err="1">
                <a:effectLst/>
                <a:ea typeface="Times New Roman" panose="02020603050405020304" pitchFamily="18" charset="0"/>
              </a:rPr>
              <a:t>đó</a:t>
            </a:r>
            <a:r>
              <a:rPr lang="en-US" sz="2800">
                <a:effectLst/>
                <a:ea typeface="Times New Roman" panose="02020603050405020304" pitchFamily="18" charset="0"/>
              </a:rPr>
              <a:t> </a:t>
            </a:r>
            <a:r>
              <a:rPr lang="en-US" sz="2800" err="1">
                <a:effectLst/>
                <a:ea typeface="Times New Roman" panose="02020603050405020304" pitchFamily="18" charset="0"/>
              </a:rPr>
              <a:t>hiển</a:t>
            </a:r>
            <a:r>
              <a:rPr lang="en-US" sz="2800">
                <a:effectLst/>
                <a:ea typeface="Times New Roman" panose="02020603050405020304" pitchFamily="18" charset="0"/>
              </a:rPr>
              <a:t> </a:t>
            </a:r>
            <a:r>
              <a:rPr lang="en-US" sz="2800" err="1">
                <a:effectLst/>
                <a:ea typeface="Times New Roman" panose="02020603050405020304" pitchFamily="18" charset="0"/>
              </a:rPr>
              <a:t>thị</a:t>
            </a:r>
            <a:r>
              <a:rPr lang="en-US" sz="2800">
                <a:effectLst/>
                <a:ea typeface="Times New Roman" panose="02020603050405020304" pitchFamily="18" charset="0"/>
              </a:rPr>
              <a:t> </a:t>
            </a:r>
            <a:r>
              <a:rPr lang="en-US" sz="2800" err="1">
                <a:effectLst/>
                <a:ea typeface="Times New Roman" panose="02020603050405020304" pitchFamily="18" charset="0"/>
              </a:rPr>
              <a:t>lên</a:t>
            </a:r>
            <a:r>
              <a:rPr lang="en-US" sz="2800">
                <a:effectLst/>
                <a:ea typeface="Times New Roman" panose="02020603050405020304" pitchFamily="18" charset="0"/>
              </a:rPr>
              <a:t> </a:t>
            </a:r>
            <a:r>
              <a:rPr lang="en-US" sz="2800" err="1">
                <a:effectLst/>
                <a:ea typeface="Times New Roman" panose="02020603050405020304" pitchFamily="18" charset="0"/>
              </a:rPr>
              <a:t>giao</a:t>
            </a:r>
            <a:r>
              <a:rPr lang="en-US" sz="2800">
                <a:effectLst/>
                <a:ea typeface="Times New Roman" panose="02020603050405020304" pitchFamily="18" charset="0"/>
              </a:rPr>
              <a:t> </a:t>
            </a:r>
            <a:r>
              <a:rPr lang="en-US" sz="2800" err="1">
                <a:effectLst/>
                <a:ea typeface="Times New Roman" panose="02020603050405020304" pitchFamily="18" charset="0"/>
              </a:rPr>
              <a:t>diện</a:t>
            </a:r>
            <a:r>
              <a:rPr lang="en-US" sz="2800">
                <a:effectLst/>
                <a:ea typeface="Times New Roman" panose="02020603050405020304" pitchFamily="18" charset="0"/>
              </a:rPr>
              <a:t> </a:t>
            </a:r>
            <a:r>
              <a:rPr lang="en-US" sz="2800" err="1">
                <a:effectLst/>
                <a:ea typeface="Times New Roman" panose="02020603050405020304" pitchFamily="18" charset="0"/>
              </a:rPr>
              <a:t>và</a:t>
            </a:r>
            <a:r>
              <a:rPr lang="en-US" sz="2800">
                <a:effectLst/>
                <a:ea typeface="Times New Roman" panose="02020603050405020304" pitchFamily="18" charset="0"/>
              </a:rPr>
              <a:t> </a:t>
            </a:r>
            <a:r>
              <a:rPr lang="en-US" sz="2800" err="1">
                <a:effectLst/>
                <a:ea typeface="Times New Roman" panose="02020603050405020304" pitchFamily="18" charset="0"/>
              </a:rPr>
              <a:t>lưu</a:t>
            </a:r>
            <a:r>
              <a:rPr lang="en-US" sz="2800">
                <a:effectLst/>
                <a:ea typeface="Times New Roman" panose="02020603050405020304" pitchFamily="18" charset="0"/>
              </a:rPr>
              <a:t> </a:t>
            </a:r>
            <a:r>
              <a:rPr lang="en-US" sz="2800" err="1">
                <a:effectLst/>
                <a:ea typeface="Times New Roman" panose="02020603050405020304" pitchFamily="18" charset="0"/>
              </a:rPr>
              <a:t>trữ</a:t>
            </a:r>
            <a:r>
              <a:rPr lang="en-US" sz="2800">
                <a:effectLst/>
                <a:ea typeface="Times New Roman" panose="02020603050405020304" pitchFamily="18" charset="0"/>
              </a:rPr>
              <a:t> </a:t>
            </a:r>
            <a:r>
              <a:rPr lang="en-US" sz="2800" err="1">
                <a:effectLst/>
                <a:ea typeface="Times New Roman" panose="02020603050405020304" pitchFamily="18" charset="0"/>
              </a:rPr>
              <a:t>vào</a:t>
            </a:r>
            <a:r>
              <a:rPr lang="en-US" sz="2800">
                <a:effectLst/>
                <a:ea typeface="Times New Roman" panose="02020603050405020304" pitchFamily="18" charset="0"/>
              </a:rPr>
              <a:t> </a:t>
            </a:r>
            <a:r>
              <a:rPr lang="en-US" sz="2800" err="1">
                <a:effectLst/>
                <a:ea typeface="Times New Roman" panose="02020603050405020304" pitchFamily="18" charset="0"/>
              </a:rPr>
              <a:t>cơ</a:t>
            </a:r>
            <a:r>
              <a:rPr lang="en-US" sz="2800">
                <a:effectLst/>
                <a:ea typeface="Times New Roman" panose="02020603050405020304" pitchFamily="18" charset="0"/>
              </a:rPr>
              <a:t> </a:t>
            </a:r>
            <a:r>
              <a:rPr lang="en-US" sz="2800" err="1">
                <a:effectLst/>
                <a:ea typeface="Times New Roman" panose="02020603050405020304" pitchFamily="18" charset="0"/>
              </a:rPr>
              <a:t>sở</a:t>
            </a:r>
            <a:r>
              <a:rPr lang="en-US" sz="2800">
                <a:effectLst/>
                <a:ea typeface="Times New Roman" panose="02020603050405020304" pitchFamily="18" charset="0"/>
              </a:rPr>
              <a:t> </a:t>
            </a:r>
            <a:r>
              <a:rPr lang="en-US" sz="2800" err="1">
                <a:effectLst/>
                <a:ea typeface="Times New Roman" panose="02020603050405020304" pitchFamily="18" charset="0"/>
              </a:rPr>
              <a:t>dữ</a:t>
            </a:r>
            <a:r>
              <a:rPr lang="en-US" sz="2800">
                <a:effectLst/>
                <a:ea typeface="Times New Roman" panose="02020603050405020304" pitchFamily="18" charset="0"/>
              </a:rPr>
              <a:t> </a:t>
            </a:r>
            <a:r>
              <a:rPr lang="en-US" sz="2800" err="1">
                <a:effectLst/>
                <a:ea typeface="Times New Roman" panose="02020603050405020304" pitchFamily="18" charset="0"/>
              </a:rPr>
              <a:t>liệu</a:t>
            </a:r>
            <a:r>
              <a:rPr lang="en-US" sz="2800">
                <a:effectLst/>
                <a:ea typeface="Times New Roman" panose="02020603050405020304" pitchFamily="18" charset="0"/>
              </a:rPr>
              <a:t>.</a:t>
            </a:r>
          </a:p>
          <a:p>
            <a:endParaRPr lang="en-US"/>
          </a:p>
        </p:txBody>
      </p:sp>
      <p:sp>
        <p:nvSpPr>
          <p:cNvPr id="5" name="TextBox 4">
            <a:extLst>
              <a:ext uri="{FF2B5EF4-FFF2-40B4-BE49-F238E27FC236}">
                <a16:creationId xmlns:a16="http://schemas.microsoft.com/office/drawing/2014/main" id="{8F448BE0-B217-BE97-6D80-D442F255B261}"/>
              </a:ext>
            </a:extLst>
          </p:cNvPr>
          <p:cNvSpPr txBox="1"/>
          <p:nvPr/>
        </p:nvSpPr>
        <p:spPr>
          <a:xfrm>
            <a:off x="455612" y="1676400"/>
            <a:ext cx="2667000" cy="535531"/>
          </a:xfrm>
          <a:prstGeom prst="rect">
            <a:avLst/>
          </a:prstGeom>
          <a:noFill/>
        </p:spPr>
        <p:txBody>
          <a:bodyPr wrap="square" rtlCol="0">
            <a:spAutoFit/>
          </a:bodyPr>
          <a:lstStyle/>
          <a:p>
            <a:pPr marL="457200" indent="-457200">
              <a:lnSpc>
                <a:spcPct val="90000"/>
              </a:lnSpc>
              <a:buFont typeface="Wingdings" panose="05000000000000000000" pitchFamily="2" charset="2"/>
              <a:buChar char="Ø"/>
            </a:pPr>
            <a:r>
              <a:rPr lang="en-US" sz="3200"/>
              <a:t>Bài</a:t>
            </a:r>
            <a:r>
              <a:rPr lang="en-US" sz="2400"/>
              <a:t> </a:t>
            </a:r>
            <a:r>
              <a:rPr lang="en-US" sz="3200"/>
              <a:t>toán:</a:t>
            </a:r>
            <a:endParaRPr lang="en-US" sz="2400"/>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DC07A-9B41-4D95-4A21-A82FA25CF23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EB56D13-1FA0-75DE-7D96-27F21314DE12}"/>
              </a:ext>
            </a:extLst>
          </p:cNvPr>
          <p:cNvSpPr txBox="1"/>
          <p:nvPr/>
        </p:nvSpPr>
        <p:spPr>
          <a:xfrm>
            <a:off x="220819" y="304800"/>
            <a:ext cx="11963400" cy="6093976"/>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sz="2800" b="1"/>
              <a:t>Phạm vi:</a:t>
            </a:r>
          </a:p>
          <a:p>
            <a:pPr marL="342900" lvl="0" indent="-342900">
              <a:lnSpc>
                <a:spcPct val="150000"/>
              </a:lnSpc>
              <a:buSzPts val="1000"/>
              <a:buFont typeface="Symbol" panose="05050102010706020507" pitchFamily="18" charset="2"/>
              <a:buChar char=""/>
              <a:tabLst>
                <a:tab pos="457200" algn="l"/>
                <a:tab pos="629920" algn="l"/>
              </a:tabLst>
            </a:pPr>
            <a:r>
              <a:rPr lang="en-US" sz="2400">
                <a:effectLst/>
                <a:ea typeface="Times New Roman" panose="02020603050405020304" pitchFamily="18" charset="0"/>
              </a:rPr>
              <a:t>Đối tượng áp dụng: Thẻ sinh viên với định dạng chuẩn (kích thước, phông chữ, bố cục cố định).</a:t>
            </a:r>
          </a:p>
          <a:p>
            <a:pPr lvl="1">
              <a:lnSpc>
                <a:spcPct val="150000"/>
              </a:lnSpc>
              <a:buSzPts val="1000"/>
              <a:tabLst>
                <a:tab pos="629920" algn="l"/>
                <a:tab pos="914400" algn="l"/>
              </a:tabLst>
            </a:pPr>
            <a:r>
              <a:rPr lang="en-US" sz="2400">
                <a:effectLst/>
                <a:ea typeface="Times New Roman" panose="02020603050405020304" pitchFamily="18" charset="0"/>
                <a:cs typeface="Times New Roman" panose="02020603050405020304" pitchFamily="18" charset="0"/>
              </a:rPr>
              <a:t>Sử dụng camera để quét thông tin trực tiếp từ thẻ.</a:t>
            </a:r>
          </a:p>
          <a:p>
            <a:pPr lvl="1">
              <a:lnSpc>
                <a:spcPct val="150000"/>
              </a:lnSpc>
              <a:buSzPts val="1000"/>
              <a:tabLst>
                <a:tab pos="629920" algn="l"/>
                <a:tab pos="914400" algn="l"/>
              </a:tabLst>
            </a:pPr>
            <a:r>
              <a:rPr lang="en-US" sz="2400">
                <a:effectLst/>
                <a:ea typeface="Times New Roman" panose="02020603050405020304" pitchFamily="18" charset="0"/>
                <a:cs typeface="Times New Roman" panose="02020603050405020304" pitchFamily="18" charset="0"/>
              </a:rPr>
              <a:t>Chạy trên máy tính cá nhân với môi trường Python.</a:t>
            </a:r>
            <a:endParaRPr lang="en-US" sz="2400">
              <a:effectLst/>
              <a:ea typeface="Times New Roman" panose="02020603050405020304" pitchFamily="18" charset="0"/>
            </a:endParaRPr>
          </a:p>
          <a:p>
            <a:pPr marL="457200" indent="-457200">
              <a:lnSpc>
                <a:spcPct val="150000"/>
              </a:lnSpc>
              <a:buFont typeface="Wingdings" panose="05000000000000000000" pitchFamily="2" charset="2"/>
              <a:buChar char="Ø"/>
              <a:tabLst>
                <a:tab pos="629920" algn="l"/>
              </a:tabLst>
            </a:pPr>
            <a:r>
              <a:rPr lang="en-US" sz="2800" b="1">
                <a:effectLst/>
                <a:ea typeface="Times New Roman" panose="02020603050405020304" pitchFamily="18" charset="0"/>
              </a:rPr>
              <a:t>Giới hạn:</a:t>
            </a:r>
          </a:p>
          <a:p>
            <a:pPr marL="342900" lvl="0" indent="-342900">
              <a:lnSpc>
                <a:spcPct val="150000"/>
              </a:lnSpc>
              <a:buSzPts val="1000"/>
              <a:buFont typeface="Symbol" panose="05050102010706020507" pitchFamily="18" charset="2"/>
              <a:buChar char=""/>
              <a:tabLst>
                <a:tab pos="457200" algn="l"/>
                <a:tab pos="629920" algn="l"/>
              </a:tabLst>
            </a:pPr>
            <a:r>
              <a:rPr lang="en-US" sz="2400">
                <a:effectLst/>
                <a:ea typeface="Times New Roman" panose="02020603050405020304" pitchFamily="18" charset="0"/>
              </a:rPr>
              <a:t>Chỉ áp dụng cho thẻ sinh viên có định dạng chuẩn.</a:t>
            </a:r>
          </a:p>
          <a:p>
            <a:pPr marL="342900" lvl="0" indent="-342900">
              <a:lnSpc>
                <a:spcPct val="150000"/>
              </a:lnSpc>
              <a:buSzPts val="1000"/>
              <a:buFont typeface="Symbol" panose="05050102010706020507" pitchFamily="18" charset="2"/>
              <a:buChar char=""/>
              <a:tabLst>
                <a:tab pos="457200" algn="l"/>
                <a:tab pos="629920" algn="l"/>
              </a:tabLst>
            </a:pPr>
            <a:r>
              <a:rPr lang="en-US" sz="2400">
                <a:effectLst/>
                <a:ea typeface="Times New Roman" panose="02020603050405020304" pitchFamily="18" charset="0"/>
              </a:rPr>
              <a:t>Hệ thống không xử lý được các thẻ có chất lượng ảnh quá kém (mờ, bóng, hoặc góc chụp lệch nhiều).</a:t>
            </a:r>
          </a:p>
          <a:p>
            <a:pPr marL="342900" lvl="0" indent="-342900">
              <a:lnSpc>
                <a:spcPct val="150000"/>
              </a:lnSpc>
              <a:buSzPts val="1000"/>
              <a:buFont typeface="Symbol" panose="05050102010706020507" pitchFamily="18" charset="2"/>
              <a:buChar char=""/>
              <a:tabLst>
                <a:tab pos="457200" algn="l"/>
                <a:tab pos="629920" algn="l"/>
              </a:tabLst>
            </a:pPr>
            <a:r>
              <a:rPr lang="en-US" sz="2400">
                <a:effectLst/>
                <a:ea typeface="Times New Roman" panose="02020603050405020304" pitchFamily="18" charset="0"/>
              </a:rPr>
              <a:t>Dữ liệu trích xuất chưa kiểm tra tính hợp lệ (phụ thuộc vào chất lượng OCR).</a:t>
            </a:r>
          </a:p>
          <a:p>
            <a:pPr marL="342900" indent="-342900">
              <a:lnSpc>
                <a:spcPct val="90000"/>
              </a:lnSpc>
              <a:buFont typeface="Arial" panose="020B0604020202020204" pitchFamily="34" charset="0"/>
              <a:buChar char="•"/>
            </a:pPr>
            <a:endParaRPr lang="en-US" sz="2000"/>
          </a:p>
        </p:txBody>
      </p:sp>
    </p:spTree>
    <p:extLst>
      <p:ext uri="{BB962C8B-B14F-4D97-AF65-F5344CB8AC3E}">
        <p14:creationId xmlns:p14="http://schemas.microsoft.com/office/powerpoint/2010/main" val="1751165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0993" y="305085"/>
            <a:ext cx="9688410" cy="942654"/>
          </a:xfrm>
        </p:spPr>
        <p:txBody>
          <a:bodyPr>
            <a:normAutofit/>
          </a:bodyPr>
          <a:lstStyle/>
          <a:p>
            <a:pPr algn="ctr">
              <a:lnSpc>
                <a:spcPct val="150000"/>
              </a:lnSpc>
            </a:pPr>
            <a:r>
              <a:rPr lang="en-US" sz="3600" b="1">
                <a:latin typeface="+mn-lt"/>
              </a:rPr>
              <a:t>CÔNG CỤ, NGÔN NGỮ VÀ THƯ VIỆN</a:t>
            </a:r>
          </a:p>
        </p:txBody>
      </p:sp>
      <p:sp>
        <p:nvSpPr>
          <p:cNvPr id="3" name="TextBox 2">
            <a:extLst>
              <a:ext uri="{FF2B5EF4-FFF2-40B4-BE49-F238E27FC236}">
                <a16:creationId xmlns:a16="http://schemas.microsoft.com/office/drawing/2014/main" id="{4EB66B67-D325-F1D7-FF07-62CB14C425BA}"/>
              </a:ext>
            </a:extLst>
          </p:cNvPr>
          <p:cNvSpPr txBox="1"/>
          <p:nvPr/>
        </p:nvSpPr>
        <p:spPr>
          <a:xfrm>
            <a:off x="836612" y="1600200"/>
            <a:ext cx="2743200" cy="754694"/>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sz="3200" b="1"/>
              <a:t>Công cụ</a:t>
            </a:r>
          </a:p>
        </p:txBody>
      </p:sp>
      <p:sp>
        <p:nvSpPr>
          <p:cNvPr id="5" name="TextBox 4">
            <a:extLst>
              <a:ext uri="{FF2B5EF4-FFF2-40B4-BE49-F238E27FC236}">
                <a16:creationId xmlns:a16="http://schemas.microsoft.com/office/drawing/2014/main" id="{5E9745C8-63E3-BC7B-A866-0E8BBF4BD8AC}"/>
              </a:ext>
            </a:extLst>
          </p:cNvPr>
          <p:cNvSpPr txBox="1"/>
          <p:nvPr/>
        </p:nvSpPr>
        <p:spPr>
          <a:xfrm>
            <a:off x="150812" y="2354894"/>
            <a:ext cx="11887200" cy="4384277"/>
          </a:xfrm>
          <a:prstGeom prst="rect">
            <a:avLst/>
          </a:prstGeom>
          <a:noFill/>
        </p:spPr>
        <p:txBody>
          <a:bodyPr wrap="square" rtlCol="0">
            <a:spAutoFit/>
          </a:bodyPr>
          <a:lstStyle/>
          <a:p>
            <a:pPr marL="342900" lvl="0" indent="-342900">
              <a:lnSpc>
                <a:spcPct val="150000"/>
              </a:lnSpc>
              <a:buFont typeface="Arial" panose="020B0604020202020204" pitchFamily="34" charset="0"/>
              <a:buChar char="•"/>
            </a:pPr>
            <a:r>
              <a:rPr lang="en-US" sz="2400" b="1">
                <a:effectLst/>
                <a:ea typeface="Times New Roman" panose="02020603050405020304" pitchFamily="18" charset="0"/>
              </a:rPr>
              <a:t>Visual Studio Code</a:t>
            </a:r>
            <a:r>
              <a:rPr lang="en-US" sz="2400">
                <a:effectLst/>
                <a:ea typeface="Times New Roman" panose="02020603050405020304" pitchFamily="18" charset="0"/>
              </a:rPr>
              <a:t> (</a:t>
            </a:r>
            <a:r>
              <a:rPr lang="en-US" sz="2400" b="1">
                <a:effectLst/>
                <a:ea typeface="Times New Roman" panose="02020603050405020304" pitchFamily="18" charset="0"/>
              </a:rPr>
              <a:t>VS Code</a:t>
            </a:r>
            <a:r>
              <a:rPr lang="en-US" sz="2400">
                <a:effectLst/>
                <a:ea typeface="Times New Roman" panose="02020603050405020304" pitchFamily="18" charset="0"/>
              </a:rPr>
              <a:t>)</a:t>
            </a:r>
            <a:endParaRPr lang="en-US" sz="2400">
              <a:ea typeface="Times New Roman" panose="02020603050405020304" pitchFamily="18" charset="0"/>
            </a:endParaRPr>
          </a:p>
          <a:p>
            <a:pPr marL="342900" indent="-342900">
              <a:lnSpc>
                <a:spcPct val="150000"/>
              </a:lnSpc>
              <a:buFont typeface="Arial" panose="020B0604020202020204" pitchFamily="34" charset="0"/>
              <a:buChar char="•"/>
            </a:pPr>
            <a:r>
              <a:rPr lang="en-US" sz="2400" b="1">
                <a:effectLst/>
                <a:ea typeface="Times New Roman" panose="02020603050405020304" pitchFamily="18" charset="0"/>
              </a:rPr>
              <a:t>Ứng dụng IRION WEBCAM</a:t>
            </a:r>
            <a:endParaRPr lang="en-US" sz="2400">
              <a:effectLst/>
              <a:ea typeface="Times New Roman" panose="02020603050405020304" pitchFamily="18" charset="0"/>
            </a:endParaRPr>
          </a:p>
          <a:p>
            <a:pPr lvl="0">
              <a:lnSpc>
                <a:spcPct val="150000"/>
              </a:lnSpc>
            </a:pPr>
            <a:r>
              <a:rPr lang="en-US" sz="2400">
                <a:effectLst/>
                <a:ea typeface="Times New Roman" panose="02020603050405020304" pitchFamily="18" charset="0"/>
              </a:rPr>
              <a:t>Là một ứng dụng thay cho cam của máy tính và có thể kết nối máy tính với điện thoại</a:t>
            </a:r>
          </a:p>
          <a:p>
            <a:pPr marL="342900" lvl="0" indent="-342900">
              <a:lnSpc>
                <a:spcPct val="150000"/>
              </a:lnSpc>
              <a:buFont typeface="Arial" panose="020B0604020202020204" pitchFamily="34" charset="0"/>
              <a:buChar char="•"/>
            </a:pPr>
            <a:r>
              <a:rPr lang="en-US" sz="2400" b="1"/>
              <a:t>Tesseract OCR</a:t>
            </a:r>
          </a:p>
          <a:p>
            <a:pPr lvl="0">
              <a:lnSpc>
                <a:spcPct val="150000"/>
              </a:lnSpc>
            </a:pPr>
            <a:r>
              <a:rPr lang="vi-VN" sz="2400">
                <a:latin typeface="Corbel" panose="020B0503020204020204" pitchFamily="34" charset="0"/>
              </a:rPr>
              <a:t>là một công cụ nhận dạng ký tự quang học mã nguồn mở được Google phát triển. Công cụ này có thể chuyển đổi hình ảnh (hoặc tài liệu quét) chứa văn bản thành văn bản số hóa mà máy tính có thể đọc được.</a:t>
            </a:r>
            <a:endParaRPr lang="en-US" sz="2400">
              <a:effectLst/>
              <a:latin typeface="Corbel" panose="020B0503020204020204" pitchFamily="34" charset="0"/>
              <a:ea typeface="Times New Roman" panose="02020603050405020304" pitchFamily="18" charset="0"/>
            </a:endParaRPr>
          </a:p>
          <a:p>
            <a:pPr lvl="0">
              <a:lnSpc>
                <a:spcPct val="150000"/>
              </a:lnSpc>
            </a:pPr>
            <a:endParaRPr lang="en-US" sz="2000">
              <a:effectLst/>
              <a:ea typeface="Times New Roman" panose="02020603050405020304" pitchFamily="18" charset="0"/>
            </a:endParaRPr>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0412" y="609600"/>
            <a:ext cx="11582400" cy="5638800"/>
          </a:xfrm>
        </p:spPr>
        <p:txBody>
          <a:bodyPr>
            <a:normAutofit/>
          </a:bodyPr>
          <a:lstStyle/>
          <a:p>
            <a:pPr marL="457200" indent="-457200">
              <a:lnSpc>
                <a:spcPct val="150000"/>
              </a:lnSpc>
              <a:buFont typeface="Arial" panose="020B0604020202020204" pitchFamily="34" charset="0"/>
              <a:buChar char="•"/>
            </a:pPr>
            <a:r>
              <a:rPr lang="en-US" sz="2800" b="1"/>
              <a:t>Ngôn ngữ lập trình Python</a:t>
            </a:r>
          </a:p>
          <a:p>
            <a:pPr>
              <a:lnSpc>
                <a:spcPct val="150000"/>
              </a:lnSpc>
            </a:pPr>
            <a:r>
              <a:rPr lang="en-US" sz="2400">
                <a:effectLst/>
                <a:ea typeface="Times New Roman" panose="02020603050405020304" pitchFamily="18" charset="0"/>
              </a:rPr>
              <a:t>   Python là một trong những ngôn ngữ phổ biến nhất trong lĩnh vực xử lý ảnh và thị giác máy tính, nhờ vào sự hỗ trợ mạnh mẽ từ các thư viện </a:t>
            </a:r>
          </a:p>
          <a:p>
            <a:pPr marL="457200" indent="-457200">
              <a:lnSpc>
                <a:spcPct val="150000"/>
              </a:lnSpc>
              <a:buFont typeface="Arial" panose="020B0604020202020204" pitchFamily="34" charset="0"/>
              <a:buChar char="•"/>
            </a:pPr>
            <a:r>
              <a:rPr lang="en-US" sz="2800" b="1"/>
              <a:t>Thư viện OpenCV</a:t>
            </a:r>
          </a:p>
          <a:p>
            <a:pPr>
              <a:lnSpc>
                <a:spcPct val="150000"/>
              </a:lnSpc>
            </a:pPr>
            <a:r>
              <a:rPr lang="en-US" sz="2400">
                <a:latin typeface="Corbel" panose="020B0503020204020204" pitchFamily="34" charset="0"/>
              </a:rPr>
              <a:t>   Đ</a:t>
            </a:r>
            <a:r>
              <a:rPr lang="vi-VN" sz="2400">
                <a:latin typeface="Corbel" panose="020B0503020204020204" pitchFamily="34" charset="0"/>
              </a:rPr>
              <a:t>ược sử dụng phổ biến trong xử lý ảnh vì nó cung cấp các công cụ mạnh mẽ và linh hoạt, </a:t>
            </a:r>
            <a:r>
              <a:rPr lang="en-US" sz="2400">
                <a:latin typeface="Corbel" panose="020B0503020204020204" pitchFamily="34" charset="0"/>
              </a:rPr>
              <a:t>mã nguồn mở tích họp với Python.</a:t>
            </a:r>
            <a:endParaRPr lang="en-US" sz="2400"/>
          </a:p>
          <a:p>
            <a:pPr marL="457200" indent="-457200">
              <a:lnSpc>
                <a:spcPct val="150000"/>
              </a:lnSpc>
              <a:buFont typeface="Arial" panose="020B0604020202020204" pitchFamily="34" charset="0"/>
              <a:buChar char="•"/>
            </a:pPr>
            <a:r>
              <a:rPr lang="en-US" sz="2800" b="1">
                <a:effectLst/>
                <a:ea typeface="Times New Roman" panose="02020603050405020304" pitchFamily="18" charset="0"/>
              </a:rPr>
              <a:t>Tkinter, </a:t>
            </a:r>
            <a:r>
              <a:rPr lang="en-US" sz="2800" b="1"/>
              <a:t>Pillow</a:t>
            </a:r>
            <a:r>
              <a:rPr lang="en-US" sz="2800" b="1">
                <a:effectLst/>
                <a:ea typeface="Times New Roman" panose="02020603050405020304" pitchFamily="18" charset="0"/>
              </a:rPr>
              <a:t>, Pytesseract, Openpyxl</a:t>
            </a:r>
          </a:p>
          <a:p>
            <a:pPr>
              <a:lnSpc>
                <a:spcPct val="150000"/>
              </a:lnSpc>
            </a:pPr>
            <a:r>
              <a:rPr lang="en-US" sz="2400">
                <a:latin typeface="Corbel" panose="020B0503020204020204" pitchFamily="34" charset="0"/>
              </a:rPr>
              <a:t>  </a:t>
            </a:r>
            <a:r>
              <a:rPr lang="en-US">
                <a:latin typeface="Corbel" panose="020B0503020204020204" pitchFamily="34" charset="0"/>
              </a:rPr>
              <a:t>L</a:t>
            </a:r>
            <a:r>
              <a:rPr lang="vi-VN" sz="2400">
                <a:latin typeface="Corbel" panose="020B0503020204020204" pitchFamily="34" charset="0"/>
              </a:rPr>
              <a:t>à những công cụ mạnh mẽ trong Python, thường được kết hợp để xây dựng ứng dụng xử lý ảnh, nhận diện văn bản</a:t>
            </a:r>
            <a:r>
              <a:rPr lang="en-US" sz="2400">
                <a:latin typeface="Corbel" panose="020B0503020204020204" pitchFamily="34" charset="0"/>
              </a:rPr>
              <a:t>,</a:t>
            </a:r>
            <a:r>
              <a:rPr lang="vi-VN" sz="2400">
                <a:latin typeface="Corbel" panose="020B0503020204020204" pitchFamily="34" charset="0"/>
              </a:rPr>
              <a:t> quản lý dữ liệu</a:t>
            </a:r>
            <a:r>
              <a:rPr lang="en-US" sz="2400">
                <a:latin typeface="Corbel" panose="020B0503020204020204" pitchFamily="34" charset="0"/>
              </a:rPr>
              <a:t>.</a:t>
            </a:r>
          </a:p>
          <a:p>
            <a:pPr>
              <a:lnSpc>
                <a:spcPct val="150000"/>
              </a:lnSpc>
            </a:pPr>
            <a:endParaRPr lang="en-US" sz="2400"/>
          </a:p>
          <a:p>
            <a:endParaRPr lang="en-US"/>
          </a:p>
        </p:txBody>
      </p:sp>
      <p:sp>
        <p:nvSpPr>
          <p:cNvPr id="7" name="TextBox 6">
            <a:extLst>
              <a:ext uri="{FF2B5EF4-FFF2-40B4-BE49-F238E27FC236}">
                <a16:creationId xmlns:a16="http://schemas.microsoft.com/office/drawing/2014/main" id="{27952C0E-0E17-E380-B607-337C6A4AAEEC}"/>
              </a:ext>
            </a:extLst>
          </p:cNvPr>
          <p:cNvSpPr txBox="1"/>
          <p:nvPr/>
        </p:nvSpPr>
        <p:spPr>
          <a:xfrm>
            <a:off x="150812" y="0"/>
            <a:ext cx="6092982" cy="754694"/>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3200" b="1"/>
              <a:t>Ngôn ngữ và thư viện</a:t>
            </a:r>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7212" y="175419"/>
            <a:ext cx="9143998" cy="1020762"/>
          </a:xfrm>
        </p:spPr>
        <p:txBody>
          <a:bodyPr>
            <a:normAutofit/>
          </a:bodyPr>
          <a:lstStyle/>
          <a:p>
            <a:pPr>
              <a:lnSpc>
                <a:spcPct val="100000"/>
              </a:lnSpc>
            </a:pPr>
            <a:r>
              <a:rPr lang="en-US" sz="4000" b="1">
                <a:latin typeface="+mn-lt"/>
              </a:rPr>
              <a:t>CÁC CHỨC NĂNG CỦA HỆ THỐNG</a:t>
            </a:r>
          </a:p>
        </p:txBody>
      </p:sp>
      <p:sp>
        <p:nvSpPr>
          <p:cNvPr id="5" name="Content Placeholder 4"/>
          <p:cNvSpPr>
            <a:spLocks noGrp="1"/>
          </p:cNvSpPr>
          <p:nvPr>
            <p:ph sz="half" idx="1"/>
          </p:nvPr>
        </p:nvSpPr>
        <p:spPr>
          <a:xfrm>
            <a:off x="150813" y="1676400"/>
            <a:ext cx="5638799" cy="4495800"/>
          </a:xfrm>
        </p:spPr>
        <p:txBody>
          <a:bodyPr>
            <a:noAutofit/>
          </a:bodyPr>
          <a:lstStyle/>
          <a:p>
            <a:pPr>
              <a:lnSpc>
                <a:spcPct val="100000"/>
              </a:lnSpc>
              <a:spcBef>
                <a:spcPts val="200"/>
              </a:spcBef>
              <a:buFont typeface="Wingdings" panose="05000000000000000000" pitchFamily="2" charset="2"/>
              <a:buChar char="Ø"/>
              <a:tabLst>
                <a:tab pos="629920" algn="l"/>
              </a:tabLst>
            </a:pPr>
            <a:r>
              <a:rPr lang="en-US" sz="2200" b="1">
                <a:effectLst/>
                <a:ea typeface="Times New Roman" panose="02020603050405020304" pitchFamily="18" charset="0"/>
              </a:rPr>
              <a:t>Chức năng người dùng:</a:t>
            </a:r>
            <a:endParaRPr lang="en-US" sz="2200" b="1">
              <a:ea typeface="Times New Roman" panose="02020603050405020304" pitchFamily="18" charset="0"/>
            </a:endParaRPr>
          </a:p>
          <a:p>
            <a:pPr lvl="1">
              <a:lnSpc>
                <a:spcPct val="150000"/>
              </a:lnSpc>
              <a:spcBef>
                <a:spcPts val="200"/>
              </a:spcBef>
              <a:buFont typeface="Arial" panose="020B0604020202020204" pitchFamily="34" charset="0"/>
              <a:buChar char="•"/>
              <a:tabLst>
                <a:tab pos="629920" algn="l"/>
              </a:tabLst>
            </a:pPr>
            <a:r>
              <a:rPr lang="en-US" sz="2200">
                <a:effectLst/>
                <a:ea typeface="Times New Roman" panose="02020603050405020304" pitchFamily="18" charset="0"/>
              </a:rPr>
              <a:t>Hiển thị hình ảnh từ camera thời gian thực.</a:t>
            </a:r>
          </a:p>
          <a:p>
            <a:pPr lvl="1">
              <a:lnSpc>
                <a:spcPct val="150000"/>
              </a:lnSpc>
              <a:spcBef>
                <a:spcPts val="200"/>
              </a:spcBef>
              <a:buFont typeface="Arial" panose="020B0604020202020204" pitchFamily="34" charset="0"/>
              <a:buChar char="•"/>
              <a:tabLst>
                <a:tab pos="629920" algn="l"/>
              </a:tabLst>
            </a:pPr>
            <a:r>
              <a:rPr lang="en-US" sz="2200">
                <a:effectLst/>
                <a:ea typeface="Times New Roman" panose="02020603050405020304" pitchFamily="18" charset="0"/>
              </a:rPr>
              <a:t>Trích xuất thông tin từ thẻ sinh viên qua nút thao tác.</a:t>
            </a:r>
          </a:p>
          <a:p>
            <a:pPr lvl="1">
              <a:lnSpc>
                <a:spcPct val="150000"/>
              </a:lnSpc>
              <a:spcBef>
                <a:spcPts val="200"/>
              </a:spcBef>
              <a:buFont typeface="Arial" panose="020B0604020202020204" pitchFamily="34" charset="0"/>
              <a:buChar char="•"/>
              <a:tabLst>
                <a:tab pos="629920" algn="l"/>
              </a:tabLst>
            </a:pPr>
            <a:r>
              <a:rPr lang="en-US" sz="2200">
                <a:effectLst/>
                <a:ea typeface="Times New Roman" panose="02020603050405020304" pitchFamily="18" charset="0"/>
              </a:rPr>
              <a:t>Hiển thị thông tin đã trích xuất lên giao diện.</a:t>
            </a:r>
          </a:p>
          <a:p>
            <a:pPr lvl="1">
              <a:lnSpc>
                <a:spcPct val="150000"/>
              </a:lnSpc>
              <a:spcBef>
                <a:spcPts val="200"/>
              </a:spcBef>
              <a:buFont typeface="Arial" panose="020B0604020202020204" pitchFamily="34" charset="0"/>
              <a:buChar char="•"/>
              <a:tabLst>
                <a:tab pos="629920" algn="l"/>
              </a:tabLst>
            </a:pPr>
            <a:r>
              <a:rPr lang="en-US" sz="2200">
                <a:effectLst/>
                <a:ea typeface="Times New Roman" panose="02020603050405020304" pitchFamily="18" charset="0"/>
              </a:rPr>
              <a:t>Lưu thông tin vào file Excel qua nút "Nhập dữ liệu".</a:t>
            </a:r>
          </a:p>
        </p:txBody>
      </p:sp>
      <p:sp>
        <p:nvSpPr>
          <p:cNvPr id="7" name="TextBox 6">
            <a:extLst>
              <a:ext uri="{FF2B5EF4-FFF2-40B4-BE49-F238E27FC236}">
                <a16:creationId xmlns:a16="http://schemas.microsoft.com/office/drawing/2014/main" id="{B6B49CE7-EF29-2C5F-F77F-A96D24CF8628}"/>
              </a:ext>
            </a:extLst>
          </p:cNvPr>
          <p:cNvSpPr txBox="1"/>
          <p:nvPr/>
        </p:nvSpPr>
        <p:spPr>
          <a:xfrm>
            <a:off x="5942012" y="1524000"/>
            <a:ext cx="6096000" cy="5509200"/>
          </a:xfrm>
          <a:prstGeom prst="rect">
            <a:avLst/>
          </a:prstGeom>
          <a:noFill/>
        </p:spPr>
        <p:txBody>
          <a:bodyPr wrap="square" rtlCol="0">
            <a:spAutoFit/>
          </a:bodyPr>
          <a:lstStyle/>
          <a:p>
            <a:pPr marL="342900" indent="-342900">
              <a:lnSpc>
                <a:spcPct val="150000"/>
              </a:lnSpc>
              <a:buFont typeface="Wingdings" panose="05000000000000000000" pitchFamily="2" charset="2"/>
              <a:buChar char="Ø"/>
              <a:tabLst>
                <a:tab pos="629920" algn="l"/>
              </a:tabLst>
            </a:pPr>
            <a:r>
              <a:rPr lang="en-US" sz="2200" b="1">
                <a:effectLst/>
                <a:ea typeface="Times New Roman" panose="02020603050405020304" pitchFamily="18" charset="0"/>
              </a:rPr>
              <a:t>Chức năng hệ thống:</a:t>
            </a:r>
            <a:endParaRPr lang="en-US" sz="2200">
              <a:effectLst/>
              <a:ea typeface="Times New Roman" panose="02020603050405020304" pitchFamily="18" charset="0"/>
            </a:endParaRPr>
          </a:p>
          <a:p>
            <a:pPr marL="342900" lvl="0" indent="-342900">
              <a:lnSpc>
                <a:spcPct val="150000"/>
              </a:lnSpc>
              <a:tabLst>
                <a:tab pos="457200" algn="l"/>
                <a:tab pos="629920" algn="l"/>
              </a:tabLst>
            </a:pPr>
            <a:r>
              <a:rPr lang="en-US" sz="2200">
                <a:effectLst/>
                <a:ea typeface="Times New Roman" panose="02020603050405020304" pitchFamily="18" charset="0"/>
              </a:rPr>
              <a:t>Xử lý ảnh:</a:t>
            </a:r>
          </a:p>
          <a:p>
            <a:pPr marL="742950" lvl="1" indent="-285750">
              <a:lnSpc>
                <a:spcPct val="150000"/>
              </a:lnSpc>
              <a:buSzPts val="1000"/>
              <a:buFont typeface="Courier New" panose="02070309020205020404" pitchFamily="49" charset="0"/>
              <a:buChar char="o"/>
              <a:tabLst>
                <a:tab pos="629920" algn="l"/>
                <a:tab pos="914400" algn="l"/>
              </a:tabLst>
            </a:pPr>
            <a:r>
              <a:rPr lang="en-US" sz="2200">
                <a:effectLst/>
                <a:ea typeface="Times New Roman" panose="02020603050405020304" pitchFamily="18" charset="0"/>
                <a:cs typeface="Times New Roman" panose="02020603050405020304" pitchFamily="18" charset="0"/>
              </a:rPr>
              <a:t>Cắt các vùng chứa thông tin từ ảnh camera.</a:t>
            </a:r>
          </a:p>
          <a:p>
            <a:pPr marL="742950" lvl="1" indent="-285750">
              <a:lnSpc>
                <a:spcPct val="150000"/>
              </a:lnSpc>
              <a:buSzPts val="1000"/>
              <a:buFont typeface="Courier New" panose="02070309020205020404" pitchFamily="49" charset="0"/>
              <a:buChar char="o"/>
              <a:tabLst>
                <a:tab pos="629920" algn="l"/>
                <a:tab pos="914400" algn="l"/>
              </a:tabLst>
            </a:pPr>
            <a:r>
              <a:rPr lang="en-US" sz="2200">
                <a:effectLst/>
                <a:ea typeface="Times New Roman" panose="02020603050405020304" pitchFamily="18" charset="0"/>
                <a:cs typeface="Times New Roman" panose="02020603050405020304" pitchFamily="18" charset="0"/>
              </a:rPr>
              <a:t>Chuyển đổi ảnh màu sang ảnh xám, phân ngưỡng để cải thiện OCR.</a:t>
            </a:r>
          </a:p>
          <a:p>
            <a:pPr marL="342900" lvl="0" indent="-342900">
              <a:lnSpc>
                <a:spcPct val="150000"/>
              </a:lnSpc>
              <a:tabLst>
                <a:tab pos="457200" algn="l"/>
                <a:tab pos="629920" algn="l"/>
              </a:tabLst>
            </a:pPr>
            <a:r>
              <a:rPr lang="en-US" sz="2200">
                <a:effectLst/>
                <a:ea typeface="Times New Roman" panose="02020603050405020304" pitchFamily="18" charset="0"/>
              </a:rPr>
              <a:t>Nhận dạng ký tự:</a:t>
            </a:r>
          </a:p>
          <a:p>
            <a:pPr marL="742950" lvl="1" indent="-285750">
              <a:lnSpc>
                <a:spcPct val="150000"/>
              </a:lnSpc>
              <a:buSzPts val="1000"/>
              <a:buFont typeface="Courier New" panose="02070309020205020404" pitchFamily="49" charset="0"/>
              <a:buChar char="o"/>
              <a:tabLst>
                <a:tab pos="629920" algn="l"/>
                <a:tab pos="914400" algn="l"/>
              </a:tabLst>
            </a:pPr>
            <a:r>
              <a:rPr lang="en-US" sz="2200">
                <a:effectLst/>
                <a:ea typeface="Times New Roman" panose="02020603050405020304" pitchFamily="18" charset="0"/>
                <a:cs typeface="Times New Roman" panose="02020603050405020304" pitchFamily="18" charset="0"/>
              </a:rPr>
              <a:t>Sử dụng Tesseract OCR để chuyển ảnh sang văn bản.</a:t>
            </a:r>
          </a:p>
          <a:p>
            <a:pPr marL="342900" lvl="0" indent="-342900">
              <a:lnSpc>
                <a:spcPct val="150000"/>
              </a:lnSpc>
              <a:tabLst>
                <a:tab pos="457200" algn="l"/>
                <a:tab pos="629920" algn="l"/>
              </a:tabLst>
            </a:pPr>
            <a:r>
              <a:rPr lang="en-US" sz="2200">
                <a:effectLst/>
                <a:ea typeface="Times New Roman" panose="02020603050405020304" pitchFamily="18" charset="0"/>
              </a:rPr>
              <a:t>Ghi dữ liệu:</a:t>
            </a:r>
          </a:p>
          <a:p>
            <a:pPr marL="742950" lvl="1" indent="-285750">
              <a:lnSpc>
                <a:spcPct val="150000"/>
              </a:lnSpc>
              <a:buSzPts val="1000"/>
              <a:buFont typeface="Courier New" panose="02070309020205020404" pitchFamily="49" charset="0"/>
              <a:buChar char="o"/>
              <a:tabLst>
                <a:tab pos="629920" algn="l"/>
                <a:tab pos="914400" algn="l"/>
              </a:tabLst>
            </a:pPr>
            <a:r>
              <a:rPr lang="en-US" sz="2200">
                <a:effectLst/>
                <a:ea typeface="Times New Roman" panose="02020603050405020304" pitchFamily="18" charset="0"/>
                <a:cs typeface="Times New Roman" panose="02020603050405020304" pitchFamily="18" charset="0"/>
              </a:rPr>
              <a:t>Lưu thông tin vào file Excel để quản lý.</a:t>
            </a:r>
          </a:p>
          <a:p>
            <a:endParaRPr lang="en-US" sz="2200"/>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152400"/>
            <a:ext cx="9143998" cy="1219200"/>
          </a:xfrm>
        </p:spPr>
        <p:txBody>
          <a:bodyPr>
            <a:normAutofit/>
          </a:bodyPr>
          <a:lstStyle/>
          <a:p>
            <a:r>
              <a:rPr lang="en-US" sz="3600" b="1"/>
              <a:t>CÁCH THỨC HOẠT ĐỘNG</a:t>
            </a:r>
          </a:p>
        </p:txBody>
      </p:sp>
      <p:sp>
        <p:nvSpPr>
          <p:cNvPr id="5" name="Content Placeholder 4">
            <a:extLst>
              <a:ext uri="{FF2B5EF4-FFF2-40B4-BE49-F238E27FC236}">
                <a16:creationId xmlns:a16="http://schemas.microsoft.com/office/drawing/2014/main" id="{66BA5518-FDCE-45D8-32E6-D88328B68165}"/>
              </a:ext>
            </a:extLst>
          </p:cNvPr>
          <p:cNvSpPr>
            <a:spLocks noGrp="1"/>
          </p:cNvSpPr>
          <p:nvPr>
            <p:ph sz="half" idx="1"/>
          </p:nvPr>
        </p:nvSpPr>
        <p:spPr>
          <a:xfrm>
            <a:off x="912812" y="1668854"/>
            <a:ext cx="10820400" cy="5493945"/>
          </a:xfrm>
        </p:spPr>
        <p:txBody>
          <a:bodyPr>
            <a:normAutofit fontScale="32500" lnSpcReduction="20000"/>
          </a:bodyPr>
          <a:lstStyle/>
          <a:p>
            <a:pPr marL="873252" lvl="2" indent="-342900">
              <a:lnSpc>
                <a:spcPct val="120000"/>
              </a:lnSpc>
              <a:tabLst>
                <a:tab pos="457200" algn="l"/>
                <a:tab pos="629920" algn="l"/>
              </a:tabLst>
            </a:pPr>
            <a:r>
              <a:rPr lang="en-US" sz="7400">
                <a:effectLst/>
                <a:ea typeface="Times New Roman" panose="02020603050405020304" pitchFamily="18" charset="0"/>
              </a:rPr>
              <a:t>Camera quét thẻ sinh viên và hiển thị ảnh lên giao diện.</a:t>
            </a:r>
          </a:p>
          <a:p>
            <a:pPr marL="873252" lvl="2" indent="-342900">
              <a:lnSpc>
                <a:spcPct val="120000"/>
              </a:lnSpc>
              <a:tabLst>
                <a:tab pos="457200" algn="l"/>
                <a:tab pos="629920" algn="l"/>
              </a:tabLst>
            </a:pPr>
            <a:r>
              <a:rPr lang="en-US" sz="7000">
                <a:effectLst/>
                <a:ea typeface="Times New Roman" panose="02020603050405020304" pitchFamily="18" charset="0"/>
              </a:rPr>
              <a:t>Hệ thống xử lý ảnh, cắt từng vùng thông tin trên thẻ.</a:t>
            </a:r>
          </a:p>
          <a:p>
            <a:pPr marL="873252" lvl="2" indent="-342900">
              <a:lnSpc>
                <a:spcPct val="120000"/>
              </a:lnSpc>
              <a:tabLst>
                <a:tab pos="457200" algn="l"/>
                <a:tab pos="629920" algn="l"/>
              </a:tabLst>
            </a:pPr>
            <a:r>
              <a:rPr lang="en-US" sz="7400">
                <a:effectLst/>
                <a:ea typeface="Times New Roman" panose="02020603050405020304" pitchFamily="18" charset="0"/>
              </a:rPr>
              <a:t>OCR nhận dạng và trích xuất văn bản từ ảnh.</a:t>
            </a:r>
          </a:p>
          <a:p>
            <a:pPr marL="873252" lvl="2" indent="-342900">
              <a:lnSpc>
                <a:spcPct val="120000"/>
              </a:lnSpc>
              <a:tabLst>
                <a:tab pos="457200" algn="l"/>
                <a:tab pos="629920" algn="l"/>
              </a:tabLst>
            </a:pPr>
            <a:r>
              <a:rPr lang="en-US" sz="7400">
                <a:effectLst/>
                <a:ea typeface="Times New Roman" panose="02020603050405020304" pitchFamily="18" charset="0"/>
              </a:rPr>
              <a:t>Hiển thị kết quả trên giao diện.</a:t>
            </a:r>
          </a:p>
          <a:p>
            <a:pPr marL="873252" lvl="2" indent="-342900">
              <a:lnSpc>
                <a:spcPct val="120000"/>
              </a:lnSpc>
              <a:tabLst>
                <a:tab pos="457200" algn="l"/>
                <a:tab pos="629920" algn="l"/>
              </a:tabLst>
            </a:pPr>
            <a:r>
              <a:rPr lang="en-US" sz="7400">
                <a:effectLst/>
                <a:ea typeface="Times New Roman" panose="02020603050405020304" pitchFamily="18" charset="0"/>
              </a:rPr>
              <a:t>Lưu thông tin vào file Excel khi người dùng nhấn "Nhập dữ liệu".</a:t>
            </a:r>
          </a:p>
          <a:p>
            <a:pPr marL="530352" lvl="2" indent="0">
              <a:lnSpc>
                <a:spcPct val="120000"/>
              </a:lnSpc>
              <a:buNone/>
              <a:tabLst>
                <a:tab pos="457200" algn="l"/>
                <a:tab pos="629920" algn="l"/>
              </a:tabLst>
            </a:pPr>
            <a:endParaRPr lang="en-US" sz="7400">
              <a:effectLst/>
              <a:ea typeface="Times New Roman" panose="02020603050405020304" pitchFamily="18" charset="0"/>
            </a:endParaRPr>
          </a:p>
          <a:p>
            <a:pPr>
              <a:lnSpc>
                <a:spcPct val="120000"/>
              </a:lnSpc>
              <a:buFont typeface="Wingdings" panose="05000000000000000000" pitchFamily="2" charset="2"/>
              <a:buChar char="Ø"/>
              <a:tabLst>
                <a:tab pos="629920" algn="l"/>
              </a:tabLst>
            </a:pPr>
            <a:r>
              <a:rPr lang="en-US" sz="8000" b="1">
                <a:effectLst/>
                <a:ea typeface="Times New Roman" panose="02020603050405020304" pitchFamily="18" charset="0"/>
              </a:rPr>
              <a:t> Mô hình chức năng:</a:t>
            </a:r>
            <a:endParaRPr lang="en-US" sz="8000">
              <a:effectLst/>
              <a:ea typeface="Times New Roman" panose="02020603050405020304" pitchFamily="18" charset="0"/>
            </a:endParaRPr>
          </a:p>
          <a:p>
            <a:pPr marL="873252" lvl="2" indent="-342900">
              <a:lnSpc>
                <a:spcPct val="120000"/>
              </a:lnSpc>
              <a:buSzPts val="1000"/>
              <a:buFont typeface="Symbol" panose="05050102010706020507" pitchFamily="18" charset="2"/>
              <a:buChar char=""/>
              <a:tabLst>
                <a:tab pos="457200" algn="l"/>
                <a:tab pos="629920" algn="l"/>
              </a:tabLst>
            </a:pPr>
            <a:r>
              <a:rPr lang="en-US" sz="7400">
                <a:effectLst/>
                <a:ea typeface="Times New Roman" panose="02020603050405020304" pitchFamily="18" charset="0"/>
              </a:rPr>
              <a:t>Input: Hình ảnh thẻ sinh viên từ camera.</a:t>
            </a:r>
          </a:p>
          <a:p>
            <a:pPr marL="873252" lvl="2" indent="-342900">
              <a:lnSpc>
                <a:spcPct val="120000"/>
              </a:lnSpc>
              <a:buSzPts val="1000"/>
              <a:buFont typeface="Symbol" panose="05050102010706020507" pitchFamily="18" charset="2"/>
              <a:buChar char=""/>
              <a:tabLst>
                <a:tab pos="457200" algn="l"/>
                <a:tab pos="629920" algn="l"/>
              </a:tabLst>
            </a:pPr>
            <a:r>
              <a:rPr lang="en-US" sz="7400">
                <a:effectLst/>
                <a:ea typeface="Times New Roman" panose="02020603050405020304" pitchFamily="18" charset="0"/>
              </a:rPr>
              <a:t>Process: Xử lý ảnh (cắt vùng, phân ngưỡng) → OCR nhận dạng.</a:t>
            </a:r>
          </a:p>
          <a:p>
            <a:pPr marL="873252" lvl="2" indent="-342900">
              <a:lnSpc>
                <a:spcPct val="120000"/>
              </a:lnSpc>
              <a:buSzPts val="1000"/>
              <a:buFont typeface="Symbol" panose="05050102010706020507" pitchFamily="18" charset="2"/>
              <a:buChar char=""/>
              <a:tabLst>
                <a:tab pos="457200" algn="l"/>
                <a:tab pos="629920" algn="l"/>
              </a:tabLst>
            </a:pPr>
            <a:r>
              <a:rPr lang="en-US" sz="7400">
                <a:effectLst/>
                <a:ea typeface="Times New Roman" panose="02020603050405020304" pitchFamily="18" charset="0"/>
              </a:rPr>
              <a:t>Output: Văn bản (Họ tên, Ngày sinh, Mã sinh viên, Khóa học, Giá trị thẻ).</a:t>
            </a:r>
          </a:p>
          <a:p>
            <a:endParaRPr lang="en-US"/>
          </a:p>
        </p:txBody>
      </p:sp>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95B4A-E952-7216-6B75-DA49A56208C7}"/>
              </a:ext>
            </a:extLst>
          </p:cNvPr>
          <p:cNvSpPr txBox="1"/>
          <p:nvPr/>
        </p:nvSpPr>
        <p:spPr>
          <a:xfrm>
            <a:off x="3198812" y="2819400"/>
            <a:ext cx="7391400" cy="840230"/>
          </a:xfrm>
          <a:prstGeom prst="rect">
            <a:avLst/>
          </a:prstGeom>
          <a:noFill/>
        </p:spPr>
        <p:txBody>
          <a:bodyPr wrap="square" rtlCol="0">
            <a:spAutoFit/>
          </a:bodyPr>
          <a:lstStyle/>
          <a:p>
            <a:pPr>
              <a:lnSpc>
                <a:spcPct val="90000"/>
              </a:lnSpc>
            </a:pPr>
            <a:r>
              <a:rPr lang="en-US" sz="5400" b="1"/>
              <a:t> CHƯƠNG TRÌNH </a:t>
            </a:r>
          </a:p>
        </p:txBody>
      </p:sp>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XỬ LÝ ẢNH VÀ THỊ GIÁC MÁY TÍNH báo cáo</Template>
  <TotalTime>0</TotalTime>
  <Words>737</Words>
  <Application>Microsoft Office PowerPoint</Application>
  <PresentationFormat>Custom</PresentationFormat>
  <Paragraphs>63</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Consolas</vt:lpstr>
      <vt:lpstr>Corbel</vt:lpstr>
      <vt:lpstr>Courier New</vt:lpstr>
      <vt:lpstr>Symbol</vt:lpstr>
      <vt:lpstr>Times New Roman</vt:lpstr>
      <vt:lpstr>Wingdings</vt:lpstr>
      <vt:lpstr>Chalkboard 16x9</vt:lpstr>
      <vt:lpstr>XỬ LÝ ẢNH VÀ THỊ GIÁC MÁY TÍNH </vt:lpstr>
      <vt:lpstr>NỘI DUNG</vt:lpstr>
      <vt:lpstr>TỔNG QUAN ĐỀ TÀI </vt:lpstr>
      <vt:lpstr>PowerPoint Presentation</vt:lpstr>
      <vt:lpstr>CÔNG CỤ, NGÔN NGỮ VÀ THƯ VIỆN</vt:lpstr>
      <vt:lpstr>PowerPoint Presentation</vt:lpstr>
      <vt:lpstr>CÁC CHỨC NĂNG CỦA HỆ THỐNG</vt:lpstr>
      <vt:lpstr>CÁCH THỨC HOẠT ĐỘNG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úc Ph</dc:creator>
  <cp:lastModifiedBy>úc Ph</cp:lastModifiedBy>
  <cp:revision>1</cp:revision>
  <dcterms:created xsi:type="dcterms:W3CDTF">2024-12-06T12:49:47Z</dcterms:created>
  <dcterms:modified xsi:type="dcterms:W3CDTF">2024-12-06T12:50:00Z</dcterms:modified>
</cp:coreProperties>
</file>