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3"/>
  </p:notesMasterIdLst>
  <p:sldIdLst>
    <p:sldId id="256" r:id="rId2"/>
    <p:sldId id="260" r:id="rId3"/>
    <p:sldId id="333" r:id="rId4"/>
    <p:sldId id="257" r:id="rId5"/>
    <p:sldId id="312" r:id="rId6"/>
    <p:sldId id="313" r:id="rId7"/>
    <p:sldId id="310" r:id="rId8"/>
    <p:sldId id="314" r:id="rId9"/>
    <p:sldId id="315" r:id="rId10"/>
    <p:sldId id="311" r:id="rId11"/>
    <p:sldId id="316" r:id="rId12"/>
    <p:sldId id="318" r:id="rId13"/>
    <p:sldId id="336" r:id="rId14"/>
    <p:sldId id="319" r:id="rId15"/>
    <p:sldId id="320" r:id="rId16"/>
    <p:sldId id="322" r:id="rId17"/>
    <p:sldId id="323" r:id="rId18"/>
    <p:sldId id="328" r:id="rId19"/>
    <p:sldId id="321" r:id="rId20"/>
    <p:sldId id="324" r:id="rId21"/>
    <p:sldId id="325" r:id="rId22"/>
    <p:sldId id="326" r:id="rId23"/>
    <p:sldId id="327" r:id="rId24"/>
    <p:sldId id="340" r:id="rId25"/>
    <p:sldId id="329" r:id="rId26"/>
    <p:sldId id="331" r:id="rId27"/>
    <p:sldId id="337" r:id="rId28"/>
    <p:sldId id="332" r:id="rId29"/>
    <p:sldId id="335" r:id="rId30"/>
    <p:sldId id="334" r:id="rId31"/>
    <p:sldId id="338" r:id="rId32"/>
    <p:sldId id="359" r:id="rId33"/>
    <p:sldId id="317" r:id="rId34"/>
    <p:sldId id="339" r:id="rId35"/>
    <p:sldId id="368" r:id="rId36"/>
    <p:sldId id="343" r:id="rId37"/>
    <p:sldId id="352" r:id="rId38"/>
    <p:sldId id="354" r:id="rId39"/>
    <p:sldId id="355" r:id="rId40"/>
    <p:sldId id="361" r:id="rId41"/>
    <p:sldId id="356" r:id="rId42"/>
    <p:sldId id="357" r:id="rId43"/>
    <p:sldId id="358" r:id="rId44"/>
    <p:sldId id="353" r:id="rId45"/>
    <p:sldId id="367" r:id="rId46"/>
    <p:sldId id="369" r:id="rId47"/>
    <p:sldId id="370" r:id="rId48"/>
    <p:sldId id="366" r:id="rId49"/>
    <p:sldId id="362" r:id="rId50"/>
    <p:sldId id="364" r:id="rId51"/>
    <p:sldId id="365" r:id="rId52"/>
    <p:sldId id="363" r:id="rId53"/>
    <p:sldId id="342" r:id="rId54"/>
    <p:sldId id="302" r:id="rId55"/>
    <p:sldId id="306" r:id="rId56"/>
    <p:sldId id="307" r:id="rId57"/>
    <p:sldId id="351" r:id="rId58"/>
    <p:sldId id="350" r:id="rId59"/>
    <p:sldId id="308" r:id="rId60"/>
    <p:sldId id="341" r:id="rId61"/>
    <p:sldId id="300" r:id="rId62"/>
    <p:sldId id="345" r:id="rId63"/>
    <p:sldId id="349" r:id="rId64"/>
    <p:sldId id="347" r:id="rId65"/>
    <p:sldId id="348" r:id="rId66"/>
    <p:sldId id="346" r:id="rId67"/>
    <p:sldId id="344" r:id="rId68"/>
    <p:sldId id="304" r:id="rId69"/>
    <p:sldId id="360" r:id="rId70"/>
    <p:sldId id="305" r:id="rId71"/>
    <p:sldId id="259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lham, William" initials="PW" lastIdx="3" clrIdx="0">
    <p:extLst>
      <p:ext uri="{19B8F6BF-5375-455C-9EA6-DF929625EA0E}">
        <p15:presenceInfo xmlns:p15="http://schemas.microsoft.com/office/powerpoint/2012/main" userId="S::wpelham@UCSD.EDU::ce20fddc-97e9-411a-ae16-b1176942423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B49"/>
    <a:srgbClr val="C69214"/>
    <a:srgbClr val="FFCD00"/>
    <a:srgbClr val="006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3" autoAdjust="0"/>
    <p:restoredTop sz="78095" autoAdjust="0"/>
  </p:normalViewPr>
  <p:slideViewPr>
    <p:cSldViewPr snapToGrid="0">
      <p:cViewPr varScale="1">
        <p:scale>
          <a:sx n="94" d="100"/>
          <a:sy n="94" d="100"/>
        </p:scale>
        <p:origin x="1936" y="19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FFA12-2508-4AA0-B831-F1BEA151D75D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640C1-35DD-40FE-89D0-8778090E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71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88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65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35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43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71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22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00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91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309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0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11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98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919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253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87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44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696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596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094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507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102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05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900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120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244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661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480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115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378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274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133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78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42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080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693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94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776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185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418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170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Cham, H., &amp; West, S. G. (2016). Propensity score analysis with missing data. </a:t>
            </a:r>
            <a:r>
              <a:rPr lang="en-US" i="1" dirty="0">
                <a:effectLst/>
              </a:rPr>
              <a:t>Psychological Methods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21</a:t>
            </a:r>
            <a:r>
              <a:rPr lang="en-US" dirty="0">
                <a:effectLst/>
              </a:rPr>
              <a:t>(3), 427–445.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928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177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249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58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84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938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2579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809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395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6303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582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7667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76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898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64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6646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63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44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05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640C1-35DD-40FE-89D0-8778090EBB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7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9402-ABA8-4E1C-B4FB-540C55B4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97AA9-A742-4F84-86E5-1434532C3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41E9A-A3DA-4032-B500-B28DE932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DBFB-176E-4236-8E1A-A0FB301A0AFA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51E64-44C5-4B16-BC6A-A18EB7E6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1EBEA-B9BD-40D9-9C6C-F29CCB295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C4E9-22F3-4F96-A3A7-48DB26DA5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6FDF2-4EA2-4D59-8321-E7F0C4F1E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8ACD7-03C9-4817-B5AE-8E33644B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783E-5ADA-418D-95A9-2EAD5575926D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A483B-453B-48D6-BC49-E019BE46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27C31-37A7-4EAB-A62B-32FAC53B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9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77FE2-3CAD-4057-9019-64E03469B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51068-B6D1-42F8-9ABA-E6C84DA34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ECCA0-EB8F-49FD-9041-8D5DB3E81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667B-0D92-4E2B-B8F9-86689F63A1A0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31EE9-03C2-47D7-8DFF-F786E94B5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A8310-ABE4-409F-9A2A-01C6F67F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04EF-BAFB-4AD9-8488-5320BEAB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8B9F5-9AB1-4ABC-8A4F-06E5A333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24194-A510-4638-8748-75FCDF0A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73B3-5F8E-4287-886F-E0E025C62450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9E1AF-C12F-4EB7-A03C-7C12C1A7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02CE0-58B9-471D-859A-2E1713C5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1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ABD2-F542-48CF-9DA3-5D6CD3AD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80F5B-3D02-4CC6-904A-B24F6EE0C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D0899-B05B-41EF-AB3F-9B07F5A4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8580-3899-4905-96F9-7F4AF3DAFE39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E8E3B-47A4-4FDD-B2C4-E831BC38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F04F5-9DB4-4A77-9591-A571C895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474BD-6406-4BB2-B50C-15B1B720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5B573-07AB-491E-B883-3D44FD68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17073-B76F-46FB-AE4A-461E8E7D3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C136D-ADDA-4B4A-B16D-5061A99E5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F2FE-6E06-47E7-A866-7BDCB4EA88D9}" type="datetime1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0BA02-703D-4EC3-9767-083E4AAF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86482-C9FB-4F47-A120-BBCC5B18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6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12443-43F9-43E8-8D1D-AEB0F2060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23D41-94F2-40CE-A71C-3B35BA1C5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74D81-4681-4014-AF19-8FDA7FFDB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28B74-D039-49AD-9EB6-5F425AB08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DE01C-9AE1-4E8E-87B4-5B3AA3388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3A5A1-AC34-4599-AB54-1D2253519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4D09-EC2E-4CBE-85C0-90579152A754}" type="datetime1">
              <a:rPr lang="en-US" smtClean="0"/>
              <a:t>10/17/22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BBE9C4-1234-4B48-A0F5-7347CF33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18940-C468-49D2-8A2D-2F8FF971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0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D6D7-65DF-4D09-8A23-2397966F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8FF49-1638-42B2-99A6-00B3D4F6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B2E7-7EC0-4F29-8F7A-9B42E7738E74}" type="datetime1">
              <a:rPr lang="en-US" smtClean="0"/>
              <a:t>10/17/22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6F1F7-C6E1-4B36-A48E-3B949301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3A77E-9E09-405F-A90C-FE0AB2A1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2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47BD60-0697-4CD8-9C82-37E9D890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45F4-0B94-4C00-88F3-2134A1295CED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20DCE-1BA5-44CE-AB5B-120A1C13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3AA5A-25BF-4C81-A507-FF28A473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4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B5F1-1E93-46AD-84C5-748CF082A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B62E2-C383-416F-9D39-DB3FCAA09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CC469-BA84-49EC-942B-36FB1A0B3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BDC40-7DBC-4F59-898D-B4A484A7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3FE1-73F7-4E8C-BE9E-7506EBBB96E2}" type="datetime1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A43A1-4FB8-4CA7-8E3B-0074F2EA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2B5AF-B335-44E5-94DD-94DF580CC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0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20279-9E0C-4959-A910-34601766D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CFF42-3D25-439E-8CEC-AC37D6E27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89085-2948-44A6-BF89-27534BDF4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82AF0-CB6C-4656-A50B-FD7A8BAB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C54C-DAC7-4B83-8242-8A13A9DE5E46}" type="datetime1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3D898-148C-4B65-921E-FF7F77FB8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C5DB1-622D-4668-B7EB-CBECB0DE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6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3B101-2B42-4685-AD5B-57FD27C35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EB7F0-0D82-4A40-AB5F-CDCB71F81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B5C17-E9D1-462B-B372-468345971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1D7C9-A902-40A2-AB64-EFDE41F44F64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810D5-6FFB-4D2E-97D4-6F42E0933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6DAD-C8A7-4DA2-869C-44A6395EC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FDD4B-D160-49DC-9D76-E500E33A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2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8637/jss.v015.i02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sr.umich.edu/src/smp/asda/" TargetMode="External"/><Relationship Id="rId5" Type="http://schemas.openxmlformats.org/officeDocument/2006/relationships/hyperlink" Target="https://stats.oarc.ucla.edu/r/seminars/survey-data-analysis-with-r/" TargetMode="External"/><Relationship Id="rId4" Type="http://schemas.openxmlformats.org/officeDocument/2006/relationships/hyperlink" Target="https://doi.org/10.1214/16-STS605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7/met0000076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2/sim.4067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207/S15328007SEM1001_4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86/1471-2288-9-49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37/met0000078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mailto:t.lumley@auckland.ac.nz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0002-3773-4B23-AAEA-D25CF4F4D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94820"/>
            <a:ext cx="12192000" cy="1882094"/>
          </a:xfrm>
          <a:solidFill>
            <a:srgbClr val="182B49"/>
          </a:solidFill>
        </p:spPr>
        <p:txBody>
          <a:bodyPr anchor="ctr" anchorCtr="0">
            <a:normAutofit/>
          </a:bodyPr>
          <a:lstStyle/>
          <a:p>
            <a:r>
              <a:rPr lang="en-US" sz="4400" dirty="0">
                <a:solidFill>
                  <a:srgbClr val="FFCD00"/>
                </a:solidFill>
              </a:rPr>
              <a:t>Weighting as a Strategy to Address Missing Data</a:t>
            </a:r>
            <a:br>
              <a:rPr lang="en-US" sz="4400" dirty="0">
                <a:solidFill>
                  <a:srgbClr val="FFCD00"/>
                </a:solidFill>
              </a:rPr>
            </a:br>
            <a:r>
              <a:rPr lang="en-US" sz="4400" dirty="0">
                <a:solidFill>
                  <a:srgbClr val="FFCD00"/>
                </a:solidFill>
              </a:rPr>
              <a:t>and Improve Sample Representativeness</a:t>
            </a:r>
            <a:endParaRPr lang="en-US" sz="4400" b="1" dirty="0">
              <a:solidFill>
                <a:srgbClr val="FFCD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4C5C8-9921-4561-83CF-AB9DB9F05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9275"/>
            <a:ext cx="9144000" cy="24987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rgbClr val="182B49"/>
                </a:solidFill>
              </a:rPr>
              <a:t>William E. Pelham, PhD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182B49"/>
                </a:solidFill>
              </a:rPr>
              <a:t>Assistant Professor </a:t>
            </a:r>
            <a:r>
              <a:rPr lang="en-US" sz="2000">
                <a:solidFill>
                  <a:srgbClr val="182B49"/>
                </a:solidFill>
              </a:rPr>
              <a:t>of Psychiatry</a:t>
            </a:r>
            <a:endParaRPr lang="en-US" sz="2000" dirty="0">
              <a:solidFill>
                <a:srgbClr val="182B49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182B49"/>
                </a:solidFill>
              </a:rPr>
              <a:t>University of California, San Diego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182B49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182B49"/>
                </a:solidFill>
              </a:rPr>
              <a:t>March 29, 2022</a:t>
            </a:r>
          </a:p>
        </p:txBody>
      </p:sp>
      <p:pic>
        <p:nvPicPr>
          <p:cNvPr id="2050" name="Picture 2" descr="UC San Diego School of Medicine - Wikipedia">
            <a:extLst>
              <a:ext uri="{FF2B5EF4-FFF2-40B4-BE49-F238E27FC236}">
                <a16:creationId xmlns:a16="http://schemas.microsoft.com/office/drawing/2014/main" id="{AD4EFE99-C315-4FE2-9B10-D196C9C6B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342197"/>
            <a:ext cx="4692254" cy="155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53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92A2-BFDD-4D23-AF28-4D29FC25A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/>
              <a:t>We can think of missing data and sample non-representativeness as two forms of the same problem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b="1" dirty="0">
                <a:solidFill>
                  <a:srgbClr val="182B49"/>
                </a:solidFill>
              </a:rPr>
              <a:t>Core problem: </a:t>
            </a:r>
            <a:r>
              <a:rPr lang="en-US" sz="2300" dirty="0"/>
              <a:t>the analyzed data is different in some important way from the population we wish to generalize to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/>
              <a:t>The analyzed data could be different because certain members of the population were never sampled in the first place (</a:t>
            </a:r>
            <a:r>
              <a:rPr lang="en-US" sz="2300" b="1" dirty="0">
                <a:solidFill>
                  <a:srgbClr val="182B49"/>
                </a:solidFill>
              </a:rPr>
              <a:t>non-representativeness</a:t>
            </a:r>
            <a:r>
              <a:rPr lang="en-US" sz="2300" dirty="0"/>
              <a:t>) or because they were sampled but did not provide data (</a:t>
            </a:r>
            <a:r>
              <a:rPr lang="en-US" sz="2300" b="1" dirty="0">
                <a:solidFill>
                  <a:srgbClr val="182B49"/>
                </a:solidFill>
              </a:rPr>
              <a:t>missingness</a:t>
            </a:r>
            <a:r>
              <a:rPr lang="en-US" sz="2300" dirty="0"/>
              <a:t>)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/>
              <a:t>This conceptual similarity is why we can address both problems with weighting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3FA68B-8DDE-491F-B89A-A29F6F19D04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CD00"/>
                </a:solidFill>
              </a:rPr>
              <a:t>Conceptual similarity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0AF19-98E2-4A84-9945-482A0F0A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65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0EBD98-C455-4D1E-885F-B3EBA275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74900"/>
            <a:ext cx="12192000" cy="2108200"/>
          </a:xfrm>
          <a:solidFill>
            <a:srgbClr val="182B49"/>
          </a:solidFill>
        </p:spPr>
        <p:txBody>
          <a:bodyPr anchor="ctr" anchorCtr="0">
            <a:noAutofit/>
          </a:bodyPr>
          <a:lstStyle/>
          <a:p>
            <a:r>
              <a:rPr lang="en-US" dirty="0">
                <a:solidFill>
                  <a:srgbClr val="FFCD00"/>
                </a:solidFill>
              </a:rPr>
              <a:t>WHY DO WEIGHTS WORK?</a:t>
            </a:r>
          </a:p>
        </p:txBody>
      </p:sp>
    </p:spTree>
    <p:extLst>
      <p:ext uri="{BB962C8B-B14F-4D97-AF65-F5344CB8AC3E}">
        <p14:creationId xmlns:p14="http://schemas.microsoft.com/office/powerpoint/2010/main" val="3134107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92A2-BFDD-4D23-AF28-4D29FC25A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/>
              <a:t>“</a:t>
            </a:r>
            <a:r>
              <a:rPr lang="en-US" sz="2300" b="1" dirty="0">
                <a:solidFill>
                  <a:srgbClr val="182B49"/>
                </a:solidFill>
              </a:rPr>
              <a:t>Observation</a:t>
            </a:r>
            <a:r>
              <a:rPr lang="en-US" sz="2300" dirty="0"/>
              <a:t>”—case, participant, data point, row in data set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/>
              <a:t>“</a:t>
            </a:r>
            <a:r>
              <a:rPr lang="en-US" sz="2300" b="1" dirty="0">
                <a:solidFill>
                  <a:srgbClr val="182B49"/>
                </a:solidFill>
              </a:rPr>
              <a:t>Analysis of interest</a:t>
            </a:r>
            <a:r>
              <a:rPr lang="en-US" sz="2300" dirty="0"/>
              <a:t>”—the analysis that is of scientific interest, the focus of the paper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/>
              <a:t>“</a:t>
            </a:r>
            <a:r>
              <a:rPr lang="en-US" sz="2300" b="1" dirty="0">
                <a:solidFill>
                  <a:srgbClr val="182B49"/>
                </a:solidFill>
              </a:rPr>
              <a:t>Usable data</a:t>
            </a:r>
            <a:r>
              <a:rPr lang="en-US" sz="2300" dirty="0"/>
              <a:t>”—the set of observations that can be included in the analysis of interest (i.e., those having no missing values on the relevant variables)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/>
              <a:t>“</a:t>
            </a:r>
            <a:r>
              <a:rPr lang="en-US" sz="2300" b="1" dirty="0">
                <a:solidFill>
                  <a:srgbClr val="182B49"/>
                </a:solidFill>
              </a:rPr>
              <a:t>Weight</a:t>
            </a:r>
            <a:r>
              <a:rPr lang="en-US" sz="2300" dirty="0"/>
              <a:t>”—next slide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endParaRPr lang="en-US" sz="23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3FA68B-8DDE-491F-B89A-A29F6F19D04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CD00"/>
                </a:solidFill>
              </a:rPr>
              <a:t>Terminology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0AF19-98E2-4A84-9945-482A0F0A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24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92A2-BFDD-4D23-AF28-4D29FC25A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/>
              <a:t>Case weight—a variable with a value (i.e., a weight) for each observation in a dataset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/>
              <a:t>There are many different types of weights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/>
              <a:t>Statistical programs do not know what type of weights you are inputting—be very careful you understand what type they are expecting (e.g., </a:t>
            </a:r>
            <a:r>
              <a:rPr lang="en-US" sz="2300" dirty="0" err="1">
                <a:latin typeface="Courier"/>
              </a:rPr>
              <a:t>glm</a:t>
            </a:r>
            <a:r>
              <a:rPr lang="en-US" sz="2300" dirty="0">
                <a:latin typeface="Courier"/>
              </a:rPr>
              <a:t>()</a:t>
            </a:r>
            <a:r>
              <a:rPr lang="en-US" sz="2300" dirty="0"/>
              <a:t>in R)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3FA68B-8DDE-491F-B89A-A29F6F19D04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CD00"/>
                </a:solidFill>
              </a:rPr>
              <a:t>“Weight”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0AF19-98E2-4A84-9945-482A0F0A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6132DF3-6CB9-487A-8DAF-08A564F6986B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4684712"/>
          <a:ext cx="81280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6023736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77655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729831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676470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009814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74056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8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22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8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31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299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986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92A2-BFDD-4D23-AF28-4D29FC25A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10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/>
              <a:t>This is the type of weight we will be using today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/>
              <a:t>Let there be a hypothetical probability, </a:t>
            </a:r>
            <a:r>
              <a:rPr lang="en-US" sz="2300" i="1" dirty="0"/>
              <a:t>P</a:t>
            </a:r>
            <a:r>
              <a:rPr lang="en-US" sz="2300" dirty="0"/>
              <a:t>, that a given observation can be included in the analysis</a:t>
            </a:r>
          </a:p>
          <a:p>
            <a:pPr marL="0" indent="0">
              <a:buNone/>
            </a:pPr>
            <a:r>
              <a:rPr lang="en-US" sz="2300" dirty="0"/>
              <a:t>	(1) They are in the sample</a:t>
            </a:r>
          </a:p>
          <a:p>
            <a:pPr marL="0" indent="0">
              <a:buNone/>
            </a:pPr>
            <a:r>
              <a:rPr lang="en-US" sz="2300" dirty="0"/>
              <a:t>	(2) They do not have missing data</a:t>
            </a:r>
          </a:p>
          <a:p>
            <a:pPr marL="0" indent="0">
              <a:buNone/>
            </a:pPr>
            <a:r>
              <a:rPr lang="en-US" sz="2300" dirty="0"/>
              <a:t>	Hence “propensity score” – propensity that observation will be </a:t>
            </a:r>
            <a:r>
              <a:rPr lang="en-US" sz="2300" dirty="0" err="1"/>
              <a:t>nonmissing</a:t>
            </a:r>
            <a:endParaRPr lang="en-US" sz="2300" dirty="0"/>
          </a:p>
          <a:p>
            <a:pPr marL="0" indent="0">
              <a:buNone/>
            </a:pPr>
            <a:endParaRPr lang="en-US" sz="23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3FA68B-8DDE-491F-B89A-A29F6F19D04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CD00"/>
                </a:solidFill>
              </a:rPr>
              <a:t>Inverse probability weight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0AF19-98E2-4A84-9945-482A0F0A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769273-B98C-4F5E-960A-E6B096AEF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5140"/>
              </p:ext>
            </p:extLst>
          </p:nvPr>
        </p:nvGraphicFramePr>
        <p:xfrm>
          <a:off x="2031999" y="4684712"/>
          <a:ext cx="8128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6023736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919811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77655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29831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676470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814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74056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8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22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8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31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299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40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92A2-BFDD-4D23-AF28-4D29FC25A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3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/>
              <a:t>If we knew this hypothetical probability, </a:t>
            </a:r>
            <a:r>
              <a:rPr lang="en-US" sz="2300" i="1" dirty="0"/>
              <a:t>P,</a:t>
            </a:r>
            <a:r>
              <a:rPr lang="en-US" sz="2300" dirty="0"/>
              <a:t>  we could fix any problem with missing data or sample non-representativeness by </a:t>
            </a:r>
            <a:r>
              <a:rPr lang="en-US" sz="2300" b="1" dirty="0">
                <a:solidFill>
                  <a:srgbClr val="182B49"/>
                </a:solidFill>
              </a:rPr>
              <a:t>upweighting</a:t>
            </a:r>
            <a:r>
              <a:rPr lang="en-US" sz="2300" dirty="0"/>
              <a:t> observations with low probability of being included in the analysis and </a:t>
            </a:r>
            <a:r>
              <a:rPr lang="en-US" sz="2300" b="1" dirty="0" err="1">
                <a:solidFill>
                  <a:srgbClr val="182B49"/>
                </a:solidFill>
              </a:rPr>
              <a:t>downweighting</a:t>
            </a:r>
            <a:r>
              <a:rPr lang="en-US" sz="2300" dirty="0"/>
              <a:t> observations with high probability of being included in the analysis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3FA68B-8DDE-491F-B89A-A29F6F19D04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CD00"/>
                </a:solidFill>
              </a:rPr>
              <a:t>Inverse probability weight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0AF19-98E2-4A84-9945-482A0F0A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D1CACF-A968-4B67-B0A5-2280FBE62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015561"/>
              </p:ext>
            </p:extLst>
          </p:nvPr>
        </p:nvGraphicFramePr>
        <p:xfrm>
          <a:off x="2031999" y="2845435"/>
          <a:ext cx="8128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6023736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919811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77655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29831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676470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814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74056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8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22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8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31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29993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20B895-9251-4498-A48E-DFF34EC80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807577"/>
              </p:ext>
            </p:extLst>
          </p:nvPr>
        </p:nvGraphicFramePr>
        <p:xfrm>
          <a:off x="2031999" y="4867275"/>
          <a:ext cx="8128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6023736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919811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77655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29831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676470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814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74056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8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22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0.431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8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31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299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480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92A2-BFDD-4D23-AF28-4D29FC25A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/>
              <a:t>Question: By </a:t>
            </a:r>
            <a:r>
              <a:rPr lang="en-US" sz="2300" u="sng" dirty="0"/>
              <a:t>how much</a:t>
            </a:r>
            <a:r>
              <a:rPr lang="en-US" sz="2300" dirty="0"/>
              <a:t> should we upweight or </a:t>
            </a:r>
            <a:r>
              <a:rPr lang="en-US" sz="2300" dirty="0" err="1"/>
              <a:t>downweight</a:t>
            </a:r>
            <a:r>
              <a:rPr lang="en-US" sz="2300" dirty="0"/>
              <a:t>?</a:t>
            </a:r>
          </a:p>
          <a:p>
            <a:pPr marL="0" indent="0">
              <a:buNone/>
            </a:pPr>
            <a:r>
              <a:rPr lang="en-US" sz="2300" dirty="0"/>
              <a:t>	Answer: By the inverse of the probability of inclusion (just trust me)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3FA68B-8DDE-491F-B89A-A29F6F19D04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CD00"/>
                </a:solidFill>
              </a:rPr>
              <a:t>Inverse probability weight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0AF19-98E2-4A84-9945-482A0F0A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20B895-9251-4498-A48E-DFF34EC80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182593"/>
              </p:ext>
            </p:extLst>
          </p:nvPr>
        </p:nvGraphicFramePr>
        <p:xfrm>
          <a:off x="476250" y="2501900"/>
          <a:ext cx="86741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820">
                  <a:extLst>
                    <a:ext uri="{9D8B030D-6E8A-4147-A177-3AD203B41FA5}">
                      <a16:colId xmlns:a16="http://schemas.microsoft.com/office/drawing/2014/main" val="2602373625"/>
                    </a:ext>
                  </a:extLst>
                </a:gridCol>
                <a:gridCol w="1734820">
                  <a:extLst>
                    <a:ext uri="{9D8B030D-6E8A-4147-A177-3AD203B41FA5}">
                      <a16:colId xmlns:a16="http://schemas.microsoft.com/office/drawing/2014/main" val="1491981151"/>
                    </a:ext>
                  </a:extLst>
                </a:gridCol>
                <a:gridCol w="1734820">
                  <a:extLst>
                    <a:ext uri="{9D8B030D-6E8A-4147-A177-3AD203B41FA5}">
                      <a16:colId xmlns:a16="http://schemas.microsoft.com/office/drawing/2014/main" val="197765546"/>
                    </a:ext>
                  </a:extLst>
                </a:gridCol>
                <a:gridCol w="1734820">
                  <a:extLst>
                    <a:ext uri="{9D8B030D-6E8A-4147-A177-3AD203B41FA5}">
                      <a16:colId xmlns:a16="http://schemas.microsoft.com/office/drawing/2014/main" val="572983177"/>
                    </a:ext>
                  </a:extLst>
                </a:gridCol>
                <a:gridCol w="1734820">
                  <a:extLst>
                    <a:ext uri="{9D8B030D-6E8A-4147-A177-3AD203B41FA5}">
                      <a16:colId xmlns:a16="http://schemas.microsoft.com/office/drawing/2014/main" val="2367647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IP_WEIGHT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8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 / 0.10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22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 / 0.90 = 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8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 / 0.90 = 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31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 / 0.10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29993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212B85-E10F-41EA-9CDB-EC7AA9E70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882966"/>
              </p:ext>
            </p:extLst>
          </p:nvPr>
        </p:nvGraphicFramePr>
        <p:xfrm>
          <a:off x="476250" y="4570730"/>
          <a:ext cx="86741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820">
                  <a:extLst>
                    <a:ext uri="{9D8B030D-6E8A-4147-A177-3AD203B41FA5}">
                      <a16:colId xmlns:a16="http://schemas.microsoft.com/office/drawing/2014/main" val="2602373625"/>
                    </a:ext>
                  </a:extLst>
                </a:gridCol>
                <a:gridCol w="1734820">
                  <a:extLst>
                    <a:ext uri="{9D8B030D-6E8A-4147-A177-3AD203B41FA5}">
                      <a16:colId xmlns:a16="http://schemas.microsoft.com/office/drawing/2014/main" val="1491981151"/>
                    </a:ext>
                  </a:extLst>
                </a:gridCol>
                <a:gridCol w="1734820">
                  <a:extLst>
                    <a:ext uri="{9D8B030D-6E8A-4147-A177-3AD203B41FA5}">
                      <a16:colId xmlns:a16="http://schemas.microsoft.com/office/drawing/2014/main" val="197765546"/>
                    </a:ext>
                  </a:extLst>
                </a:gridCol>
                <a:gridCol w="1734820">
                  <a:extLst>
                    <a:ext uri="{9D8B030D-6E8A-4147-A177-3AD203B41FA5}">
                      <a16:colId xmlns:a16="http://schemas.microsoft.com/office/drawing/2014/main" val="572983177"/>
                    </a:ext>
                  </a:extLst>
                </a:gridCol>
                <a:gridCol w="1734820">
                  <a:extLst>
                    <a:ext uri="{9D8B030D-6E8A-4147-A177-3AD203B41FA5}">
                      <a16:colId xmlns:a16="http://schemas.microsoft.com/office/drawing/2014/main" val="2367647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IP_WEIGHT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8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22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8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31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2999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AD5CC55-0797-44CB-B4DC-DDBA4773F041}"/>
              </a:ext>
            </a:extLst>
          </p:cNvPr>
          <p:cNvSpPr txBox="1"/>
          <p:nvPr/>
        </p:nvSpPr>
        <p:spPr>
          <a:xfrm>
            <a:off x="9556750" y="2647940"/>
            <a:ext cx="2159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weight the dataset in the lower table by the IP_WEIGHTs and analyze it, it will (in expectation) be representative of the dataset in the upper table</a:t>
            </a:r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Missingness has been addressed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96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92A2-BFDD-4D23-AF28-4D29FC25A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182B49"/>
                </a:solidFill>
              </a:rPr>
              <a:t>Backing up again to the conceptual level: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Once we have a realized dataset of participants who can be included in an analysis…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We should give MORE weight to observations that had a low probability of making it into 	that analysis (since we know those type of participants will be underrepresented)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And we should give LESS weight to observations that had a high probability of making it 	into that analysis (since we know those type of participants will be overrepresented)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182B49"/>
                </a:solidFill>
              </a:rPr>
              <a:t>	Inverse probability weighting is just a technique for accomplishing that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3FA68B-8DDE-491F-B89A-A29F6F19D04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CD00"/>
                </a:solidFill>
              </a:rPr>
              <a:t>Zooming out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0AF19-98E2-4A84-9945-482A0F0A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23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0EBD98-C455-4D1E-885F-B3EBA275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74900"/>
            <a:ext cx="12192000" cy="2108200"/>
          </a:xfrm>
          <a:solidFill>
            <a:srgbClr val="182B49"/>
          </a:solidFill>
        </p:spPr>
        <p:txBody>
          <a:bodyPr anchor="ctr" anchorCtr="0">
            <a:noAutofit/>
          </a:bodyPr>
          <a:lstStyle/>
          <a:p>
            <a:r>
              <a:rPr lang="en-US" dirty="0">
                <a:solidFill>
                  <a:srgbClr val="FFCD00"/>
                </a:solidFill>
              </a:rPr>
              <a:t>HOW TO CREATE WEIGHTS</a:t>
            </a:r>
          </a:p>
        </p:txBody>
      </p:sp>
    </p:spTree>
    <p:extLst>
      <p:ext uri="{BB962C8B-B14F-4D97-AF65-F5344CB8AC3E}">
        <p14:creationId xmlns:p14="http://schemas.microsoft.com/office/powerpoint/2010/main" val="1820196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92A2-BFDD-4D23-AF28-4D29FC25A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So far we have talked about a hypothetical probability of inclusion, </a:t>
            </a:r>
            <a:r>
              <a:rPr lang="en-US" sz="2400" i="1" dirty="0"/>
              <a:t>P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How do we know what </a:t>
            </a:r>
            <a:r>
              <a:rPr lang="en-US" sz="2400" i="1" dirty="0"/>
              <a:t>P </a:t>
            </a:r>
            <a:r>
              <a:rPr lang="en-US" sz="2400" dirty="0"/>
              <a:t>is for each observation in our usable data?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3FA68B-8DDE-491F-B89A-A29F6F19D04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CD00"/>
                </a:solidFill>
              </a:rPr>
              <a:t>Estimating a set of IP weights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0AF19-98E2-4A84-9945-482A0F0A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1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3AD7C-8174-47BB-9CC6-B4C07F01D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95254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sz="2300" dirty="0"/>
          </a:p>
          <a:p>
            <a:pPr marL="514350" indent="-514350">
              <a:buAutoNum type="arabicPeriod"/>
            </a:pPr>
            <a:endParaRPr lang="en-US" sz="2300" dirty="0"/>
          </a:p>
          <a:p>
            <a:pPr marL="514350" indent="-514350">
              <a:buAutoNum type="arabicPeriod"/>
            </a:pPr>
            <a:r>
              <a:rPr lang="en-US" sz="2300" dirty="0"/>
              <a:t>Describe the problems (missing data, sample non-representativeness)</a:t>
            </a:r>
            <a:br>
              <a:rPr lang="en-US" sz="2300" dirty="0"/>
            </a:br>
            <a:endParaRPr lang="en-US" sz="2300" dirty="0"/>
          </a:p>
          <a:p>
            <a:pPr marL="514350" indent="-514350">
              <a:buAutoNum type="arabicPeriod"/>
            </a:pPr>
            <a:r>
              <a:rPr lang="en-US" sz="2300" dirty="0"/>
              <a:t>Why/how do weights work for these problems?</a:t>
            </a:r>
          </a:p>
          <a:p>
            <a:pPr marL="514350" indent="-514350">
              <a:buAutoNum type="arabicPeriod"/>
            </a:pPr>
            <a:endParaRPr lang="en-US" sz="2300" dirty="0"/>
          </a:p>
          <a:p>
            <a:pPr marL="514350" indent="-514350">
              <a:buAutoNum type="arabicPeriod"/>
            </a:pPr>
            <a:r>
              <a:rPr lang="en-US" sz="2300" dirty="0"/>
              <a:t>How to create a set of weights</a:t>
            </a:r>
          </a:p>
          <a:p>
            <a:pPr marL="514350" indent="-514350">
              <a:buAutoNum type="arabicPeriod"/>
            </a:pPr>
            <a:endParaRPr lang="en-US" sz="2300" dirty="0"/>
          </a:p>
          <a:p>
            <a:pPr marL="514350" indent="-514350">
              <a:buAutoNum type="arabicPeriod"/>
            </a:pPr>
            <a:r>
              <a:rPr lang="en-US" sz="2300" dirty="0"/>
              <a:t>How to incorporate a set of weights during the analysis of interest</a:t>
            </a:r>
            <a:br>
              <a:rPr lang="en-US" sz="2300" dirty="0"/>
            </a:br>
            <a:endParaRPr lang="en-US" sz="2300" dirty="0"/>
          </a:p>
          <a:p>
            <a:pPr marL="514350" indent="-514350">
              <a:buAutoNum type="arabicPeriod"/>
            </a:pPr>
            <a:r>
              <a:rPr lang="en-US" sz="2300" dirty="0"/>
              <a:t>Applying this weighting strategy in ABCD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37671AB-C552-433D-9100-2FB1DC5C939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CD00"/>
                </a:solidFill>
              </a:rPr>
              <a:t>Outline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8BB8F8-03F5-4684-B5B5-F330D4BE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24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92A2-BFDD-4D23-AF28-4D29FC25A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182B49"/>
                </a:solidFill>
              </a:rPr>
              <a:t>Missing data:</a:t>
            </a:r>
          </a:p>
          <a:p>
            <a:pPr marL="0" indent="0">
              <a:buNone/>
            </a:pPr>
            <a:r>
              <a:rPr lang="en-US" sz="2400" dirty="0"/>
              <a:t>Compare the usable data to the full ABCD sample at study entry, and calculate how likely it was that a participant would be have missing data given a set of characteristics at baseline, </a:t>
            </a:r>
            <a:r>
              <a:rPr lang="en-US" sz="2400" b="1" i="1" dirty="0"/>
              <a:t>C</a:t>
            </a:r>
            <a:r>
              <a:rPr lang="en-US" sz="2400" dirty="0"/>
              <a:t> (e.g., sex, ethnicity, income)</a:t>
            </a:r>
          </a:p>
          <a:p>
            <a:pPr marL="0" indent="0">
              <a:buNone/>
            </a:pPr>
            <a:r>
              <a:rPr lang="en-US" sz="2400" dirty="0"/>
              <a:t>	e.g., compare completers of ABCD Year 2 to completers of ABCD Baseline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182B49"/>
                </a:solidFill>
              </a:rPr>
              <a:t>Sample non-representativeness:</a:t>
            </a:r>
          </a:p>
          <a:p>
            <a:pPr marL="0" indent="0">
              <a:buNone/>
            </a:pPr>
            <a:r>
              <a:rPr lang="en-US" sz="2400" dirty="0"/>
              <a:t>Compare the usable data to an established reference population, and calculate how likely it was that a participant would be have missing data given a set of characteristics at baseline, </a:t>
            </a:r>
            <a:r>
              <a:rPr lang="en-US" sz="2400" b="1" i="1" dirty="0"/>
              <a:t>C</a:t>
            </a:r>
            <a:r>
              <a:rPr lang="en-US" sz="2400" dirty="0"/>
              <a:t> (e.g., sex, ethnicity, income)</a:t>
            </a:r>
          </a:p>
          <a:p>
            <a:pPr marL="0" indent="0">
              <a:buNone/>
            </a:pPr>
            <a:r>
              <a:rPr lang="en-US" sz="2400" dirty="0"/>
              <a:t>	e.g., compare completers of ABCD Baseline to U.S. Census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3FA68B-8DDE-491F-B89A-A29F6F19D04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CD00"/>
                </a:solidFill>
              </a:rPr>
              <a:t>Estimating a set of IP weights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0AF19-98E2-4A84-9945-482A0F0A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37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92A2-BFDD-4D23-AF28-4D29FC25A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An easy way to do this is fit a logistic regression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(I will explain this in terms of missing data)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Dependent variable is a dummy variable (0/1) indicating whether the case is in the usable data (i.e., is </a:t>
            </a:r>
            <a:r>
              <a:rPr lang="en-US" sz="2400" dirty="0" err="1"/>
              <a:t>nonmissing</a:t>
            </a:r>
            <a:r>
              <a:rPr lang="en-US" sz="2400" dirty="0"/>
              <a:t>, can be included in your analysis of interest)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Independent variables are </a:t>
            </a:r>
            <a:r>
              <a:rPr lang="en-US" sz="2400" u="sng" dirty="0"/>
              <a:t>all</a:t>
            </a:r>
            <a:r>
              <a:rPr lang="en-US" sz="2400" dirty="0"/>
              <a:t> those characteristics, </a:t>
            </a:r>
            <a:r>
              <a:rPr lang="en-US" sz="2400" b="1" i="1" dirty="0"/>
              <a:t>C</a:t>
            </a:r>
            <a:r>
              <a:rPr lang="en-US" sz="2400" dirty="0"/>
              <a:t>, upon which you want to ensure the subsample with usable data are representative of the full sample at baseline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3FA68B-8DDE-491F-B89A-A29F6F19D04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CD00"/>
                </a:solidFill>
              </a:rPr>
              <a:t>Estimating a set of IP weights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0AF19-98E2-4A84-9945-482A0F0A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86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92A2-BFDD-4D23-AF28-4D29FC25A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92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182B49"/>
                </a:solidFill>
              </a:rPr>
              <a:t>Three steps:</a:t>
            </a:r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Fit a logistic regression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Extract the model-predicted probabilities of being in the usable data, for each observation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Construct a weight as the inverse of the predicted probability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3FA68B-8DDE-491F-B89A-A29F6F19D04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CD00"/>
                </a:solidFill>
              </a:rPr>
              <a:t>Estimating a set of IP weights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0AF19-98E2-4A84-9945-482A0F0A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DDE859-8364-4B2C-B440-754A5E603F4C}"/>
                  </a:ext>
                </a:extLst>
              </p:cNvPr>
              <p:cNvSpPr txBox="1"/>
              <p:nvPr/>
            </p:nvSpPr>
            <p:spPr>
              <a:xfrm>
                <a:off x="7609973" y="5116921"/>
                <a:ext cx="2001253" cy="5904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182B4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82B49"/>
                              </a:solidFill>
                              <a:latin typeface="Cambria Math" panose="02040503050406030204" pitchFamily="18" charset="0"/>
                            </a:rPr>
                            <m:t>𝑖𝑝𝑤𝑒𝑖𝑔h𝑡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82B4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182B49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182B4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182B4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182B4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182B4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182B49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𝑝𝑟𝑜𝑏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182B4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US" b="0" i="1" smtClean="0">
                          <a:solidFill>
                            <a:srgbClr val="182B4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182B49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DDE859-8364-4B2C-B440-754A5E603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973" y="5116921"/>
                <a:ext cx="2001253" cy="590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897C7DE-020E-40D5-8BE2-185B91911478}"/>
              </a:ext>
            </a:extLst>
          </p:cNvPr>
          <p:cNvSpPr txBox="1"/>
          <p:nvPr/>
        </p:nvSpPr>
        <p:spPr>
          <a:xfrm>
            <a:off x="5012756" y="2473770"/>
            <a:ext cx="529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D0CF4C-CE79-4C62-B168-CEE72ED69018}"/>
                  </a:ext>
                </a:extLst>
              </p:cNvPr>
              <p:cNvSpPr txBox="1"/>
              <p:nvPr/>
            </p:nvSpPr>
            <p:spPr>
              <a:xfrm>
                <a:off x="6324602" y="1449887"/>
                <a:ext cx="5256952" cy="442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182B49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>
                        <a:solidFill>
                          <a:srgbClr val="182B49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i="1">
                            <a:solidFill>
                              <a:srgbClr val="182B4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solidFill>
                                  <a:srgbClr val="182B4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182B49"/>
                                </a:solidFill>
                                <a:latin typeface="Cambria Math" panose="02040503050406030204" pitchFamily="18" charset="0"/>
                              </a:rPr>
                              <m:t>𝑝𝑟𝑜𝑏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182B49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182B49"/>
                            </a:solidFill>
                            <a:latin typeface="Cambria Math" panose="02040503050406030204" pitchFamily="18" charset="0"/>
                          </a:rPr>
                          <m:t>1 −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182B4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182B49"/>
                                </a:solidFill>
                                <a:latin typeface="Cambria Math" panose="02040503050406030204" pitchFamily="18" charset="0"/>
                              </a:rPr>
                              <m:t>𝑝𝑟𝑜𝑏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182B49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 smtClean="0">
                            <a:solidFill>
                              <a:srgbClr val="182B4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82B49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i="1" smtClean="0">
                            <a:solidFill>
                              <a:srgbClr val="182B4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82B4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182B49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182B4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182B4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82B4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182B4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82B4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82B4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182B4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182B49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182B4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182B4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82B4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182B4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182B4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82B4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182B4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182B49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182B4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182B4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82B4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182B4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182B4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82B49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182B4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182B49"/>
                        </a:solidFill>
                        <a:latin typeface="Cambria Math" panose="02040503050406030204" pitchFamily="18" charset="0"/>
                      </a:rPr>
                      <m:t>+…+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182B4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82B4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82B4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182B49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D0CF4C-CE79-4C62-B168-CEE72ED69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2" y="1449887"/>
                <a:ext cx="5256952" cy="442878"/>
              </a:xfrm>
              <a:prstGeom prst="rect">
                <a:avLst/>
              </a:prstGeom>
              <a:blipFill>
                <a:blip r:embed="rId4"/>
                <a:stretch>
                  <a:fillRect l="-2088" t="-2778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4BC60-B8A8-4C3F-85B2-A36481820D93}"/>
                  </a:ext>
                </a:extLst>
              </p:cNvPr>
              <p:cNvSpPr txBox="1"/>
              <p:nvPr/>
            </p:nvSpPr>
            <p:spPr>
              <a:xfrm>
                <a:off x="6964361" y="2750769"/>
                <a:ext cx="3289362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i="1" smtClean="0">
                        <a:solidFill>
                          <a:srgbClr val="182B49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500" b="0" i="1" smtClean="0">
                        <a:solidFill>
                          <a:srgbClr val="182B49"/>
                        </a:solidFill>
                        <a:latin typeface="Cambria Math" panose="02040503050406030204" pitchFamily="18" charset="0"/>
                      </a:rPr>
                      <m:t>h𝑒𝑟𝑒</m:t>
                    </m:r>
                    <m:r>
                      <a:rPr lang="en-US" sz="1500" b="0" i="1" smtClean="0">
                        <a:solidFill>
                          <a:srgbClr val="182B49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500" b="0" i="1" smtClean="0">
                            <a:solidFill>
                              <a:srgbClr val="182B4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rgbClr val="182B4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rgbClr val="182B4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500" b="0" i="1" smtClean="0">
                        <a:solidFill>
                          <a:srgbClr val="182B49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500" i="1" smtClean="0">
                            <a:solidFill>
                              <a:srgbClr val="182B4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rgbClr val="182B4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rgbClr val="182B4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rgbClr val="182B49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rgbClr val="182B4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rgbClr val="182B4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rgbClr val="182B49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rgbClr val="182B49"/>
                    </a:solidFill>
                  </a:rPr>
                  <a:t>, … are the variables in </a:t>
                </a:r>
                <a:r>
                  <a:rPr lang="en-US" sz="1500" b="1" i="1" dirty="0">
                    <a:solidFill>
                      <a:srgbClr val="182B49"/>
                    </a:solidFill>
                  </a:rPr>
                  <a:t>C</a:t>
                </a:r>
                <a:r>
                  <a:rPr lang="en-US" sz="1500" dirty="0">
                    <a:solidFill>
                      <a:srgbClr val="182B49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4BC60-B8A8-4C3F-85B2-A36481820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361" y="2750769"/>
                <a:ext cx="3289362" cy="230832"/>
              </a:xfrm>
              <a:prstGeom prst="rect">
                <a:avLst/>
              </a:prstGeom>
              <a:blipFill>
                <a:blip r:embed="rId5"/>
                <a:stretch>
                  <a:fillRect l="-2037" t="-26316" r="-1296" b="-4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8DA30A-A039-4D4C-B386-E69493A895A9}"/>
                  </a:ext>
                </a:extLst>
              </p:cNvPr>
              <p:cNvSpPr txBox="1"/>
              <p:nvPr/>
            </p:nvSpPr>
            <p:spPr>
              <a:xfrm>
                <a:off x="6877052" y="2080046"/>
                <a:ext cx="444829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smtClean="0">
                          <a:solidFill>
                            <a:srgbClr val="182B49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500" b="0" i="1" smtClean="0">
                          <a:solidFill>
                            <a:srgbClr val="182B49"/>
                          </a:solidFill>
                          <a:latin typeface="Cambria Math" panose="02040503050406030204" pitchFamily="18" charset="0"/>
                        </a:rPr>
                        <m:t>h𝑒𝑟𝑒</m:t>
                      </m:r>
                      <m:r>
                        <a:rPr lang="en-US" sz="1500" b="0" i="1" smtClean="0">
                          <a:solidFill>
                            <a:srgbClr val="182B4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500" b="0" i="1" smtClean="0">
                              <a:solidFill>
                                <a:srgbClr val="182B4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solidFill>
                                <a:srgbClr val="182B49"/>
                              </a:solidFill>
                              <a:latin typeface="Cambria Math" panose="02040503050406030204" pitchFamily="18" charset="0"/>
                            </a:rPr>
                            <m:t>𝑝𝑟𝑜𝑏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rgbClr val="182B4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500" b="0" i="1" smtClean="0">
                          <a:solidFill>
                            <a:srgbClr val="182B4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solidFill>
                            <a:srgbClr val="182B49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500" b="0" i="1" smtClean="0">
                          <a:solidFill>
                            <a:srgbClr val="182B4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solidFill>
                            <a:srgbClr val="182B49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500" b="0" i="1" smtClean="0">
                          <a:solidFill>
                            <a:srgbClr val="182B4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solidFill>
                            <a:srgbClr val="182B49"/>
                          </a:solidFill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sz="1500" b="0" i="1" smtClean="0">
                          <a:solidFill>
                            <a:srgbClr val="182B4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solidFill>
                            <a:srgbClr val="182B49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500" b="0" i="1" smtClean="0">
                          <a:solidFill>
                            <a:srgbClr val="182B4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solidFill>
                            <a:srgbClr val="182B49"/>
                          </a:solidFill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sz="1500" b="0" i="1" smtClean="0">
                          <a:solidFill>
                            <a:srgbClr val="182B4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solidFill>
                            <a:srgbClr val="182B49"/>
                          </a:solidFill>
                          <a:latin typeface="Cambria Math" panose="02040503050406030204" pitchFamily="18" charset="0"/>
                        </a:rPr>
                        <m:t>𝑜𝑏𝑠𝑒𝑟𝑣𝑎𝑡𝑖𝑜𝑛</m:t>
                      </m:r>
                    </m:oMath>
                  </m:oMathPara>
                </a14:m>
                <a:endParaRPr lang="en-US" sz="1500" b="0" i="1" dirty="0">
                  <a:solidFill>
                    <a:srgbClr val="182B49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solidFill>
                            <a:srgbClr val="182B49"/>
                          </a:solidFill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US" sz="1500" b="0" i="1" smtClean="0">
                          <a:solidFill>
                            <a:srgbClr val="182B4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solidFill>
                            <a:srgbClr val="182B49"/>
                          </a:solidFill>
                          <a:latin typeface="Cambria Math" panose="02040503050406030204" pitchFamily="18" charset="0"/>
                        </a:rPr>
                        <m:t>𝑢𝑠𝑎𝑏𝑙𝑒</m:t>
                      </m:r>
                      <m:r>
                        <a:rPr lang="en-US" sz="1500" b="0" i="1" smtClean="0">
                          <a:solidFill>
                            <a:srgbClr val="182B49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500" b="0" i="1" smtClean="0">
                          <a:solidFill>
                            <a:srgbClr val="182B49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500" b="0" i="1" smtClean="0">
                          <a:solidFill>
                            <a:srgbClr val="182B4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0" i="1" smtClean="0">
                          <a:solidFill>
                            <a:srgbClr val="182B49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500" b="0" i="1" smtClean="0">
                          <a:solidFill>
                            <a:srgbClr val="182B49"/>
                          </a:solidFill>
                          <a:latin typeface="Cambria Math" panose="02040503050406030204" pitchFamily="18" charset="0"/>
                        </a:rPr>
                        <m:t>., </m:t>
                      </m:r>
                      <m:r>
                        <a:rPr lang="en-US" sz="1500" b="0" i="1" smtClean="0">
                          <a:solidFill>
                            <a:srgbClr val="182B49"/>
                          </a:solidFill>
                          <a:latin typeface="Cambria Math" panose="02040503050406030204" pitchFamily="18" charset="0"/>
                        </a:rPr>
                        <m:t>𝑖𝑛𝑐𝑙𝑢𝑑𝑎𝑏𝑙𝑒</m:t>
                      </m:r>
                      <m:r>
                        <a:rPr lang="en-US" sz="1500" b="0" i="1" smtClean="0">
                          <a:solidFill>
                            <a:srgbClr val="182B4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solidFill>
                            <a:srgbClr val="182B49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500" b="0" i="1" smtClean="0">
                          <a:solidFill>
                            <a:srgbClr val="182B4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solidFill>
                            <a:srgbClr val="182B49"/>
                          </a:solidFill>
                          <a:latin typeface="Cambria Math" panose="02040503050406030204" pitchFamily="18" charset="0"/>
                        </a:rPr>
                        <m:t>𝑎𝑛𝑎𝑙𝑦𝑠𝑖𝑠</m:t>
                      </m:r>
                      <m:r>
                        <a:rPr lang="en-US" sz="1500" b="0" i="1" smtClean="0">
                          <a:solidFill>
                            <a:srgbClr val="182B4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500" dirty="0">
                  <a:solidFill>
                    <a:srgbClr val="182B49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8DA30A-A039-4D4C-B386-E69493A89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052" y="2080046"/>
                <a:ext cx="4448292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47738C-EF69-4FAA-B8E8-583C4B181EBA}"/>
                  </a:ext>
                </a:extLst>
              </p:cNvPr>
              <p:cNvSpPr txBox="1"/>
              <p:nvPr/>
            </p:nvSpPr>
            <p:spPr>
              <a:xfrm>
                <a:off x="6324602" y="4033383"/>
                <a:ext cx="5347618" cy="291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182B49"/>
                    </a:solidFill>
                  </a:rPr>
                  <a:t>Extract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182B4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182B4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182B49"/>
                                </a:solidFill>
                                <a:latin typeface="Cambria Math" panose="02040503050406030204" pitchFamily="18" charset="0"/>
                              </a:rPr>
                              <m:t>𝑝𝑟𝑜𝑏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182B49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rgbClr val="182B49"/>
                    </a:solidFill>
                  </a:rPr>
                  <a:t> for each observation from the fitted model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47738C-EF69-4FAA-B8E8-583C4B181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2" y="4033383"/>
                <a:ext cx="5347618" cy="291811"/>
              </a:xfrm>
              <a:prstGeom prst="rect">
                <a:avLst/>
              </a:prstGeom>
              <a:blipFill>
                <a:blip r:embed="rId7"/>
                <a:stretch>
                  <a:fillRect l="-2737" t="-20833" r="-1368" b="-47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DD3313-246B-4BCA-A297-16B93A07DE3F}"/>
              </a:ext>
            </a:extLst>
          </p:cNvPr>
          <p:cNvCxnSpPr>
            <a:cxnSpLocks/>
          </p:cNvCxnSpPr>
          <p:nvPr/>
        </p:nvCxnSpPr>
        <p:spPr>
          <a:xfrm flipV="1">
            <a:off x="0" y="3339966"/>
            <a:ext cx="12192000" cy="58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C5F227-AFBF-468F-B343-68471D2AD2DB}"/>
              </a:ext>
            </a:extLst>
          </p:cNvPr>
          <p:cNvCxnSpPr>
            <a:cxnSpLocks/>
          </p:cNvCxnSpPr>
          <p:nvPr/>
        </p:nvCxnSpPr>
        <p:spPr>
          <a:xfrm flipV="1">
            <a:off x="0" y="4983283"/>
            <a:ext cx="12192000" cy="58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679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2292A2-BFDD-4D23-AF28-4D29FC25A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182B49"/>
                    </a:solidFill>
                  </a:rPr>
                  <a:t>What should be in </a:t>
                </a:r>
                <a:r>
                  <a:rPr lang="en-US" sz="2000" b="1" i="1" dirty="0">
                    <a:solidFill>
                      <a:srgbClr val="182B49"/>
                    </a:solidFill>
                  </a:rPr>
                  <a:t>C</a:t>
                </a:r>
                <a:r>
                  <a:rPr lang="en-US" sz="2000" b="1" dirty="0">
                    <a:solidFill>
                      <a:srgbClr val="182B49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Variables that predict missingness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𝑝𝑟𝑜𝑏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Variables that predict the </a:t>
                </a:r>
                <a:r>
                  <a:rPr lang="en-US" sz="2000" i="1" dirty="0"/>
                  <a:t>X </a:t>
                </a:r>
                <a:r>
                  <a:rPr lang="en-US" sz="2000" dirty="0"/>
                  <a:t>and </a:t>
                </a:r>
                <a:r>
                  <a:rPr lang="en-US" sz="2000" i="1" dirty="0"/>
                  <a:t>Y</a:t>
                </a:r>
                <a:r>
                  <a:rPr lang="en-US" sz="2000" dirty="0"/>
                  <a:t> variable(s) in your analysis of interest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182B49"/>
                    </a:solidFill>
                  </a:rPr>
                  <a:t>Any variable for which you want to make this claim:</a:t>
                </a:r>
              </a:p>
              <a:p>
                <a:pPr marL="0" indent="0">
                  <a:buNone/>
                </a:pPr>
                <a:r>
                  <a:rPr lang="en-US" sz="2000" dirty="0"/>
                  <a:t>	“After weighting, the included observations were similar to the full sample on average 	along the following characteristics: _________.”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i="1" dirty="0"/>
                  <a:t>Note</a:t>
                </a:r>
                <a:r>
                  <a:rPr lang="en-US" sz="2000" dirty="0"/>
                  <a:t>: Consider product and squared terms that may be in your analysis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2292A2-BFDD-4D23-AF28-4D29FC25A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4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073FA68B-8DDE-491F-B89A-A29F6F19D04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CD00"/>
                </a:solidFill>
              </a:rPr>
              <a:t>Estimating a set of IP weights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0AF19-98E2-4A84-9945-482A0F0A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37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92A2-BFDD-4D23-AF28-4D29FC25A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182B49"/>
                </a:solidFill>
              </a:rPr>
              <a:t>My advice for choosing variables in </a:t>
            </a:r>
            <a:r>
              <a:rPr lang="en-US" sz="2400" b="1" i="1" dirty="0">
                <a:solidFill>
                  <a:srgbClr val="182B49"/>
                </a:solidFill>
              </a:rPr>
              <a:t>C:</a:t>
            </a:r>
            <a:endParaRPr lang="en-US" sz="2400" b="1" dirty="0">
              <a:solidFill>
                <a:srgbClr val="182B49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Start small (e.g., 5 variables) and build your way up. Add the highest 	priority variables first, check if the weighting is working, then add more.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br>
              <a:rPr lang="en-US" sz="2400" dirty="0"/>
            </a:br>
            <a:r>
              <a:rPr lang="en-US" sz="2400" dirty="0"/>
              <a:t>	Avoid or recode variables with very strange distributions</a:t>
            </a:r>
          </a:p>
          <a:p>
            <a:pPr marL="0" indent="0">
              <a:buNone/>
            </a:pPr>
            <a:r>
              <a:rPr lang="en-US" sz="2400" dirty="0"/>
              <a:t>		e.g., exclude a dichotomous variable endorsed by 0.002% of sample</a:t>
            </a:r>
          </a:p>
          <a:p>
            <a:pPr marL="0" indent="0">
              <a:buNone/>
            </a:pPr>
            <a:r>
              <a:rPr lang="en-US" sz="2400" dirty="0"/>
              <a:t>		e.g., </a:t>
            </a:r>
            <a:r>
              <a:rPr lang="en-US" sz="2400" dirty="0" err="1"/>
              <a:t>topcode</a:t>
            </a:r>
            <a:r>
              <a:rPr lang="en-US" sz="2400" dirty="0"/>
              <a:t> number of drinks in past year when one person reports 		10,000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3FA68B-8DDE-491F-B89A-A29F6F19D04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CD00"/>
                </a:solidFill>
              </a:rPr>
              <a:t>Estimating a set of IP weights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0AF19-98E2-4A84-9945-482A0F0A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97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0EBD98-C455-4D1E-885F-B3EBA275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74900"/>
            <a:ext cx="12192000" cy="2108200"/>
          </a:xfrm>
          <a:solidFill>
            <a:srgbClr val="182B49"/>
          </a:solidFill>
        </p:spPr>
        <p:txBody>
          <a:bodyPr anchor="ctr" anchorCtr="0">
            <a:noAutofit/>
          </a:bodyPr>
          <a:lstStyle/>
          <a:p>
            <a:r>
              <a:rPr lang="en-US" dirty="0">
                <a:solidFill>
                  <a:srgbClr val="FFCD00"/>
                </a:solidFill>
              </a:rPr>
              <a:t>HOW TO USE WEIGHTS</a:t>
            </a:r>
            <a:br>
              <a:rPr lang="en-US" dirty="0">
                <a:solidFill>
                  <a:srgbClr val="FFCD00"/>
                </a:solidFill>
              </a:rPr>
            </a:br>
            <a:r>
              <a:rPr lang="en-US" dirty="0">
                <a:solidFill>
                  <a:srgbClr val="FFCD00"/>
                </a:solidFill>
              </a:rPr>
              <a:t>DURING ANALYSIS</a:t>
            </a:r>
          </a:p>
        </p:txBody>
      </p:sp>
    </p:spTree>
    <p:extLst>
      <p:ext uri="{BB962C8B-B14F-4D97-AF65-F5344CB8AC3E}">
        <p14:creationId xmlns:p14="http://schemas.microsoft.com/office/powerpoint/2010/main" val="2478375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92A2-BFDD-4D23-AF28-4D29FC25A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If the weight is not included, missing data / sample non-representativeness has </a:t>
            </a:r>
            <a:r>
              <a:rPr lang="en-US" sz="2000" u="sng" dirty="0"/>
              <a:t>not</a:t>
            </a:r>
            <a:r>
              <a:rPr lang="en-US" sz="2000" dirty="0"/>
              <a:t> been addressed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Descriptive statistics</a:t>
            </a:r>
          </a:p>
          <a:p>
            <a:pPr marL="0" indent="0">
              <a:buNone/>
            </a:pPr>
            <a:r>
              <a:rPr lang="en-US" sz="2000" dirty="0"/>
              <a:t>	Means, standard deviations, quantiles</a:t>
            </a:r>
          </a:p>
          <a:p>
            <a:pPr marL="0" indent="0">
              <a:buNone/>
            </a:pPr>
            <a:r>
              <a:rPr lang="en-US" sz="2000" dirty="0"/>
              <a:t>	See package </a:t>
            </a:r>
            <a:r>
              <a:rPr lang="en-US" sz="2000" b="1" dirty="0" err="1">
                <a:latin typeface="Courier" pitchFamily="2" charset="0"/>
              </a:rPr>
              <a:t>Hmisc</a:t>
            </a:r>
            <a:r>
              <a:rPr lang="en-US" sz="2000" dirty="0"/>
              <a:t>, functions like: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		</a:t>
            </a:r>
            <a:r>
              <a:rPr lang="en-US" sz="2000" dirty="0" err="1">
                <a:latin typeface="Courier" pitchFamily="2" charset="0"/>
              </a:rPr>
              <a:t>Hmisc</a:t>
            </a:r>
            <a:r>
              <a:rPr lang="en-US" sz="2000" dirty="0">
                <a:latin typeface="Courier" pitchFamily="2" charset="0"/>
              </a:rPr>
              <a:t>::</a:t>
            </a:r>
            <a:r>
              <a:rPr lang="en-US" sz="2000" dirty="0" err="1">
                <a:latin typeface="Courier" pitchFamily="2" charset="0"/>
              </a:rPr>
              <a:t>wtd.mean</a:t>
            </a:r>
            <a:r>
              <a:rPr lang="en-US" sz="2000" dirty="0">
                <a:latin typeface="Courier" pitchFamily="2" charset="0"/>
              </a:rPr>
              <a:t>()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		</a:t>
            </a:r>
            <a:r>
              <a:rPr lang="en-US" sz="2000" dirty="0" err="1">
                <a:latin typeface="Courier" pitchFamily="2" charset="0"/>
              </a:rPr>
              <a:t>Hmisc</a:t>
            </a:r>
            <a:r>
              <a:rPr lang="en-US" sz="2000" dirty="0">
                <a:latin typeface="Courier" pitchFamily="2" charset="0"/>
              </a:rPr>
              <a:t>::</a:t>
            </a:r>
            <a:r>
              <a:rPr lang="en-US" sz="2000" dirty="0" err="1">
                <a:latin typeface="Courier" pitchFamily="2" charset="0"/>
              </a:rPr>
              <a:t>wtd.var</a:t>
            </a:r>
            <a:r>
              <a:rPr lang="en-US" sz="2000" dirty="0">
                <a:latin typeface="Courier" pitchFamily="2" charset="0"/>
              </a:rPr>
              <a:t>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[then take the square root to get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		</a:t>
            </a:r>
            <a:r>
              <a:rPr lang="en-US" sz="2000" dirty="0" err="1">
                <a:latin typeface="Courier" pitchFamily="2" charset="0"/>
              </a:rPr>
              <a:t>Hmisc</a:t>
            </a:r>
            <a:r>
              <a:rPr lang="en-US" sz="2000" dirty="0">
                <a:latin typeface="Courier" pitchFamily="2" charset="0"/>
              </a:rPr>
              <a:t>::</a:t>
            </a:r>
            <a:r>
              <a:rPr lang="en-US" sz="2000" dirty="0" err="1">
                <a:latin typeface="Courier" pitchFamily="2" charset="0"/>
              </a:rPr>
              <a:t>wtd.quantile</a:t>
            </a:r>
            <a:r>
              <a:rPr lang="en-US" sz="20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Regression coefficients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Model fit statistics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3FA68B-8DDE-491F-B89A-A29F6F19D04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CD00"/>
                </a:solidFill>
              </a:rPr>
              <a:t>Weights should typically be included in the estimation of</a:t>
            </a:r>
          </a:p>
          <a:p>
            <a:pPr algn="ctr"/>
            <a:r>
              <a:rPr lang="en-US" sz="3600" b="1" u="sng" dirty="0">
                <a:solidFill>
                  <a:srgbClr val="FFCD00"/>
                </a:solidFill>
              </a:rPr>
              <a:t>every</a:t>
            </a:r>
            <a:r>
              <a:rPr lang="en-US" sz="3600" dirty="0">
                <a:solidFill>
                  <a:srgbClr val="FFCD00"/>
                </a:solidFill>
              </a:rPr>
              <a:t> parameter you report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0AF19-98E2-4A84-9945-482A0F0A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46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92A2-BFDD-4D23-AF28-4D29FC25A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Weights will typically affect </a:t>
            </a:r>
            <a:r>
              <a:rPr lang="en-US" sz="2400" u="sng" dirty="0"/>
              <a:t>both</a:t>
            </a:r>
            <a:r>
              <a:rPr lang="en-US" sz="2400" dirty="0"/>
              <a:t> the point estimate and the standard error of the point estimate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Unweighted:	B = 0.44, SE = 0.22, </a:t>
            </a:r>
            <a:r>
              <a:rPr lang="en-US" sz="2400" i="1" dirty="0"/>
              <a:t>p</a:t>
            </a:r>
            <a:r>
              <a:rPr lang="en-US" sz="2400" dirty="0"/>
              <a:t> = .02</a:t>
            </a:r>
          </a:p>
          <a:p>
            <a:pPr marL="0" indent="0">
              <a:buNone/>
            </a:pPr>
            <a:r>
              <a:rPr lang="en-US" sz="2400" dirty="0"/>
              <a:t>Weighted:	B = 0.31, SE = 0.33, </a:t>
            </a:r>
            <a:r>
              <a:rPr lang="en-US" sz="2400" i="1" dirty="0"/>
              <a:t>p</a:t>
            </a:r>
            <a:r>
              <a:rPr lang="en-US" sz="2400" dirty="0"/>
              <a:t> = .17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182B49"/>
                </a:solidFill>
              </a:rPr>
              <a:t>WARNING: </a:t>
            </a:r>
            <a:r>
              <a:rPr lang="en-US" sz="2400" dirty="0"/>
              <a:t>If the standard error in your weighted analysis is identical to the unweighted analysis, then the software is probably using the weights incorrectly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3FA68B-8DDE-491F-B89A-A29F6F19D04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CD00"/>
                </a:solidFill>
              </a:rPr>
              <a:t>Weights should typically be included in the estimation of</a:t>
            </a:r>
          </a:p>
          <a:p>
            <a:pPr algn="ctr"/>
            <a:r>
              <a:rPr lang="en-US" sz="3600" b="1" u="sng" dirty="0">
                <a:solidFill>
                  <a:srgbClr val="FFCD00"/>
                </a:solidFill>
              </a:rPr>
              <a:t>every</a:t>
            </a:r>
            <a:r>
              <a:rPr lang="en-US" sz="3600" dirty="0">
                <a:solidFill>
                  <a:srgbClr val="FFCD00"/>
                </a:solidFill>
              </a:rPr>
              <a:t> parameter you report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0AF19-98E2-4A84-9945-482A0F0A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93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92A2-BFDD-4D23-AF28-4D29FC25A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The “usable data” may differ between analyses; it follows then that the weights must differ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Analysis 1 estimates the prevalence of suicidal ideation</a:t>
            </a:r>
          </a:p>
          <a:p>
            <a:pPr marL="0" indent="0">
              <a:buNone/>
            </a:pPr>
            <a:r>
              <a:rPr lang="en-US" sz="2200" dirty="0"/>
              <a:t>	95% of observations are usable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Analysis 2 estimates the association of early puberty with suicidal ideation</a:t>
            </a:r>
          </a:p>
          <a:p>
            <a:pPr marL="0" indent="0">
              <a:buNone/>
            </a:pPr>
            <a:r>
              <a:rPr lang="en-US" sz="2200" dirty="0"/>
              <a:t>	33% of observations are missing values for pubertal status</a:t>
            </a:r>
          </a:p>
          <a:p>
            <a:pPr marL="0" indent="0">
              <a:buNone/>
            </a:pPr>
            <a:r>
              <a:rPr lang="en-US" sz="2200" dirty="0"/>
              <a:t>	62% of observations are usable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>
                <a:sym typeface="Wingdings" pitchFamily="2" charset="2"/>
              </a:rPr>
              <a:t> Create two sets of weights, one set for Analysis 1, one set for Analysis 2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3FA68B-8DDE-491F-B89A-A29F6F19D04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CD00"/>
                </a:solidFill>
              </a:rPr>
              <a:t>Weights may differ by analysis, within the same paper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0AF19-98E2-4A84-9945-482A0F0A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02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92A2-BFDD-4D23-AF28-4D29FC25A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You may be able to reduce the number of sets of weights by discarding some data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Suppose you are examining the correlation of suicidal ideation with</a:t>
            </a:r>
          </a:p>
          <a:p>
            <a:pPr marL="0" indent="0">
              <a:buNone/>
            </a:pPr>
            <a:r>
              <a:rPr lang="en-US" sz="2400" dirty="0"/>
              <a:t>		Sex (</a:t>
            </a:r>
            <a:r>
              <a:rPr lang="en-US" sz="2400" i="1" dirty="0"/>
              <a:t>n</a:t>
            </a:r>
            <a:r>
              <a:rPr lang="en-US" sz="2400" dirty="0"/>
              <a:t> = 3 missing values)</a:t>
            </a:r>
          </a:p>
          <a:p>
            <a:pPr marL="0" indent="0">
              <a:buNone/>
            </a:pPr>
            <a:r>
              <a:rPr lang="en-US" sz="2400" dirty="0"/>
              <a:t>		Income (</a:t>
            </a:r>
            <a:r>
              <a:rPr lang="en-US" sz="2400" i="1" dirty="0"/>
              <a:t>n</a:t>
            </a:r>
            <a:r>
              <a:rPr lang="en-US" sz="2400" dirty="0"/>
              <a:t> = 5 missing values)</a:t>
            </a:r>
          </a:p>
          <a:p>
            <a:pPr marL="0" indent="0">
              <a:buNone/>
            </a:pPr>
            <a:r>
              <a:rPr lang="en-US" sz="2400" dirty="0"/>
              <a:t>		Age (</a:t>
            </a:r>
            <a:r>
              <a:rPr lang="en-US" sz="2400" i="1" dirty="0"/>
              <a:t>n</a:t>
            </a:r>
            <a:r>
              <a:rPr lang="en-US" sz="2400" dirty="0"/>
              <a:t> = 12 missing values)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i="1" dirty="0"/>
              <a:t>n</a:t>
            </a:r>
            <a:r>
              <a:rPr lang="en-US" sz="2400" dirty="0"/>
              <a:t> = 15 observations missing a value on 1+ of the 3 variables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I would drop all 15 observations and estimate one set of weights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3FA68B-8DDE-491F-B89A-A29F6F19D04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CD00"/>
                </a:solidFill>
              </a:rPr>
              <a:t>Weights may differ by analysis, within the same paper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0AF19-98E2-4A84-9945-482A0F0A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1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3AD7C-8174-47BB-9CC6-B4C07F01D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9525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Conceptual not technical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Why it works, then how to do it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Pointers to situations that are more complicated, for which you might have to get more technical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More background on the slides than I will go through verbally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37671AB-C552-433D-9100-2FB1DC5C939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CD00"/>
                </a:solidFill>
              </a:rPr>
              <a:t>Gestalt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8BB8F8-03F5-4684-B5B5-F330D4BE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1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92A2-BFDD-4D23-AF28-4D29FC25A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Some analyses may be unweighted</a:t>
            </a:r>
          </a:p>
          <a:p>
            <a:pPr marL="0" indent="0">
              <a:buNone/>
            </a:pPr>
            <a:r>
              <a:rPr lang="en-US" sz="2200" dirty="0"/>
              <a:t>	Perhaps missing data doesn’t matter for one analysis?</a:t>
            </a:r>
          </a:p>
          <a:p>
            <a:pPr marL="0" indent="0">
              <a:buNone/>
            </a:pPr>
            <a:r>
              <a:rPr lang="en-US" sz="2200" dirty="0"/>
              <a:t>	Sometimes use of weights imposes a tradeoff that is not worth it</a:t>
            </a:r>
            <a:br>
              <a:rPr lang="en-US" sz="2200" dirty="0"/>
            </a:br>
            <a:r>
              <a:rPr lang="en-US" sz="2200" dirty="0"/>
              <a:t>		e.g., cannot find a program that fits the model you want while including 			weights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Just be clear in the manuscript which estimates are weighted, and with which weights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And if the weights are not included in a specific analysis, do </a:t>
            </a:r>
            <a:r>
              <a:rPr lang="en-US" sz="2200" u="sng" dirty="0"/>
              <a:t>not</a:t>
            </a:r>
            <a:r>
              <a:rPr lang="en-US" sz="2200" dirty="0"/>
              <a:t> assume missing data or sample non-representativeness has been addressed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3FA68B-8DDE-491F-B89A-A29F6F19D04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CD00"/>
                </a:solidFill>
              </a:rPr>
              <a:t>Weights may differ by analysis, within the same paper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0AF19-98E2-4A84-9945-482A0F0A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86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92A2-BFDD-4D23-AF28-4D29FC25A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44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For descriptive statistics, use the </a:t>
            </a:r>
            <a:r>
              <a:rPr lang="en-US" sz="1800" dirty="0" err="1">
                <a:latin typeface="Courier" pitchFamily="2" charset="0"/>
              </a:rPr>
              <a:t>Hmisc</a:t>
            </a:r>
            <a:r>
              <a:rPr lang="en-US" sz="1800" dirty="0"/>
              <a:t> functions I mentioned earlier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>
                <a:latin typeface="Courier"/>
              </a:rPr>
              <a:t> survey </a:t>
            </a:r>
            <a:r>
              <a:rPr lang="en-US" sz="1800" dirty="0"/>
              <a:t>package also has some functions (e.g., </a:t>
            </a:r>
            <a:r>
              <a:rPr lang="en-US" sz="1800" dirty="0" err="1">
                <a:latin typeface="Courier"/>
              </a:rPr>
              <a:t>svymean</a:t>
            </a:r>
            <a:r>
              <a:rPr lang="en-US" sz="1800" dirty="0">
                <a:latin typeface="Courier"/>
              </a:rPr>
              <a:t>()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Regressions, multilevel models, structural equation models, etc.</a:t>
            </a:r>
          </a:p>
          <a:p>
            <a:pPr marL="0" indent="0">
              <a:buNone/>
            </a:pPr>
            <a:r>
              <a:rPr lang="en-US" sz="1800" dirty="0"/>
              <a:t>	R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>
                <a:latin typeface="Courier"/>
              </a:rPr>
              <a:t>survey </a:t>
            </a:r>
            <a:r>
              <a:rPr lang="en-US" sz="1800" dirty="0"/>
              <a:t>package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>
                <a:latin typeface="Courier"/>
              </a:rPr>
              <a:t>geepack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/>
              <a:t>package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Mplus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		VARIABLE: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		weight = </a:t>
            </a:r>
            <a:r>
              <a:rPr lang="en-US" sz="1800" dirty="0" err="1">
                <a:latin typeface="Courier"/>
              </a:rPr>
              <a:t>weightname</a:t>
            </a:r>
            <a:r>
              <a:rPr lang="en-US" sz="1800" dirty="0">
                <a:latin typeface="Courier"/>
              </a:rPr>
              <a:t>;	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Figure it out on your own:</a:t>
            </a:r>
          </a:p>
          <a:p>
            <a:pPr marL="0" indent="0">
              <a:buNone/>
            </a:pPr>
            <a:r>
              <a:rPr lang="en-US" sz="1800" dirty="0"/>
              <a:t>	Search terms might include “inverse probability weights” or “complex surveys”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3FA68B-8DDE-491F-B89A-A29F6F19D04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CD00"/>
                </a:solidFill>
              </a:rPr>
              <a:t>How do I incorporate the weights during analysis?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0AF19-98E2-4A84-9945-482A0F0A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63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92A2-BFDD-4D23-AF28-4D29FC25A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effectLst/>
              </a:rPr>
              <a:t>Lumley, T. (2003). Analysis of complex survey samples. </a:t>
            </a:r>
            <a:r>
              <a:rPr lang="en-US" sz="1800" b="1" i="1" dirty="0">
                <a:effectLst/>
              </a:rPr>
              <a:t>Journal of Statistical Software</a:t>
            </a:r>
            <a:r>
              <a:rPr lang="en-US" sz="1800" b="1" dirty="0">
                <a:effectLst/>
              </a:rPr>
              <a:t>, </a:t>
            </a:r>
            <a:r>
              <a:rPr lang="en-US" sz="1800" b="1" i="1" dirty="0">
                <a:effectLst/>
              </a:rPr>
              <a:t>9</a:t>
            </a:r>
            <a:r>
              <a:rPr lang="en-US" sz="1800" b="1" dirty="0">
                <a:effectLst/>
              </a:rPr>
              <a:t>(8), 1–19.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>
                <a:effectLst/>
              </a:rPr>
              <a:t>Højsgaard</a:t>
            </a:r>
            <a:r>
              <a:rPr lang="en-US" sz="1800" dirty="0">
                <a:effectLst/>
              </a:rPr>
              <a:t>, S., </a:t>
            </a:r>
            <a:r>
              <a:rPr lang="en-US" sz="1800" dirty="0" err="1">
                <a:effectLst/>
              </a:rPr>
              <a:t>Halekoh</a:t>
            </a:r>
            <a:r>
              <a:rPr lang="en-US" sz="1800" dirty="0">
                <a:effectLst/>
              </a:rPr>
              <a:t>, U., &amp; Yan, J. (2005). The R package </a:t>
            </a:r>
            <a:r>
              <a:rPr lang="en-US" sz="1800" dirty="0" err="1">
                <a:effectLst/>
              </a:rPr>
              <a:t>geepack</a:t>
            </a:r>
            <a:r>
              <a:rPr lang="en-US" sz="1800" dirty="0">
                <a:effectLst/>
              </a:rPr>
              <a:t> for generalized estimating equations. </a:t>
            </a:r>
            <a:r>
              <a:rPr lang="en-US" sz="1800" i="1" dirty="0">
                <a:effectLst/>
              </a:rPr>
              <a:t>Journal of Statistical Software</a:t>
            </a:r>
            <a:r>
              <a:rPr lang="en-US" sz="1800" dirty="0">
                <a:effectLst/>
              </a:rPr>
              <a:t>, </a:t>
            </a:r>
            <a:r>
              <a:rPr lang="en-US" sz="1800" i="1" dirty="0">
                <a:effectLst/>
              </a:rPr>
              <a:t>15</a:t>
            </a:r>
            <a:r>
              <a:rPr lang="en-US" sz="1800" dirty="0">
                <a:effectLst/>
              </a:rPr>
              <a:t>(1), 1–11. </a:t>
            </a:r>
            <a:r>
              <a:rPr lang="en-US" sz="1800" dirty="0">
                <a:effectLst/>
                <a:hlinkClick r:id="rId3"/>
              </a:rPr>
              <a:t>https://doi.org/10.18637/jss.v015.i02</a:t>
            </a:r>
            <a:endParaRPr lang="en-US" sz="1800" dirty="0">
              <a:effectLst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effectLst/>
              </a:rPr>
              <a:t>Lumley, T. (2010). </a:t>
            </a:r>
            <a:r>
              <a:rPr lang="en-US" sz="1800" i="1" dirty="0">
                <a:effectLst/>
              </a:rPr>
              <a:t>Complex Surveys: A Guide to Analysis Using R</a:t>
            </a:r>
            <a:r>
              <a:rPr lang="en-US" sz="1800" dirty="0">
                <a:effectLst/>
              </a:rPr>
              <a:t>. John Wiley &amp; Sons.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effectLst/>
              </a:rPr>
              <a:t>Lumley, T., &amp; Scott, A. (2017). Fitting regression models to survey data. </a:t>
            </a:r>
            <a:r>
              <a:rPr lang="en-US" sz="1800" i="1" dirty="0">
                <a:effectLst/>
              </a:rPr>
              <a:t>Statistical Science</a:t>
            </a:r>
            <a:r>
              <a:rPr lang="en-US" sz="1800" dirty="0">
                <a:effectLst/>
              </a:rPr>
              <a:t>, </a:t>
            </a:r>
            <a:r>
              <a:rPr lang="en-US" sz="1800" i="1" dirty="0">
                <a:effectLst/>
              </a:rPr>
              <a:t>32</a:t>
            </a:r>
            <a:r>
              <a:rPr lang="en-US" sz="1800" dirty="0">
                <a:effectLst/>
              </a:rPr>
              <a:t>(2), 265–278. </a:t>
            </a:r>
            <a:r>
              <a:rPr lang="en-US" sz="1800" dirty="0">
                <a:effectLst/>
                <a:hlinkClick r:id="rId4"/>
              </a:rPr>
              <a:t>https://doi.org/10.1214/16-STS605</a:t>
            </a:r>
            <a:endParaRPr lang="en-US" sz="1800" dirty="0">
              <a:effectLst/>
            </a:endParaRPr>
          </a:p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>
              <a:buNone/>
            </a:pPr>
            <a:r>
              <a:rPr lang="en-US" sz="1800" dirty="0">
                <a:effectLst/>
                <a:hlinkClick r:id="rId5"/>
              </a:rPr>
              <a:t>https://stats.oarc.ucla.edu/r/seminars/survey-data-analysis-with-r/</a:t>
            </a:r>
            <a:endParaRPr lang="en-US" sz="1800" dirty="0">
              <a:effectLst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effectLst/>
                <a:hlinkClick r:id="rId6"/>
              </a:rPr>
              <a:t>https://www.isr.umich.edu/src/smp/asda/</a:t>
            </a:r>
            <a:endParaRPr lang="en-US" sz="1800" dirty="0">
              <a:effectLst/>
            </a:endParaRPr>
          </a:p>
          <a:p>
            <a:pPr marL="0" indent="0">
              <a:buNone/>
            </a:pPr>
            <a:endParaRPr lang="en-US" sz="1800" dirty="0">
              <a:effectLst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3FA68B-8DDE-491F-B89A-A29F6F19D04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CD00"/>
                </a:solidFill>
              </a:rPr>
              <a:t>Resources on incorporating the weights during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0AF19-98E2-4A84-9945-482A0F0A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60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0EBD98-C455-4D1E-885F-B3EBA275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74900"/>
            <a:ext cx="12192000" cy="2108200"/>
          </a:xfrm>
          <a:solidFill>
            <a:srgbClr val="182B49"/>
          </a:solidFill>
        </p:spPr>
        <p:txBody>
          <a:bodyPr anchor="ctr" anchorCtr="0">
            <a:noAutofit/>
          </a:bodyPr>
          <a:lstStyle/>
          <a:p>
            <a:r>
              <a:rPr lang="en-US" dirty="0">
                <a:solidFill>
                  <a:srgbClr val="FFCD00"/>
                </a:solidFill>
              </a:rPr>
              <a:t>APPLYING WEIGHTING</a:t>
            </a:r>
            <a:br>
              <a:rPr lang="en-US" dirty="0">
                <a:solidFill>
                  <a:srgbClr val="FFCD00"/>
                </a:solidFill>
              </a:rPr>
            </a:br>
            <a:r>
              <a:rPr lang="en-US" dirty="0">
                <a:solidFill>
                  <a:srgbClr val="FFCD00"/>
                </a:solidFill>
              </a:rPr>
              <a:t>IN THE ABCD STUDY</a:t>
            </a:r>
          </a:p>
        </p:txBody>
      </p:sp>
    </p:spTree>
    <p:extLst>
      <p:ext uri="{BB962C8B-B14F-4D97-AF65-F5344CB8AC3E}">
        <p14:creationId xmlns:p14="http://schemas.microsoft.com/office/powerpoint/2010/main" val="3034617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73FA68B-8DDE-491F-B89A-A29F6F19D04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CD00"/>
                </a:solidFill>
              </a:rPr>
              <a:t>Recipe for how to make and use the weights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0AF19-98E2-4A84-9945-482A0F0A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8A48189-0A9A-4736-9A8D-5345BD320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403492"/>
              </p:ext>
            </p:extLst>
          </p:nvPr>
        </p:nvGraphicFramePr>
        <p:xfrm>
          <a:off x="334683" y="1316355"/>
          <a:ext cx="11522634" cy="494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988">
                  <a:extLst>
                    <a:ext uri="{9D8B030D-6E8A-4147-A177-3AD203B41FA5}">
                      <a16:colId xmlns:a16="http://schemas.microsoft.com/office/drawing/2014/main" val="1990683996"/>
                    </a:ext>
                  </a:extLst>
                </a:gridCol>
                <a:gridCol w="4182035">
                  <a:extLst>
                    <a:ext uri="{9D8B030D-6E8A-4147-A177-3AD203B41FA5}">
                      <a16:colId xmlns:a16="http://schemas.microsoft.com/office/drawing/2014/main" val="2830135029"/>
                    </a:ext>
                  </a:extLst>
                </a:gridCol>
                <a:gridCol w="6575611">
                  <a:extLst>
                    <a:ext uri="{9D8B030D-6E8A-4147-A177-3AD203B41FA5}">
                      <a16:colId xmlns:a16="http://schemas.microsoft.com/office/drawing/2014/main" val="2325024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8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Determine the scientific analysis of ultimate 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Fit a regression model to investigate association between suicidal ideation at Year 3 and externalizing problems at Baseline.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8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Define a subsample of observations (from within the full ABCD sample at study entry) with usable data on all variables in your analytic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Create list of all </a:t>
                      </a:r>
                      <a:r>
                        <a:rPr lang="en-US" sz="1600" dirty="0" err="1"/>
                        <a:t>idnums</a:t>
                      </a:r>
                      <a:r>
                        <a:rPr lang="en-US" sz="1600" dirty="0"/>
                        <a:t> who have complete-case data for suicidal ideation at Year 3 and externalizing problems at Baseline (subsample </a:t>
                      </a:r>
                      <a:r>
                        <a:rPr lang="en-US" sz="1600" i="1" dirty="0"/>
                        <a:t>n </a:t>
                      </a:r>
                      <a:r>
                        <a:rPr lang="en-US" sz="1600" i="0" dirty="0"/>
                        <a:t>= 6,227 of </a:t>
                      </a:r>
                      <a:r>
                        <a:rPr lang="en-US" sz="1600" i="1" dirty="0"/>
                        <a:t>N</a:t>
                      </a:r>
                      <a:r>
                        <a:rPr lang="en-US" sz="1600" i="0" dirty="0"/>
                        <a:t> = 11,876 in full ABCD Sample)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2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Choose the variables to include in the weights model, </a:t>
                      </a:r>
                      <a:r>
                        <a:rPr lang="en-US" sz="1600" b="1" i="1" dirty="0"/>
                        <a:t>C, </a:t>
                      </a:r>
                      <a:r>
                        <a:rPr lang="en-US" sz="1600" dirty="0"/>
                        <a:t>in light of your scientific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 want the subsample to be representative of the full sample along (1) sex, (2) race/ethnicity, and (3) externalizing problems at baseline.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01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Estimate a set of weights for the subsample with the R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 </a:t>
                      </a:r>
                      <a:r>
                        <a:rPr lang="en-US" sz="1600" dirty="0" err="1"/>
                        <a:t>estimate_ipweights</a:t>
                      </a:r>
                      <a:r>
                        <a:rPr lang="en-US" sz="1600" dirty="0"/>
                        <a:t>() to create a set of weights for the subsample (Step #2) given the variable in </a:t>
                      </a:r>
                      <a:r>
                        <a:rPr lang="en-US" sz="1600" b="1" i="1" dirty="0"/>
                        <a:t>C</a:t>
                      </a:r>
                      <a:r>
                        <a:rPr lang="en-US" sz="1600" b="0" i="1" dirty="0"/>
                        <a:t> </a:t>
                      </a:r>
                      <a:r>
                        <a:rPr lang="en-US" sz="1600" b="0" i="0" dirty="0"/>
                        <a:t>(Step #3).</a:t>
                      </a:r>
                      <a:endParaRPr lang="en-US" sz="16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79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#5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Check the weights to make sure none are too 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There are no outlier weights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5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#6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Check descriptive statistics to make sure the subsample is similar to the full sample after weighting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means on sex, race/ethnicity, and externalizing problems are similar in the weighted subsample vs. the unweighted full ABCD sample at baseline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66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#7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Conduct a weighted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Fit a weighted regression for the model in Step #1 using </a:t>
                      </a:r>
                      <a:r>
                        <a:rPr lang="en-US" sz="1600" dirty="0" err="1">
                          <a:latin typeface="Courier"/>
                        </a:rPr>
                        <a:t>svyglm</a:t>
                      </a:r>
                      <a:r>
                        <a:rPr lang="en-US" sz="1600" dirty="0">
                          <a:latin typeface="Courier"/>
                        </a:rPr>
                        <a:t>()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876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2378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73FA68B-8DDE-491F-B89A-A29F6F19D04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CD00"/>
                </a:solidFill>
              </a:rPr>
              <a:t>Recipe for how to make and use the weights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0AF19-98E2-4A84-9945-482A0F0A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35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28D33E-32CF-4714-944B-1562F6216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600" dirty="0">
              <a:solidFill>
                <a:srgbClr val="182B49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182B49"/>
                </a:solidFill>
              </a:rPr>
              <a:t>Repeat the whole process on the previous slide (Steps 1-7) for each analysis in your paper, if the observations included in each analysis differs</a:t>
            </a:r>
          </a:p>
          <a:p>
            <a:pPr marL="0" indent="0">
              <a:buNone/>
            </a:pPr>
            <a:endParaRPr lang="en-US" sz="3600" dirty="0">
              <a:solidFill>
                <a:srgbClr val="182B49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182B49"/>
                </a:solidFill>
              </a:rPr>
              <a:t>i.e., the “usable data” is different for each analysis</a:t>
            </a:r>
            <a:endParaRPr lang="en-US" sz="3600" dirty="0"/>
          </a:p>
          <a:p>
            <a:pPr marL="0" indent="0">
              <a:buNone/>
            </a:pP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34837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92A2-BFDD-4D23-AF28-4D29FC25A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182B49"/>
                </a:solidFill>
              </a:rPr>
              <a:t>Lisdahl-weighting-workshop-2022.zip</a:t>
            </a:r>
          </a:p>
          <a:p>
            <a:pPr marL="0" indent="0">
              <a:buNone/>
            </a:pPr>
            <a:r>
              <a:rPr lang="en-US" sz="2000" dirty="0"/>
              <a:t>	An </a:t>
            </a:r>
            <a:r>
              <a:rPr lang="en-US" sz="2000" dirty="0" err="1"/>
              <a:t>Rstudio</a:t>
            </a:r>
            <a:r>
              <a:rPr lang="en-US" sz="2000" dirty="0"/>
              <a:t> project (open it by clicking the .</a:t>
            </a:r>
            <a:r>
              <a:rPr lang="en-US" sz="2000" dirty="0" err="1"/>
              <a:t>Rproj</a:t>
            </a:r>
            <a:r>
              <a:rPr lang="en-US" sz="2000" dirty="0"/>
              <a:t> file)</a:t>
            </a:r>
          </a:p>
          <a:p>
            <a:pPr marL="0" indent="0">
              <a:buNone/>
            </a:pPr>
            <a:r>
              <a:rPr lang="en-US" sz="2000" dirty="0"/>
              <a:t>	Contains all the files I will be demonstrating today</a:t>
            </a:r>
          </a:p>
          <a:p>
            <a:pPr marL="0" indent="0">
              <a:buNone/>
            </a:pPr>
            <a:r>
              <a:rPr lang="en-US" sz="2000" dirty="0"/>
              <a:t>	Start with RUNME.R</a:t>
            </a:r>
          </a:p>
          <a:p>
            <a:pPr marL="0" indent="0">
              <a:buNone/>
            </a:pPr>
            <a:r>
              <a:rPr lang="en-US" sz="2000" dirty="0"/>
              <a:t>	The scripts for the basic demo are ordered (01-, 02-, 03-)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182B49"/>
                </a:solidFill>
              </a:rPr>
              <a:t>IPW-demo-v02.zip</a:t>
            </a:r>
          </a:p>
          <a:p>
            <a:pPr marL="0" indent="0">
              <a:buNone/>
            </a:pPr>
            <a:r>
              <a:rPr lang="en-US" sz="2000" dirty="0"/>
              <a:t>	I made this for the broader consortium</a:t>
            </a:r>
          </a:p>
          <a:p>
            <a:pPr marL="0" indent="0">
              <a:buNone/>
            </a:pPr>
            <a:r>
              <a:rPr lang="en-US" sz="2000" dirty="0"/>
              <a:t>	Used NDA 3.0 release</a:t>
            </a:r>
          </a:p>
          <a:p>
            <a:pPr marL="0" indent="0">
              <a:buNone/>
            </a:pPr>
            <a:r>
              <a:rPr lang="en-US" sz="2000" dirty="0"/>
              <a:t>	Has two examples of weighting, including Census weighting</a:t>
            </a:r>
          </a:p>
          <a:p>
            <a:pPr marL="0" indent="0">
              <a:buNone/>
            </a:pPr>
            <a:r>
              <a:rPr lang="en-US" sz="2000" dirty="0"/>
              <a:t>	Start with README.txt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3FA68B-8DDE-491F-B89A-A29F6F19D04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CD00"/>
                </a:solidFill>
              </a:rPr>
              <a:t>Code examples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0AF19-98E2-4A84-9945-482A0F0A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30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0EBD98-C455-4D1E-885F-B3EBA275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74900"/>
            <a:ext cx="12192000" cy="2108200"/>
          </a:xfrm>
          <a:solidFill>
            <a:srgbClr val="182B49"/>
          </a:solidFill>
        </p:spPr>
        <p:txBody>
          <a:bodyPr anchor="ctr" anchorCtr="0">
            <a:noAutofit/>
          </a:bodyPr>
          <a:lstStyle/>
          <a:p>
            <a:r>
              <a:rPr lang="en-US" sz="5000" dirty="0">
                <a:solidFill>
                  <a:srgbClr val="FFCD00"/>
                </a:solidFill>
              </a:rPr>
              <a:t>Extend the </a:t>
            </a:r>
            <a:r>
              <a:rPr lang="en-US" sz="5000" dirty="0" err="1">
                <a:solidFill>
                  <a:srgbClr val="FFCD00"/>
                </a:solidFill>
              </a:rPr>
              <a:t>acs_raked_propensity_score</a:t>
            </a:r>
            <a:br>
              <a:rPr lang="en-US" sz="5000" dirty="0">
                <a:solidFill>
                  <a:srgbClr val="FFCD00"/>
                </a:solidFill>
              </a:rPr>
            </a:br>
            <a:r>
              <a:rPr lang="en-US" sz="5000" dirty="0">
                <a:solidFill>
                  <a:srgbClr val="FFCD00"/>
                </a:solidFill>
              </a:rPr>
              <a:t>to improve sample representativeness</a:t>
            </a:r>
          </a:p>
        </p:txBody>
      </p:sp>
    </p:spTree>
    <p:extLst>
      <p:ext uri="{BB962C8B-B14F-4D97-AF65-F5344CB8AC3E}">
        <p14:creationId xmlns:p14="http://schemas.microsoft.com/office/powerpoint/2010/main" val="32442897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3AD7C-8174-47BB-9CC6-B4C07F01D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9525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182B49"/>
                </a:solidFill>
                <a:effectLst/>
              </a:rPr>
              <a:t>Heeringa</a:t>
            </a:r>
            <a:r>
              <a:rPr lang="en-US" sz="2400" b="1" dirty="0">
                <a:solidFill>
                  <a:srgbClr val="182B49"/>
                </a:solidFill>
                <a:effectLst/>
              </a:rPr>
              <a:t>, S. G., &amp; Berglund, P. A. (2020). A guide for population-based analysis of the Adolescent Brain Cognitive Development (ABCD) study baseline data. </a:t>
            </a:r>
            <a:r>
              <a:rPr lang="en-US" sz="2400" b="1" i="1" dirty="0" err="1">
                <a:solidFill>
                  <a:srgbClr val="182B49"/>
                </a:solidFill>
                <a:effectLst/>
              </a:rPr>
              <a:t>BioRxiv</a:t>
            </a:r>
            <a:r>
              <a:rPr lang="en-US" sz="2400" b="1" dirty="0">
                <a:solidFill>
                  <a:srgbClr val="182B49"/>
                </a:solidFill>
                <a:effectLst/>
              </a:rPr>
              <a:t>, 2020.02.10.942011.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ABCD Study sample is not a random sample of American children</a:t>
            </a:r>
          </a:p>
          <a:p>
            <a:pPr marL="0" indent="0">
              <a:buNone/>
            </a:pPr>
            <a:r>
              <a:rPr lang="en-US" sz="2400" dirty="0"/>
              <a:t>	e.g., skews higher education, higher income, married families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can improve sample representativeness by weighting the ABCD sample toward estimates of the sociodemographic composition in the entire U.S.</a:t>
            </a:r>
          </a:p>
          <a:p>
            <a:pPr marL="0" indent="0">
              <a:buNone/>
            </a:pPr>
            <a:r>
              <a:rPr lang="en-US" sz="2400" dirty="0"/>
              <a:t>	Target:		9/10 year </a:t>
            </a:r>
            <a:r>
              <a:rPr lang="en-US" sz="2400" dirty="0" err="1"/>
              <a:t>olds</a:t>
            </a:r>
            <a:r>
              <a:rPr lang="en-US" sz="2400" dirty="0"/>
              <a:t> in U.S. Census Bureau’s</a:t>
            </a:r>
            <a:br>
              <a:rPr lang="en-US" sz="2400" dirty="0"/>
            </a:br>
            <a:r>
              <a:rPr lang="en-US" sz="2400" dirty="0"/>
              <a:t>			American Community Survey 2011-201</a:t>
            </a:r>
            <a:r>
              <a:rPr lang="en-US" sz="2400" i="1" dirty="0"/>
              <a:t>5</a:t>
            </a:r>
          </a:p>
          <a:p>
            <a:pPr marL="0" indent="0">
              <a:buNone/>
            </a:pPr>
            <a:r>
              <a:rPr lang="en-US" sz="2400" i="1" dirty="0"/>
              <a:t>				n</a:t>
            </a:r>
            <a:r>
              <a:rPr lang="en-US" sz="2400" dirty="0"/>
              <a:t> = 8,211,605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37671AB-C552-433D-9100-2FB1DC5C939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FFCD00"/>
                </a:solidFill>
              </a:rPr>
              <a:t>acs_raked_propensity_score</a:t>
            </a:r>
            <a:endParaRPr lang="en-US" dirty="0">
              <a:solidFill>
                <a:srgbClr val="FFCD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8BB8F8-03F5-4684-B5B5-F330D4BE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48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3AD7C-8174-47BB-9CC6-B4C07F01D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9525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182B49"/>
                </a:solidFill>
              </a:rPr>
              <a:t>Variables in both ACS and ABCD, used to create an inverse probability weight:</a:t>
            </a:r>
          </a:p>
          <a:p>
            <a:pPr marL="0" indent="0">
              <a:buNone/>
            </a:pPr>
            <a:endParaRPr lang="en-US" sz="2400" b="1" dirty="0">
              <a:solidFill>
                <a:srgbClr val="182B49"/>
              </a:solidFill>
            </a:endParaRPr>
          </a:p>
          <a:p>
            <a:r>
              <a:rPr lang="en-US" sz="2400" dirty="0"/>
              <a:t>age in years </a:t>
            </a:r>
          </a:p>
          <a:p>
            <a:r>
              <a:rPr lang="en-US" sz="2400" dirty="0"/>
              <a:t>sex </a:t>
            </a:r>
          </a:p>
          <a:p>
            <a:r>
              <a:rPr lang="en-US" sz="2400" dirty="0"/>
              <a:t>race/ethnicity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37671AB-C552-433D-9100-2FB1DC5C939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FFCD00"/>
                </a:solidFill>
              </a:rPr>
              <a:t>acs_raked_propensity_score</a:t>
            </a:r>
            <a:endParaRPr lang="en-US" dirty="0">
              <a:solidFill>
                <a:srgbClr val="FFCD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8BB8F8-03F5-4684-B5B5-F330D4BE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39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05C3C4-7929-0F4E-9C82-8441E8715EF0}"/>
              </a:ext>
            </a:extLst>
          </p:cNvPr>
          <p:cNvSpPr txBox="1"/>
          <p:nvPr/>
        </p:nvSpPr>
        <p:spPr>
          <a:xfrm>
            <a:off x="3789529" y="2369125"/>
            <a:ext cx="56956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family income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family type (married parents, single parent)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household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parents’ work force status (modifying family type effect by parent employment status)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Census Region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139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92A2-BFDD-4D23-AF28-4D29FC25A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Observations with missing data must be excluded from the analysis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If the observations excluded from the analysis systematically differ from those included in the analysis along the parameter of interest (e.g., mean, regression coefficient), then…</a:t>
            </a:r>
          </a:p>
          <a:p>
            <a:pPr marL="0" indent="0">
              <a:buNone/>
            </a:pPr>
            <a:r>
              <a:rPr lang="en-US" sz="2600" dirty="0"/>
              <a:t>	Estimates will be biased</a:t>
            </a:r>
          </a:p>
          <a:p>
            <a:pPr marL="0" indent="0">
              <a:buNone/>
            </a:pPr>
            <a:r>
              <a:rPr lang="en-US" sz="2600" dirty="0"/>
              <a:t>	Scientific conclusions may be wrong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3FA68B-8DDE-491F-B89A-A29F6F19D04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CD00"/>
                </a:solidFill>
              </a:rPr>
              <a:t>Why is missing data a problem?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0AF19-98E2-4A84-9945-482A0F0A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752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8BB8F8-03F5-4684-B5B5-F330D4BE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40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877A0D-4A2B-492B-83E7-3CE512838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562" y="9525"/>
            <a:ext cx="4714875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88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3AD7C-8174-47BB-9CC6-B4C07F01D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95254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variable “</a:t>
            </a:r>
            <a:r>
              <a:rPr lang="en-US" sz="2400" dirty="0" err="1"/>
              <a:t>acs_raked_propensity_score</a:t>
            </a:r>
            <a:r>
              <a:rPr lang="en-US" sz="2400" dirty="0"/>
              <a:t>” in acspsw03.txt is an inverse probability weight created by the DAIR-C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Makes the full ABCD Study sample at baseline have similar distribution on those sociodemographic covariates to all 9/10 years </a:t>
            </a:r>
            <a:r>
              <a:rPr lang="en-US" sz="2400" dirty="0" err="1"/>
              <a:t>olds</a:t>
            </a:r>
            <a:r>
              <a:rPr lang="en-US" sz="2400" dirty="0"/>
              <a:t> in the U.S. in the Census data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When you weight the baseline data by </a:t>
            </a:r>
            <a:r>
              <a:rPr lang="en-US" sz="2400" dirty="0" err="1"/>
              <a:t>acs_raked_propensity_score</a:t>
            </a:r>
            <a:r>
              <a:rPr lang="en-US" sz="2400" dirty="0"/>
              <a:t>, you are improving sample representativeness</a:t>
            </a:r>
          </a:p>
          <a:p>
            <a:pPr marL="0" indent="0">
              <a:buNone/>
            </a:pPr>
            <a:r>
              <a:rPr lang="en-US" sz="2400" dirty="0"/>
              <a:t>	e.g., </a:t>
            </a:r>
            <a:r>
              <a:rPr lang="en-US" sz="2400" dirty="0" err="1"/>
              <a:t>downweighting</a:t>
            </a:r>
            <a:r>
              <a:rPr lang="en-US" sz="2400" dirty="0"/>
              <a:t> the higher education families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37671AB-C552-433D-9100-2FB1DC5C939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FFCD00"/>
                </a:solidFill>
              </a:rPr>
              <a:t>acs_raked_propensity_score</a:t>
            </a:r>
            <a:endParaRPr lang="en-US" dirty="0">
              <a:solidFill>
                <a:srgbClr val="FFCD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8BB8F8-03F5-4684-B5B5-F330D4BE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30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A0A479-213D-8B47-B82B-A9188A729EFB}"/>
              </a:ext>
            </a:extLst>
          </p:cNvPr>
          <p:cNvCxnSpPr>
            <a:cxnSpLocks/>
          </p:cNvCxnSpPr>
          <p:nvPr/>
        </p:nvCxnSpPr>
        <p:spPr>
          <a:xfrm>
            <a:off x="6730622" y="5388702"/>
            <a:ext cx="23451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93F81EB-D7CB-C745-A4E4-B0FBBF108013}"/>
              </a:ext>
            </a:extLst>
          </p:cNvPr>
          <p:cNvSpPr txBox="1"/>
          <p:nvPr/>
        </p:nvSpPr>
        <p:spPr>
          <a:xfrm>
            <a:off x="3101084" y="5388702"/>
            <a:ext cx="1426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ipweight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which you create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798165-4357-C943-9434-D918DDE851FA}"/>
              </a:ext>
            </a:extLst>
          </p:cNvPr>
          <p:cNvSpPr txBox="1"/>
          <p:nvPr/>
        </p:nvSpPr>
        <p:spPr>
          <a:xfrm>
            <a:off x="6587638" y="5486864"/>
            <a:ext cx="2631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acs_raked_propensity_score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which DAIR-C has already created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3AD7C-8174-47BB-9CC6-B4C07F01D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95254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However, if only a subsample of ABCD participants are included in your analysis (e.g., because of longitudinal attrition), then </a:t>
            </a:r>
            <a:r>
              <a:rPr lang="en-US" sz="2000" dirty="0" err="1"/>
              <a:t>acs_raked_propensity_score</a:t>
            </a:r>
            <a:r>
              <a:rPr lang="en-US" sz="2000" dirty="0"/>
              <a:t> may no longer accomplish sociodemographic representativeness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e.g., imagine that all females skipped Year 2… clearly weighting by </a:t>
            </a:r>
            <a:r>
              <a:rPr lang="en-US" sz="2000" dirty="0" err="1"/>
              <a:t>acs_raked_propensity_score</a:t>
            </a:r>
            <a:r>
              <a:rPr lang="en-US" sz="2000" dirty="0"/>
              <a:t> then no longer achieves sociodemographic representativeness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Thus, we must separately address the issue of missing data as in this 2-step process: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ABCD subsample		</a:t>
            </a:r>
            <a:r>
              <a:rPr lang="en-US" sz="2400" dirty="0">
                <a:sym typeface="Wingdings" pitchFamily="2" charset="2"/>
              </a:rPr>
              <a:t>ABCD full sample			U.S. Census</a:t>
            </a:r>
            <a:endParaRPr lang="en-US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37671AB-C552-433D-9100-2FB1DC5C939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FFCD00"/>
                </a:solidFill>
              </a:rPr>
              <a:t>acs_raked_propensity_score</a:t>
            </a:r>
            <a:endParaRPr lang="en-US" dirty="0">
              <a:solidFill>
                <a:srgbClr val="FFCD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8BB8F8-03F5-4684-B5B5-F330D4BE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42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0D6BCC-567C-9341-AAF7-AF17E428C982}"/>
              </a:ext>
            </a:extLst>
          </p:cNvPr>
          <p:cNvCxnSpPr>
            <a:cxnSpLocks/>
          </p:cNvCxnSpPr>
          <p:nvPr/>
        </p:nvCxnSpPr>
        <p:spPr>
          <a:xfrm>
            <a:off x="3111690" y="5388702"/>
            <a:ext cx="14057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0086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3548F8-AEC0-564D-BE46-2E8F8BB8C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Include those variables in the weights model for </a:t>
            </a:r>
            <a:r>
              <a:rPr lang="en-US" dirty="0" err="1"/>
              <a:t>acs_raked_propensity_score</a:t>
            </a:r>
            <a:r>
              <a:rPr lang="en-US" dirty="0"/>
              <a:t> when estimating your </a:t>
            </a:r>
            <a:r>
              <a:rPr lang="en-US" dirty="0" err="1"/>
              <a:t>ipweight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Then, multiply [</a:t>
            </a:r>
            <a:r>
              <a:rPr lang="en-US" dirty="0" err="1"/>
              <a:t>ipweight</a:t>
            </a:r>
            <a:r>
              <a:rPr lang="en-US" dirty="0"/>
              <a:t> * </a:t>
            </a:r>
            <a:r>
              <a:rPr lang="en-US" dirty="0" err="1"/>
              <a:t>acs_raked_propensity_score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Call this the “product weight”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you weight the subsample based on the product weight, the subsample will then be…</a:t>
            </a:r>
          </a:p>
          <a:p>
            <a:pPr marL="0" indent="0">
              <a:buNone/>
            </a:pPr>
            <a:r>
              <a:rPr lang="en-US" dirty="0"/>
              <a:t>	(1) reflective of children in the U.S. Census on sociodemographic characteristics</a:t>
            </a:r>
          </a:p>
          <a:p>
            <a:pPr marL="0" indent="0">
              <a:buNone/>
            </a:pPr>
            <a:r>
              <a:rPr lang="en-US" dirty="0"/>
              <a:t>	(2) reflective of the full ABCD Study sample on any other characteristics included in 	the weights model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37671AB-C552-433D-9100-2FB1DC5C939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CD00"/>
                </a:solidFill>
              </a:rPr>
              <a:t>“product weight”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8BB8F8-03F5-4684-B5B5-F330D4BE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138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0EBD98-C455-4D1E-885F-B3EBA275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74900"/>
            <a:ext cx="12192000" cy="2108200"/>
          </a:xfrm>
          <a:solidFill>
            <a:srgbClr val="182B49"/>
          </a:solidFill>
        </p:spPr>
        <p:txBody>
          <a:bodyPr anchor="ctr" anchorCtr="0">
            <a:noAutofit/>
          </a:bodyPr>
          <a:lstStyle/>
          <a:p>
            <a:r>
              <a:rPr lang="en-US" sz="5000" dirty="0">
                <a:solidFill>
                  <a:srgbClr val="FFCD00"/>
                </a:solidFill>
              </a:rPr>
              <a:t>“LONGITUDINAL” WEIGHTS</a:t>
            </a:r>
          </a:p>
        </p:txBody>
      </p:sp>
    </p:spTree>
    <p:extLst>
      <p:ext uri="{BB962C8B-B14F-4D97-AF65-F5344CB8AC3E}">
        <p14:creationId xmlns:p14="http://schemas.microsoft.com/office/powerpoint/2010/main" val="19958766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3548F8-AEC0-564D-BE46-2E8F8BB8C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 it depends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Longitudinal analysis entails relating variables collected at ≥2 occasions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weighting, the key distinction is how you analyze the longitudinal data in your scientific analysis of ultimate interest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37671AB-C552-433D-9100-2FB1DC5C939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CD00"/>
                </a:solidFill>
              </a:rPr>
              <a:t>If the analysis is longitudinal,</a:t>
            </a:r>
          </a:p>
          <a:p>
            <a:pPr algn="ctr"/>
            <a:r>
              <a:rPr lang="en-US" sz="3600" dirty="0">
                <a:solidFill>
                  <a:srgbClr val="FFCD00"/>
                </a:solidFill>
              </a:rPr>
              <a:t>does that affect the weighting?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8BB8F8-03F5-4684-B5B5-F330D4BE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063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3548F8-AEC0-564D-BE46-2E8F8BB8C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82B49"/>
                </a:solidFill>
              </a:rPr>
              <a:t>Is there 1 row per participant in your analytic model?</a:t>
            </a:r>
          </a:p>
          <a:p>
            <a:pPr marL="0" indent="0">
              <a:buNone/>
            </a:pPr>
            <a:r>
              <a:rPr lang="en-US" dirty="0"/>
              <a:t>	e.g., regress Y_T2 = B0 + (B1 * X_T1) + E</a:t>
            </a:r>
          </a:p>
          <a:p>
            <a:pPr marL="0" indent="0">
              <a:buNone/>
            </a:pPr>
            <a:r>
              <a:rPr lang="en-US" dirty="0"/>
              <a:t>	Create the weights just as if the data were cross-sectional</a:t>
            </a:r>
          </a:p>
          <a:p>
            <a:pPr marL="0" indent="0">
              <a:buNone/>
            </a:pPr>
            <a:r>
              <a:rPr lang="en-US" dirty="0"/>
              <a:t>	One weight per participant with usable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82B49"/>
                </a:solidFill>
              </a:rPr>
              <a:t>Is there &gt;1 row per participant in your analytic model?</a:t>
            </a:r>
          </a:p>
          <a:p>
            <a:pPr marL="0" indent="0">
              <a:buNone/>
            </a:pPr>
            <a:r>
              <a:rPr lang="en-US" dirty="0"/>
              <a:t>	e.g., four rows per participant, one for observations at baseline and Years 1-3</a:t>
            </a:r>
          </a:p>
          <a:p>
            <a:pPr marL="0" indent="0">
              <a:buNone/>
            </a:pPr>
            <a:r>
              <a:rPr lang="en-US" dirty="0"/>
              <a:t>	Treat each longitudinal wave as a different subsample</a:t>
            </a:r>
          </a:p>
          <a:p>
            <a:pPr marL="0" indent="0">
              <a:buNone/>
            </a:pPr>
            <a:r>
              <a:rPr lang="en-US" dirty="0"/>
              <a:t>	Estimate four sets of weights:</a:t>
            </a:r>
          </a:p>
          <a:p>
            <a:pPr marL="0" indent="0">
              <a:buNone/>
            </a:pPr>
            <a:r>
              <a:rPr lang="en-US" dirty="0"/>
              <a:t>		One set for usable observations at Baseline, one set for usable 				observations at Year 1, and so 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37671AB-C552-433D-9100-2FB1DC5C939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CD00"/>
                </a:solidFill>
              </a:rPr>
              <a:t>If the analysis is longitudinal,</a:t>
            </a:r>
          </a:p>
          <a:p>
            <a:pPr algn="ctr"/>
            <a:r>
              <a:rPr lang="en-US" sz="3600" dirty="0">
                <a:solidFill>
                  <a:srgbClr val="FFCD00"/>
                </a:solidFill>
              </a:rPr>
              <a:t>does that affect the weighting?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8BB8F8-03F5-4684-B5B5-F330D4BE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894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3548F8-AEC0-564D-BE46-2E8F8BB8C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Generally, if using weighting to address missing data, you will want to be fitting an analytic model with multiple rows per participant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Otherwise, you will have to exclude participants who missed </a:t>
            </a:r>
            <a:r>
              <a:rPr lang="en-US" u="sng" dirty="0"/>
              <a:t>any</a:t>
            </a:r>
            <a:r>
              <a:rPr lang="en-US" dirty="0"/>
              <a:t> waves of assessment, even if they have data present at other longitudinal waves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37671AB-C552-433D-9100-2FB1DC5C939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CD00"/>
                </a:solidFill>
              </a:rPr>
              <a:t>If the analysis is longitudinal,</a:t>
            </a:r>
          </a:p>
          <a:p>
            <a:pPr algn="ctr"/>
            <a:r>
              <a:rPr lang="en-US" sz="3600" dirty="0">
                <a:solidFill>
                  <a:srgbClr val="FFCD00"/>
                </a:solidFill>
              </a:rPr>
              <a:t>does that affect the weighting?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8BB8F8-03F5-4684-B5B5-F330D4BE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894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0EBD98-C455-4D1E-885F-B3EBA275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74900"/>
            <a:ext cx="12192000" cy="2108200"/>
          </a:xfrm>
          <a:solidFill>
            <a:srgbClr val="182B49"/>
          </a:solidFill>
        </p:spPr>
        <p:txBody>
          <a:bodyPr anchor="ctr" anchorCtr="0">
            <a:noAutofit/>
          </a:bodyPr>
          <a:lstStyle/>
          <a:p>
            <a:r>
              <a:rPr lang="en-US" sz="5000" dirty="0">
                <a:solidFill>
                  <a:srgbClr val="FFCD00"/>
                </a:solidFill>
              </a:rPr>
              <a:t>TRIMMING, TRUNCATING, RAKING, OR CALIBRATING WEIGHTS</a:t>
            </a:r>
          </a:p>
        </p:txBody>
      </p:sp>
    </p:spTree>
    <p:extLst>
      <p:ext uri="{BB962C8B-B14F-4D97-AF65-F5344CB8AC3E}">
        <p14:creationId xmlns:p14="http://schemas.microsoft.com/office/powerpoint/2010/main" val="22076942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3548F8-AEC0-564D-BE46-2E8F8BB8C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You may obtain weights for some observations that are “extreme” relative to the rest of the observations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e.g., 1,000 times larger than the median weight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This is more likely to happen when the weights model has lots of predictors and/or there are some subgroups that are severely underrepresented in the subsample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37671AB-C552-433D-9100-2FB1DC5C939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CD00"/>
                </a:solidFill>
              </a:rPr>
              <a:t>Trimming or truncating weights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8BB8F8-03F5-4684-B5B5-F330D4BE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5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92A2-BFDD-4D23-AF28-4D29FC25A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182B49"/>
                </a:solidFill>
              </a:rPr>
              <a:t>Example: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We want to estimate the prevalence of suicidal ideation among children ages 9-10 in the United States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Youth who have suicidal ideation have 20% probability of discontinuing the survey before reaching the items asking about suicidal ideation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3FA68B-8DDE-491F-B89A-A29F6F19D04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CD00"/>
                </a:solidFill>
              </a:rPr>
              <a:t>Why is missing data a problem?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0AF19-98E2-4A84-9945-482A0F0A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911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3548F8-AEC0-564D-BE46-2E8F8BB8C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Very extreme weights will produce lots of variance in your estimates (i.e., high standard errors)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You may want to reduce the variance by “trimming” or “truncating” the weights at a less extreme value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e.g., </a:t>
            </a:r>
            <a:r>
              <a:rPr lang="en-US" sz="3200" dirty="0" err="1"/>
              <a:t>Winsorize</a:t>
            </a:r>
            <a:r>
              <a:rPr lang="en-US" sz="3200" dirty="0"/>
              <a:t> the weights at the 2</a:t>
            </a:r>
            <a:r>
              <a:rPr lang="en-US" sz="3200" baseline="30000" dirty="0"/>
              <a:t>nd</a:t>
            </a:r>
            <a:r>
              <a:rPr lang="en-US" sz="3200" dirty="0"/>
              <a:t> and 98</a:t>
            </a:r>
            <a:r>
              <a:rPr lang="en-US" sz="3200" baseline="30000" dirty="0"/>
              <a:t>th</a:t>
            </a:r>
            <a:r>
              <a:rPr lang="en-US" sz="3200" dirty="0"/>
              <a:t> percentiles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Tradeoff</a:t>
            </a:r>
            <a:r>
              <a:rPr lang="en-US" sz="3200" dirty="0"/>
              <a:t>: trimming/truncating the weights may re-introduce differences between the weighted subsample and the full ABCD Study sample</a:t>
            </a:r>
          </a:p>
          <a:p>
            <a:pPr marL="0" indent="0">
              <a:buNone/>
            </a:pPr>
            <a:r>
              <a:rPr lang="en-US" sz="3200" dirty="0"/>
              <a:t>	More trimming </a:t>
            </a:r>
            <a:r>
              <a:rPr lang="en-US" sz="3200" dirty="0">
                <a:sym typeface="Wingdings" panose="05000000000000000000" pitchFamily="2" charset="2"/>
              </a:rPr>
              <a:t> larger differences</a:t>
            </a:r>
            <a:endParaRPr lang="en-US" sz="32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37671AB-C552-433D-9100-2FB1DC5C939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CD00"/>
                </a:solidFill>
              </a:rPr>
              <a:t>Trimming or truncating weights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8BB8F8-03F5-4684-B5B5-F330D4BE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382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3548F8-AEC0-564D-BE46-2E8F8BB8C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IPW-demo-v02.zip has an example of how to trim weights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The best way to trim or truncate this is an active area of research, some methods are very complicated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 would recommend staying simple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What you definitely should </a:t>
            </a:r>
            <a:r>
              <a:rPr lang="en-US" sz="3200" u="sng" dirty="0"/>
              <a:t>not</a:t>
            </a:r>
            <a:r>
              <a:rPr lang="en-US" sz="3200" dirty="0"/>
              <a:t> do:</a:t>
            </a:r>
          </a:p>
          <a:p>
            <a:pPr marL="0" indent="0">
              <a:buNone/>
            </a:pPr>
            <a:r>
              <a:rPr lang="en-US" sz="3200" dirty="0"/>
              <a:t>	Try different methods of trimming/truncating and check how they 	change the findings of your scientific analysis of interest. Finalize your 	weights before doing the analysis of interest.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37671AB-C552-433D-9100-2FB1DC5C939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CD00"/>
                </a:solidFill>
              </a:rPr>
              <a:t>Trimming or truncating weights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8BB8F8-03F5-4684-B5B5-F330D4BE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984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3548F8-AEC0-564D-BE46-2E8F8BB8C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In short, “raking” and “calibration” are ways of adjusting a set of survey weights (e.g., those created per a logistic regression and inverse probability scores) toward known values (e.g., the total counts of each demographic class in the U.S. Census data)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See resources list at end of presentation for articles/books that discuss why and how you would do this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IPW-demo-v02.zip has an example of how to rake weights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37671AB-C552-433D-9100-2FB1DC5C939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CD00"/>
                </a:solidFill>
              </a:rPr>
              <a:t>Raking and calibrating weights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8BB8F8-03F5-4684-B5B5-F330D4BE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154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0EBD98-C455-4D1E-885F-B3EBA275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74900"/>
            <a:ext cx="12192000" cy="2108200"/>
          </a:xfrm>
          <a:solidFill>
            <a:srgbClr val="182B49"/>
          </a:solidFill>
        </p:spPr>
        <p:txBody>
          <a:bodyPr anchor="ctr" anchorCtr="0">
            <a:noAutofit/>
          </a:bodyPr>
          <a:lstStyle/>
          <a:p>
            <a:r>
              <a:rPr lang="en-US" sz="5000" dirty="0">
                <a:solidFill>
                  <a:srgbClr val="FFCD00"/>
                </a:solidFill>
              </a:rPr>
              <a:t>WHAT IF THERE ARE MISSING VALUES ON THE VARIABLES IN THE WEIGHTS MODEL?</a:t>
            </a:r>
          </a:p>
        </p:txBody>
      </p:sp>
    </p:spTree>
    <p:extLst>
      <p:ext uri="{BB962C8B-B14F-4D97-AF65-F5344CB8AC3E}">
        <p14:creationId xmlns:p14="http://schemas.microsoft.com/office/powerpoint/2010/main" val="30354497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3AD7C-8174-47BB-9CC6-B4C07F01D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804"/>
            <a:ext cx="10515600" cy="495254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(See 02-prepare-data-for-weights-model.R for examples)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82B49"/>
                </a:solidFill>
              </a:rPr>
              <a:t>Simplest method:</a:t>
            </a:r>
          </a:p>
          <a:p>
            <a:pPr marL="0" indent="0">
              <a:buNone/>
            </a:pPr>
            <a:r>
              <a:rPr lang="en-US" dirty="0"/>
              <a:t>Treat MISSING as a level for a categorical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82B49"/>
                </a:solidFill>
              </a:rPr>
              <a:t>More comprehensive method:</a:t>
            </a:r>
          </a:p>
          <a:p>
            <a:pPr marL="0" indent="0">
              <a:buNone/>
            </a:pPr>
            <a:r>
              <a:rPr lang="en-US" dirty="0"/>
              <a:t>“Imputation with constant plus missingness indicators”</a:t>
            </a:r>
          </a:p>
          <a:p>
            <a:pPr marL="0" indent="0">
              <a:buNone/>
            </a:pPr>
            <a:r>
              <a:rPr lang="en-US" dirty="0"/>
              <a:t>	(Cham &amp; West, 2016)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37671AB-C552-433D-9100-2FB1DC5C939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CD00"/>
                </a:solidFill>
              </a:rPr>
              <a:t>What if there are missing values?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8BB8F8-03F5-4684-B5B5-F330D4BE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509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3AD7C-8174-47BB-9CC6-B4C07F01D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95254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82B49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Variable = FEMALE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 = 5,000 have a value of 0</a:t>
            </a:r>
          </a:p>
          <a:p>
            <a:pPr marL="0" indent="0">
              <a:buNone/>
            </a:pPr>
            <a:r>
              <a:rPr lang="en-US" dirty="0"/>
              <a:t>n = 4,900 have a value of 1</a:t>
            </a:r>
          </a:p>
          <a:p>
            <a:pPr marL="0" indent="0">
              <a:buNone/>
            </a:pPr>
            <a:r>
              <a:rPr lang="en-US" dirty="0"/>
              <a:t>n = 100 have a value of MISSING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variable has three levels: 0, 1, MISSING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Represent this variable with two dummy variables:</a:t>
            </a:r>
          </a:p>
          <a:p>
            <a:pPr marL="0" indent="0">
              <a:buNone/>
            </a:pPr>
            <a:r>
              <a:rPr lang="en-US" dirty="0"/>
              <a:t>	FEMALE_EQ1 equals 1 when the value of FEMALE is “1”,</a:t>
            </a:r>
          </a:p>
          <a:p>
            <a:pPr marL="0" indent="0">
              <a:buNone/>
            </a:pPr>
            <a:r>
              <a:rPr lang="en-US" dirty="0"/>
              <a:t>		otherwise equals 0</a:t>
            </a:r>
          </a:p>
          <a:p>
            <a:pPr marL="0" indent="0">
              <a:buNone/>
            </a:pPr>
            <a:r>
              <a:rPr lang="en-US" dirty="0"/>
              <a:t>	FEMALE_EQMISSING equals 1 when the value of FEMALE is MISSING,</a:t>
            </a:r>
          </a:p>
          <a:p>
            <a:pPr marL="0" indent="0">
              <a:buNone/>
            </a:pPr>
            <a:r>
              <a:rPr lang="en-US" dirty="0"/>
              <a:t>		otherwise equals 0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37671AB-C552-433D-9100-2FB1DC5C939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CD00"/>
                </a:solidFill>
              </a:rPr>
              <a:t>1. Treat MISSING as a level within a categorical variable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8BB8F8-03F5-4684-B5B5-F330D4BE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761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3AD7C-8174-47BB-9CC6-B4C07F01D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9525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182B49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200" dirty="0"/>
              <a:t>Variable = HEIGHT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n = 5000 have a value that is </a:t>
            </a:r>
            <a:r>
              <a:rPr lang="en-US" sz="2200" dirty="0" err="1"/>
              <a:t>nonmissing</a:t>
            </a:r>
            <a:r>
              <a:rPr lang="en-US" sz="2200" dirty="0"/>
              <a:t>, with mean = 62 inches, SD = 3 inches</a:t>
            </a:r>
          </a:p>
          <a:p>
            <a:pPr marL="0" indent="0">
              <a:buNone/>
            </a:pPr>
            <a:r>
              <a:rPr lang="en-US" sz="2200" dirty="0"/>
              <a:t>n = 100 have a value of MISSING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1. Create a dummy variable that equals “1” when HEIGHT is missing, otherwise equals “0”</a:t>
            </a:r>
          </a:p>
          <a:p>
            <a:pPr marL="0" indent="0">
              <a:buNone/>
            </a:pPr>
            <a:r>
              <a:rPr lang="en-US" sz="2200" dirty="0"/>
              <a:t>2. For all observations with missing value on HEIGHT, impute the mean (62)</a:t>
            </a:r>
          </a:p>
          <a:p>
            <a:pPr marL="0" indent="0">
              <a:buNone/>
            </a:pPr>
            <a:r>
              <a:rPr lang="en-US" sz="2200" dirty="0"/>
              <a:t>3. In the weights model, represent HEIGHT with two variables: the dummy variable, plus the imputed variable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HEIGHT_imputed</a:t>
            </a:r>
            <a:r>
              <a:rPr lang="en-US" sz="2200" dirty="0"/>
              <a:t> &amp; </a:t>
            </a:r>
            <a:r>
              <a:rPr lang="en-US" sz="2200" dirty="0" err="1"/>
              <a:t>HEIGHT_Ri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^ neither will have any missing values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37671AB-C552-433D-9100-2FB1DC5C939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CD00"/>
                </a:solidFill>
              </a:rPr>
              <a:t>2. Imputation with constant plus missingness indicators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8BB8F8-03F5-4684-B5B5-F330D4BE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903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3AD7C-8174-47BB-9CC6-B4C07F01D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9525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182B49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200" dirty="0"/>
              <a:t>Variable = HEIGHT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n = 5000 have a value that is </a:t>
            </a:r>
            <a:r>
              <a:rPr lang="en-US" sz="2200" dirty="0" err="1"/>
              <a:t>nonmissing</a:t>
            </a:r>
            <a:r>
              <a:rPr lang="en-US" sz="2200" dirty="0"/>
              <a:t>, with mean = 62 inches, SD = 3 inches</a:t>
            </a:r>
          </a:p>
          <a:p>
            <a:pPr marL="0" indent="0">
              <a:buNone/>
            </a:pPr>
            <a:r>
              <a:rPr lang="en-US" sz="2200" dirty="0"/>
              <a:t>n = 100 have a value of MISSING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1. Create a dummy variable that equals “1” when HEIGHT is missing, otherwise equals “0”</a:t>
            </a:r>
          </a:p>
          <a:p>
            <a:pPr marL="0" indent="0">
              <a:buNone/>
            </a:pPr>
            <a:r>
              <a:rPr lang="en-US" sz="2200" dirty="0"/>
              <a:t>2. For all observations with missing value on HEIGHT, impute the mean (62)</a:t>
            </a:r>
          </a:p>
          <a:p>
            <a:pPr marL="0" indent="0">
              <a:buNone/>
            </a:pPr>
            <a:r>
              <a:rPr lang="en-US" sz="2200" dirty="0"/>
              <a:t>3. In the weights model, represent HEIGHT with two variables: the dummy variable, plus the imputed variable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HEIGHT_imputed</a:t>
            </a:r>
            <a:r>
              <a:rPr lang="en-US" sz="2200" dirty="0"/>
              <a:t> &amp; </a:t>
            </a:r>
            <a:r>
              <a:rPr lang="en-US" sz="2200" dirty="0" err="1"/>
              <a:t>HEIGHT_Ri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^ neither will have any missing values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37671AB-C552-433D-9100-2FB1DC5C939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CD00"/>
                </a:solidFill>
              </a:rPr>
              <a:t>2. Imputation with constant plus missingness indicators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8BB8F8-03F5-4684-B5B5-F330D4BE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59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3AD7C-8174-47BB-9CC6-B4C07F01D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9525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182B49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182B49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182B49"/>
                </a:solidFill>
              </a:rPr>
              <a:t>See for details: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effectLst/>
              </a:rPr>
              <a:t>Cham, H., &amp; West, S. G. (2016). Propensity score analysis with missing data. </a:t>
            </a:r>
            <a:r>
              <a:rPr lang="en-US" i="1" dirty="0">
                <a:effectLst/>
              </a:rPr>
              <a:t>Psychological Methods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21</a:t>
            </a:r>
            <a:r>
              <a:rPr lang="en-US" dirty="0">
                <a:effectLst/>
              </a:rPr>
              <a:t>(3), 427–445. </a:t>
            </a:r>
            <a:r>
              <a:rPr lang="en-US" dirty="0">
                <a:effectLst/>
                <a:hlinkClick r:id="rId3"/>
              </a:rPr>
              <a:t>https://doi.org/10.1037/met0000076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37671AB-C552-433D-9100-2FB1DC5C939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CD00"/>
                </a:solidFill>
              </a:rPr>
              <a:t>2. Imputation with constant plus missingness indicators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8BB8F8-03F5-4684-B5B5-F330D4BE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530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3AD7C-8174-47BB-9CC6-B4C07F01D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95254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Watch out for perfect collinearity among variables you create using either Method 1 or Method 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These will often throw errors when you try to fit the weights model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e.g., suppose that everybody who is missing a value for FEMALE is also missing a value for MARRIED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Then, the missingness indicators FEMALE_EQMISSING and MARRIED_EQMISSING will be identical (perfectly collinear)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You can check this by inspecting the correlation matrix of all variables before fitting the weights model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37671AB-C552-433D-9100-2FB1DC5C939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CD00"/>
                </a:solidFill>
              </a:rPr>
              <a:t>Warning: multicollinearity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8BB8F8-03F5-4684-B5B5-F330D4BE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92A2-BFDD-4D23-AF28-4D29FC25A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True prevalence = 10%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Of the 90% of sample without ideation, 100% complete the survey and deny ideation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Of the 10% of sample with ideation, 80% complete the survey and report ideation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Apparent prevalence =  8 / (8 + 90) = 8.1%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b="1" dirty="0">
                <a:solidFill>
                  <a:srgbClr val="182B49"/>
                </a:solidFill>
              </a:rPr>
              <a:t>Too low!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3FA68B-8DDE-491F-B89A-A29F6F19D04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CD00"/>
                </a:solidFill>
              </a:rPr>
              <a:t>Why is missing data a problem?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0AF19-98E2-4A84-9945-482A0F0A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680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0EBD98-C455-4D1E-885F-B3EBA275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74900"/>
            <a:ext cx="12192000" cy="2108200"/>
          </a:xfrm>
          <a:solidFill>
            <a:srgbClr val="182B49"/>
          </a:solidFill>
        </p:spPr>
        <p:txBody>
          <a:bodyPr anchor="ctr" anchorCtr="0">
            <a:noAutofit/>
          </a:bodyPr>
          <a:lstStyle/>
          <a:p>
            <a:r>
              <a:rPr lang="en-US" dirty="0">
                <a:solidFill>
                  <a:srgbClr val="FFCD00"/>
                </a:solidFill>
              </a:rPr>
              <a:t>WHEN </a:t>
            </a:r>
            <a:r>
              <a:rPr lang="en-US" u="sng" dirty="0">
                <a:solidFill>
                  <a:srgbClr val="FFCD00"/>
                </a:solidFill>
              </a:rPr>
              <a:t>NOT</a:t>
            </a:r>
            <a:r>
              <a:rPr lang="en-US" dirty="0">
                <a:solidFill>
                  <a:srgbClr val="FFCD00"/>
                </a:solidFill>
              </a:rPr>
              <a:t> TO WEIGHT</a:t>
            </a:r>
          </a:p>
        </p:txBody>
      </p:sp>
    </p:spTree>
    <p:extLst>
      <p:ext uri="{BB962C8B-B14F-4D97-AF65-F5344CB8AC3E}">
        <p14:creationId xmlns:p14="http://schemas.microsoft.com/office/powerpoint/2010/main" val="39020356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3AD7C-8174-47BB-9CC6-B4C07F01D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9525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Weighting will not affect findings if missingness is entirely random</a:t>
            </a:r>
          </a:p>
          <a:p>
            <a:pPr marL="0" indent="0">
              <a:buNone/>
            </a:pPr>
            <a:r>
              <a:rPr lang="en-US" sz="2400" dirty="0"/>
              <a:t>	Or, if missingness is only very weakly related to pre-existing characteristics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You can empirically check this…</a:t>
            </a:r>
          </a:p>
          <a:p>
            <a:pPr marL="0" indent="0">
              <a:buNone/>
            </a:pPr>
            <a:r>
              <a:rPr lang="en-US" sz="2400" dirty="0"/>
              <a:t>	Do cases excluded vs. included from analysis look similar at study entry,</a:t>
            </a:r>
            <a:br>
              <a:rPr lang="en-US" sz="2400" dirty="0"/>
            </a:br>
            <a:r>
              <a:rPr lang="en-US" sz="2400" dirty="0"/>
              <a:t>	or at previous waves?</a:t>
            </a:r>
          </a:p>
          <a:p>
            <a:pPr marL="0" indent="0">
              <a:buNone/>
            </a:pPr>
            <a:r>
              <a:rPr lang="en-US" sz="2400" dirty="0"/>
              <a:t>		Compare descriptive statistics of included vs. excluded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However, in my experience, reviewers often don’t care and mandate handling of missing data regardless of whether it is logically supported.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37671AB-C552-433D-9100-2FB1DC5C939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CD00"/>
                </a:solidFill>
              </a:rPr>
              <a:t>When weighting is unlikely to affect findings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8BB8F8-03F5-4684-B5B5-F330D4BE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3AD7C-8174-47BB-9CC6-B4C07F01D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9525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Weighting is often less “efficient” than other methods for addressing missing data (multiple imputation [MI] or full-information maximum likelihood estimation [FIML])</a:t>
            </a:r>
          </a:p>
          <a:p>
            <a:pPr marL="0" indent="0"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 L</a:t>
            </a:r>
            <a:r>
              <a:rPr lang="en-US" sz="2400" dirty="0"/>
              <a:t>ower statistical power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many analyses in ABCD, power is already approaching 100%</a:t>
            </a:r>
          </a:p>
          <a:p>
            <a:pPr marL="0" indent="0">
              <a:buNone/>
            </a:pPr>
            <a:r>
              <a:rPr lang="en-US" sz="2400" dirty="0"/>
              <a:t>	But more concerning for smaller effect sizes, interactions, etc.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37671AB-C552-433D-9100-2FB1DC5C939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CD00"/>
                </a:solidFill>
              </a:rPr>
              <a:t>When statistical power is important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8BB8F8-03F5-4684-B5B5-F330D4BE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479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3AD7C-8174-47BB-9CC6-B4C07F01D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952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182B49"/>
                </a:solidFill>
              </a:rPr>
              <a:t>Main alternatives to weighting: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Multiple imputation (MI)—much, much more complicated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>
                <a:effectLst/>
              </a:rPr>
              <a:t>White, I. R., Royston, P., &amp; Wood, A. M. (2011). Multiple imputation using 	chained equations: Issues and guidance 	for practice. </a:t>
            </a:r>
            <a:r>
              <a:rPr lang="en-US" sz="2200" i="1" dirty="0">
                <a:effectLst/>
              </a:rPr>
              <a:t>Statistics in Medicine</a:t>
            </a:r>
            <a:r>
              <a:rPr lang="en-US" sz="2200" dirty="0">
                <a:effectLst/>
              </a:rPr>
              <a:t>, </a:t>
            </a:r>
            <a:r>
              <a:rPr lang="en-US" sz="2200" i="1" dirty="0">
                <a:effectLst/>
              </a:rPr>
              <a:t>30</a:t>
            </a:r>
            <a:r>
              <a:rPr lang="en-US" sz="2200" dirty="0">
                <a:effectLst/>
              </a:rPr>
              <a:t>(4), 	377–399. </a:t>
            </a:r>
            <a:r>
              <a:rPr lang="en-US" sz="2200" dirty="0">
                <a:effectLst/>
                <a:hlinkClick r:id="rId3"/>
              </a:rPr>
              <a:t>https://doi.org/10.1002/sim.4067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Full-information maximum likelihood (FIML) estimation—only available for some models, computational problems with many included variables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>
                <a:effectLst/>
              </a:rPr>
              <a:t>Graham, J. W. (2003). Adding missing-data-relevant variables to FIML-based 	structural equation models. </a:t>
            </a:r>
            <a:r>
              <a:rPr lang="en-US" sz="2200" i="1" dirty="0">
                <a:effectLst/>
              </a:rPr>
              <a:t>Structural Equation Modeling: A 	Multidisciplinary 	Journal</a:t>
            </a:r>
            <a:r>
              <a:rPr lang="en-US" sz="2200" dirty="0">
                <a:effectLst/>
              </a:rPr>
              <a:t>, </a:t>
            </a:r>
            <a:r>
              <a:rPr lang="en-US" sz="2200" i="1" dirty="0">
                <a:effectLst/>
              </a:rPr>
              <a:t>10</a:t>
            </a:r>
            <a:r>
              <a:rPr lang="en-US" sz="2200" dirty="0">
                <a:effectLst/>
              </a:rPr>
              <a:t>(1), 80–100. 	</a:t>
            </a:r>
            <a:r>
              <a:rPr lang="en-US" sz="2200" dirty="0">
                <a:effectLst/>
                <a:hlinkClick r:id="rId4"/>
              </a:rPr>
              <a:t>https://doi.org/10.1207/S15328007SEM1001_4</a:t>
            </a:r>
            <a:endParaRPr lang="en-US" sz="2200" dirty="0">
              <a:effectLst/>
            </a:endParaRPr>
          </a:p>
          <a:p>
            <a:pPr marL="0" indent="0">
              <a:buNone/>
            </a:pPr>
            <a:r>
              <a:rPr lang="en-US" sz="2200" dirty="0"/>
              <a:t>	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37671AB-C552-433D-9100-2FB1DC5C939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CD00"/>
                </a:solidFill>
              </a:rPr>
              <a:t>When statistical power is important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8BB8F8-03F5-4684-B5B5-F330D4BE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641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3AD7C-8174-47BB-9CC6-B4C07F01D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952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“non-monotonic”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e.g., suppose there are four patterns of missingness along variables X1-X4 from a single assessment wave</a:t>
            </a:r>
          </a:p>
          <a:p>
            <a:pPr marL="0" indent="0">
              <a:buNone/>
            </a:pPr>
            <a:r>
              <a:rPr lang="en-US" sz="1800" dirty="0"/>
              <a:t>	¼ of sample is not missing any values</a:t>
            </a:r>
          </a:p>
          <a:p>
            <a:pPr marL="0" indent="0">
              <a:buNone/>
            </a:pPr>
            <a:r>
              <a:rPr lang="en-US" sz="1800" dirty="0"/>
              <a:t>	¼ of sample is missing value on X1</a:t>
            </a:r>
          </a:p>
          <a:p>
            <a:pPr marL="0" indent="0">
              <a:buNone/>
            </a:pPr>
            <a:r>
              <a:rPr lang="en-US" sz="1800" dirty="0"/>
              <a:t>	¼ of sample is missing value on X2</a:t>
            </a:r>
          </a:p>
          <a:p>
            <a:pPr marL="0" indent="0">
              <a:buNone/>
            </a:pPr>
            <a:r>
              <a:rPr lang="en-US" sz="1800" dirty="0"/>
              <a:t>	¼ of sample is missing value on X3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For an analysis relating X1-X4, we could use only ¼ of the sample in a weighted model</a:t>
            </a:r>
          </a:p>
          <a:p>
            <a:pPr marL="0" indent="0">
              <a:buNone/>
            </a:pPr>
            <a:r>
              <a:rPr lang="en-US" sz="1800" dirty="0"/>
              <a:t>	cf. typically, missingness across variables is strongly correlated (the participant skipped the 	assessment wave entirely)</a:t>
            </a:r>
          </a:p>
          <a:p>
            <a:pPr marL="0" indent="0">
              <a:buNone/>
            </a:pPr>
            <a:r>
              <a:rPr lang="en-US" sz="1800" dirty="0"/>
              <a:t>	cf. typically, once a participant misses a longitudinal assessment, they do not return to the study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 contrast, with multiple imputation, we could retain all the cases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37671AB-C552-433D-9100-2FB1DC5C939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CD00"/>
                </a:solidFill>
              </a:rPr>
              <a:t>When the pattern of missingness is very “uneven”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8BB8F8-03F5-4684-B5B5-F330D4BE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434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3AD7C-8174-47BB-9CC6-B4C07F01D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95254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e.g., if you are estimating a structural equation model in </a:t>
            </a:r>
            <a:r>
              <a:rPr lang="en-US" i="1" dirty="0" err="1"/>
              <a:t>M</a:t>
            </a:r>
            <a:r>
              <a:rPr lang="en-US" dirty="0" err="1"/>
              <a:t>plus</a:t>
            </a:r>
            <a:r>
              <a:rPr lang="en-US" dirty="0"/>
              <a:t>, it is easy to use of full-information maximum likelihood (FIML)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discussion of FIML in growth models:</a:t>
            </a:r>
          </a:p>
          <a:p>
            <a:r>
              <a:rPr lang="en-US" dirty="0">
                <a:effectLst/>
              </a:rPr>
              <a:t>Grimm, K. J., Ram, N., &amp; Estabrook, R. (2016). </a:t>
            </a:r>
            <a:r>
              <a:rPr lang="en-US" i="1" dirty="0">
                <a:effectLst/>
              </a:rPr>
              <a:t>Growth Modeling: Structural Equation and Multilevel Modeling Approaches</a:t>
            </a:r>
            <a:r>
              <a:rPr lang="en-US" dirty="0">
                <a:effectLst/>
              </a:rPr>
              <a:t>. Guilford Publications.</a:t>
            </a:r>
          </a:p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37671AB-C552-433D-9100-2FB1DC5C939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>
                <a:solidFill>
                  <a:srgbClr val="FFCD00"/>
                </a:solidFill>
              </a:rPr>
              <a:t>When the analytic model fits nicely with</a:t>
            </a:r>
            <a:br>
              <a:rPr lang="en-US" sz="3000" dirty="0">
                <a:solidFill>
                  <a:srgbClr val="FFCD00"/>
                </a:solidFill>
              </a:rPr>
            </a:br>
            <a:r>
              <a:rPr lang="en-US" sz="3000" dirty="0">
                <a:solidFill>
                  <a:srgbClr val="FFCD00"/>
                </a:solidFill>
              </a:rPr>
              <a:t>a different method of handling missing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8BB8F8-03F5-4684-B5B5-F330D4BE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201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3AD7C-8174-47BB-9CC6-B4C07F01D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9525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Weights are not straightforward to incorporate into multilevel models (aka mixed effect models, random effects models)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You may wish to avoid multilevel models, or you want wish to avoid weighting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b="1" dirty="0">
                <a:solidFill>
                  <a:srgbClr val="182B49"/>
                </a:solidFill>
              </a:rPr>
              <a:t>References (potentially out of date) on how to include survey weights in mixed models:</a:t>
            </a:r>
          </a:p>
          <a:p>
            <a:r>
              <a:rPr lang="en-US" sz="1700" dirty="0">
                <a:effectLst/>
              </a:rPr>
              <a:t>Rabe-</a:t>
            </a:r>
            <a:r>
              <a:rPr lang="en-US" sz="1700" dirty="0" err="1">
                <a:effectLst/>
              </a:rPr>
              <a:t>Hesketh</a:t>
            </a:r>
            <a:r>
              <a:rPr lang="en-US" sz="1700" dirty="0">
                <a:effectLst/>
              </a:rPr>
              <a:t>, S., &amp; </a:t>
            </a:r>
            <a:r>
              <a:rPr lang="en-US" sz="1700" dirty="0" err="1">
                <a:effectLst/>
              </a:rPr>
              <a:t>Skrondal</a:t>
            </a:r>
            <a:r>
              <a:rPr lang="en-US" sz="1700" dirty="0">
                <a:effectLst/>
              </a:rPr>
              <a:t>, A. (2006). Multilevel modelling of complex survey data. </a:t>
            </a:r>
            <a:r>
              <a:rPr lang="en-US" sz="1700" i="1" dirty="0">
                <a:effectLst/>
              </a:rPr>
              <a:t>Journal of the Royal Statistical Society. Series A (Statistics in Society)</a:t>
            </a:r>
            <a:r>
              <a:rPr lang="en-US" sz="1700" dirty="0">
                <a:effectLst/>
              </a:rPr>
              <a:t>, </a:t>
            </a:r>
            <a:r>
              <a:rPr lang="en-US" sz="1700" i="1" dirty="0">
                <a:effectLst/>
              </a:rPr>
              <a:t>169</a:t>
            </a:r>
            <a:r>
              <a:rPr lang="en-US" sz="1700" dirty="0">
                <a:effectLst/>
              </a:rPr>
              <a:t>(4), 805–827. JSTOR.</a:t>
            </a:r>
          </a:p>
          <a:p>
            <a:r>
              <a:rPr lang="en-US" sz="1700" dirty="0">
                <a:effectLst/>
              </a:rPr>
              <a:t>Carle, A. C. (2009). Fitting multilevel models in complex survey data with design weights: Recommendations. </a:t>
            </a:r>
            <a:r>
              <a:rPr lang="en-US" sz="1700" i="1" dirty="0">
                <a:effectLst/>
              </a:rPr>
              <a:t>BMC Medical Research Methodology</a:t>
            </a:r>
            <a:r>
              <a:rPr lang="en-US" sz="1700" dirty="0">
                <a:effectLst/>
              </a:rPr>
              <a:t>, </a:t>
            </a:r>
            <a:r>
              <a:rPr lang="en-US" sz="1700" i="1" dirty="0">
                <a:effectLst/>
              </a:rPr>
              <a:t>9</a:t>
            </a:r>
            <a:r>
              <a:rPr lang="en-US" sz="1700" dirty="0">
                <a:effectLst/>
              </a:rPr>
              <a:t>(1), 49. </a:t>
            </a:r>
            <a:r>
              <a:rPr lang="en-US" sz="1700" dirty="0">
                <a:effectLst/>
                <a:hlinkClick r:id="rId3"/>
              </a:rPr>
              <a:t>https://doi.org/10.1186/1471-2288-9-49</a:t>
            </a:r>
            <a:endParaRPr lang="en-US" sz="1700" dirty="0">
              <a:effectLst/>
            </a:endParaRP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b="1" dirty="0">
                <a:solidFill>
                  <a:srgbClr val="182B49"/>
                </a:solidFill>
              </a:rPr>
              <a:t>Reference if you wish to defend why you didn’t use a multilevel model:</a:t>
            </a:r>
          </a:p>
          <a:p>
            <a:r>
              <a:rPr lang="en-US" sz="1700" dirty="0" err="1">
                <a:effectLst/>
              </a:rPr>
              <a:t>McNeish</a:t>
            </a:r>
            <a:r>
              <a:rPr lang="en-US" sz="1700" dirty="0">
                <a:effectLst/>
              </a:rPr>
              <a:t>, D., Stapleton, L. M., &amp; Silverman, R. D. (2017). On the unnecessary ubiquity of hierarchical linear modeling. </a:t>
            </a:r>
            <a:r>
              <a:rPr lang="en-US" sz="1700" i="1" dirty="0">
                <a:effectLst/>
              </a:rPr>
              <a:t>Psychological Methods</a:t>
            </a:r>
            <a:r>
              <a:rPr lang="en-US" sz="1700" dirty="0">
                <a:effectLst/>
              </a:rPr>
              <a:t>, </a:t>
            </a:r>
            <a:r>
              <a:rPr lang="en-US" sz="1700" i="1" dirty="0">
                <a:effectLst/>
              </a:rPr>
              <a:t>22</a:t>
            </a:r>
            <a:r>
              <a:rPr lang="en-US" sz="1700" dirty="0">
                <a:effectLst/>
              </a:rPr>
              <a:t>(1), 114. </a:t>
            </a:r>
            <a:r>
              <a:rPr lang="en-US" sz="1700" dirty="0">
                <a:effectLst/>
                <a:hlinkClick r:id="rId4"/>
              </a:rPr>
              <a:t>https://doi.org/10.1037/met0000078</a:t>
            </a:r>
            <a:endParaRPr lang="en-US" sz="1700" dirty="0">
              <a:effectLst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37671AB-C552-433D-9100-2FB1DC5C939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CD00"/>
                </a:solidFill>
              </a:rPr>
              <a:t>Potentially, if using multilevel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8BB8F8-03F5-4684-B5B5-F330D4BE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474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0EBD98-C455-4D1E-885F-B3EBA275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74900"/>
            <a:ext cx="12192000" cy="2108200"/>
          </a:xfrm>
          <a:solidFill>
            <a:srgbClr val="182B49"/>
          </a:solidFill>
        </p:spPr>
        <p:txBody>
          <a:bodyPr anchor="ctr" anchorCtr="0">
            <a:noAutofit/>
          </a:bodyPr>
          <a:lstStyle/>
          <a:p>
            <a:r>
              <a:rPr lang="en-US" sz="5000" dirty="0">
                <a:solidFill>
                  <a:srgbClr val="FFCD00"/>
                </a:solidFill>
              </a:rPr>
              <a:t>WRAPPING UP</a:t>
            </a:r>
          </a:p>
        </p:txBody>
      </p:sp>
    </p:spTree>
    <p:extLst>
      <p:ext uri="{BB962C8B-B14F-4D97-AF65-F5344CB8AC3E}">
        <p14:creationId xmlns:p14="http://schemas.microsoft.com/office/powerpoint/2010/main" val="7930392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3AD7C-8174-47BB-9CC6-B4C07F01D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9525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10.1016/j.jadohealth.2021.06.015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10.1073/pnas.2109860118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10.1007/s10802-021-00896-9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the supplements of each paper for examples of how to describe the process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37671AB-C552-433D-9100-2FB1DC5C939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CD00"/>
                </a:solidFill>
              </a:rPr>
              <a:t>Examples of ABCD papers in which I have</a:t>
            </a:r>
            <a:br>
              <a:rPr lang="en-US" sz="3600" dirty="0">
                <a:solidFill>
                  <a:srgbClr val="FFCD00"/>
                </a:solidFill>
              </a:rPr>
            </a:br>
            <a:r>
              <a:rPr lang="en-US" sz="3600" dirty="0">
                <a:solidFill>
                  <a:srgbClr val="FFCD00"/>
                </a:solidFill>
              </a:rPr>
              <a:t>applied this style of weighting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8BB8F8-03F5-4684-B5B5-F330D4BE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523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37671AB-C552-433D-9100-2FB1DC5C939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CD00"/>
                </a:solidFill>
              </a:rPr>
              <a:t>Examples of ABCD papers in which I have</a:t>
            </a:r>
            <a:br>
              <a:rPr lang="en-US" sz="3600" dirty="0">
                <a:solidFill>
                  <a:srgbClr val="FFCD00"/>
                </a:solidFill>
              </a:rPr>
            </a:br>
            <a:r>
              <a:rPr lang="en-US" sz="3600" dirty="0">
                <a:solidFill>
                  <a:srgbClr val="FFCD00"/>
                </a:solidFill>
              </a:rPr>
              <a:t>applied this style of weighting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8BB8F8-03F5-4684-B5B5-F330D4BE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69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5F157B-EE2E-4DDE-9280-128D5EAB1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113" y="1605588"/>
            <a:ext cx="7189520" cy="493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12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92A2-BFDD-4D23-AF28-4D29FC25A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Observations that are not included in the sample will not be included in the analysis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If the sample differs from the target population along a parameter of interest (e.g., mean, regression coefficient), then…</a:t>
            </a:r>
          </a:p>
          <a:p>
            <a:pPr marL="0" indent="0">
              <a:buNone/>
            </a:pPr>
            <a:r>
              <a:rPr lang="en-US" sz="2600" dirty="0"/>
              <a:t>	Estimates will be biased</a:t>
            </a:r>
          </a:p>
          <a:p>
            <a:pPr marL="0" indent="0">
              <a:buNone/>
            </a:pPr>
            <a:r>
              <a:rPr lang="en-US" sz="2600" dirty="0"/>
              <a:t>	Scientific conclusions may be wrong	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3FA68B-8DDE-491F-B89A-A29F6F19D04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CD00"/>
                </a:solidFill>
              </a:rPr>
              <a:t>Why is sample non-representativeness a problem?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0AF19-98E2-4A84-9945-482A0F0A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807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3AD7C-8174-47BB-9CC6-B4C07F01D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9525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Lumley, T. (2003). Analysis of complex survey samples. </a:t>
            </a:r>
            <a:r>
              <a:rPr lang="en-US" sz="1400" i="1" dirty="0"/>
              <a:t>Journal of Statistical Software</a:t>
            </a:r>
            <a:r>
              <a:rPr lang="en-US" sz="1400" dirty="0"/>
              <a:t>, </a:t>
            </a:r>
            <a:r>
              <a:rPr lang="en-US" sz="1400" i="1" dirty="0"/>
              <a:t>9</a:t>
            </a:r>
            <a:r>
              <a:rPr lang="en-US" sz="1400" dirty="0"/>
              <a:t>(8), 1–19.</a:t>
            </a:r>
          </a:p>
          <a:p>
            <a:pPr marL="0" indent="0">
              <a:buNone/>
            </a:pPr>
            <a:r>
              <a:rPr lang="en-US" sz="1400" dirty="0"/>
              <a:t>	See all the vignettes included in the </a:t>
            </a:r>
            <a:r>
              <a:rPr lang="en-US" sz="1400" dirty="0">
                <a:latin typeface="Courier"/>
              </a:rPr>
              <a:t>survey</a:t>
            </a:r>
            <a:r>
              <a:rPr lang="en-US" sz="1400" dirty="0"/>
              <a:t> package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Seaman, S. R., &amp; White, I. R. (2013). Review of inverse probability weighting for dealing with missing data. </a:t>
            </a:r>
            <a:r>
              <a:rPr lang="en-US" sz="1400" i="1" dirty="0"/>
              <a:t>Statistical Methods in Medical Research</a:t>
            </a:r>
            <a:r>
              <a:rPr lang="en-US" sz="1400" dirty="0"/>
              <a:t>, </a:t>
            </a:r>
            <a:r>
              <a:rPr lang="en-US" sz="1400" i="1" dirty="0"/>
              <a:t>22</a:t>
            </a:r>
            <a:r>
              <a:rPr lang="en-US" sz="1400" dirty="0"/>
              <a:t>(3), 278–295.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 err="1">
                <a:solidFill>
                  <a:srgbClr val="182B49"/>
                </a:solidFill>
                <a:effectLst/>
              </a:rPr>
              <a:t>Heeringa</a:t>
            </a:r>
            <a:r>
              <a:rPr lang="en-US" sz="1400" b="1" dirty="0">
                <a:solidFill>
                  <a:srgbClr val="182B49"/>
                </a:solidFill>
                <a:effectLst/>
              </a:rPr>
              <a:t>, S. G., &amp; Berglund, P. A. (2020). A guide for population-based analysis of the Adolescent Brain Cognitive Development (ABCD) study baseline data. </a:t>
            </a:r>
            <a:r>
              <a:rPr lang="en-US" sz="1400" b="1" i="1" dirty="0" err="1">
                <a:solidFill>
                  <a:srgbClr val="182B49"/>
                </a:solidFill>
                <a:effectLst/>
              </a:rPr>
              <a:t>BioRxiv</a:t>
            </a:r>
            <a:r>
              <a:rPr lang="en-US" sz="1400" b="1" dirty="0">
                <a:solidFill>
                  <a:srgbClr val="182B49"/>
                </a:solidFill>
                <a:effectLst/>
              </a:rPr>
              <a:t>, 2020.02.10.942011.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 err="1">
                <a:solidFill>
                  <a:srgbClr val="182B49"/>
                </a:solidFill>
              </a:rPr>
              <a:t>Heeringa</a:t>
            </a:r>
            <a:r>
              <a:rPr lang="en-US" sz="1400" b="1" dirty="0">
                <a:solidFill>
                  <a:srgbClr val="182B49"/>
                </a:solidFill>
              </a:rPr>
              <a:t>, S. G., West, B. T., &amp; Berglund, P. A. (2017). </a:t>
            </a:r>
            <a:r>
              <a:rPr lang="en-US" sz="1400" b="1" i="1" dirty="0">
                <a:solidFill>
                  <a:srgbClr val="182B49"/>
                </a:solidFill>
              </a:rPr>
              <a:t>Applied Survey Data Analysis</a:t>
            </a:r>
            <a:r>
              <a:rPr lang="en-US" sz="1400" b="1" dirty="0">
                <a:solidFill>
                  <a:srgbClr val="182B49"/>
                </a:solidFill>
              </a:rPr>
              <a:t>. CRC Press.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Lohr</a:t>
            </a:r>
            <a:r>
              <a:rPr lang="en-US" sz="1400" dirty="0"/>
              <a:t>, S. L. (2019). </a:t>
            </a:r>
            <a:r>
              <a:rPr lang="en-US" sz="1400" i="1" dirty="0"/>
              <a:t>Sampling: Design and Analysis</a:t>
            </a:r>
            <a:r>
              <a:rPr lang="en-US" sz="1400" dirty="0"/>
              <a:t> (2nd ed.). CRC Press.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Author of the </a:t>
            </a:r>
            <a:r>
              <a:rPr lang="en-US" sz="1400" dirty="0">
                <a:latin typeface="Courier"/>
              </a:rPr>
              <a:t>survey</a:t>
            </a:r>
            <a:r>
              <a:rPr lang="en-US" sz="1400" dirty="0"/>
              <a:t> package, Thomas Lumley, is very responsive in my experience: &lt;</a:t>
            </a:r>
            <a:r>
              <a:rPr lang="en-US" sz="1400" b="0" i="0" u="sng" dirty="0">
                <a:solidFill>
                  <a:srgbClr val="0000CC"/>
                </a:solidFill>
                <a:effectLst/>
                <a:latin typeface="inherit"/>
                <a:hlinkClick r:id="rId3" tooltip="Send email to t.lumley@auckland.ac.nz"/>
              </a:rPr>
              <a:t>t.lumley@auckland.ac.nz</a:t>
            </a:r>
            <a:r>
              <a:rPr lang="en-US" sz="1400" u="sng" dirty="0">
                <a:solidFill>
                  <a:srgbClr val="000000"/>
                </a:solidFill>
                <a:latin typeface="inherit"/>
              </a:rPr>
              <a:t>&gt;</a:t>
            </a:r>
            <a:endParaRPr lang="en-US" sz="1400" dirty="0"/>
          </a:p>
          <a:p>
            <a:pPr marL="0" indent="0">
              <a:buNone/>
            </a:pPr>
            <a:endParaRPr lang="en-US" sz="1400" b="1" dirty="0">
              <a:solidFill>
                <a:srgbClr val="182B49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182B49"/>
                </a:solidFill>
              </a:rPr>
              <a:t>Email me questions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37671AB-C552-433D-9100-2FB1DC5C939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CD00"/>
                </a:solidFill>
              </a:rPr>
              <a:t>References for further reading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8BB8F8-03F5-4684-B5B5-F330D4BE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80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0EBD98-C455-4D1E-885F-B3EBA275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74900"/>
            <a:ext cx="12192000" cy="2108200"/>
          </a:xfrm>
          <a:solidFill>
            <a:srgbClr val="182B49"/>
          </a:solidFill>
        </p:spPr>
        <p:txBody>
          <a:bodyPr anchor="ctr" anchorCtr="0">
            <a:noAutofit/>
          </a:bodyPr>
          <a:lstStyle/>
          <a:p>
            <a:r>
              <a:rPr lang="en-US" sz="10000" dirty="0">
                <a:solidFill>
                  <a:srgbClr val="FFCD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76089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92A2-BFDD-4D23-AF28-4D29FC25A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182B49"/>
                </a:solidFill>
              </a:rPr>
              <a:t>Example: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We want to estimate the prevalence of suicidal ideation among children ages 9-10 in the United States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Youth from families experiencing chronic poverty are about 2 times more likely to experience suicidal ideation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3FA68B-8DDE-491F-B89A-A29F6F19D04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CD00"/>
                </a:solidFill>
              </a:rPr>
              <a:t>Why is sample non-representativeness a problem?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0AF19-98E2-4A84-9945-482A0F0A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23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92A2-BFDD-4D23-AF28-4D29FC25A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True prevalence of suicidal ideation in those without chronic poverty = 10%</a:t>
            </a:r>
          </a:p>
          <a:p>
            <a:pPr marL="0" indent="0">
              <a:buNone/>
            </a:pPr>
            <a:r>
              <a:rPr lang="en-US" sz="2200" dirty="0"/>
              <a:t>True prevalence of suicidal ideation in those with chronic poverty = 20%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Prevalence of chronic poverty in our sample = 5%</a:t>
            </a:r>
          </a:p>
          <a:p>
            <a:pPr marL="0" indent="0">
              <a:buNone/>
            </a:pPr>
            <a:r>
              <a:rPr lang="en-US" sz="2200" dirty="0"/>
              <a:t>True prevalence of chronic poverty = 20%</a:t>
            </a:r>
          </a:p>
          <a:p>
            <a:pPr marL="0" indent="0">
              <a:buNone/>
            </a:pPr>
            <a:r>
              <a:rPr lang="en-US" sz="2200" dirty="0"/>
              <a:t>	The sample underrepresents youth in chronic poverty, who are</a:t>
            </a:r>
            <a:br>
              <a:rPr lang="en-US" sz="2200" dirty="0"/>
            </a:br>
            <a:r>
              <a:rPr lang="en-US" sz="2200" dirty="0"/>
              <a:t>	more likely to report suicidal ideation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True prevalence of suicidal ideation in population = (0.80 * 0.10) + (0.20 * 0.20) = 12%</a:t>
            </a:r>
          </a:p>
          <a:p>
            <a:pPr marL="0" indent="0">
              <a:buNone/>
            </a:pPr>
            <a:r>
              <a:rPr lang="en-US" sz="2200" dirty="0"/>
              <a:t>Apparent prevalence of suicidal ideation, per sample = (0.95 * 0.10) + (0.05 * 0.20) = 10.5%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b="1" dirty="0">
                <a:solidFill>
                  <a:srgbClr val="182B49"/>
                </a:solidFill>
              </a:rPr>
              <a:t>Too low!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3FA68B-8DDE-491F-B89A-A29F6F19D04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CD00"/>
                </a:solidFill>
              </a:rPr>
              <a:t>Why is sample non-representativeness a problem?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0AF19-98E2-4A84-9945-482A0F0A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D4B-D160-49DC-9D76-E500E33A51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74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5262</TotalTime>
  <Words>5663</Words>
  <Application>Microsoft Macintosh PowerPoint</Application>
  <PresentationFormat>Widescreen</PresentationFormat>
  <Paragraphs>874</Paragraphs>
  <Slides>71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Courier</vt:lpstr>
      <vt:lpstr>inherit</vt:lpstr>
      <vt:lpstr>Times New Roman</vt:lpstr>
      <vt:lpstr>Office Theme</vt:lpstr>
      <vt:lpstr>Weighting as a Strategy to Address Missing Data and Improve Sample Representativeness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DO WEIGHTS 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CREATE WEIGHTS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USE WEIGHTS DURING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APPLYING WEIGHTING IN THE ABCD STUDY</vt:lpstr>
      <vt:lpstr>PowerPoint Presentation</vt:lpstr>
      <vt:lpstr>PowerPoint Presentation</vt:lpstr>
      <vt:lpstr>PowerPoint Presentation</vt:lpstr>
      <vt:lpstr>Extend the acs_raked_propensity_score to improve sample representativeness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“LONGITUDINAL” WEIGHTS</vt:lpstr>
      <vt:lpstr>PowerPoint Presentation</vt:lpstr>
      <vt:lpstr>PowerPoint Presentation</vt:lpstr>
      <vt:lpstr>PowerPoint Presentation</vt:lpstr>
      <vt:lpstr>TRIMMING, TRUNCATING, RAKING, OR CALIBRATING WEIGHTS</vt:lpstr>
      <vt:lpstr>PowerPoint Presentation</vt:lpstr>
      <vt:lpstr>PowerPoint Presentation</vt:lpstr>
      <vt:lpstr>PowerPoint Presentation</vt:lpstr>
      <vt:lpstr>PowerPoint Presentation</vt:lpstr>
      <vt:lpstr>WHAT IF THERE ARE MISSING VALUES ON THE VARIABLES IN THE WEIGHTS MODEL?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NOT TO WEIGHT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WRAPPING UP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Pelham, William</dc:creator>
  <cp:lastModifiedBy>wpelham</cp:lastModifiedBy>
  <cp:revision>952</cp:revision>
  <dcterms:created xsi:type="dcterms:W3CDTF">2021-06-13T21:00:40Z</dcterms:created>
  <dcterms:modified xsi:type="dcterms:W3CDTF">2022-10-17T20:51:09Z</dcterms:modified>
</cp:coreProperties>
</file>