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1905" r:id="rId3"/>
    <p:sldId id="1903" r:id="rId4"/>
    <p:sldId id="1907" r:id="rId5"/>
    <p:sldId id="1913" r:id="rId6"/>
    <p:sldId id="1919" r:id="rId7"/>
    <p:sldId id="1910" r:id="rId8"/>
    <p:sldId id="1915" r:id="rId9"/>
    <p:sldId id="1914" r:id="rId10"/>
    <p:sldId id="1924" r:id="rId11"/>
    <p:sldId id="1917" r:id="rId12"/>
    <p:sldId id="1918" r:id="rId13"/>
    <p:sldId id="1916" r:id="rId14"/>
    <p:sldId id="1921" r:id="rId15"/>
    <p:sldId id="1920" r:id="rId16"/>
    <p:sldId id="1922" r:id="rId17"/>
    <p:sldId id="192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7A4"/>
    <a:srgbClr val="C78932"/>
    <a:srgbClr val="3290C7"/>
    <a:srgbClr val="B9750B"/>
    <a:srgbClr val="768F3B"/>
    <a:srgbClr val="107F71"/>
    <a:srgbClr val="15AA96"/>
    <a:srgbClr val="F89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DDAF9-243D-4C0E-863F-73CAD3AFC067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FA4A7-4FBA-4748-8F76-A81223AA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6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28622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6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93224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9652-A567-4410-9BD3-592DE33A8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ABA5-71BF-4DE6-AE18-E66CF5FB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239D-668E-43EF-9031-DA67437F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FF74-5E03-4D80-BE3B-8BB5816F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25FB-F262-42DC-9420-5A8564F4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0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02F7-F716-4101-ADEE-41A94981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AE0B5-8867-4389-8B53-50541DFD1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9FC8-158F-402D-B9EE-25FDF772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AC887-DE59-47BF-8FC4-3163BC5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03A-6B62-4F5B-85D3-FA30E047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958-DB88-463C-BE33-90F8A8D6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0444-0FE4-4B08-BC8E-3DD32BCB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0853-4862-4B20-81BF-3E53859C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009D-E305-4E81-BAD5-D6544D8E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5AC8-D42A-4AD5-82FA-CFFAF0D0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2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4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29852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184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12192000" cy="3372155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999170" y="622368"/>
            <a:ext cx="2193661" cy="2193005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3682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037074" y="1473951"/>
            <a:ext cx="1900009" cy="203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090404" y="1473951"/>
            <a:ext cx="1900009" cy="2038757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143733" y="1473951"/>
            <a:ext cx="1900009" cy="2038757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7201589" y="1473951"/>
            <a:ext cx="1900009" cy="2038757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9254918" y="1473951"/>
            <a:ext cx="1900009" cy="2038757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19508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57321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969558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3763524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75761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38789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51026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9113800" y="4002003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8926037" y="4552559"/>
            <a:ext cx="2270884" cy="123110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44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914400" y="3775204"/>
            <a:ext cx="1036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952359" y="3655460"/>
            <a:ext cx="239488" cy="239488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4613616" y="3653343"/>
            <a:ext cx="239488" cy="239488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7274873" y="3655460"/>
            <a:ext cx="239488" cy="239488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9936129" y="3655460"/>
            <a:ext cx="239488" cy="239488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60" tIns="0" rIns="0" rtlCol="0" anchor="ctr"/>
          <a:lstStyle/>
          <a:p>
            <a:pPr algn="ctr"/>
            <a:endParaRPr lang="en-US" sz="32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356062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1272821" y="1963502"/>
            <a:ext cx="1570496" cy="157002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79204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04282" y="237556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8842405" y="1791395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073825" y="1901614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86062" y="2372087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888733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20153" y="434516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2390" y="4841305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6224109" y="3997078"/>
            <a:ext cx="2358195" cy="181179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2400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6455529" y="4332332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7766" y="4815639"/>
            <a:ext cx="2270884" cy="86032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3933711" y="4041773"/>
            <a:ext cx="1570496" cy="1570028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390369" y="4041773"/>
            <a:ext cx="1570496" cy="1570028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6600780" y="1963502"/>
            <a:ext cx="1570496" cy="1570028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F96-CD9F-4522-BDE5-0793E76B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B25E-C4C7-400D-8BE9-28F0BE013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097C-F4EB-4351-A5CD-6A0B7A44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4FA2-F263-45FF-915B-24F4CB18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074-8BAF-4A9F-8DBE-807B9E96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41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0389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25789" y="2087867"/>
            <a:ext cx="2444555" cy="2443827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20356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146121" y="3102893"/>
            <a:ext cx="2444555" cy="2443827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152501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66453" y="2087867"/>
            <a:ext cx="2444555" cy="2443827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74101" y="2555420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586785" y="3102893"/>
            <a:ext cx="2444555" cy="2443827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8581717" y="4639711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307117" y="2087867"/>
            <a:ext cx="2444555" cy="2443827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6005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36663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736664" y="3227943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736664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5014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3501467" y="3227943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5014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2446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6244667" y="3227943"/>
            <a:ext cx="2481605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446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8987866" y="1409834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8987867" y="3227943"/>
            <a:ext cx="2481605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8987867" y="3241367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736663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36664" y="5789416"/>
            <a:ext cx="2481605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736664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35014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501467" y="5789416"/>
            <a:ext cx="2481605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35014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62446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5" name="Rectangle 64"/>
          <p:cNvSpPr/>
          <p:nvPr userDrawn="1"/>
        </p:nvSpPr>
        <p:spPr>
          <a:xfrm>
            <a:off x="6244667" y="5789416"/>
            <a:ext cx="2481605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62446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8987866" y="3971308"/>
            <a:ext cx="2481605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8987867" y="5789416"/>
            <a:ext cx="2481605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8987867" y="5802840"/>
            <a:ext cx="248160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3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698366" y="3924011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698366" y="1585988"/>
            <a:ext cx="2552859" cy="22481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696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27118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8393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3449819" y="3924011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3449819" y="1585988"/>
            <a:ext cx="2552859" cy="22481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21072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3778571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3590807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6184767" y="3924011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6184767" y="1585988"/>
            <a:ext cx="2552859" cy="22481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256020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6513519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6325755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8905341" y="3924011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8905341" y="1585988"/>
            <a:ext cx="2552859" cy="22481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8976595" y="1656441"/>
            <a:ext cx="2413899" cy="207507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9234093" y="4091836"/>
            <a:ext cx="189535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9046330" y="4591059"/>
            <a:ext cx="2270884" cy="144652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08767"/>
            <a:ext cx="3251200" cy="3250227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88393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3394707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6832851" y="586846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9245584" y="5027960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5144167" y="5166947"/>
            <a:ext cx="1895355" cy="508973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4199" y="2411930"/>
            <a:ext cx="2523744" cy="2522991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080512" y="3281310"/>
            <a:ext cx="2523744" cy="252299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518656" y="3281310"/>
            <a:ext cx="2523744" cy="252299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8931389" y="2411930"/>
            <a:ext cx="2523744" cy="2522991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7862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301116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99316" y="1963503"/>
            <a:ext cx="1559685" cy="1559220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01116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1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279900" y="1963503"/>
            <a:ext cx="1559685" cy="1559220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5981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9664700" y="1937835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7962900" y="1963503"/>
            <a:ext cx="1559685" cy="1559220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9664700" y="2488391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2301116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599316" y="4009013"/>
            <a:ext cx="1559685" cy="1559220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2301116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5981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279900" y="4009013"/>
            <a:ext cx="1559685" cy="1559220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5981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9664700" y="3983344"/>
            <a:ext cx="1851785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1" baseline="0">
                <a:solidFill>
                  <a:schemeClr val="accent6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962900" y="4009013"/>
            <a:ext cx="1559685" cy="1559220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9664700" y="4533900"/>
            <a:ext cx="1851785" cy="114381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6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872965" y="1833721"/>
            <a:ext cx="5069416" cy="2245752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1129851" y="2005621"/>
            <a:ext cx="1868376" cy="1901952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92100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1511762"/>
            <a:ext cx="369811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83239" y="1511762"/>
            <a:ext cx="3708763" cy="2841945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698114" y="1511764"/>
            <a:ext cx="4785125" cy="2841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9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019190" y="1431959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019190" y="3429000"/>
            <a:ext cx="5299844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410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9042400" y="3251201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448268" y="4703206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042400" y="1786333"/>
            <a:ext cx="2540000" cy="1365603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448268" y="1817965"/>
            <a:ext cx="2540000" cy="134119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6448268" y="3254528"/>
            <a:ext cx="2540000" cy="1365603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9042400" y="4706533"/>
            <a:ext cx="2540000" cy="1365603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6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554382" y="1694000"/>
            <a:ext cx="2274957" cy="2034883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362662" y="1694000"/>
            <a:ext cx="2274957" cy="2034883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554382" y="3947368"/>
            <a:ext cx="2274957" cy="2034883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9362662" y="3947368"/>
            <a:ext cx="2274957" cy="2034883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829339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177721" y="1694000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829339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177721" y="3947368"/>
            <a:ext cx="3180523" cy="2034883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633293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6267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633293" y="44416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626267" y="41416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9458587" y="2243103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9451561" y="1943100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9458587" y="4492475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9451561" y="4192472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5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C8AA-5C4D-40FE-B568-E3E172C4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61DE8-39EA-4A24-B712-63C7A1BB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0A7A-E6B0-4A5A-8FFD-5A199660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988C-5FB9-4A7A-90A5-1C0E5B9C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361-4C02-4377-AD04-ACED51CE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95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686200"/>
            <a:ext cx="2438400" cy="224300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4876800" y="1686200"/>
            <a:ext cx="2438400" cy="224300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9753600" y="1686200"/>
            <a:ext cx="2438400" cy="224300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7315200" y="3929200"/>
            <a:ext cx="2438400" cy="224300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2438400" y="3929200"/>
            <a:ext cx="2438400" cy="224300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4384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1686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876800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9732043" y="3929200"/>
            <a:ext cx="2438400" cy="2243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58755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51729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2603101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2596075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5054334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5047308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7485709" y="4613636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7478683" y="4313633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9955626" y="2307681"/>
            <a:ext cx="2084508" cy="127877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9948600" y="2007679"/>
            <a:ext cx="2090344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71807" y="1496124"/>
            <a:ext cx="2446415" cy="379312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561387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34035" y="1496124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6211310" y="3493167"/>
            <a:ext cx="2372660" cy="179608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3552748" y="3427294"/>
            <a:ext cx="2381299" cy="1861956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8925396" y="3417134"/>
            <a:ext cx="2381299" cy="1872116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6211309" y="1496124"/>
            <a:ext cx="2381299" cy="1876243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373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6333439" y="1907853"/>
            <a:ext cx="2381299" cy="139212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8943340" y="1907853"/>
            <a:ext cx="2381299" cy="139212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6333439" y="3356131"/>
            <a:ext cx="2381299" cy="1393668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8943340" y="3356131"/>
            <a:ext cx="2381299" cy="1393668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91856" y="1907853"/>
            <a:ext cx="5178745" cy="284194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4050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337124"/>
            <a:ext cx="12170443" cy="300659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2493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90995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0995" y="3221854"/>
            <a:ext cx="3469532" cy="5612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828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344200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344201" y="3221854"/>
            <a:ext cx="3469532" cy="561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34033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8094767" y="1416445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094767" y="3221854"/>
            <a:ext cx="3469532" cy="5612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8184600" y="3363020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90995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590995" y="5796160"/>
            <a:ext cx="3469532" cy="56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0828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344200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4344201" y="5796160"/>
            <a:ext cx="3469532" cy="5612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4434033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094767" y="3990752"/>
            <a:ext cx="3469533" cy="180540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8094767" y="5796160"/>
            <a:ext cx="3469532" cy="561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8184600" y="5937327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4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75960" y="4674776"/>
            <a:ext cx="2415165" cy="1337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3408214" y="4674776"/>
            <a:ext cx="2415165" cy="13373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75961" y="1571392"/>
            <a:ext cx="515892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5620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0646" y="1431958"/>
            <a:ext cx="4214343" cy="28419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203696" y="1431958"/>
            <a:ext cx="7988304" cy="2841945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2644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70441" cy="396666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80609" y="1639333"/>
            <a:ext cx="4908153" cy="430132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493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249619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310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4286-22FA-4491-A182-A5C1AF07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D558-D4CB-48BC-913D-EAF8BA6BD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38003-8463-4031-829B-CEAEC784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1577F-BBB2-44CD-A4FE-40D41414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A0139-CFF0-4CFA-9A63-0E476F79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17B3B-A787-444E-ABE1-3871910F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61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942381" cy="68580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86416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87251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171140" y="3992397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3348317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995061" y="1611404"/>
            <a:ext cx="2677296" cy="220173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3348317" y="3813144"/>
            <a:ext cx="2677296" cy="238099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333" dirty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87251" y="1611405"/>
            <a:ext cx="2677296" cy="23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endParaRPr lang="en-US" sz="5867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6171140" y="1611404"/>
            <a:ext cx="2677296" cy="238099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9170">
              <a:spcBef>
                <a:spcPct val="20000"/>
              </a:spcBef>
              <a:defRPr/>
            </a:pPr>
            <a:r>
              <a:rPr lang="en-US" sz="1333" dirty="0"/>
              <a:t> </a:t>
            </a:r>
          </a:p>
          <a:p>
            <a:pPr lvl="0" algn="ctr" defTabSz="1219170">
              <a:spcBef>
                <a:spcPct val="20000"/>
              </a:spcBef>
              <a:defRPr/>
            </a:pP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600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sz="2133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8995061" y="3813144"/>
            <a:ext cx="2677296" cy="23809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spcBef>
                <a:spcPct val="20000"/>
              </a:spcBef>
              <a:defRPr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86301" y="2195018"/>
            <a:ext cx="5030956" cy="2697948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3" y="2182184"/>
            <a:ext cx="5030956" cy="271078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6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2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293323" y="5193235"/>
            <a:ext cx="5016911" cy="84679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6286299" y="4918632"/>
            <a:ext cx="5030957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865264" y="1672313"/>
            <a:ext cx="501691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896710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6293321" y="1672313"/>
            <a:ext cx="501691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6324767" y="1773356"/>
            <a:ext cx="4954023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58244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5267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8241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865265" y="1710413"/>
            <a:ext cx="3315472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990156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4450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520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450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Rectangle 82"/>
          <p:cNvSpPr/>
          <p:nvPr userDrawn="1"/>
        </p:nvSpPr>
        <p:spPr>
          <a:xfrm>
            <a:off x="4452024" y="1710413"/>
            <a:ext cx="3315472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69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8026403" y="2220285"/>
            <a:ext cx="3322493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8033425" y="5155135"/>
            <a:ext cx="3315472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8026400" y="4880532"/>
            <a:ext cx="3324755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8" name="Rectangle 87"/>
          <p:cNvSpPr/>
          <p:nvPr userDrawn="1"/>
        </p:nvSpPr>
        <p:spPr>
          <a:xfrm>
            <a:off x="8033424" y="1710413"/>
            <a:ext cx="3315472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8158315" y="1830583"/>
            <a:ext cx="306569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8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76100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4149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7123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768022" y="1604356"/>
            <a:ext cx="2490284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1829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511630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44778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3437752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3518651" y="1604356"/>
            <a:ext cx="2490284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3612458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246042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6179190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6172164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49" name="Rectangle 48"/>
          <p:cNvSpPr/>
          <p:nvPr userDrawn="1"/>
        </p:nvSpPr>
        <p:spPr>
          <a:xfrm>
            <a:off x="6253063" y="1604356"/>
            <a:ext cx="2490284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6346870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8963878" y="2114227"/>
            <a:ext cx="2495557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8897026" y="5028135"/>
            <a:ext cx="2576857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8890000" y="4753532"/>
            <a:ext cx="2584072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8970899" y="1604356"/>
            <a:ext cx="2490284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9064706" y="1724526"/>
            <a:ext cx="2302671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01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7077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0392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90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8" name="Rectangle 77"/>
          <p:cNvSpPr/>
          <p:nvPr userDrawn="1"/>
        </p:nvSpPr>
        <p:spPr>
          <a:xfrm>
            <a:off x="677800" y="1622925"/>
            <a:ext cx="2049781" cy="5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501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6311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96259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789232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6" name="Rectangle 65"/>
          <p:cNvSpPr/>
          <p:nvPr userDrawn="1"/>
        </p:nvSpPr>
        <p:spPr>
          <a:xfrm>
            <a:off x="2870132" y="1622925"/>
            <a:ext cx="2049781" cy="5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94734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505939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992547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4985520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1" name="Rectangle 70"/>
          <p:cNvSpPr/>
          <p:nvPr userDrawn="1"/>
        </p:nvSpPr>
        <p:spPr>
          <a:xfrm>
            <a:off x="5066420" y="1622925"/>
            <a:ext cx="2049781" cy="5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514363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7251248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7184396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7177369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1" name="Rectangle 80"/>
          <p:cNvSpPr/>
          <p:nvPr userDrawn="1"/>
        </p:nvSpPr>
        <p:spPr>
          <a:xfrm>
            <a:off x="7258270" y="1622925"/>
            <a:ext cx="2049781" cy="5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7335483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9437020" y="2132797"/>
            <a:ext cx="2054121" cy="2522991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9370168" y="5059404"/>
            <a:ext cx="2121040" cy="846795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467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9363141" y="4784801"/>
            <a:ext cx="2126979" cy="25704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accent5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9444042" y="1622925"/>
            <a:ext cx="2049781" cy="50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9521255" y="1743095"/>
            <a:ext cx="1895355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612067" y="1872883"/>
            <a:ext cx="5176696" cy="2707424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38696" y="2013587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97994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5133752" y="1731349"/>
            <a:ext cx="1945525" cy="4155551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268894" y="2303485"/>
            <a:ext cx="1675244" cy="3043737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28403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4365005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4438652" y="1934377"/>
            <a:ext cx="3403643" cy="2708115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00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sz="2400" dirty="0"/>
                <a:t> </a:t>
              </a: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sz="2400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593535" y="2062632"/>
            <a:ext cx="3090911" cy="1747861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75822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4363412"/>
            <a:ext cx="12192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4365006"/>
            <a:ext cx="12192000" cy="2492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903452" y="1431958"/>
            <a:ext cx="2196983" cy="4642471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501393" y="6074429"/>
            <a:ext cx="3094309" cy="317500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7921" y="2085073"/>
            <a:ext cx="1871539" cy="338644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013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DCD-74FD-40A6-8DFE-CC33B1A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A80E-95EA-440F-8F57-7F4056BF7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0E83-9DE2-41FB-B42C-968F06E3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C722E-19C1-4BA4-B74D-00AA2B64D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D954E-65AA-42EA-8306-9BE93B6E5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50F82-3C33-4D10-9950-4FE1A1B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96A01-B82D-4006-9433-F2B1B720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33B9B-40B6-4190-A4D2-898DF48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40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558336" y="1602393"/>
            <a:ext cx="5867577" cy="4668552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2400" dirty="0"/>
                <a:t> </a:t>
              </a:r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808961" y="1823491"/>
            <a:ext cx="5344831" cy="30131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9955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878174" y="1674245"/>
            <a:ext cx="4435653" cy="574884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286721" y="2170340"/>
            <a:ext cx="3566033" cy="4768328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159517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996304" y="1975549"/>
            <a:ext cx="5176696" cy="2707424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822933" y="2116253"/>
            <a:ext cx="3535163" cy="218089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81812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6584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32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6584" y="825950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8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6731802"/>
            <a:ext cx="12192000" cy="12619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11496242" y="317598"/>
            <a:ext cx="384047" cy="314532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89494" y="263969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6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3461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157321" y="1963502"/>
            <a:ext cx="1895355" cy="189478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763524" y="1963502"/>
            <a:ext cx="1895355" cy="1894789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438789" y="1963502"/>
            <a:ext cx="1895355" cy="1894789"/>
          </a:xfrm>
          <a:prstGeom prst="roundRect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9113800" y="1963502"/>
            <a:ext cx="1895355" cy="1894789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46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 txBox="1">
            <a:spLocks/>
          </p:cNvSpPr>
          <p:nvPr userDrawn="1"/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13754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13754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7" grpId="0" animBg="1"/>
      <p:bldP spid="40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936802" y="2035606"/>
            <a:ext cx="3915359" cy="3915359"/>
          </a:xfrm>
          <a:prstGeom prst="ellipse">
            <a:avLst/>
          </a:prstGeom>
          <a:noFill/>
          <a:ln w="19050">
            <a:solidFill>
              <a:schemeClr val="tx2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5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408759" y="3327601"/>
            <a:ext cx="1330252" cy="1329856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3251201" y="1499451"/>
            <a:ext cx="1330252" cy="1329856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045690" y="3337761"/>
            <a:ext cx="1330252" cy="1329856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229355" y="5147144"/>
            <a:ext cx="1330252" cy="1329856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2350" y="473763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560425" y="590018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r" rtl="1">
              <a:buNone/>
              <a:defRPr sz="1467" b="1" baseline="0">
                <a:solidFill>
                  <a:schemeClr val="accent4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1"/>
          </p:nvPr>
        </p:nvSpPr>
        <p:spPr>
          <a:xfrm>
            <a:off x="4659758" y="1716952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2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2"/>
          </p:nvPr>
        </p:nvSpPr>
        <p:spPr>
          <a:xfrm>
            <a:off x="5675766" y="4763299"/>
            <a:ext cx="1552751" cy="50897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1">
              <a:buNone/>
              <a:defRPr sz="1467" b="1" baseline="0">
                <a:solidFill>
                  <a:schemeClr val="accent3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Round Same Side Corner Rectangle 14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23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  <p:bldP spid="61" grpId="0" animBg="1"/>
      <p:bldP spid="62" grpId="0" animBg="1"/>
      <p:bldP spid="63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6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985788"/>
            <a:ext cx="5486400" cy="267661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467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925458" y="1687978"/>
            <a:ext cx="3163241" cy="31623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9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 flipH="1">
            <a:off x="11731145" y="6331908"/>
            <a:ext cx="384047" cy="537665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662442" y="6408717"/>
            <a:ext cx="508001" cy="366183"/>
          </a:xfrm>
          <a:prstGeom prst="rect">
            <a:avLst/>
          </a:prstGeom>
        </p:spPr>
        <p:txBody>
          <a:bodyPr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18E8-5E66-4E37-832D-A5C24F40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AF9E1-70E6-45B5-89F4-DF8D58C7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24B40-8A51-4DEF-8FE7-6622D926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BDBC0-D105-4752-A2E6-718415A3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5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6CBB5D-AD96-4735-8978-97B93165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A0A-124B-4D05-B5A2-32B00864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BD37-A010-4411-AEBA-78642A6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4EA-CDAB-4A99-BE36-6DF5FC79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98BF-80AF-4CE6-AFD9-58D75090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F31F3-8F1E-4EFE-A984-7A814ADAA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0F05-4FE8-456A-9D6F-16056503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6FE3-4DC3-4A8D-8E28-81DB757A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5B944-63F2-45DB-B0A7-E965F5A3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716A-364A-4396-9C2E-3C15A8E5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AF067-2DA9-4661-8E88-39B8B5F87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D7C8D-F59A-4A54-B7A4-2689261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FD026-5E61-4E25-B56D-593390EA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F8CD7-9B81-4844-9558-5107E8D4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D301F-E78A-482F-BD5C-E75D8929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5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2CDF3-6BCD-45DC-AA77-F4B46C92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D24DB-60E7-4BE0-AF86-347F521E1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FAAB-DD07-4B94-A01D-7BEE10D5C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22C4C-56DC-41A3-BEC2-5E21DBE69EB1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9845D-12FA-4AE4-BCBB-E3383010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601E-B97A-48ED-906B-7D0F0D82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7C133-C4C4-4A56-94C5-B3A25F691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5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5" r:id="rId44"/>
    <p:sldLayoutId id="2147483706" r:id="rId45"/>
    <p:sldLayoutId id="2147483707" r:id="rId46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52E7F-6307-4F7D-BF68-9BD4EB3B0F0B}"/>
              </a:ext>
            </a:extLst>
          </p:cNvPr>
          <p:cNvSpPr/>
          <p:nvPr/>
        </p:nvSpPr>
        <p:spPr>
          <a:xfrm>
            <a:off x="223935" y="149290"/>
            <a:ext cx="11719249" cy="6559419"/>
          </a:xfrm>
          <a:prstGeom prst="rect">
            <a:avLst/>
          </a:prstGeom>
          <a:solidFill>
            <a:srgbClr val="F897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9DE86-3028-4483-A3AC-47BEC23E8DD1}"/>
              </a:ext>
            </a:extLst>
          </p:cNvPr>
          <p:cNvSpPr txBox="1"/>
          <p:nvPr/>
        </p:nvSpPr>
        <p:spPr>
          <a:xfrm>
            <a:off x="3184086" y="1937965"/>
            <a:ext cx="6766078" cy="2536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Austin Bike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36271-E28B-4C04-A06F-ED2ACF7A5F9C}"/>
              </a:ext>
            </a:extLst>
          </p:cNvPr>
          <p:cNvSpPr txBox="1"/>
          <p:nvPr/>
        </p:nvSpPr>
        <p:spPr>
          <a:xfrm>
            <a:off x="755514" y="5427875"/>
            <a:ext cx="10680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Group X : Akhil, Henry , </a:t>
            </a:r>
            <a:r>
              <a:rPr lang="en-US" sz="2000" dirty="0" err="1">
                <a:solidFill>
                  <a:schemeClr val="bg1"/>
                </a:solidFill>
              </a:rPr>
              <a:t>Vir</a:t>
            </a:r>
            <a:r>
              <a:rPr lang="en-US" sz="2000" dirty="0">
                <a:solidFill>
                  <a:schemeClr val="bg1"/>
                </a:solidFill>
              </a:rPr>
              <a:t>, Rachel</a:t>
            </a:r>
          </a:p>
        </p:txBody>
      </p:sp>
    </p:spTree>
    <p:extLst>
      <p:ext uri="{BB962C8B-B14F-4D97-AF65-F5344CB8AC3E}">
        <p14:creationId xmlns:p14="http://schemas.microsoft.com/office/powerpoint/2010/main" val="64235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Maximum number of rides occur between 2 P.M and 4 P.M on both weekends and weekdays for Walk Up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93143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Hour of the day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4422A-547E-4017-8216-A3AA96274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1" y="1539388"/>
            <a:ext cx="5147729" cy="3431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22077-B754-4C0A-BAE6-D8F3AF47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82" y="1539388"/>
            <a:ext cx="5147729" cy="3431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1F7198-5779-4167-87B9-F83C9F93F611}"/>
              </a:ext>
            </a:extLst>
          </p:cNvPr>
          <p:cNvSpPr txBox="1"/>
          <p:nvPr/>
        </p:nvSpPr>
        <p:spPr>
          <a:xfrm>
            <a:off x="491412" y="5040164"/>
            <a:ext cx="11700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We can also observe multiple peaks for Local365(possibly students) during 9 A.M,12 P.M and 4 P.M owing to the class schedules</a:t>
            </a:r>
          </a:p>
        </p:txBody>
      </p:sp>
    </p:spTree>
    <p:extLst>
      <p:ext uri="{BB962C8B-B14F-4D97-AF65-F5344CB8AC3E}">
        <p14:creationId xmlns:p14="http://schemas.microsoft.com/office/powerpoint/2010/main" val="276203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195943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During ACL weeks, there is a shift in usage towards the early hours of the day and the demand rises during the night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282717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Hour of the day – SXSW | ACL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12CAB-0F34-4F1F-9DE9-74E85FE2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7" y="159978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195943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Different kinds of weather have varying effects on rides contributing the drop in the number of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Cold days : &lt;60F, Hot days: &gt;80F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1F6D-7336-4C41-BB03-F0BACBA8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57" y="2509476"/>
            <a:ext cx="1064218" cy="1064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021491-6C1F-47E1-B1D5-F52DC8DAE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613" y="2509476"/>
            <a:ext cx="1235732" cy="12357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EF644D-9267-4311-9C6F-AF36BDCFB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11" y="2394660"/>
            <a:ext cx="1140227" cy="11402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C743AE-0296-41B0-B219-1EC6DAEF0A7E}"/>
              </a:ext>
            </a:extLst>
          </p:cNvPr>
          <p:cNvSpPr txBox="1"/>
          <p:nvPr/>
        </p:nvSpPr>
        <p:spPr>
          <a:xfrm>
            <a:off x="531845" y="4278326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% Drop in Rides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F47CD-6AC4-4B87-9AB4-BDF95281F08C}"/>
              </a:ext>
            </a:extLst>
          </p:cNvPr>
          <p:cNvSpPr txBox="1"/>
          <p:nvPr/>
        </p:nvSpPr>
        <p:spPr>
          <a:xfrm>
            <a:off x="2662335" y="4232561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90C7"/>
                </a:solidFill>
              </a:rPr>
              <a:t>67%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442DBE-7B0B-4839-B4FD-95BC8D0EB30A}"/>
              </a:ext>
            </a:extLst>
          </p:cNvPr>
          <p:cNvSpPr txBox="1"/>
          <p:nvPr/>
        </p:nvSpPr>
        <p:spPr>
          <a:xfrm>
            <a:off x="5830078" y="4220724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78932"/>
                </a:solidFill>
              </a:rPr>
              <a:t>36%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BA557-5D01-4BA2-AFE1-37905B42C383}"/>
              </a:ext>
            </a:extLst>
          </p:cNvPr>
          <p:cNvSpPr txBox="1"/>
          <p:nvPr/>
        </p:nvSpPr>
        <p:spPr>
          <a:xfrm>
            <a:off x="8842311" y="4232560"/>
            <a:ext cx="1483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2C7A4"/>
                </a:solidFill>
              </a:rPr>
              <a:t>72%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DF100-42FF-4676-9530-DE441AA49A89}"/>
              </a:ext>
            </a:extLst>
          </p:cNvPr>
          <p:cNvSpPr txBox="1"/>
          <p:nvPr/>
        </p:nvSpPr>
        <p:spPr>
          <a:xfrm>
            <a:off x="2321504" y="1771182"/>
            <a:ext cx="201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90C7"/>
                </a:solidFill>
              </a:rPr>
              <a:t>Rainy 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0C523-181C-43F6-8D97-07F532AA8BD9}"/>
              </a:ext>
            </a:extLst>
          </p:cNvPr>
          <p:cNvSpPr txBox="1"/>
          <p:nvPr/>
        </p:nvSpPr>
        <p:spPr>
          <a:xfrm>
            <a:off x="5330112" y="1771181"/>
            <a:ext cx="2104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78932"/>
                </a:solidFill>
              </a:rPr>
              <a:t>Hot Days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AF6CD-220C-45D9-BED7-6C1535C7A1DB}"/>
              </a:ext>
            </a:extLst>
          </p:cNvPr>
          <p:cNvSpPr txBox="1"/>
          <p:nvPr/>
        </p:nvSpPr>
        <p:spPr>
          <a:xfrm>
            <a:off x="8473447" y="1771180"/>
            <a:ext cx="187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2C7A4"/>
                </a:solidFill>
              </a:rPr>
              <a:t>Cold Days</a:t>
            </a:r>
            <a:endParaRPr lang="en-US" sz="3600" b="1" dirty="0">
              <a:solidFill>
                <a:srgbClr val="32C7A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4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Weather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3698"/>
              </p:ext>
            </p:extLst>
          </p:nvPr>
        </p:nvGraphicFramePr>
        <p:xfrm>
          <a:off x="2612573" y="1821046"/>
          <a:ext cx="7016617" cy="36681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745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1327468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1481805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2112540919"/>
                    </a:ext>
                  </a:extLst>
                </a:gridCol>
                <a:gridCol w="1278289">
                  <a:extLst>
                    <a:ext uri="{9D8B030D-6E8A-4147-A177-3AD203B41FA5}">
                      <a16:colId xmlns:a16="http://schemas.microsoft.com/office/drawing/2014/main" val="273315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2C30C56-5FEA-4C42-ABCA-11B451228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63" y="1821046"/>
            <a:ext cx="428536" cy="428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5B8A0-AF8F-4182-937E-29F59080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40" y="1821046"/>
            <a:ext cx="428536" cy="428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016FAB-E0D8-4A4C-9E2E-61C797107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17" y="1838283"/>
            <a:ext cx="394062" cy="3940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EB310D-B85F-41CD-BE16-D208EA765A59}"/>
              </a:ext>
            </a:extLst>
          </p:cNvPr>
          <p:cNvSpPr/>
          <p:nvPr/>
        </p:nvSpPr>
        <p:spPr bwMode="auto">
          <a:xfrm rot="20271166">
            <a:off x="6356577" y="3482158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3776658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8228A-2C3A-452F-9BF7-06CEA233738B}"/>
              </a:ext>
            </a:extLst>
          </p:cNvPr>
          <p:cNvSpPr/>
          <p:nvPr/>
        </p:nvSpPr>
        <p:spPr bwMode="auto">
          <a:xfrm>
            <a:off x="3301570" y="1136400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Demographics</a:t>
            </a:r>
          </a:p>
        </p:txBody>
      </p:sp>
      <p:pic>
        <p:nvPicPr>
          <p:cNvPr id="1026" name="Picture 2" descr="pop_walk.png">
            <a:extLst>
              <a:ext uri="{FF2B5EF4-FFF2-40B4-BE49-F238E27FC236}">
                <a16:creationId xmlns:a16="http://schemas.microsoft.com/office/drawing/2014/main" id="{CFC313B4-2CA9-45BF-81E8-6B7CADF0B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1995256"/>
            <a:ext cx="10049524" cy="301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75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2"/>
            <a:ext cx="11290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Demographics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8228A-2C3A-452F-9BF7-06CEA233738B}"/>
              </a:ext>
            </a:extLst>
          </p:cNvPr>
          <p:cNvSpPr/>
          <p:nvPr/>
        </p:nvSpPr>
        <p:spPr bwMode="auto">
          <a:xfrm>
            <a:off x="3159527" y="1103110"/>
            <a:ext cx="5225143" cy="774441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Demographics</a:t>
            </a:r>
          </a:p>
        </p:txBody>
      </p:sp>
      <p:pic>
        <p:nvPicPr>
          <p:cNvPr id="2050" name="Picture 2" descr="pop_youth.png">
            <a:extLst>
              <a:ext uri="{FF2B5EF4-FFF2-40B4-BE49-F238E27FC236}">
                <a16:creationId xmlns:a16="http://schemas.microsoft.com/office/drawing/2014/main" id="{C7F175FB-6FC0-4CD4-8619-A18CF783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04" y="2147018"/>
            <a:ext cx="11286478" cy="33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2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35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>
          <a:xfrm>
            <a:off x="11683999" y="6458500"/>
            <a:ext cx="508001" cy="366183"/>
          </a:xfrm>
        </p:spPr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2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2899385" y="2656078"/>
            <a:ext cx="1113972" cy="2176378"/>
            <a:chOff x="2477556" y="2740657"/>
            <a:chExt cx="835479" cy="1632283"/>
          </a:xfrm>
        </p:grpSpPr>
        <p:grpSp>
          <p:nvGrpSpPr>
            <p:cNvPr id="3" name="Group 225"/>
            <p:cNvGrpSpPr/>
            <p:nvPr/>
          </p:nvGrpSpPr>
          <p:grpSpPr>
            <a:xfrm>
              <a:off x="2477556" y="3537461"/>
              <a:ext cx="835479" cy="835479"/>
              <a:chOff x="864537" y="1822859"/>
              <a:chExt cx="971309" cy="97130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932451" y="1890773"/>
                <a:ext cx="835480" cy="83547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2793619" y="2740657"/>
              <a:ext cx="386672" cy="416004"/>
            </a:xfrm>
            <a:custGeom>
              <a:avLst/>
              <a:gdLst/>
              <a:ahLst/>
              <a:cxnLst>
                <a:cxn ang="0">
                  <a:pos x="67" y="67"/>
                </a:cxn>
                <a:cxn ang="0">
                  <a:pos x="61" y="72"/>
                </a:cxn>
                <a:cxn ang="0">
                  <a:pos x="5" y="72"/>
                </a:cxn>
                <a:cxn ang="0">
                  <a:pos x="0" y="67"/>
                </a:cxn>
                <a:cxn ang="0">
                  <a:pos x="0" y="16"/>
                </a:cxn>
                <a:cxn ang="0">
                  <a:pos x="5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5" y="7"/>
                </a:cxn>
                <a:cxn ang="0">
                  <a:pos x="25" y="11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47" y="0"/>
                </a:cxn>
                <a:cxn ang="0">
                  <a:pos x="50" y="0"/>
                </a:cxn>
                <a:cxn ang="0">
                  <a:pos x="56" y="7"/>
                </a:cxn>
                <a:cxn ang="0">
                  <a:pos x="56" y="11"/>
                </a:cxn>
                <a:cxn ang="0">
                  <a:pos x="61" y="11"/>
                </a:cxn>
                <a:cxn ang="0">
                  <a:pos x="67" y="16"/>
                </a:cxn>
                <a:cxn ang="0">
                  <a:pos x="67" y="67"/>
                </a:cxn>
                <a:cxn ang="0">
                  <a:pos x="61" y="67"/>
                </a:cxn>
                <a:cxn ang="0">
                  <a:pos x="61" y="26"/>
                </a:cxn>
                <a:cxn ang="0">
                  <a:pos x="5" y="26"/>
                </a:cxn>
                <a:cxn ang="0">
                  <a:pos x="5" y="67"/>
                </a:cxn>
                <a:cxn ang="0">
                  <a:pos x="61" y="67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6" y="5"/>
                </a:cxn>
                <a:cxn ang="0">
                  <a:pos x="15" y="7"/>
                </a:cxn>
                <a:cxn ang="0">
                  <a:pos x="15" y="18"/>
                </a:cxn>
                <a:cxn ang="0">
                  <a:pos x="16" y="20"/>
                </a:cxn>
                <a:cxn ang="0">
                  <a:pos x="19" y="20"/>
                </a:cxn>
                <a:cxn ang="0">
                  <a:pos x="20" y="18"/>
                </a:cxn>
                <a:cxn ang="0">
                  <a:pos x="20" y="7"/>
                </a:cxn>
                <a:cxn ang="0">
                  <a:pos x="51" y="7"/>
                </a:cxn>
                <a:cxn ang="0">
                  <a:pos x="50" y="5"/>
                </a:cxn>
                <a:cxn ang="0">
                  <a:pos x="47" y="5"/>
                </a:cxn>
                <a:cxn ang="0">
                  <a:pos x="46" y="7"/>
                </a:cxn>
                <a:cxn ang="0">
                  <a:pos x="46" y="18"/>
                </a:cxn>
                <a:cxn ang="0">
                  <a:pos x="47" y="20"/>
                </a:cxn>
                <a:cxn ang="0">
                  <a:pos x="50" y="20"/>
                </a:cxn>
                <a:cxn ang="0">
                  <a:pos x="51" y="18"/>
                </a:cxn>
                <a:cxn ang="0">
                  <a:pos x="51" y="7"/>
                </a:cxn>
              </a:cxnLst>
              <a:rect l="0" t="0" r="r" b="b"/>
              <a:pathLst>
                <a:path w="67" h="72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5" name="Group 225"/>
          <p:cNvGrpSpPr/>
          <p:nvPr/>
        </p:nvGrpSpPr>
        <p:grpSpPr>
          <a:xfrm>
            <a:off x="2899385" y="672401"/>
            <a:ext cx="1113972" cy="1113972"/>
            <a:chOff x="864537" y="1822859"/>
            <a:chExt cx="971309" cy="971307"/>
          </a:xfrm>
        </p:grpSpPr>
        <p:sp>
          <p:nvSpPr>
            <p:cNvPr id="41" name="Oval 40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7" name="Group 225"/>
          <p:cNvGrpSpPr/>
          <p:nvPr/>
        </p:nvGrpSpPr>
        <p:grpSpPr>
          <a:xfrm>
            <a:off x="2899385" y="5241527"/>
            <a:ext cx="1113972" cy="1113972"/>
            <a:chOff x="864537" y="1822859"/>
            <a:chExt cx="971309" cy="971307"/>
          </a:xfrm>
        </p:grpSpPr>
        <p:sp>
          <p:nvSpPr>
            <p:cNvPr id="53" name="Oval 52"/>
            <p:cNvSpPr/>
            <p:nvPr/>
          </p:nvSpPr>
          <p:spPr>
            <a:xfrm>
              <a:off x="932451" y="1890773"/>
              <a:ext cx="835480" cy="8354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864537" y="1822859"/>
              <a:ext cx="971309" cy="971307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5467"/>
              <a:endParaRPr lang="en-US" sz="1867" dirty="0">
                <a:solidFill>
                  <a:srgbClr val="FFFFFF"/>
                </a:solidFill>
                <a:latin typeface="Roboto Condensed"/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2899385" y="2195441"/>
            <a:ext cx="1113972" cy="2297721"/>
            <a:chOff x="1810871" y="2768052"/>
            <a:chExt cx="835479" cy="1723291"/>
          </a:xfrm>
        </p:grpSpPr>
        <p:grpSp>
          <p:nvGrpSpPr>
            <p:cNvPr id="9" name="Group 225"/>
            <p:cNvGrpSpPr/>
            <p:nvPr/>
          </p:nvGrpSpPr>
          <p:grpSpPr>
            <a:xfrm>
              <a:off x="1810871" y="2768052"/>
              <a:ext cx="835479" cy="835479"/>
              <a:chOff x="864537" y="1822859"/>
              <a:chExt cx="971309" cy="971307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932451" y="1890774"/>
                <a:ext cx="835480" cy="83547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864537" y="1822859"/>
                <a:ext cx="971309" cy="971307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1867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57" name="Freeform 178"/>
            <p:cNvSpPr>
              <a:spLocks noEditPoints="1"/>
            </p:cNvSpPr>
            <p:nvPr/>
          </p:nvSpPr>
          <p:spPr bwMode="auto">
            <a:xfrm>
              <a:off x="2026708" y="4174007"/>
              <a:ext cx="421340" cy="317336"/>
            </a:xfrm>
            <a:custGeom>
              <a:avLst/>
              <a:gdLst/>
              <a:ahLst/>
              <a:cxnLst>
                <a:cxn ang="0">
                  <a:pos x="158" y="119"/>
                </a:cxn>
                <a:cxn ang="0">
                  <a:pos x="0" y="119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9" y="108"/>
                </a:cxn>
                <a:cxn ang="0">
                  <a:pos x="158" y="108"/>
                </a:cxn>
                <a:cxn ang="0">
                  <a:pos x="158" y="119"/>
                </a:cxn>
                <a:cxn ang="0">
                  <a:pos x="50" y="99"/>
                </a:cxn>
                <a:cxn ang="0">
                  <a:pos x="29" y="99"/>
                </a:cxn>
                <a:cxn ang="0">
                  <a:pos x="29" y="60"/>
                </a:cxn>
                <a:cxn ang="0">
                  <a:pos x="50" y="60"/>
                </a:cxn>
                <a:cxn ang="0">
                  <a:pos x="50" y="99"/>
                </a:cxn>
                <a:cxn ang="0">
                  <a:pos x="78" y="99"/>
                </a:cxn>
                <a:cxn ang="0">
                  <a:pos x="59" y="99"/>
                </a:cxn>
                <a:cxn ang="0">
                  <a:pos x="59" y="19"/>
                </a:cxn>
                <a:cxn ang="0">
                  <a:pos x="78" y="19"/>
                </a:cxn>
                <a:cxn ang="0">
                  <a:pos x="78" y="99"/>
                </a:cxn>
                <a:cxn ang="0">
                  <a:pos x="109" y="99"/>
                </a:cxn>
                <a:cxn ang="0">
                  <a:pos x="89" y="99"/>
                </a:cxn>
                <a:cxn ang="0">
                  <a:pos x="89" y="39"/>
                </a:cxn>
                <a:cxn ang="0">
                  <a:pos x="109" y="39"/>
                </a:cxn>
                <a:cxn ang="0">
                  <a:pos x="109" y="99"/>
                </a:cxn>
                <a:cxn ang="0">
                  <a:pos x="139" y="99"/>
                </a:cxn>
                <a:cxn ang="0">
                  <a:pos x="119" y="99"/>
                </a:cxn>
                <a:cxn ang="0">
                  <a:pos x="119" y="11"/>
                </a:cxn>
                <a:cxn ang="0">
                  <a:pos x="139" y="11"/>
                </a:cxn>
                <a:cxn ang="0">
                  <a:pos x="139" y="99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65" name="Oval 64"/>
          <p:cNvSpPr/>
          <p:nvPr/>
        </p:nvSpPr>
        <p:spPr>
          <a:xfrm>
            <a:off x="1770398" y="969695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770398" y="402133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770398" y="2495516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770398" y="5547157"/>
            <a:ext cx="508000" cy="508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67"/>
            <a:endParaRPr lang="en-US" sz="2667" dirty="0">
              <a:solidFill>
                <a:srgbClr val="FFFFFF"/>
              </a:solidFill>
              <a:latin typeface="Roboto Condensed"/>
            </a:endParaRPr>
          </a:p>
        </p:txBody>
      </p:sp>
      <p:cxnSp>
        <p:nvCxnSpPr>
          <p:cNvPr id="70" name="Straight Connector 22"/>
          <p:cNvCxnSpPr/>
          <p:nvPr/>
        </p:nvCxnSpPr>
        <p:spPr>
          <a:xfrm rot="10800000" flipH="1">
            <a:off x="2037369" y="1222372"/>
            <a:ext cx="807137" cy="3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H="1">
            <a:off x="2037369" y="2747253"/>
            <a:ext cx="807137" cy="3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0800000" flipH="1">
            <a:off x="2037369" y="4272135"/>
            <a:ext cx="807137" cy="3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0800000" flipH="1">
            <a:off x="2037369" y="5797017"/>
            <a:ext cx="807137" cy="3"/>
          </a:xfrm>
          <a:prstGeom prst="line">
            <a:avLst/>
          </a:prstGeom>
          <a:ln w="19050">
            <a:solidFill>
              <a:schemeClr val="accent4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0"/>
          <p:cNvGrpSpPr/>
          <p:nvPr/>
        </p:nvGrpSpPr>
        <p:grpSpPr>
          <a:xfrm>
            <a:off x="4174931" y="1057271"/>
            <a:ext cx="2946400" cy="452184"/>
            <a:chOff x="1270277" y="1233504"/>
            <a:chExt cx="3048000" cy="339138"/>
          </a:xfrm>
        </p:grpSpPr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1270277" y="1233504"/>
              <a:ext cx="110607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237DB9"/>
                  </a:solidFill>
                  <a:latin typeface="Roboto Medium"/>
                </a:rPr>
                <a:t>Objective</a:t>
              </a:r>
            </a:p>
          </p:txBody>
        </p:sp>
        <p:sp>
          <p:nvSpPr>
            <p:cNvPr id="98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grpSp>
        <p:nvGrpSpPr>
          <p:cNvPr id="11" name="Group 30"/>
          <p:cNvGrpSpPr/>
          <p:nvPr/>
        </p:nvGrpSpPr>
        <p:grpSpPr>
          <a:xfrm>
            <a:off x="4174931" y="2583791"/>
            <a:ext cx="2946400" cy="452184"/>
            <a:chOff x="1270277" y="1233504"/>
            <a:chExt cx="3048000" cy="339138"/>
          </a:xfrm>
        </p:grpSpPr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1270277" y="1233504"/>
              <a:ext cx="1135922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15AA96"/>
                  </a:solidFill>
                  <a:latin typeface="Roboto Medium"/>
                </a:rPr>
                <a:t>Approach</a:t>
              </a:r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202121" y="4147885"/>
            <a:ext cx="2946400" cy="452184"/>
            <a:chOff x="1270277" y="1233504"/>
            <a:chExt cx="3048000" cy="339138"/>
          </a:xfrm>
        </p:grpSpPr>
        <p:sp>
          <p:nvSpPr>
            <p:cNvPr id="103" name="Text Placeholder 3"/>
            <p:cNvSpPr txBox="1">
              <a:spLocks/>
            </p:cNvSpPr>
            <p:nvPr/>
          </p:nvSpPr>
          <p:spPr>
            <a:xfrm>
              <a:off x="1270277" y="1233504"/>
              <a:ext cx="2301957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9BB955"/>
                  </a:solidFill>
                  <a:latin typeface="Roboto Medium"/>
                </a:rPr>
                <a:t>EDA and Prediction</a:t>
              </a:r>
            </a:p>
          </p:txBody>
        </p:sp>
        <p:sp>
          <p:nvSpPr>
            <p:cNvPr id="104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1333" dirty="0">
                  <a:solidFill>
                    <a:srgbClr val="262626">
                      <a:lumMod val="50000"/>
                      <a:lumOff val="50000"/>
                    </a:srgbClr>
                  </a:solidFill>
                  <a:latin typeface="Roboto Condensed"/>
                  <a:cs typeface="+mj-cs"/>
                </a:rPr>
                <a:t>.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222206" y="5639708"/>
            <a:ext cx="2946400" cy="452184"/>
            <a:chOff x="1270277" y="1233504"/>
            <a:chExt cx="3048000" cy="339138"/>
          </a:xfrm>
        </p:grpSpPr>
        <p:sp>
          <p:nvSpPr>
            <p:cNvPr id="106" name="Text Placeholder 3"/>
            <p:cNvSpPr txBox="1">
              <a:spLocks/>
            </p:cNvSpPr>
            <p:nvPr/>
          </p:nvSpPr>
          <p:spPr>
            <a:xfrm>
              <a:off x="1270277" y="1233504"/>
              <a:ext cx="885521" cy="230833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r>
                <a:rPr lang="en-US" sz="2000" dirty="0">
                  <a:solidFill>
                    <a:srgbClr val="F19B14"/>
                  </a:solidFill>
                  <a:latin typeface="Roboto Medium"/>
                </a:rPr>
                <a:t>Results</a:t>
              </a:r>
              <a:endParaRPr lang="en-US" sz="1600" dirty="0">
                <a:solidFill>
                  <a:srgbClr val="F19B14"/>
                </a:solidFill>
                <a:latin typeface="Roboto Medium"/>
              </a:endParaRPr>
            </a:p>
          </p:txBody>
        </p:sp>
        <p:sp>
          <p:nvSpPr>
            <p:cNvPr id="107" name="Text Placeholder 3"/>
            <p:cNvSpPr txBox="1">
              <a:spLocks/>
            </p:cNvSpPr>
            <p:nvPr/>
          </p:nvSpPr>
          <p:spPr>
            <a:xfrm>
              <a:off x="1270277" y="1418801"/>
              <a:ext cx="3048000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  <a:cs typeface="+mj-cs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699DB63-C84B-44A6-AA21-042D5347A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21" y="908511"/>
            <a:ext cx="600944" cy="6009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176EBF-6576-49FD-86F9-223129978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44" y="5561530"/>
            <a:ext cx="530362" cy="5303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D6DE44-3BF1-41BD-957A-56DDA3B343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28" y="2464378"/>
            <a:ext cx="599599" cy="599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79A4843-0B89-49C6-8967-6B2E464293E9}"/>
              </a:ext>
            </a:extLst>
          </p:cNvPr>
          <p:cNvSpPr txBox="1"/>
          <p:nvPr/>
        </p:nvSpPr>
        <p:spPr>
          <a:xfrm>
            <a:off x="1823116" y="916595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FontAwesome" pitchFamily="2" charset="0"/>
              </a:rPr>
              <a:t>1</a:t>
            </a:r>
            <a:endParaRPr lang="en-US" sz="2000" b="1" dirty="0">
              <a:solidFill>
                <a:schemeClr val="accent1"/>
              </a:solidFill>
              <a:latin typeface="FontAwesom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4CF1A3-0BC5-4FAC-A8E5-4155012CC1D6}"/>
              </a:ext>
            </a:extLst>
          </p:cNvPr>
          <p:cNvSpPr txBox="1"/>
          <p:nvPr/>
        </p:nvSpPr>
        <p:spPr>
          <a:xfrm>
            <a:off x="1837331" y="2435054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107F71"/>
                </a:solidFill>
                <a:latin typeface="FontAwesome" pitchFamily="2" charset="0"/>
              </a:rPr>
              <a:t>2</a:t>
            </a:r>
            <a:endParaRPr lang="en-US" sz="2000" b="1" dirty="0">
              <a:solidFill>
                <a:srgbClr val="107F71"/>
              </a:solidFill>
              <a:latin typeface="FontAwesom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2F4C05-4EE4-4EE2-AE43-3BBC4B691F60}"/>
              </a:ext>
            </a:extLst>
          </p:cNvPr>
          <p:cNvSpPr txBox="1"/>
          <p:nvPr/>
        </p:nvSpPr>
        <p:spPr>
          <a:xfrm>
            <a:off x="1835131" y="3959931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68F3B"/>
                </a:solidFill>
                <a:latin typeface="FontAwesome" pitchFamily="2" charset="0"/>
              </a:rPr>
              <a:t>3</a:t>
            </a:r>
            <a:endParaRPr lang="en-US" sz="2000" b="1" dirty="0">
              <a:solidFill>
                <a:srgbClr val="768F3B"/>
              </a:solidFill>
              <a:latin typeface="FontAwesom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031A1-96C4-467E-ABD0-9071B37F9AF7}"/>
              </a:ext>
            </a:extLst>
          </p:cNvPr>
          <p:cNvSpPr txBox="1"/>
          <p:nvPr/>
        </p:nvSpPr>
        <p:spPr>
          <a:xfrm>
            <a:off x="1829036" y="5484808"/>
            <a:ext cx="494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750B"/>
                </a:solidFill>
                <a:latin typeface="FontAwesome" pitchFamily="2" charset="0"/>
              </a:rPr>
              <a:t>4</a:t>
            </a:r>
            <a:endParaRPr lang="en-US" sz="2000" b="1" dirty="0">
              <a:solidFill>
                <a:srgbClr val="B9750B"/>
              </a:solidFill>
              <a:latin typeface="FontAwesom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DA14-4A3A-4C34-8786-9BA53464FCB2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7148854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CEA39-95E6-4D86-B01A-B73C0CB0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v01">
            <a:extLst>
              <a:ext uri="{FF2B5EF4-FFF2-40B4-BE49-F238E27FC236}">
                <a16:creationId xmlns:a16="http://schemas.microsoft.com/office/drawing/2014/main" id="{01BEFB59-2BAA-41EF-B4E3-90F362250BB3}"/>
              </a:ext>
            </a:extLst>
          </p:cNvPr>
          <p:cNvSpPr/>
          <p:nvPr/>
        </p:nvSpPr>
        <p:spPr>
          <a:xfrm>
            <a:off x="999010" y="1443694"/>
            <a:ext cx="2332018" cy="158409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1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29ACB00C-397F-4A40-9245-B207909DBABD}"/>
              </a:ext>
            </a:extLst>
          </p:cNvPr>
          <p:cNvSpPr/>
          <p:nvPr/>
        </p:nvSpPr>
        <p:spPr>
          <a:xfrm>
            <a:off x="3028953" y="131223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27">
            <a:extLst>
              <a:ext uri="{FF2B5EF4-FFF2-40B4-BE49-F238E27FC236}">
                <a16:creationId xmlns:a16="http://schemas.microsoft.com/office/drawing/2014/main" id="{506D7019-6425-4901-B13F-0270D53E1F37}"/>
              </a:ext>
            </a:extLst>
          </p:cNvPr>
          <p:cNvSpPr/>
          <p:nvPr/>
        </p:nvSpPr>
        <p:spPr>
          <a:xfrm>
            <a:off x="2926316" y="3800419"/>
            <a:ext cx="7542630" cy="1885820"/>
          </a:xfrm>
          <a:prstGeom prst="roundRect">
            <a:avLst>
              <a:gd name="adj" fmla="val 5551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ev03">
            <a:extLst>
              <a:ext uri="{FF2B5EF4-FFF2-40B4-BE49-F238E27FC236}">
                <a16:creationId xmlns:a16="http://schemas.microsoft.com/office/drawing/2014/main" id="{45682BA0-79A8-4F0A-87DA-E93CF6190054}"/>
              </a:ext>
            </a:extLst>
          </p:cNvPr>
          <p:cNvSpPr/>
          <p:nvPr/>
        </p:nvSpPr>
        <p:spPr>
          <a:xfrm>
            <a:off x="999010" y="3951284"/>
            <a:ext cx="2332018" cy="158409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3">
                  <a:lumMod val="50000"/>
                </a:schemeClr>
              </a:solidFill>
              <a:latin typeface="FontAwesome" pitchFamily="2" charset="0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85FDF-1D55-4675-8E86-482B0CBD66FA}"/>
              </a:ext>
            </a:extLst>
          </p:cNvPr>
          <p:cNvSpPr txBox="1"/>
          <p:nvPr/>
        </p:nvSpPr>
        <p:spPr>
          <a:xfrm>
            <a:off x="3506562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Improve customer experience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193A5-ADC0-4F37-B116-7BF757B7DE74}"/>
              </a:ext>
            </a:extLst>
          </p:cNvPr>
          <p:cNvSpPr txBox="1"/>
          <p:nvPr/>
        </p:nvSpPr>
        <p:spPr>
          <a:xfrm>
            <a:off x="3707363" y="1945884"/>
            <a:ext cx="6587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To understand the different patterns in bike sharing in Austin to predict the demand at each bike station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74A59-3B00-4D0F-AE39-CE02C296936E}"/>
              </a:ext>
            </a:extLst>
          </p:cNvPr>
          <p:cNvSpPr txBox="1"/>
          <p:nvPr/>
        </p:nvSpPr>
        <p:spPr>
          <a:xfrm>
            <a:off x="7001069" y="4098145"/>
            <a:ext cx="2213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Efficient allocation of bikes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937BC-BA90-4897-BB77-49ED4EF69DF3}"/>
              </a:ext>
            </a:extLst>
          </p:cNvPr>
          <p:cNvSpPr txBox="1"/>
          <p:nvPr/>
        </p:nvSpPr>
        <p:spPr>
          <a:xfrm>
            <a:off x="3506562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0638A-B7B5-48EF-9259-3076162A16F2}"/>
              </a:ext>
            </a:extLst>
          </p:cNvPr>
          <p:cNvSpPr txBox="1"/>
          <p:nvPr/>
        </p:nvSpPr>
        <p:spPr>
          <a:xfrm>
            <a:off x="7111288" y="4870780"/>
            <a:ext cx="221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Lorem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DC9BA-C059-4DB1-AD03-19ED4DAD59E7}"/>
              </a:ext>
            </a:extLst>
          </p:cNvPr>
          <p:cNvSpPr txBox="1"/>
          <p:nvPr/>
        </p:nvSpPr>
        <p:spPr>
          <a:xfrm>
            <a:off x="1310799" y="451249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Outcomes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B9F03E-C97F-4B9A-8D62-EFF49A4C589C}"/>
              </a:ext>
            </a:extLst>
          </p:cNvPr>
          <p:cNvSpPr txBox="1"/>
          <p:nvPr/>
        </p:nvSpPr>
        <p:spPr>
          <a:xfrm>
            <a:off x="1310799" y="2004906"/>
            <a:ext cx="1810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77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4"/>
          <p:cNvGrpSpPr/>
          <p:nvPr/>
        </p:nvGrpSpPr>
        <p:grpSpPr>
          <a:xfrm>
            <a:off x="210643" y="3209764"/>
            <a:ext cx="2038035" cy="2589719"/>
            <a:chOff x="734693" y="2718831"/>
            <a:chExt cx="1793081" cy="1942289"/>
          </a:xfrm>
        </p:grpSpPr>
        <p:grpSp>
          <p:nvGrpSpPr>
            <p:cNvPr id="3" name="Group 45"/>
            <p:cNvGrpSpPr/>
            <p:nvPr/>
          </p:nvGrpSpPr>
          <p:grpSpPr>
            <a:xfrm>
              <a:off x="734693" y="2718831"/>
              <a:ext cx="1793081" cy="1942289"/>
              <a:chOff x="793061" y="2154807"/>
              <a:chExt cx="1793081" cy="2210049"/>
            </a:xfrm>
          </p:grpSpPr>
          <p:sp>
            <p:nvSpPr>
              <p:cNvPr id="44" name="Round Same Side Corner Rectangle 43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42" name="Round Same Side Corner Rectangle 41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47" name="Text Placeholder 3"/>
            <p:cNvSpPr txBox="1">
              <a:spLocks/>
            </p:cNvSpPr>
            <p:nvPr/>
          </p:nvSpPr>
          <p:spPr>
            <a:xfrm>
              <a:off x="869234" y="3359702"/>
              <a:ext cx="1523999" cy="153841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375467"/>
            <a:fld id="{C136B7D2-B98C-44FD-8D04-7EC62A564975}" type="slidenum">
              <a:rPr lang="en-US">
                <a:solidFill>
                  <a:srgbClr val="262626">
                    <a:lumMod val="50000"/>
                    <a:lumOff val="50000"/>
                  </a:srgbClr>
                </a:solidFill>
                <a:latin typeface="Roboto Condensed"/>
              </a:rPr>
              <a:pPr defTabSz="1375467"/>
              <a:t>4</a:t>
            </a:fld>
            <a:endParaRPr lang="en-US" dirty="0">
              <a:solidFill>
                <a:srgbClr val="262626">
                  <a:lumMod val="50000"/>
                  <a:lumOff val="50000"/>
                </a:srgbClr>
              </a:solidFill>
              <a:latin typeface="Roboto Condensed"/>
            </a:endParaRPr>
          </a:p>
        </p:txBody>
      </p:sp>
      <p:grpSp>
        <p:nvGrpSpPr>
          <p:cNvPr id="4" name="Group 140"/>
          <p:cNvGrpSpPr/>
          <p:nvPr/>
        </p:nvGrpSpPr>
        <p:grpSpPr>
          <a:xfrm>
            <a:off x="210643" y="2337059"/>
            <a:ext cx="2038035" cy="1602872"/>
            <a:chOff x="734692" y="2064303"/>
            <a:chExt cx="1793081" cy="1202154"/>
          </a:xfrm>
        </p:grpSpPr>
        <p:grpSp>
          <p:nvGrpSpPr>
            <p:cNvPr id="5" name="Group 49"/>
            <p:cNvGrpSpPr/>
            <p:nvPr/>
          </p:nvGrpSpPr>
          <p:grpSpPr>
            <a:xfrm rot="16200000" flipH="1" flipV="1">
              <a:off x="1030156" y="1768839"/>
              <a:ext cx="1202154" cy="1793081"/>
              <a:chOff x="7162800" y="1192655"/>
              <a:chExt cx="1318260" cy="162877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26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099527" y="2788202"/>
              <a:ext cx="106339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</a:rPr>
                <a:t>Membership</a:t>
              </a:r>
            </a:p>
          </p:txBody>
        </p:sp>
        <p:grpSp>
          <p:nvGrpSpPr>
            <p:cNvPr id="6" name="Group 66"/>
            <p:cNvGrpSpPr/>
            <p:nvPr/>
          </p:nvGrpSpPr>
          <p:grpSpPr>
            <a:xfrm>
              <a:off x="1443128" y="2292902"/>
              <a:ext cx="376211" cy="379555"/>
              <a:chOff x="0" y="2706688"/>
              <a:chExt cx="357188" cy="360363"/>
            </a:xfrm>
            <a:solidFill>
              <a:schemeClr val="bg1"/>
            </a:solidFill>
          </p:grpSpPr>
          <p:sp>
            <p:nvSpPr>
              <p:cNvPr id="65" name="Freeform 107"/>
              <p:cNvSpPr>
                <a:spLocks noEditPoints="1"/>
              </p:cNvSpPr>
              <p:nvPr/>
            </p:nvSpPr>
            <p:spPr bwMode="auto">
              <a:xfrm>
                <a:off x="0" y="2706688"/>
                <a:ext cx="357188" cy="360363"/>
              </a:xfrm>
              <a:custGeom>
                <a:avLst/>
                <a:gdLst/>
                <a:ahLst/>
                <a:cxnLst>
                  <a:cxn ang="0">
                    <a:pos x="112" y="12"/>
                  </a:cxn>
                  <a:cxn ang="0">
                    <a:pos x="96" y="12"/>
                  </a:cxn>
                  <a:cxn ang="0">
                    <a:pos x="96" y="4"/>
                  </a:cxn>
                  <a:cxn ang="0">
                    <a:pos x="92" y="0"/>
                  </a:cxn>
                  <a:cxn ang="0">
                    <a:pos x="88" y="4"/>
                  </a:cxn>
                  <a:cxn ang="0">
                    <a:pos x="88" y="12"/>
                  </a:cxn>
                  <a:cxn ang="0">
                    <a:pos x="65" y="12"/>
                  </a:cxn>
                  <a:cxn ang="0">
                    <a:pos x="65" y="4"/>
                  </a:cxn>
                  <a:cxn ang="0">
                    <a:pos x="61" y="0"/>
                  </a:cxn>
                  <a:cxn ang="0">
                    <a:pos x="57" y="4"/>
                  </a:cxn>
                  <a:cxn ang="0">
                    <a:pos x="57" y="12"/>
                  </a:cxn>
                  <a:cxn ang="0">
                    <a:pos x="34" y="12"/>
                  </a:cxn>
                  <a:cxn ang="0">
                    <a:pos x="34" y="4"/>
                  </a:cxn>
                  <a:cxn ang="0">
                    <a:pos x="30" y="0"/>
                  </a:cxn>
                  <a:cxn ang="0">
                    <a:pos x="27" y="4"/>
                  </a:cxn>
                  <a:cxn ang="0">
                    <a:pos x="27" y="12"/>
                  </a:cxn>
                  <a:cxn ang="0">
                    <a:pos x="10" y="12"/>
                  </a:cxn>
                  <a:cxn ang="0">
                    <a:pos x="0" y="22"/>
                  </a:cxn>
                  <a:cxn ang="0">
                    <a:pos x="0" y="113"/>
                  </a:cxn>
                  <a:cxn ang="0">
                    <a:pos x="10" y="123"/>
                  </a:cxn>
                  <a:cxn ang="0">
                    <a:pos x="112" y="123"/>
                  </a:cxn>
                  <a:cxn ang="0">
                    <a:pos x="122" y="113"/>
                  </a:cxn>
                  <a:cxn ang="0">
                    <a:pos x="122" y="22"/>
                  </a:cxn>
                  <a:cxn ang="0">
                    <a:pos x="112" y="12"/>
                  </a:cxn>
                  <a:cxn ang="0">
                    <a:pos x="115" y="113"/>
                  </a:cxn>
                  <a:cxn ang="0">
                    <a:pos x="112" y="115"/>
                  </a:cxn>
                  <a:cxn ang="0">
                    <a:pos x="10" y="115"/>
                  </a:cxn>
                  <a:cxn ang="0">
                    <a:pos x="7" y="113"/>
                  </a:cxn>
                  <a:cxn ang="0">
                    <a:pos x="7" y="22"/>
                  </a:cxn>
                  <a:cxn ang="0">
                    <a:pos x="10" y="19"/>
                  </a:cxn>
                  <a:cxn ang="0">
                    <a:pos x="27" y="19"/>
                  </a:cxn>
                  <a:cxn ang="0">
                    <a:pos x="27" y="27"/>
                  </a:cxn>
                  <a:cxn ang="0">
                    <a:pos x="30" y="31"/>
                  </a:cxn>
                  <a:cxn ang="0">
                    <a:pos x="34" y="27"/>
                  </a:cxn>
                  <a:cxn ang="0">
                    <a:pos x="34" y="19"/>
                  </a:cxn>
                  <a:cxn ang="0">
                    <a:pos x="57" y="19"/>
                  </a:cxn>
                  <a:cxn ang="0">
                    <a:pos x="57" y="27"/>
                  </a:cxn>
                  <a:cxn ang="0">
                    <a:pos x="61" y="31"/>
                  </a:cxn>
                  <a:cxn ang="0">
                    <a:pos x="65" y="27"/>
                  </a:cxn>
                  <a:cxn ang="0">
                    <a:pos x="65" y="19"/>
                  </a:cxn>
                  <a:cxn ang="0">
                    <a:pos x="88" y="19"/>
                  </a:cxn>
                  <a:cxn ang="0">
                    <a:pos x="88" y="27"/>
                  </a:cxn>
                  <a:cxn ang="0">
                    <a:pos x="92" y="31"/>
                  </a:cxn>
                  <a:cxn ang="0">
                    <a:pos x="96" y="27"/>
                  </a:cxn>
                  <a:cxn ang="0">
                    <a:pos x="96" y="19"/>
                  </a:cxn>
                  <a:cxn ang="0">
                    <a:pos x="112" y="19"/>
                  </a:cxn>
                  <a:cxn ang="0">
                    <a:pos x="115" y="22"/>
                  </a:cxn>
                  <a:cxn ang="0">
                    <a:pos x="115" y="113"/>
                  </a:cxn>
                  <a:cxn ang="0">
                    <a:pos x="115" y="113"/>
                  </a:cxn>
                  <a:cxn ang="0">
                    <a:pos x="115" y="113"/>
                  </a:cxn>
                </a:cxnLst>
                <a:rect l="0" t="0" r="r" b="b"/>
                <a:pathLst>
                  <a:path w="122" h="123">
                    <a:moveTo>
                      <a:pt x="112" y="12"/>
                    </a:moveTo>
                    <a:cubicBezTo>
                      <a:pt x="96" y="12"/>
                      <a:pt x="96" y="12"/>
                      <a:pt x="96" y="12"/>
                    </a:cubicBezTo>
                    <a:cubicBezTo>
                      <a:pt x="96" y="4"/>
                      <a:pt x="96" y="4"/>
                      <a:pt x="96" y="4"/>
                    </a:cubicBezTo>
                    <a:cubicBezTo>
                      <a:pt x="96" y="2"/>
                      <a:pt x="94" y="0"/>
                      <a:pt x="92" y="0"/>
                    </a:cubicBezTo>
                    <a:cubicBezTo>
                      <a:pt x="90" y="0"/>
                      <a:pt x="88" y="2"/>
                      <a:pt x="88" y="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65" y="2"/>
                      <a:pt x="63" y="0"/>
                      <a:pt x="61" y="0"/>
                    </a:cubicBezTo>
                    <a:cubicBezTo>
                      <a:pt x="59" y="0"/>
                      <a:pt x="57" y="2"/>
                      <a:pt x="57" y="4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2"/>
                      <a:pt x="32" y="0"/>
                      <a:pt x="30" y="0"/>
                    </a:cubicBezTo>
                    <a:cubicBezTo>
                      <a:pt x="28" y="0"/>
                      <a:pt x="27" y="2"/>
                      <a:pt x="27" y="4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4" y="12"/>
                      <a:pt x="0" y="16"/>
                      <a:pt x="0" y="22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0" y="118"/>
                      <a:pt x="4" y="123"/>
                      <a:pt x="10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8" y="123"/>
                      <a:pt x="122" y="118"/>
                      <a:pt x="122" y="113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2" y="16"/>
                      <a:pt x="118" y="12"/>
                      <a:pt x="112" y="12"/>
                    </a:cubicBezTo>
                    <a:close/>
                    <a:moveTo>
                      <a:pt x="115" y="113"/>
                    </a:moveTo>
                    <a:cubicBezTo>
                      <a:pt x="115" y="114"/>
                      <a:pt x="114" y="115"/>
                      <a:pt x="112" y="115"/>
                    </a:cubicBezTo>
                    <a:cubicBezTo>
                      <a:pt x="10" y="115"/>
                      <a:pt x="10" y="115"/>
                      <a:pt x="10" y="115"/>
                    </a:cubicBezTo>
                    <a:cubicBezTo>
                      <a:pt x="9" y="115"/>
                      <a:pt x="7" y="114"/>
                      <a:pt x="7" y="113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0"/>
                      <a:pt x="9" y="19"/>
                      <a:pt x="10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29"/>
                      <a:pt x="28" y="31"/>
                      <a:pt x="30" y="31"/>
                    </a:cubicBezTo>
                    <a:cubicBezTo>
                      <a:pt x="32" y="31"/>
                      <a:pt x="34" y="29"/>
                      <a:pt x="34" y="27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57" y="29"/>
                      <a:pt x="59" y="31"/>
                      <a:pt x="61" y="31"/>
                    </a:cubicBezTo>
                    <a:cubicBezTo>
                      <a:pt x="63" y="31"/>
                      <a:pt x="65" y="29"/>
                      <a:pt x="65" y="27"/>
                    </a:cubicBezTo>
                    <a:cubicBezTo>
                      <a:pt x="65" y="19"/>
                      <a:pt x="65" y="19"/>
                      <a:pt x="65" y="19"/>
                    </a:cubicBezTo>
                    <a:cubicBezTo>
                      <a:pt x="88" y="19"/>
                      <a:pt x="88" y="19"/>
                      <a:pt x="88" y="19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88" y="29"/>
                      <a:pt x="90" y="31"/>
                      <a:pt x="92" y="31"/>
                    </a:cubicBezTo>
                    <a:cubicBezTo>
                      <a:pt x="94" y="31"/>
                      <a:pt x="96" y="29"/>
                      <a:pt x="96" y="27"/>
                    </a:cubicBezTo>
                    <a:cubicBezTo>
                      <a:pt x="96" y="19"/>
                      <a:pt x="96" y="19"/>
                      <a:pt x="96" y="19"/>
                    </a:cubicBezTo>
                    <a:cubicBezTo>
                      <a:pt x="112" y="19"/>
                      <a:pt x="112" y="19"/>
                      <a:pt x="112" y="19"/>
                    </a:cubicBezTo>
                    <a:cubicBezTo>
                      <a:pt x="114" y="19"/>
                      <a:pt x="115" y="20"/>
                      <a:pt x="115" y="22"/>
                    </a:cubicBezTo>
                    <a:lnTo>
                      <a:pt x="115" y="113"/>
                    </a:lnTo>
                    <a:close/>
                    <a:moveTo>
                      <a:pt x="115" y="113"/>
                    </a:moveTo>
                    <a:cubicBezTo>
                      <a:pt x="115" y="113"/>
                      <a:pt x="115" y="113"/>
                      <a:pt x="115" y="11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/>
            </p:nvSpPr>
            <p:spPr bwMode="auto">
              <a:xfrm>
                <a:off x="79375" y="2841626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auto">
              <a:xfrm>
                <a:off x="79375" y="2897188"/>
                <a:ext cx="428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auto">
              <a:xfrm>
                <a:off x="79375" y="2955926"/>
                <a:ext cx="42863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auto">
              <a:xfrm>
                <a:off x="155575" y="2955926"/>
                <a:ext cx="46038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/>
            </p:nvSpPr>
            <p:spPr bwMode="auto">
              <a:xfrm>
                <a:off x="155575" y="2897188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155575" y="2841626"/>
                <a:ext cx="46038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2" name="Rectangle 114"/>
              <p:cNvSpPr>
                <a:spLocks noChangeArrowheads="1"/>
              </p:cNvSpPr>
              <p:nvPr/>
            </p:nvSpPr>
            <p:spPr bwMode="auto">
              <a:xfrm>
                <a:off x="233363" y="2955926"/>
                <a:ext cx="47625" cy="3175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3" name="Rectangle 115"/>
              <p:cNvSpPr>
                <a:spLocks noChangeArrowheads="1"/>
              </p:cNvSpPr>
              <p:nvPr/>
            </p:nvSpPr>
            <p:spPr bwMode="auto">
              <a:xfrm>
                <a:off x="233363" y="2897188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74" name="Rectangle 116"/>
              <p:cNvSpPr>
                <a:spLocks noChangeArrowheads="1"/>
              </p:cNvSpPr>
              <p:nvPr/>
            </p:nvSpPr>
            <p:spPr bwMode="auto">
              <a:xfrm>
                <a:off x="233363" y="2841626"/>
                <a:ext cx="476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7" name="Group 145"/>
          <p:cNvGrpSpPr/>
          <p:nvPr/>
        </p:nvGrpSpPr>
        <p:grpSpPr>
          <a:xfrm>
            <a:off x="2718346" y="3219200"/>
            <a:ext cx="2039112" cy="2782715"/>
            <a:chOff x="2667000" y="2718831"/>
            <a:chExt cx="1793081" cy="2087036"/>
          </a:xfrm>
        </p:grpSpPr>
        <p:grpSp>
          <p:nvGrpSpPr>
            <p:cNvPr id="8" name="Group 45"/>
            <p:cNvGrpSpPr/>
            <p:nvPr/>
          </p:nvGrpSpPr>
          <p:grpSpPr>
            <a:xfrm>
              <a:off x="2667000" y="2718831"/>
              <a:ext cx="1793081" cy="1942289"/>
              <a:chOff x="793061" y="2154807"/>
              <a:chExt cx="1793081" cy="2210049"/>
            </a:xfrm>
          </p:grpSpPr>
          <p:sp>
            <p:nvSpPr>
              <p:cNvPr id="78" name="Round Same Side Corner Rectangle 7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79" name="Round Same Side Corner Rectangle 7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77" name="Text Placeholder 3"/>
            <p:cNvSpPr txBox="1">
              <a:spLocks/>
            </p:cNvSpPr>
            <p:nvPr/>
          </p:nvSpPr>
          <p:spPr>
            <a:xfrm>
              <a:off x="2801541" y="3359702"/>
              <a:ext cx="1523999" cy="1446165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defPPr>
                <a:defRPr lang="en-US"/>
              </a:defPPr>
              <a:lvl1pPr marL="285750" indent="-285750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 sz="1333" baseline="0">
                  <a:latin typeface="Roboto Condensed"/>
                  <a:cs typeface="+mj-cs"/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pPr>
                <a:defRPr/>
              </a:pPr>
              <a:r>
                <a:rPr lang="en-US" dirty="0"/>
                <a:t>Time of the day</a:t>
              </a:r>
            </a:p>
            <a:p>
              <a:pPr>
                <a:defRPr/>
              </a:pPr>
              <a:r>
                <a:rPr lang="en-US" dirty="0"/>
                <a:t>Day of the week</a:t>
              </a:r>
            </a:p>
            <a:p>
              <a:pPr>
                <a:defRPr/>
              </a:pPr>
              <a:r>
                <a:rPr lang="en-US" dirty="0"/>
                <a:t>Month</a:t>
              </a:r>
            </a:p>
            <a:p>
              <a:pPr>
                <a:defRPr/>
              </a:pPr>
              <a:r>
                <a:rPr lang="en-US" dirty="0"/>
                <a:t>Season</a:t>
              </a:r>
            </a:p>
            <a:p>
              <a:pPr>
                <a:defRPr/>
              </a:pPr>
              <a:r>
                <a:rPr lang="en-US" dirty="0"/>
                <a:t>Special events</a:t>
              </a:r>
            </a:p>
            <a:p>
              <a:pPr>
                <a:defRPr/>
              </a:pPr>
              <a:r>
                <a:rPr lang="en-US" dirty="0"/>
                <a:t>Holidays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9" name="Group 146"/>
          <p:cNvGrpSpPr/>
          <p:nvPr/>
        </p:nvGrpSpPr>
        <p:grpSpPr>
          <a:xfrm>
            <a:off x="5227124" y="3229165"/>
            <a:ext cx="2039112" cy="2589719"/>
            <a:chOff x="4589832" y="2718831"/>
            <a:chExt cx="1793081" cy="1942289"/>
          </a:xfrm>
        </p:grpSpPr>
        <p:grpSp>
          <p:nvGrpSpPr>
            <p:cNvPr id="10" name="Group 45"/>
            <p:cNvGrpSpPr/>
            <p:nvPr/>
          </p:nvGrpSpPr>
          <p:grpSpPr>
            <a:xfrm>
              <a:off x="4589832" y="2718831"/>
              <a:ext cx="1793081" cy="1942289"/>
              <a:chOff x="793061" y="2154807"/>
              <a:chExt cx="1793081" cy="2210049"/>
            </a:xfrm>
          </p:grpSpPr>
          <p:sp>
            <p:nvSpPr>
              <p:cNvPr id="98" name="Round Same Side Corner Rectangle 9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9" name="Round Same Side Corner Rectangle 9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97" name="Text Placeholder 3"/>
            <p:cNvSpPr txBox="1">
              <a:spLocks/>
            </p:cNvSpPr>
            <p:nvPr/>
          </p:nvSpPr>
          <p:spPr>
            <a:xfrm>
              <a:off x="4724373" y="3359702"/>
              <a:ext cx="1523999" cy="101537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Proximity to the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University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rgbClr val="262626">
                      <a:lumMod val="75000"/>
                      <a:lumOff val="25000"/>
                    </a:srgbClr>
                  </a:solidFill>
                  <a:latin typeface="Roboto Condensed"/>
                  <a:cs typeface="+mj-cs"/>
                </a:rPr>
                <a:t>Presence of tourist </a:t>
              </a: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places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Traffic hotspots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11" name="Group 147"/>
          <p:cNvGrpSpPr/>
          <p:nvPr/>
        </p:nvGrpSpPr>
        <p:grpSpPr>
          <a:xfrm>
            <a:off x="7735901" y="3256784"/>
            <a:ext cx="2039112" cy="2589719"/>
            <a:chOff x="6629400" y="2718831"/>
            <a:chExt cx="1793081" cy="1942289"/>
          </a:xfrm>
        </p:grpSpPr>
        <p:grpSp>
          <p:nvGrpSpPr>
            <p:cNvPr id="12" name="Group 45"/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118" name="Round Same Side Corner Rectangle 117"/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17" name="Text Placeholder 3"/>
            <p:cNvSpPr txBox="1">
              <a:spLocks/>
            </p:cNvSpPr>
            <p:nvPr/>
          </p:nvSpPr>
          <p:spPr>
            <a:xfrm>
              <a:off x="6763941" y="3359702"/>
              <a:ext cx="1523999" cy="523076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Temperature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Rain predictions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Wind speed</a:t>
              </a:r>
              <a:endParaRPr lang="en-US" sz="1333" dirty="0">
                <a:solidFill>
                  <a:schemeClr val="tx1"/>
                </a:solidFill>
                <a:latin typeface="Roboto Condensed"/>
              </a:endParaRPr>
            </a:p>
          </p:txBody>
        </p:sp>
      </p:grpSp>
      <p:grpSp>
        <p:nvGrpSpPr>
          <p:cNvPr id="13" name="Group 141"/>
          <p:cNvGrpSpPr/>
          <p:nvPr/>
        </p:nvGrpSpPr>
        <p:grpSpPr>
          <a:xfrm>
            <a:off x="2718344" y="2346495"/>
            <a:ext cx="2039112" cy="1602872"/>
            <a:chOff x="2666999" y="2064303"/>
            <a:chExt cx="1793081" cy="1202154"/>
          </a:xfrm>
        </p:grpSpPr>
        <p:grpSp>
          <p:nvGrpSpPr>
            <p:cNvPr id="14" name="Group 49"/>
            <p:cNvGrpSpPr/>
            <p:nvPr/>
          </p:nvGrpSpPr>
          <p:grpSpPr>
            <a:xfrm rot="16200000" flipH="1" flipV="1">
              <a:off x="2962463" y="1768839"/>
              <a:ext cx="1202154" cy="1793081"/>
              <a:chOff x="7162800" y="1192655"/>
              <a:chExt cx="1318260" cy="1628775"/>
            </a:xfrm>
          </p:grpSpPr>
          <p:sp>
            <p:nvSpPr>
              <p:cNvPr id="8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563506" y="2747020"/>
              <a:ext cx="5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endParaRPr lang="en-US" sz="1600" b="1" dirty="0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36" name="Freeform 15"/>
            <p:cNvSpPr>
              <a:spLocks noEditPoints="1"/>
            </p:cNvSpPr>
            <p:nvPr/>
          </p:nvSpPr>
          <p:spPr bwMode="auto">
            <a:xfrm>
              <a:off x="3318281" y="2263385"/>
              <a:ext cx="490518" cy="367889"/>
            </a:xfrm>
            <a:custGeom>
              <a:avLst/>
              <a:gdLst/>
              <a:ahLst/>
              <a:cxnLst>
                <a:cxn ang="0">
                  <a:pos x="168" y="126"/>
                </a:cxn>
                <a:cxn ang="0">
                  <a:pos x="0" y="126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115"/>
                </a:cxn>
                <a:cxn ang="0">
                  <a:pos x="168" y="115"/>
                </a:cxn>
                <a:cxn ang="0">
                  <a:pos x="168" y="126"/>
                </a:cxn>
                <a:cxn ang="0">
                  <a:pos x="54" y="104"/>
                </a:cxn>
                <a:cxn ang="0">
                  <a:pos x="32" y="104"/>
                </a:cxn>
                <a:cxn ang="0">
                  <a:pos x="32" y="63"/>
                </a:cxn>
                <a:cxn ang="0">
                  <a:pos x="54" y="63"/>
                </a:cxn>
                <a:cxn ang="0">
                  <a:pos x="54" y="104"/>
                </a:cxn>
                <a:cxn ang="0">
                  <a:pos x="84" y="104"/>
                </a:cxn>
                <a:cxn ang="0">
                  <a:pos x="64" y="104"/>
                </a:cxn>
                <a:cxn ang="0">
                  <a:pos x="64" y="19"/>
                </a:cxn>
                <a:cxn ang="0">
                  <a:pos x="84" y="19"/>
                </a:cxn>
                <a:cxn ang="0">
                  <a:pos x="84" y="104"/>
                </a:cxn>
                <a:cxn ang="0">
                  <a:pos x="116" y="104"/>
                </a:cxn>
                <a:cxn ang="0">
                  <a:pos x="95" y="104"/>
                </a:cxn>
                <a:cxn ang="0">
                  <a:pos x="95" y="41"/>
                </a:cxn>
                <a:cxn ang="0">
                  <a:pos x="116" y="41"/>
                </a:cxn>
                <a:cxn ang="0">
                  <a:pos x="116" y="104"/>
                </a:cxn>
                <a:cxn ang="0">
                  <a:pos x="147" y="104"/>
                </a:cxn>
                <a:cxn ang="0">
                  <a:pos x="127" y="104"/>
                </a:cxn>
                <a:cxn ang="0">
                  <a:pos x="127" y="9"/>
                </a:cxn>
                <a:cxn ang="0">
                  <a:pos x="147" y="9"/>
                </a:cxn>
                <a:cxn ang="0">
                  <a:pos x="147" y="104"/>
                </a:cxn>
              </a:cxnLst>
              <a:rect l="0" t="0" r="r" b="b"/>
              <a:pathLst>
                <a:path w="168" h="126">
                  <a:moveTo>
                    <a:pt x="168" y="126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15"/>
                  </a:lnTo>
                  <a:lnTo>
                    <a:pt x="168" y="115"/>
                  </a:lnTo>
                  <a:lnTo>
                    <a:pt x="168" y="126"/>
                  </a:lnTo>
                  <a:close/>
                  <a:moveTo>
                    <a:pt x="54" y="104"/>
                  </a:moveTo>
                  <a:lnTo>
                    <a:pt x="32" y="104"/>
                  </a:lnTo>
                  <a:lnTo>
                    <a:pt x="32" y="63"/>
                  </a:lnTo>
                  <a:lnTo>
                    <a:pt x="54" y="63"/>
                  </a:lnTo>
                  <a:lnTo>
                    <a:pt x="54" y="104"/>
                  </a:lnTo>
                  <a:close/>
                  <a:moveTo>
                    <a:pt x="84" y="104"/>
                  </a:moveTo>
                  <a:lnTo>
                    <a:pt x="64" y="104"/>
                  </a:lnTo>
                  <a:lnTo>
                    <a:pt x="64" y="19"/>
                  </a:lnTo>
                  <a:lnTo>
                    <a:pt x="84" y="19"/>
                  </a:lnTo>
                  <a:lnTo>
                    <a:pt x="84" y="104"/>
                  </a:lnTo>
                  <a:close/>
                  <a:moveTo>
                    <a:pt x="116" y="104"/>
                  </a:moveTo>
                  <a:lnTo>
                    <a:pt x="95" y="104"/>
                  </a:lnTo>
                  <a:lnTo>
                    <a:pt x="95" y="41"/>
                  </a:lnTo>
                  <a:lnTo>
                    <a:pt x="116" y="41"/>
                  </a:lnTo>
                  <a:lnTo>
                    <a:pt x="116" y="104"/>
                  </a:lnTo>
                  <a:close/>
                  <a:moveTo>
                    <a:pt x="147" y="104"/>
                  </a:moveTo>
                  <a:lnTo>
                    <a:pt x="127" y="104"/>
                  </a:lnTo>
                  <a:lnTo>
                    <a:pt x="127" y="9"/>
                  </a:lnTo>
                  <a:lnTo>
                    <a:pt x="147" y="9"/>
                  </a:lnTo>
                  <a:lnTo>
                    <a:pt x="147" y="10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5" name="Group 142"/>
          <p:cNvGrpSpPr/>
          <p:nvPr/>
        </p:nvGrpSpPr>
        <p:grpSpPr>
          <a:xfrm>
            <a:off x="5227122" y="2356460"/>
            <a:ext cx="2039112" cy="1602872"/>
            <a:chOff x="4589831" y="2064303"/>
            <a:chExt cx="1793081" cy="1202154"/>
          </a:xfrm>
        </p:grpSpPr>
        <p:grpSp>
          <p:nvGrpSpPr>
            <p:cNvPr id="16" name="Group 49"/>
            <p:cNvGrpSpPr/>
            <p:nvPr/>
          </p:nvGrpSpPr>
          <p:grpSpPr>
            <a:xfrm rot="16200000" flipH="1" flipV="1">
              <a:off x="4885295" y="1768839"/>
              <a:ext cx="1202154" cy="1793081"/>
              <a:chOff x="7162800" y="1192655"/>
              <a:chExt cx="1318260" cy="1628775"/>
            </a:xfrm>
          </p:grpSpPr>
          <p:sp>
            <p:nvSpPr>
              <p:cNvPr id="10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0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5165971" y="2717836"/>
              <a:ext cx="640801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Location</a:t>
              </a:r>
            </a:p>
          </p:txBody>
        </p:sp>
        <p:sp>
          <p:nvSpPr>
            <p:cNvPr id="138" name="Freeform 66"/>
            <p:cNvSpPr>
              <a:spLocks noEditPoints="1"/>
            </p:cNvSpPr>
            <p:nvPr/>
          </p:nvSpPr>
          <p:spPr bwMode="auto">
            <a:xfrm>
              <a:off x="5290251" y="2274791"/>
              <a:ext cx="392242" cy="304240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7" name="Group 143"/>
          <p:cNvGrpSpPr/>
          <p:nvPr/>
        </p:nvGrpSpPr>
        <p:grpSpPr>
          <a:xfrm>
            <a:off x="7735900" y="2384079"/>
            <a:ext cx="2039112" cy="1602872"/>
            <a:chOff x="6629399" y="2064303"/>
            <a:chExt cx="1793081" cy="1202154"/>
          </a:xfrm>
        </p:grpSpPr>
        <p:grpSp>
          <p:nvGrpSpPr>
            <p:cNvPr id="18" name="Group 49"/>
            <p:cNvGrpSpPr/>
            <p:nvPr/>
          </p:nvGrpSpPr>
          <p:grpSpPr>
            <a:xfrm rot="16200000" flipH="1" flipV="1">
              <a:off x="6924863" y="1768839"/>
              <a:ext cx="1202154" cy="1793081"/>
              <a:chOff x="7162800" y="1192655"/>
              <a:chExt cx="1318260" cy="1628775"/>
            </a:xfrm>
          </p:grpSpPr>
          <p:sp>
            <p:nvSpPr>
              <p:cNvPr id="121" name="Rectangle 24"/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122" name="Rectangle 8"/>
              <p:cNvSpPr/>
              <p:nvPr/>
            </p:nvSpPr>
            <p:spPr>
              <a:xfrm>
                <a:off x="7261860" y="1192655"/>
                <a:ext cx="1219200" cy="1628775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139" name="TextBox 138"/>
            <p:cNvSpPr txBox="1"/>
            <p:nvPr/>
          </p:nvSpPr>
          <p:spPr>
            <a:xfrm>
              <a:off x="7223763" y="2735163"/>
              <a:ext cx="604348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Weather</a:t>
              </a:r>
            </a:p>
          </p:txBody>
        </p:sp>
        <p:sp>
          <p:nvSpPr>
            <p:cNvPr id="140" name="Freeform 105"/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grpSp>
        <p:nvGrpSpPr>
          <p:cNvPr id="19" name="Group 156"/>
          <p:cNvGrpSpPr/>
          <p:nvPr/>
        </p:nvGrpSpPr>
        <p:grpSpPr>
          <a:xfrm>
            <a:off x="1015860" y="1593421"/>
            <a:ext cx="10470124" cy="740555"/>
            <a:chOff x="1638198" y="1613582"/>
            <a:chExt cx="5981802" cy="555416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4549141" y="1613582"/>
              <a:ext cx="45719" cy="2723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667" baseline="-25000" dirty="0">
                <a:solidFill>
                  <a:srgbClr val="262626"/>
                </a:solidFill>
                <a:latin typeface="Roboto Condensed"/>
              </a:endParaRPr>
            </a:p>
          </p:txBody>
        </p:sp>
        <p:grpSp>
          <p:nvGrpSpPr>
            <p:cNvPr id="20" name="Group 154"/>
            <p:cNvGrpSpPr/>
            <p:nvPr/>
          </p:nvGrpSpPr>
          <p:grpSpPr>
            <a:xfrm>
              <a:off x="1638198" y="1885950"/>
              <a:ext cx="5981802" cy="283048"/>
              <a:chOff x="1638198" y="1730318"/>
              <a:chExt cx="5981802" cy="43868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49" name="U-Turn Arrow 148"/>
              <p:cNvSpPr/>
              <p:nvPr/>
            </p:nvSpPr>
            <p:spPr>
              <a:xfrm>
                <a:off x="1638198" y="1730318"/>
                <a:ext cx="5981802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  <p:sp>
            <p:nvSpPr>
              <p:cNvPr id="150" name="U-Turn Arrow 149"/>
              <p:cNvSpPr/>
              <p:nvPr/>
            </p:nvSpPr>
            <p:spPr>
              <a:xfrm>
                <a:off x="3134653" y="1730318"/>
                <a:ext cx="2982068" cy="438680"/>
              </a:xfrm>
              <a:prstGeom prst="uturnArrow">
                <a:avLst>
                  <a:gd name="adj1" fmla="val 10530"/>
                  <a:gd name="adj2" fmla="val 25000"/>
                  <a:gd name="adj3" fmla="val 0"/>
                  <a:gd name="adj4" fmla="val 10911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667" dirty="0">
                  <a:solidFill>
                    <a:srgbClr val="262626"/>
                  </a:solidFill>
                  <a:latin typeface="Roboto Condensed"/>
                </a:endParaRPr>
              </a:p>
            </p:txBody>
          </p:sp>
        </p:grpSp>
      </p:grpSp>
      <p:grpSp>
        <p:nvGrpSpPr>
          <p:cNvPr id="21" name="Group 152"/>
          <p:cNvGrpSpPr/>
          <p:nvPr/>
        </p:nvGrpSpPr>
        <p:grpSpPr>
          <a:xfrm>
            <a:off x="3923506" y="941871"/>
            <a:ext cx="4344987" cy="695439"/>
            <a:chOff x="2942630" y="1008183"/>
            <a:chExt cx="3258740" cy="521579"/>
          </a:xfrm>
        </p:grpSpPr>
        <p:sp>
          <p:nvSpPr>
            <p:cNvPr id="152" name="Rounded Rectangle 151"/>
            <p:cNvSpPr/>
            <p:nvPr/>
          </p:nvSpPr>
          <p:spPr bwMode="auto">
            <a:xfrm>
              <a:off x="2942630" y="1041099"/>
              <a:ext cx="3258740" cy="48866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375467"/>
              <a:endParaRPr lang="en-US" sz="2133">
                <a:solidFill>
                  <a:srgbClr val="FFFFFF"/>
                </a:solidFill>
                <a:latin typeface="Roboto Condensed"/>
              </a:endParaRPr>
            </a:p>
          </p:txBody>
        </p:sp>
        <p:sp>
          <p:nvSpPr>
            <p:cNvPr id="151" name="Rounded Rectangle 150"/>
            <p:cNvSpPr/>
            <p:nvPr/>
          </p:nvSpPr>
          <p:spPr bwMode="auto">
            <a:xfrm>
              <a:off x="2942630" y="1008183"/>
              <a:ext cx="3258740" cy="488663"/>
            </a:xfrm>
            <a:prstGeom prst="round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375467"/>
              <a:r>
                <a:rPr lang="en-US" sz="2133" dirty="0">
                  <a:solidFill>
                    <a:srgbClr val="FFFFFF"/>
                  </a:solidFill>
                  <a:latin typeface="Roboto Condensed"/>
                </a:rPr>
                <a:t>Exploratory Data analysis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E62130D-F54A-4AB6-B351-76CABBAF5664}"/>
              </a:ext>
            </a:extLst>
          </p:cNvPr>
          <p:cNvSpPr txBox="1"/>
          <p:nvPr/>
        </p:nvSpPr>
        <p:spPr>
          <a:xfrm>
            <a:off x="270588" y="223935"/>
            <a:ext cx="291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Key questions</a:t>
            </a:r>
          </a:p>
        </p:txBody>
      </p:sp>
      <p:grpSp>
        <p:nvGrpSpPr>
          <p:cNvPr id="76" name="Group 147">
            <a:extLst>
              <a:ext uri="{FF2B5EF4-FFF2-40B4-BE49-F238E27FC236}">
                <a16:creationId xmlns:a16="http://schemas.microsoft.com/office/drawing/2014/main" id="{A3842362-B4E8-4832-A767-08FB5FD66949}"/>
              </a:ext>
            </a:extLst>
          </p:cNvPr>
          <p:cNvGrpSpPr/>
          <p:nvPr/>
        </p:nvGrpSpPr>
        <p:grpSpPr>
          <a:xfrm>
            <a:off x="9970340" y="3256784"/>
            <a:ext cx="2039112" cy="2589719"/>
            <a:chOff x="6629400" y="2718831"/>
            <a:chExt cx="1793081" cy="1942289"/>
          </a:xfrm>
        </p:grpSpPr>
        <p:grpSp>
          <p:nvGrpSpPr>
            <p:cNvPr id="80" name="Group 45">
              <a:extLst>
                <a:ext uri="{FF2B5EF4-FFF2-40B4-BE49-F238E27FC236}">
                  <a16:creationId xmlns:a16="http://schemas.microsoft.com/office/drawing/2014/main" id="{E25568D2-1819-462A-B73D-1512FCCD1A68}"/>
                </a:ext>
              </a:extLst>
            </p:cNvPr>
            <p:cNvGrpSpPr/>
            <p:nvPr/>
          </p:nvGrpSpPr>
          <p:grpSpPr>
            <a:xfrm>
              <a:off x="6629400" y="2718831"/>
              <a:ext cx="1793081" cy="1942289"/>
              <a:chOff x="793061" y="2154807"/>
              <a:chExt cx="1793081" cy="2210049"/>
            </a:xfrm>
          </p:grpSpPr>
          <p:sp>
            <p:nvSpPr>
              <p:cNvPr id="84" name="Round Same Side Corner Rectangle 117">
                <a:extLst>
                  <a:ext uri="{FF2B5EF4-FFF2-40B4-BE49-F238E27FC236}">
                    <a16:creationId xmlns:a16="http://schemas.microsoft.com/office/drawing/2014/main" id="{2BD8C0A7-2521-44AF-A9C7-81721E511EF1}"/>
                  </a:ext>
                </a:extLst>
              </p:cNvPr>
              <p:cNvSpPr/>
              <p:nvPr/>
            </p:nvSpPr>
            <p:spPr>
              <a:xfrm flipV="1">
                <a:off x="793061" y="2154807"/>
                <a:ext cx="1793081" cy="221004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85" name="Round Same Side Corner Rectangle 118">
                <a:extLst>
                  <a:ext uri="{FF2B5EF4-FFF2-40B4-BE49-F238E27FC236}">
                    <a16:creationId xmlns:a16="http://schemas.microsoft.com/office/drawing/2014/main" id="{AA25CB5D-F024-4436-8CC6-CBAF8608FFB3}"/>
                  </a:ext>
                </a:extLst>
              </p:cNvPr>
              <p:cNvSpPr/>
              <p:nvPr/>
            </p:nvSpPr>
            <p:spPr>
              <a:xfrm flipV="1">
                <a:off x="793061" y="2154808"/>
                <a:ext cx="1793081" cy="2169539"/>
              </a:xfrm>
              <a:prstGeom prst="round2SameRect">
                <a:avLst>
                  <a:gd name="adj1" fmla="val 8813"/>
                  <a:gd name="adj2" fmla="val 0"/>
                </a:avLst>
              </a:pr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3" name="Text Placeholder 3">
              <a:extLst>
                <a:ext uri="{FF2B5EF4-FFF2-40B4-BE49-F238E27FC236}">
                  <a16:creationId xmlns:a16="http://schemas.microsoft.com/office/drawing/2014/main" id="{6EB01AD2-6AEA-4757-AA4A-262D9887581F}"/>
                </a:ext>
              </a:extLst>
            </p:cNvPr>
            <p:cNvSpPr txBox="1">
              <a:spLocks/>
            </p:cNvSpPr>
            <p:nvPr/>
          </p:nvSpPr>
          <p:spPr>
            <a:xfrm>
              <a:off x="6763941" y="3359702"/>
              <a:ext cx="1523999" cy="861534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Median age near the station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Gender</a:t>
              </a:r>
            </a:p>
            <a:p>
              <a:pPr marL="285750" indent="-285750" algn="l" defTabSz="121917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1333" dirty="0">
                  <a:solidFill>
                    <a:schemeClr val="tx1"/>
                  </a:solidFill>
                  <a:latin typeface="Roboto Condensed"/>
                  <a:cs typeface="+mj-cs"/>
                </a:rPr>
                <a:t>Occupation</a:t>
              </a:r>
            </a:p>
            <a:p>
              <a:pPr defTabSz="1219170">
                <a:spcBef>
                  <a:spcPct val="20000"/>
                </a:spcBef>
                <a:defRPr/>
              </a:pPr>
              <a:endParaRPr lang="en-US" sz="1333" dirty="0">
                <a:solidFill>
                  <a:srgbClr val="262626">
                    <a:lumMod val="75000"/>
                    <a:lumOff val="25000"/>
                  </a:srgbClr>
                </a:solidFill>
                <a:latin typeface="Roboto Condensed"/>
              </a:endParaRPr>
            </a:p>
          </p:txBody>
        </p:sp>
      </p:grpSp>
      <p:grpSp>
        <p:nvGrpSpPr>
          <p:cNvPr id="86" name="Group 143">
            <a:extLst>
              <a:ext uri="{FF2B5EF4-FFF2-40B4-BE49-F238E27FC236}">
                <a16:creationId xmlns:a16="http://schemas.microsoft.com/office/drawing/2014/main" id="{87749A9E-B1A9-45EA-B841-FE316574D5D1}"/>
              </a:ext>
            </a:extLst>
          </p:cNvPr>
          <p:cNvGrpSpPr/>
          <p:nvPr/>
        </p:nvGrpSpPr>
        <p:grpSpPr>
          <a:xfrm>
            <a:off x="9970341" y="2384078"/>
            <a:ext cx="2039112" cy="1602873"/>
            <a:chOff x="6629401" y="2064303"/>
            <a:chExt cx="1793081" cy="1202155"/>
          </a:xfrm>
        </p:grpSpPr>
        <p:grpSp>
          <p:nvGrpSpPr>
            <p:cNvPr id="87" name="Group 49">
              <a:extLst>
                <a:ext uri="{FF2B5EF4-FFF2-40B4-BE49-F238E27FC236}">
                  <a16:creationId xmlns:a16="http://schemas.microsoft.com/office/drawing/2014/main" id="{6A65D5CE-BC51-4CD7-88C3-4E89C357A0EF}"/>
                </a:ext>
              </a:extLst>
            </p:cNvPr>
            <p:cNvGrpSpPr/>
            <p:nvPr/>
          </p:nvGrpSpPr>
          <p:grpSpPr>
            <a:xfrm rot="16200000" flipH="1" flipV="1">
              <a:off x="6924864" y="1768840"/>
              <a:ext cx="1202155" cy="1793081"/>
              <a:chOff x="7162800" y="1192655"/>
              <a:chExt cx="1318261" cy="1628775"/>
            </a:xfrm>
          </p:grpSpPr>
          <p:sp>
            <p:nvSpPr>
              <p:cNvPr id="90" name="Rectangle 24">
                <a:extLst>
                  <a:ext uri="{FF2B5EF4-FFF2-40B4-BE49-F238E27FC236}">
                    <a16:creationId xmlns:a16="http://schemas.microsoft.com/office/drawing/2014/main" id="{B507F644-95D3-4409-AF4D-2DEB373EFAE7}"/>
                  </a:ext>
                </a:extLst>
              </p:cNvPr>
              <p:cNvSpPr/>
              <p:nvPr/>
            </p:nvSpPr>
            <p:spPr>
              <a:xfrm>
                <a:off x="7162800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8860CD9F-E504-4F3B-8A6B-122967954414}"/>
                  </a:ext>
                </a:extLst>
              </p:cNvPr>
              <p:cNvSpPr/>
              <p:nvPr/>
            </p:nvSpPr>
            <p:spPr>
              <a:xfrm>
                <a:off x="7261861" y="1192655"/>
                <a:ext cx="1219200" cy="162877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375467"/>
                <a:endParaRPr lang="en-US" sz="2133" dirty="0">
                  <a:solidFill>
                    <a:srgbClr val="FFFFFF"/>
                  </a:solidFill>
                  <a:latin typeface="Roboto Condensed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77906D0-8389-4D93-827C-1DA8F6DD0250}"/>
                </a:ext>
              </a:extLst>
            </p:cNvPr>
            <p:cNvSpPr txBox="1"/>
            <p:nvPr/>
          </p:nvSpPr>
          <p:spPr>
            <a:xfrm>
              <a:off x="6900076" y="2735163"/>
              <a:ext cx="1251717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algn="ctr" defTabSz="1375467"/>
              <a:r>
                <a:rPr lang="en-US" sz="1600" b="1" dirty="0">
                  <a:solidFill>
                    <a:srgbClr val="FFFFFF"/>
                  </a:solidFill>
                  <a:latin typeface="Roboto Condensed"/>
                </a:rPr>
                <a:t>Demographics</a:t>
              </a:r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7B4CA408-22CA-4600-B368-9A2FC6ABE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9134" y="2236158"/>
              <a:ext cx="373613" cy="37605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9" y="31"/>
                </a:cxn>
                <a:cxn ang="0">
                  <a:pos x="4" y="32"/>
                </a:cxn>
                <a:cxn ang="0">
                  <a:pos x="7" y="25"/>
                </a:cxn>
                <a:cxn ang="0">
                  <a:pos x="6" y="42"/>
                </a:cxn>
                <a:cxn ang="0">
                  <a:pos x="11" y="39"/>
                </a:cxn>
                <a:cxn ang="0">
                  <a:pos x="15" y="46"/>
                </a:cxn>
                <a:cxn ang="0">
                  <a:pos x="0" y="69"/>
                </a:cxn>
                <a:cxn ang="0">
                  <a:pos x="7" y="67"/>
                </a:cxn>
                <a:cxn ang="0">
                  <a:pos x="5" y="62"/>
                </a:cxn>
                <a:cxn ang="0">
                  <a:pos x="9" y="55"/>
                </a:cxn>
                <a:cxn ang="0">
                  <a:pos x="5" y="55"/>
                </a:cxn>
                <a:cxn ang="0">
                  <a:pos x="1" y="57"/>
                </a:cxn>
                <a:cxn ang="0">
                  <a:pos x="14" y="51"/>
                </a:cxn>
                <a:cxn ang="0">
                  <a:pos x="10" y="59"/>
                </a:cxn>
                <a:cxn ang="0">
                  <a:pos x="7" y="71"/>
                </a:cxn>
                <a:cxn ang="0">
                  <a:pos x="1" y="20"/>
                </a:cxn>
                <a:cxn ang="0">
                  <a:pos x="6" y="16"/>
                </a:cxn>
                <a:cxn ang="0">
                  <a:pos x="6" y="6"/>
                </a:cxn>
                <a:cxn ang="0">
                  <a:pos x="4" y="8"/>
                </a:cxn>
                <a:cxn ang="0">
                  <a:pos x="6" y="0"/>
                </a:cxn>
                <a:cxn ang="0">
                  <a:pos x="11" y="16"/>
                </a:cxn>
                <a:cxn ang="0">
                  <a:pos x="15" y="20"/>
                </a:cxn>
                <a:cxn ang="0">
                  <a:pos x="70" y="20"/>
                </a:cxn>
                <a:cxn ang="0">
                  <a:pos x="20" y="19"/>
                </a:cxn>
                <a:cxn ang="0">
                  <a:pos x="21" y="10"/>
                </a:cxn>
                <a:cxn ang="0">
                  <a:pos x="71" y="11"/>
                </a:cxn>
                <a:cxn ang="0">
                  <a:pos x="71" y="39"/>
                </a:cxn>
                <a:cxn ang="0">
                  <a:pos x="21" y="40"/>
                </a:cxn>
                <a:cxn ang="0">
                  <a:pos x="20" y="31"/>
                </a:cxn>
                <a:cxn ang="0">
                  <a:pos x="70" y="30"/>
                </a:cxn>
                <a:cxn ang="0">
                  <a:pos x="71" y="39"/>
                </a:cxn>
                <a:cxn ang="0">
                  <a:pos x="70" y="61"/>
                </a:cxn>
                <a:cxn ang="0">
                  <a:pos x="20" y="60"/>
                </a:cxn>
                <a:cxn ang="0">
                  <a:pos x="21" y="51"/>
                </a:cxn>
                <a:cxn ang="0">
                  <a:pos x="71" y="52"/>
                </a:cxn>
              </a:cxnLst>
              <a:rect l="0" t="0" r="r" b="b"/>
              <a:pathLst>
                <a:path w="71" h="71">
                  <a:moveTo>
                    <a:pt x="15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5"/>
                    <a:pt x="0" y="44"/>
                    <a:pt x="0" y="43"/>
                  </a:cubicBezTo>
                  <a:cubicBezTo>
                    <a:pt x="0" y="36"/>
                    <a:pt x="9" y="35"/>
                    <a:pt x="9" y="31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9"/>
                    <a:pt x="4" y="31"/>
                    <a:pt x="4" y="32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27"/>
                    <a:pt x="4" y="25"/>
                    <a:pt x="7" y="25"/>
                  </a:cubicBezTo>
                  <a:cubicBezTo>
                    <a:pt x="11" y="25"/>
                    <a:pt x="14" y="27"/>
                    <a:pt x="14" y="31"/>
                  </a:cubicBezTo>
                  <a:cubicBezTo>
                    <a:pt x="14" y="37"/>
                    <a:pt x="6" y="38"/>
                    <a:pt x="6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5" y="39"/>
                    <a:pt x="15" y="39"/>
                    <a:pt x="15" y="39"/>
                  </a:cubicBezTo>
                  <a:lnTo>
                    <a:pt x="15" y="46"/>
                  </a:lnTo>
                  <a:close/>
                  <a:moveTo>
                    <a:pt x="7" y="71"/>
                  </a:moveTo>
                  <a:cubicBezTo>
                    <a:pt x="5" y="71"/>
                    <a:pt x="2" y="70"/>
                    <a:pt x="0" y="69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4" y="66"/>
                    <a:pt x="5" y="67"/>
                    <a:pt x="7" y="67"/>
                  </a:cubicBezTo>
                  <a:cubicBezTo>
                    <a:pt x="8" y="67"/>
                    <a:pt x="10" y="66"/>
                    <a:pt x="10" y="65"/>
                  </a:cubicBezTo>
                  <a:cubicBezTo>
                    <a:pt x="10" y="62"/>
                    <a:pt x="7" y="62"/>
                    <a:pt x="5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6" y="58"/>
                    <a:pt x="7" y="56"/>
                    <a:pt x="9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5"/>
                    <a:pt x="6" y="55"/>
                    <a:pt x="5" y="55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3" y="60"/>
                    <a:pt x="15" y="62"/>
                    <a:pt x="15" y="64"/>
                  </a:cubicBezTo>
                  <a:cubicBezTo>
                    <a:pt x="15" y="69"/>
                    <a:pt x="11" y="71"/>
                    <a:pt x="7" y="71"/>
                  </a:cubicBezTo>
                  <a:close/>
                  <a:moveTo>
                    <a:pt x="15" y="20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3"/>
                    <a:pt x="6" y="9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7"/>
                    <a:pt x="4" y="7"/>
                    <a:pt x="4" y="8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5" y="16"/>
                    <a:pt x="15" y="16"/>
                    <a:pt x="15" y="16"/>
                  </a:cubicBezTo>
                  <a:lnTo>
                    <a:pt x="15" y="20"/>
                  </a:lnTo>
                  <a:close/>
                  <a:moveTo>
                    <a:pt x="71" y="19"/>
                  </a:moveTo>
                  <a:cubicBezTo>
                    <a:pt x="71" y="19"/>
                    <a:pt x="71" y="20"/>
                    <a:pt x="70" y="20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1" y="20"/>
                    <a:pt x="20" y="19"/>
                    <a:pt x="20" y="19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71" y="10"/>
                    <a:pt x="71" y="10"/>
                    <a:pt x="71" y="11"/>
                  </a:cubicBezTo>
                  <a:lnTo>
                    <a:pt x="71" y="19"/>
                  </a:lnTo>
                  <a:close/>
                  <a:moveTo>
                    <a:pt x="71" y="39"/>
                  </a:moveTo>
                  <a:cubicBezTo>
                    <a:pt x="71" y="40"/>
                    <a:pt x="71" y="40"/>
                    <a:pt x="70" y="40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1" y="40"/>
                    <a:pt x="20" y="40"/>
                    <a:pt x="20" y="39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1" y="30"/>
                    <a:pt x="21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1" y="30"/>
                    <a:pt x="71" y="31"/>
                    <a:pt x="71" y="31"/>
                  </a:cubicBezTo>
                  <a:lnTo>
                    <a:pt x="71" y="39"/>
                  </a:lnTo>
                  <a:close/>
                  <a:moveTo>
                    <a:pt x="71" y="60"/>
                  </a:moveTo>
                  <a:cubicBezTo>
                    <a:pt x="71" y="60"/>
                    <a:pt x="71" y="61"/>
                    <a:pt x="70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0" y="60"/>
                    <a:pt x="20" y="60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1"/>
                    <a:pt x="21" y="51"/>
                    <a:pt x="21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1" y="51"/>
                    <a:pt x="71" y="52"/>
                  </a:cubicBezTo>
                  <a:lnTo>
                    <a:pt x="71" y="6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375467"/>
              <a:endParaRPr lang="en-US" sz="2667" dirty="0">
                <a:solidFill>
                  <a:srgbClr val="262626"/>
                </a:solidFill>
                <a:latin typeface="Roboto Condensed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969979E-ABE9-45A9-9217-F62275D342B5}"/>
              </a:ext>
            </a:extLst>
          </p:cNvPr>
          <p:cNvSpPr txBox="1"/>
          <p:nvPr/>
        </p:nvSpPr>
        <p:spPr>
          <a:xfrm>
            <a:off x="3500072" y="3294367"/>
            <a:ext cx="475579" cy="24622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 defTabSz="1375467"/>
            <a:r>
              <a:rPr lang="en-US" sz="1600" b="1" dirty="0">
                <a:solidFill>
                  <a:srgbClr val="FFFFFF"/>
                </a:solidFill>
              </a:rPr>
              <a:t>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150C3-4DE5-4F59-A0DB-6F4B713CC804}"/>
              </a:ext>
            </a:extLst>
          </p:cNvPr>
          <p:cNvSpPr/>
          <p:nvPr/>
        </p:nvSpPr>
        <p:spPr>
          <a:xfrm>
            <a:off x="363564" y="4060380"/>
            <a:ext cx="1732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Locals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Tourists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Frequent riders</a:t>
            </a:r>
          </a:p>
        </p:txBody>
      </p:sp>
    </p:spTree>
    <p:extLst>
      <p:ext uri="{BB962C8B-B14F-4D97-AF65-F5344CB8AC3E}">
        <p14:creationId xmlns:p14="http://schemas.microsoft.com/office/powerpoint/2010/main" val="3536819241"/>
      </p:ext>
    </p:extLst>
  </p:cSld>
  <p:clrMapOvr>
    <a:masterClrMapping/>
  </p:clrMapOvr>
  <p:transition spd="med" advClick="0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Riverside@Lamar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has the highest number of rides in 2016 whereas Davis at Rainy street station is showing a higher growth in terms of bike rides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81176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2016 data has been considered to identify the busiest stations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4CD72E-6757-47F7-A3E6-496D857A6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74522"/>
              </p:ext>
            </p:extLst>
          </p:nvPr>
        </p:nvGraphicFramePr>
        <p:xfrm>
          <a:off x="2388636" y="1626145"/>
          <a:ext cx="7016620" cy="3419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5634">
                  <a:extLst>
                    <a:ext uri="{9D8B030D-6E8A-4147-A177-3AD203B41FA5}">
                      <a16:colId xmlns:a16="http://schemas.microsoft.com/office/drawing/2014/main" val="609372142"/>
                    </a:ext>
                  </a:extLst>
                </a:gridCol>
                <a:gridCol w="2135493">
                  <a:extLst>
                    <a:ext uri="{9D8B030D-6E8A-4147-A177-3AD203B41FA5}">
                      <a16:colId xmlns:a16="http://schemas.microsoft.com/office/drawing/2014/main" val="1070336708"/>
                    </a:ext>
                  </a:extLst>
                </a:gridCol>
                <a:gridCol w="2135493">
                  <a:extLst>
                    <a:ext uri="{9D8B030D-6E8A-4147-A177-3AD203B41FA5}">
                      <a16:colId xmlns:a16="http://schemas.microsoft.com/office/drawing/2014/main" val="3705924010"/>
                    </a:ext>
                  </a:extLst>
                </a:gridCol>
              </a:tblGrid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Station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Number of rides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YoY growth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64316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Riverside @ S. Lamar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8254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Rainey St @ Cummings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5859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City Hall / Lavaca &amp; 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70773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86237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5th &amp; Bowie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6780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4951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Davis at Rainey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6679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38448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Zilker</a:t>
                      </a:r>
                      <a:r>
                        <a:rPr lang="en-US" sz="1100" u="none" strike="noStrike" dirty="0">
                          <a:effectLst/>
                        </a:rPr>
                        <a:t>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-16%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3215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4th &amp; Congress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49080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Convention Center / 4th St. @ </a:t>
                      </a:r>
                      <a:r>
                        <a:rPr lang="en-US" sz="1100" u="none" strike="noStrike" dirty="0" err="1">
                          <a:effectLst/>
                        </a:rPr>
                        <a:t>MetroRail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6260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44522"/>
                  </a:ext>
                </a:extLst>
              </a:tr>
              <a:tr h="310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Pfluger</a:t>
                      </a:r>
                      <a:r>
                        <a:rPr lang="en-US" sz="1100" u="none" strike="noStrike" dirty="0">
                          <a:effectLst/>
                        </a:rPr>
                        <a:t> Bridge @ W 2nd Street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6131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5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0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Walk Up category contributes to the maximum number of rides in the recent years followed by Local365 and Local30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82DF-1153-47E3-A334-74C45F4AE0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t="9571" r="7308" b="6244"/>
          <a:stretch/>
        </p:blipFill>
        <p:spPr>
          <a:xfrm>
            <a:off x="1085461" y="1604865"/>
            <a:ext cx="10021078" cy="30791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0" y="-1"/>
            <a:ext cx="979714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Membership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187EA-A480-4410-A875-F967A62A8F3A}"/>
              </a:ext>
            </a:extLst>
          </p:cNvPr>
          <p:cNvSpPr txBox="1"/>
          <p:nvPr/>
        </p:nvSpPr>
        <p:spPr>
          <a:xfrm>
            <a:off x="2985796" y="4990716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6A8EF-FF2A-4B31-8D42-447160EA2D1B}"/>
              </a:ext>
            </a:extLst>
          </p:cNvPr>
          <p:cNvSpPr txBox="1"/>
          <p:nvPr/>
        </p:nvSpPr>
        <p:spPr>
          <a:xfrm>
            <a:off x="5912498" y="4993247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4C86F-D313-422D-9114-D1E1394B2316}"/>
              </a:ext>
            </a:extLst>
          </p:cNvPr>
          <p:cNvSpPr txBox="1"/>
          <p:nvPr/>
        </p:nvSpPr>
        <p:spPr>
          <a:xfrm>
            <a:off x="9131558" y="4990715"/>
            <a:ext cx="1455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2016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40FAF5-3E82-4170-841D-B9A0E1FB7D0F}"/>
              </a:ext>
            </a:extLst>
          </p:cNvPr>
          <p:cNvSpPr txBox="1"/>
          <p:nvPr/>
        </p:nvSpPr>
        <p:spPr>
          <a:xfrm>
            <a:off x="3374569" y="545683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Walk Up:</a:t>
            </a:r>
          </a:p>
          <a:p>
            <a:r>
              <a:rPr lang="en-US" sz="1200" dirty="0"/>
              <a:t>Local365: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/>
              <a:t>24 hour Kiosk: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2347C-025D-4852-9CD7-D280F309FB4D}"/>
              </a:ext>
            </a:extLst>
          </p:cNvPr>
          <p:cNvSpPr txBox="1"/>
          <p:nvPr/>
        </p:nvSpPr>
        <p:spPr>
          <a:xfrm>
            <a:off x="7682204" y="5417992"/>
            <a:ext cx="3554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Weekender:</a:t>
            </a:r>
          </a:p>
          <a:p>
            <a:r>
              <a:rPr lang="en-US" sz="1200" dirty="0"/>
              <a:t>7-Day:</a:t>
            </a:r>
          </a:p>
          <a:p>
            <a:r>
              <a:rPr lang="en-US" sz="1200" dirty="0"/>
              <a:t>Local30:</a:t>
            </a:r>
          </a:p>
          <a:p>
            <a:r>
              <a:rPr lang="en-US" sz="1200" dirty="0" err="1"/>
              <a:t>Founding_M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</p:spTree>
    <p:extLst>
      <p:ext uri="{BB962C8B-B14F-4D97-AF65-F5344CB8AC3E}">
        <p14:creationId xmlns:p14="http://schemas.microsoft.com/office/powerpoint/2010/main" val="223812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High number of rides are encountered every year during SXSW and ACL in spring and fall seasons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0" y="-1"/>
            <a:ext cx="550506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Data from 2015 and 2016 is considered for analyzing the hourly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ED595-230D-4508-B3F3-1E23D238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42" y="1458059"/>
            <a:ext cx="9627125" cy="45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Weekends contribute most of the rides during a week and the same trend is visible during SXSW and ACL week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78214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Day of the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CA9C8-10BB-45D6-8AC8-7B1375DE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8" y="1491318"/>
            <a:ext cx="5791825" cy="38612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555C59-B677-4F68-9EA6-88F82EC016F6}"/>
              </a:ext>
            </a:extLst>
          </p:cNvPr>
          <p:cNvSpPr txBox="1"/>
          <p:nvPr/>
        </p:nvSpPr>
        <p:spPr>
          <a:xfrm>
            <a:off x="10755580" y="1567543"/>
            <a:ext cx="1112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Should be normalized for weekday and weekend by dividing with no of days</a:t>
            </a:r>
          </a:p>
        </p:txBody>
      </p:sp>
      <p:pic>
        <p:nvPicPr>
          <p:cNvPr id="13" name="Picture 2" descr="SXSW_weekday2weekend_regularized_by_day.png">
            <a:extLst>
              <a:ext uri="{FF2B5EF4-FFF2-40B4-BE49-F238E27FC236}">
                <a16:creationId xmlns:a16="http://schemas.microsoft.com/office/drawing/2014/main" id="{8892CAD9-9B57-49DB-82BD-8DAC39433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72" y="1147093"/>
            <a:ext cx="3524877" cy="234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ACLweekend.png">
            <a:extLst>
              <a:ext uri="{FF2B5EF4-FFF2-40B4-BE49-F238E27FC236}">
                <a16:creationId xmlns:a16="http://schemas.microsoft.com/office/drawing/2014/main" id="{37A38809-A25C-4992-9933-10949E9FC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141" y="3497011"/>
            <a:ext cx="4114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0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B7A173-58A6-48B8-82BB-281DCD7398C4}"/>
              </a:ext>
            </a:extLst>
          </p:cNvPr>
          <p:cNvSpPr txBox="1"/>
          <p:nvPr/>
        </p:nvSpPr>
        <p:spPr>
          <a:xfrm>
            <a:off x="270588" y="223935"/>
            <a:ext cx="1170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Remove the outliers to gauge demand on different days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5FA41-7DE1-4EBB-90EC-1ACFDAA47A74}"/>
              </a:ext>
            </a:extLst>
          </p:cNvPr>
          <p:cNvSpPr txBox="1"/>
          <p:nvPr/>
        </p:nvSpPr>
        <p:spPr>
          <a:xfrm>
            <a:off x="-1" y="-1"/>
            <a:ext cx="1782147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Time – Day of the week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1AF521-5224-48DE-9598-0F242C71AF03}"/>
              </a:ext>
            </a:extLst>
          </p:cNvPr>
          <p:cNvSpPr txBox="1"/>
          <p:nvPr/>
        </p:nvSpPr>
        <p:spPr>
          <a:xfrm>
            <a:off x="270588" y="6434229"/>
            <a:ext cx="11700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Note: 24-hour Kiosk category has been dissolved since 2015</a:t>
            </a:r>
          </a:p>
        </p:txBody>
      </p:sp>
      <p:pic>
        <p:nvPicPr>
          <p:cNvPr id="10" name="Picture 2" descr="Rental Trends on Each Day Excluding ACL and SXSW.png">
            <a:extLst>
              <a:ext uri="{FF2B5EF4-FFF2-40B4-BE49-F238E27FC236}">
                <a16:creationId xmlns:a16="http://schemas.microsoft.com/office/drawing/2014/main" id="{DFA6A112-987E-4867-A129-03DF8912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41" y="1406784"/>
            <a:ext cx="4633419" cy="30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5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696</Words>
  <Application>Microsoft Office PowerPoint</Application>
  <PresentationFormat>Widescreen</PresentationFormat>
  <Paragraphs>159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FontAwesome</vt:lpstr>
      <vt:lpstr>Roboto Condensed</vt:lpstr>
      <vt:lpstr>Roboto Medium</vt:lpstr>
      <vt:lpstr>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NARAPAREDDY, AKHILESH REDDY</dc:creator>
  <cp:lastModifiedBy>vsm397</cp:lastModifiedBy>
  <cp:revision>51</cp:revision>
  <dcterms:created xsi:type="dcterms:W3CDTF">2018-08-10T20:07:50Z</dcterms:created>
  <dcterms:modified xsi:type="dcterms:W3CDTF">2018-08-12T21:08:02Z</dcterms:modified>
</cp:coreProperties>
</file>