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1905" r:id="rId3"/>
    <p:sldId id="1903" r:id="rId4"/>
    <p:sldId id="1907" r:id="rId5"/>
    <p:sldId id="1913" r:id="rId6"/>
    <p:sldId id="1910" r:id="rId7"/>
    <p:sldId id="1915" r:id="rId8"/>
    <p:sldId id="1914" r:id="rId9"/>
    <p:sldId id="1917" r:id="rId10"/>
    <p:sldId id="1918" r:id="rId11"/>
    <p:sldId id="1919" r:id="rId12"/>
    <p:sldId id="1916" r:id="rId13"/>
    <p:sldId id="1921" r:id="rId14"/>
    <p:sldId id="1920" r:id="rId15"/>
    <p:sldId id="1922" r:id="rId16"/>
    <p:sldId id="1923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7A4"/>
    <a:srgbClr val="C78932"/>
    <a:srgbClr val="3290C7"/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3184086" y="1937965"/>
            <a:ext cx="6766078" cy="253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427875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 X : Akhil, Henry ,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, Rachel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74522"/>
              </p:ext>
            </p:extLst>
          </p:nvPr>
        </p:nvGraphicFramePr>
        <p:xfrm>
          <a:off x="2388636" y="1626145"/>
          <a:ext cx="7016620" cy="3419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5634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</a:tblGrid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Different kinds of weather have varying effects on rides contributing the drop in the number of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Cold days : &lt;60F, Hot days: &gt;80F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1F6D-7336-4C41-BB03-F0BACBA8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7" y="2509476"/>
            <a:ext cx="1064218" cy="106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21491-6C1F-47E1-B1D5-F52DC8D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13" y="2509476"/>
            <a:ext cx="1235732" cy="123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F644D-9267-4311-9C6F-AF36BDCF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11" y="2394660"/>
            <a:ext cx="1140227" cy="1140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743AE-0296-41B0-B219-1EC6DAEF0A7E}"/>
              </a:ext>
            </a:extLst>
          </p:cNvPr>
          <p:cNvSpPr txBox="1"/>
          <p:nvPr/>
        </p:nvSpPr>
        <p:spPr>
          <a:xfrm>
            <a:off x="531845" y="4278326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% Drop in 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F47CD-6AC4-4B87-9AB4-BDF95281F08C}"/>
              </a:ext>
            </a:extLst>
          </p:cNvPr>
          <p:cNvSpPr txBox="1"/>
          <p:nvPr/>
        </p:nvSpPr>
        <p:spPr>
          <a:xfrm>
            <a:off x="2662335" y="4232561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90C7"/>
                </a:solidFill>
              </a:rPr>
              <a:t>67%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42DBE-7B0B-4839-B4FD-95BC8D0EB30A}"/>
              </a:ext>
            </a:extLst>
          </p:cNvPr>
          <p:cNvSpPr txBox="1"/>
          <p:nvPr/>
        </p:nvSpPr>
        <p:spPr>
          <a:xfrm>
            <a:off x="5830078" y="4220724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78932"/>
                </a:solidFill>
              </a:rPr>
              <a:t>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BA557-5D01-4BA2-AFE1-37905B42C383}"/>
              </a:ext>
            </a:extLst>
          </p:cNvPr>
          <p:cNvSpPr txBox="1"/>
          <p:nvPr/>
        </p:nvSpPr>
        <p:spPr>
          <a:xfrm>
            <a:off x="8842311" y="4232560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C7A4"/>
                </a:solidFill>
              </a:rPr>
              <a:t>72%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F100-42FF-4676-9530-DE441AA49A89}"/>
              </a:ext>
            </a:extLst>
          </p:cNvPr>
          <p:cNvSpPr txBox="1"/>
          <p:nvPr/>
        </p:nvSpPr>
        <p:spPr>
          <a:xfrm>
            <a:off x="2321504" y="1771182"/>
            <a:ext cx="20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90C7"/>
                </a:solidFill>
              </a:rPr>
              <a:t>Rainy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C523-181C-43F6-8D97-07F532AA8BD9}"/>
              </a:ext>
            </a:extLst>
          </p:cNvPr>
          <p:cNvSpPr txBox="1"/>
          <p:nvPr/>
        </p:nvSpPr>
        <p:spPr>
          <a:xfrm>
            <a:off x="5330112" y="1771181"/>
            <a:ext cx="21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78932"/>
                </a:solidFill>
              </a:rPr>
              <a:t>Hot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AF6CD-220C-45D9-BED7-6C1535C7A1DB}"/>
              </a:ext>
            </a:extLst>
          </p:cNvPr>
          <p:cNvSpPr txBox="1"/>
          <p:nvPr/>
        </p:nvSpPr>
        <p:spPr>
          <a:xfrm>
            <a:off x="8473447" y="1771180"/>
            <a:ext cx="187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C7A4"/>
                </a:solidFill>
              </a:rPr>
              <a:t>Cold Days</a:t>
            </a:r>
            <a:endParaRPr lang="en-US" sz="3600" b="1" dirty="0">
              <a:solidFill>
                <a:srgbClr val="32C7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4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3698"/>
              </p:ext>
            </p:extLst>
          </p:nvPr>
        </p:nvGraphicFramePr>
        <p:xfrm>
          <a:off x="2612573" y="1821046"/>
          <a:ext cx="7016617" cy="3668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745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481805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2112540919"/>
                    </a:ext>
                  </a:extLst>
                </a:gridCol>
                <a:gridCol w="1278289">
                  <a:extLst>
                    <a:ext uri="{9D8B030D-6E8A-4147-A177-3AD203B41FA5}">
                      <a16:colId xmlns:a16="http://schemas.microsoft.com/office/drawing/2014/main" val="273315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C30C56-5FEA-4C42-ABCA-11B45122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3" y="1821046"/>
            <a:ext cx="428536" cy="428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5B8A0-AF8F-4182-937E-29F59080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40" y="1821046"/>
            <a:ext cx="428536" cy="42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16FAB-E0D8-4A4C-9E2E-61C79710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17" y="1838283"/>
            <a:ext cx="394062" cy="394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EB310D-B85F-41CD-BE16-D208EA765A59}"/>
              </a:ext>
            </a:extLst>
          </p:cNvPr>
          <p:cNvSpPr/>
          <p:nvPr/>
        </p:nvSpPr>
        <p:spPr bwMode="auto">
          <a:xfrm rot="20271166">
            <a:off x="6356577" y="3482158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766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 rot="20271166">
            <a:off x="3408103" y="2847677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6397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 rot="20271166">
            <a:off x="3408103" y="2847677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95952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3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A3-8945-47DE-A0DF-555451E3E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64A9-F655-4602-A9CC-4FA1D2ED4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21CF0CF8-ED7E-496B-BB93-0E4AB592B120}"/>
              </a:ext>
            </a:extLst>
          </p:cNvPr>
          <p:cNvSpPr/>
          <p:nvPr/>
        </p:nvSpPr>
        <p:spPr>
          <a:xfrm>
            <a:off x="3901975" y="6549656"/>
            <a:ext cx="2186594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977902E-726D-4BCA-80BA-71DFE3104E3F}"/>
              </a:ext>
            </a:extLst>
          </p:cNvPr>
          <p:cNvSpPr/>
          <p:nvPr/>
        </p:nvSpPr>
        <p:spPr>
          <a:xfrm>
            <a:off x="5849988" y="6549656"/>
            <a:ext cx="2110671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906FDC9-28B8-4F44-A76B-AE537909A66F}"/>
              </a:ext>
            </a:extLst>
          </p:cNvPr>
          <p:cNvSpPr/>
          <p:nvPr/>
        </p:nvSpPr>
        <p:spPr>
          <a:xfrm>
            <a:off x="7801720" y="6549656"/>
            <a:ext cx="2438547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3849014-8AC3-45BC-A4AD-892881C18B19}"/>
              </a:ext>
            </a:extLst>
          </p:cNvPr>
          <p:cNvSpPr/>
          <p:nvPr/>
        </p:nvSpPr>
        <p:spPr>
          <a:xfrm>
            <a:off x="10071847" y="6549656"/>
            <a:ext cx="2120152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1D2FD20C-369E-4B6A-8578-F72484FEE921}"/>
              </a:ext>
            </a:extLst>
          </p:cNvPr>
          <p:cNvSpPr/>
          <p:nvPr/>
        </p:nvSpPr>
        <p:spPr>
          <a:xfrm>
            <a:off x="0" y="6549656"/>
            <a:ext cx="2082806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0 w 2437804"/>
              <a:gd name="connsiteY5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10" tIns="40005" rIns="97089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92508FB7-C068-40C5-B1E0-0813E349CDDC}"/>
              </a:ext>
            </a:extLst>
          </p:cNvPr>
          <p:cNvSpPr/>
          <p:nvPr/>
        </p:nvSpPr>
        <p:spPr>
          <a:xfrm>
            <a:off x="1955954" y="6549656"/>
            <a:ext cx="2294590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2232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202121" y="4147885"/>
            <a:ext cx="2946400" cy="452184"/>
            <a:chOff x="1270277" y="1233504"/>
            <a:chExt cx="3048000" cy="339138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70277" y="1233504"/>
              <a:ext cx="2301957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and Prediction</a:t>
              </a: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222206" y="5639708"/>
            <a:ext cx="2946400" cy="452184"/>
            <a:chOff x="1270277" y="1233504"/>
            <a:chExt cx="3048000" cy="339138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70277" y="1233504"/>
              <a:ext cx="885521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Results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176EBF-6576-49FD-86F9-223129978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4" y="5561530"/>
            <a:ext cx="530362" cy="530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DA14-4A3A-4C34-8786-9BA53464FCB2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v01">
            <a:extLst>
              <a:ext uri="{FF2B5EF4-FFF2-40B4-BE49-F238E27FC236}">
                <a16:creationId xmlns:a16="http://schemas.microsoft.com/office/drawing/2014/main" id="{01BEFB59-2BAA-41EF-B4E3-90F362250BB3}"/>
              </a:ext>
            </a:extLst>
          </p:cNvPr>
          <p:cNvSpPr/>
          <p:nvPr/>
        </p:nvSpPr>
        <p:spPr>
          <a:xfrm>
            <a:off x="999010" y="1443694"/>
            <a:ext cx="2332018" cy="15840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29ACB00C-397F-4A40-9245-B207909DBABD}"/>
              </a:ext>
            </a:extLst>
          </p:cNvPr>
          <p:cNvSpPr/>
          <p:nvPr/>
        </p:nvSpPr>
        <p:spPr>
          <a:xfrm>
            <a:off x="3028953" y="131223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27">
            <a:extLst>
              <a:ext uri="{FF2B5EF4-FFF2-40B4-BE49-F238E27FC236}">
                <a16:creationId xmlns:a16="http://schemas.microsoft.com/office/drawing/2014/main" id="{506D7019-6425-4901-B13F-0270D53E1F37}"/>
              </a:ext>
            </a:extLst>
          </p:cNvPr>
          <p:cNvSpPr/>
          <p:nvPr/>
        </p:nvSpPr>
        <p:spPr>
          <a:xfrm>
            <a:off x="2926316" y="380041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ev03">
            <a:extLst>
              <a:ext uri="{FF2B5EF4-FFF2-40B4-BE49-F238E27FC236}">
                <a16:creationId xmlns:a16="http://schemas.microsoft.com/office/drawing/2014/main" id="{45682BA0-79A8-4F0A-87DA-E93CF6190054}"/>
              </a:ext>
            </a:extLst>
          </p:cNvPr>
          <p:cNvSpPr/>
          <p:nvPr/>
        </p:nvSpPr>
        <p:spPr>
          <a:xfrm>
            <a:off x="999010" y="3951284"/>
            <a:ext cx="2332018" cy="15840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85FDF-1D55-4675-8E86-482B0CBD66FA}"/>
              </a:ext>
            </a:extLst>
          </p:cNvPr>
          <p:cNvSpPr txBox="1"/>
          <p:nvPr/>
        </p:nvSpPr>
        <p:spPr>
          <a:xfrm>
            <a:off x="3506562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Improve customer experience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193A5-ADC0-4F37-B116-7BF757B7DE74}"/>
              </a:ext>
            </a:extLst>
          </p:cNvPr>
          <p:cNvSpPr txBox="1"/>
          <p:nvPr/>
        </p:nvSpPr>
        <p:spPr>
          <a:xfrm>
            <a:off x="3707363" y="1945884"/>
            <a:ext cx="658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understand the different patterns in bike sharing in Austin to predict the demand at each bike station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74A59-3B00-4D0F-AE39-CE02C296936E}"/>
              </a:ext>
            </a:extLst>
          </p:cNvPr>
          <p:cNvSpPr txBox="1"/>
          <p:nvPr/>
        </p:nvSpPr>
        <p:spPr>
          <a:xfrm>
            <a:off x="7001069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 allocation of bikes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937BC-BA90-4897-BB77-49ED4EF69DF3}"/>
              </a:ext>
            </a:extLst>
          </p:cNvPr>
          <p:cNvSpPr txBox="1"/>
          <p:nvPr/>
        </p:nvSpPr>
        <p:spPr>
          <a:xfrm>
            <a:off x="3506562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0638A-B7B5-48EF-9259-3076162A16F2}"/>
              </a:ext>
            </a:extLst>
          </p:cNvPr>
          <p:cNvSpPr txBox="1"/>
          <p:nvPr/>
        </p:nvSpPr>
        <p:spPr>
          <a:xfrm>
            <a:off x="7111288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1310799" y="200490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4"/>
          <p:cNvGrpSpPr/>
          <p:nvPr/>
        </p:nvGrpSpPr>
        <p:grpSpPr>
          <a:xfrm>
            <a:off x="210643" y="3209764"/>
            <a:ext cx="2038035" cy="2589719"/>
            <a:chOff x="734693" y="2718831"/>
            <a:chExt cx="1793081" cy="1942289"/>
          </a:xfrm>
        </p:grpSpPr>
        <p:grpSp>
          <p:nvGrpSpPr>
            <p:cNvPr id="3" name="Group 45"/>
            <p:cNvGrpSpPr/>
            <p:nvPr/>
          </p:nvGrpSpPr>
          <p:grpSpPr>
            <a:xfrm>
              <a:off x="734693" y="2718831"/>
              <a:ext cx="1793081" cy="1942289"/>
              <a:chOff x="793061" y="2154807"/>
              <a:chExt cx="1793081" cy="2210049"/>
            </a:xfrm>
          </p:grpSpPr>
          <p:sp>
            <p:nvSpPr>
              <p:cNvPr id="44" name="Round Same Side Corner Rectangle 43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869234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4" name="Group 140"/>
          <p:cNvGrpSpPr/>
          <p:nvPr/>
        </p:nvGrpSpPr>
        <p:grpSpPr>
          <a:xfrm>
            <a:off x="210643" y="2337059"/>
            <a:ext cx="2038035" cy="1602872"/>
            <a:chOff x="734692" y="2064303"/>
            <a:chExt cx="1793081" cy="1202154"/>
          </a:xfrm>
        </p:grpSpPr>
        <p:grpSp>
          <p:nvGrpSpPr>
            <p:cNvPr id="5" name="Group 49"/>
            <p:cNvGrpSpPr/>
            <p:nvPr/>
          </p:nvGrpSpPr>
          <p:grpSpPr>
            <a:xfrm rot="16200000" flipH="1" flipV="1">
              <a:off x="1030156" y="1768839"/>
              <a:ext cx="1202154" cy="1793081"/>
              <a:chOff x="7162800" y="1192655"/>
              <a:chExt cx="1318260" cy="16287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099527" y="2788202"/>
              <a:ext cx="106339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</a:rPr>
                <a:t>Membership</a:t>
              </a:r>
            </a:p>
          </p:txBody>
        </p:sp>
        <p:grpSp>
          <p:nvGrpSpPr>
            <p:cNvPr id="6" name="Group 66"/>
            <p:cNvGrpSpPr/>
            <p:nvPr/>
          </p:nvGrpSpPr>
          <p:grpSpPr>
            <a:xfrm>
              <a:off x="1443128" y="2292902"/>
              <a:ext cx="376211" cy="379555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2" name="Rectangle 114"/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4" name="Rectangle 116"/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7" name="Group 145"/>
          <p:cNvGrpSpPr/>
          <p:nvPr/>
        </p:nvGrpSpPr>
        <p:grpSpPr>
          <a:xfrm>
            <a:off x="2718346" y="3219200"/>
            <a:ext cx="2039112" cy="2782715"/>
            <a:chOff x="2667000" y="2718831"/>
            <a:chExt cx="1793081" cy="2087036"/>
          </a:xfrm>
        </p:grpSpPr>
        <p:grpSp>
          <p:nvGrpSpPr>
            <p:cNvPr id="8" name="Group 45"/>
            <p:cNvGrpSpPr/>
            <p:nvPr/>
          </p:nvGrpSpPr>
          <p:grpSpPr>
            <a:xfrm>
              <a:off x="2667000" y="2718831"/>
              <a:ext cx="1793081" cy="1942289"/>
              <a:chOff x="793061" y="2154807"/>
              <a:chExt cx="1793081" cy="2210049"/>
            </a:xfrm>
          </p:grpSpPr>
          <p:sp>
            <p:nvSpPr>
              <p:cNvPr id="78" name="Round Same Side Corner Rectangle 7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2801541" y="3359702"/>
              <a:ext cx="1523999" cy="144616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1333" baseline="0">
                  <a:latin typeface="Roboto Condensed"/>
                  <a:cs typeface="+mj-cs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>
                <a:defRPr/>
              </a:pPr>
              <a:r>
                <a:rPr lang="en-US" dirty="0"/>
                <a:t>Time of the day</a:t>
              </a:r>
            </a:p>
            <a:p>
              <a:pPr>
                <a:defRPr/>
              </a:pPr>
              <a:r>
                <a:rPr lang="en-US" dirty="0"/>
                <a:t>Day of the week</a:t>
              </a:r>
            </a:p>
            <a:p>
              <a:pPr>
                <a:defRPr/>
              </a:pPr>
              <a:r>
                <a:rPr lang="en-US" dirty="0"/>
                <a:t>Month</a:t>
              </a:r>
            </a:p>
            <a:p>
              <a:pPr>
                <a:defRPr/>
              </a:pPr>
              <a:r>
                <a:rPr lang="en-US" dirty="0"/>
                <a:t>Season</a:t>
              </a:r>
            </a:p>
            <a:p>
              <a:pPr>
                <a:defRPr/>
              </a:pPr>
              <a:r>
                <a:rPr lang="en-US" dirty="0"/>
                <a:t>Special events</a:t>
              </a:r>
            </a:p>
            <a:p>
              <a:pPr>
                <a:defRPr/>
              </a:pPr>
              <a:r>
                <a:rPr lang="en-US" dirty="0"/>
                <a:t>Holidays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0153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Proximity to the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University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Presence of tourist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places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Traffic hotspots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35901" y="3256784"/>
            <a:ext cx="2039112" cy="2589719"/>
            <a:chOff x="6629400" y="2718831"/>
            <a:chExt cx="1793081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63941" y="3359702"/>
              <a:ext cx="1523999" cy="52307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Temperature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Rain predictions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Wind speed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2718344" y="2346495"/>
            <a:ext cx="2039112" cy="1602872"/>
            <a:chOff x="2666999" y="2064303"/>
            <a:chExt cx="1793081" cy="1202154"/>
          </a:xfrm>
        </p:grpSpPr>
        <p:grpSp>
          <p:nvGrpSpPr>
            <p:cNvPr id="14" name="Group 49"/>
            <p:cNvGrpSpPr/>
            <p:nvPr/>
          </p:nvGrpSpPr>
          <p:grpSpPr>
            <a:xfrm rot="16200000" flipH="1" flipV="1">
              <a:off x="2962463" y="1768839"/>
              <a:ext cx="1202154" cy="1793081"/>
              <a:chOff x="7162800" y="1192655"/>
              <a:chExt cx="1318260" cy="1628775"/>
            </a:xfrm>
          </p:grpSpPr>
          <p:sp>
            <p:nvSpPr>
              <p:cNvPr id="8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563506" y="2747020"/>
              <a:ext cx="5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endParaRPr lang="en-US" sz="16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3318281" y="2263385"/>
              <a:ext cx="490518" cy="36788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142"/>
          <p:cNvGrpSpPr/>
          <p:nvPr/>
        </p:nvGrpSpPr>
        <p:grpSpPr>
          <a:xfrm>
            <a:off x="5227122" y="2356460"/>
            <a:ext cx="2039112" cy="1602872"/>
            <a:chOff x="4589831" y="2064303"/>
            <a:chExt cx="1793081" cy="1202154"/>
          </a:xfrm>
        </p:grpSpPr>
        <p:grpSp>
          <p:nvGrpSpPr>
            <p:cNvPr id="16" name="Group 49"/>
            <p:cNvGrpSpPr/>
            <p:nvPr/>
          </p:nvGrpSpPr>
          <p:grpSpPr>
            <a:xfrm rot="16200000" flipH="1" flipV="1">
              <a:off x="4885295" y="1768839"/>
              <a:ext cx="1202154" cy="1793081"/>
              <a:chOff x="7162800" y="1192655"/>
              <a:chExt cx="1318260" cy="1628775"/>
            </a:xfrm>
          </p:grpSpPr>
          <p:sp>
            <p:nvSpPr>
              <p:cNvPr id="10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165971" y="2717836"/>
              <a:ext cx="64080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Location</a:t>
              </a:r>
            </a:p>
          </p:txBody>
        </p:sp>
        <p:sp>
          <p:nvSpPr>
            <p:cNvPr id="138" name="Freeform 66"/>
            <p:cNvSpPr>
              <a:spLocks noEditPoints="1"/>
            </p:cNvSpPr>
            <p:nvPr/>
          </p:nvSpPr>
          <p:spPr bwMode="auto">
            <a:xfrm>
              <a:off x="5290251" y="2274791"/>
              <a:ext cx="392242" cy="30424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7" name="Group 143"/>
          <p:cNvGrpSpPr/>
          <p:nvPr/>
        </p:nvGrpSpPr>
        <p:grpSpPr>
          <a:xfrm>
            <a:off x="7735900" y="2384079"/>
            <a:ext cx="2039112" cy="1602872"/>
            <a:chOff x="6629399" y="2064303"/>
            <a:chExt cx="1793081" cy="1202154"/>
          </a:xfrm>
        </p:grpSpPr>
        <p:grpSp>
          <p:nvGrpSpPr>
            <p:cNvPr id="18" name="Group 49"/>
            <p:cNvGrpSpPr/>
            <p:nvPr/>
          </p:nvGrpSpPr>
          <p:grpSpPr>
            <a:xfrm rot="16200000" flipH="1" flipV="1">
              <a:off x="6924863" y="1768839"/>
              <a:ext cx="1202154" cy="1793081"/>
              <a:chOff x="7162800" y="1192655"/>
              <a:chExt cx="1318260" cy="1628775"/>
            </a:xfrm>
          </p:grpSpPr>
          <p:sp>
            <p:nvSpPr>
              <p:cNvPr id="12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223763" y="2735163"/>
              <a:ext cx="60434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Weather</a:t>
              </a:r>
            </a:p>
          </p:txBody>
        </p:sp>
        <p:sp>
          <p:nvSpPr>
            <p:cNvPr id="140" name="Freeform 105"/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E62130D-F54A-4AB6-B351-76CABBAF5664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Key questions</a:t>
            </a:r>
          </a:p>
        </p:txBody>
      </p: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1" y="3359702"/>
              <a:ext cx="1523999" cy="86153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Median age near the station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Gender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Occupation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6" name="Group 143">
            <a:extLst>
              <a:ext uri="{FF2B5EF4-FFF2-40B4-BE49-F238E27FC236}">
                <a16:creationId xmlns:a16="http://schemas.microsoft.com/office/drawing/2014/main" id="{87749A9E-B1A9-45EA-B841-FE316574D5D1}"/>
              </a:ext>
            </a:extLst>
          </p:cNvPr>
          <p:cNvGrpSpPr/>
          <p:nvPr/>
        </p:nvGrpSpPr>
        <p:grpSpPr>
          <a:xfrm>
            <a:off x="9970341" y="2384078"/>
            <a:ext cx="2039112" cy="1602873"/>
            <a:chOff x="6629401" y="2064303"/>
            <a:chExt cx="1793081" cy="1202155"/>
          </a:xfrm>
        </p:grpSpPr>
        <p:grpSp>
          <p:nvGrpSpPr>
            <p:cNvPr id="87" name="Group 49">
              <a:extLst>
                <a:ext uri="{FF2B5EF4-FFF2-40B4-BE49-F238E27FC236}">
                  <a16:creationId xmlns:a16="http://schemas.microsoft.com/office/drawing/2014/main" id="{6A65D5CE-BC51-4CD7-88C3-4E89C357A0EF}"/>
                </a:ext>
              </a:extLst>
            </p:cNvPr>
            <p:cNvGrpSpPr/>
            <p:nvPr/>
          </p:nvGrpSpPr>
          <p:grpSpPr>
            <a:xfrm rot="16200000" flipH="1" flipV="1">
              <a:off x="6924864" y="1768840"/>
              <a:ext cx="1202155" cy="1793081"/>
              <a:chOff x="7162800" y="1192655"/>
              <a:chExt cx="1318261" cy="1628775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B507F644-95D3-4409-AF4D-2DEB373EFAE7}"/>
                  </a:ext>
                </a:extLst>
              </p:cNvPr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8860CD9F-E504-4F3B-8A6B-122967954414}"/>
                  </a:ext>
                </a:extLst>
              </p:cNvPr>
              <p:cNvSpPr/>
              <p:nvPr/>
            </p:nvSpPr>
            <p:spPr>
              <a:xfrm>
                <a:off x="7261861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7906D0-8389-4D93-827C-1DA8F6DD0250}"/>
                </a:ext>
              </a:extLst>
            </p:cNvPr>
            <p:cNvSpPr txBox="1"/>
            <p:nvPr/>
          </p:nvSpPr>
          <p:spPr>
            <a:xfrm>
              <a:off x="6900076" y="2735163"/>
              <a:ext cx="125171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Demographics</a:t>
              </a:r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7B4CA408-22CA-4600-B368-9A2FC6AB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500072" y="329436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363564" y="4060380"/>
            <a:ext cx="1732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Frequent riders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Walk Up category contributes to the maximum number of rides in the recent years followed by Local365 and Local30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82DF-1153-47E3-A334-74C45F4A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9571" r="7308" b="6244"/>
          <a:stretch/>
        </p:blipFill>
        <p:spPr>
          <a:xfrm>
            <a:off x="1085461" y="1604865"/>
            <a:ext cx="10021078" cy="307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97971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187EA-A480-4410-A875-F967A62A8F3A}"/>
              </a:ext>
            </a:extLst>
          </p:cNvPr>
          <p:cNvSpPr txBox="1"/>
          <p:nvPr/>
        </p:nvSpPr>
        <p:spPr>
          <a:xfrm>
            <a:off x="2985796" y="4990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A8EF-FF2A-4B31-8D42-447160EA2D1B}"/>
              </a:ext>
            </a:extLst>
          </p:cNvPr>
          <p:cNvSpPr txBox="1"/>
          <p:nvPr/>
        </p:nvSpPr>
        <p:spPr>
          <a:xfrm>
            <a:off x="5912498" y="4993247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C86F-D313-422D-9114-D1E1394B2316}"/>
              </a:ext>
            </a:extLst>
          </p:cNvPr>
          <p:cNvSpPr txBox="1"/>
          <p:nvPr/>
        </p:nvSpPr>
        <p:spPr>
          <a:xfrm>
            <a:off x="9131558" y="4990715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0FAF5-3E82-4170-841D-B9A0E1FB7D0F}"/>
              </a:ext>
            </a:extLst>
          </p:cNvPr>
          <p:cNvSpPr txBox="1"/>
          <p:nvPr/>
        </p:nvSpPr>
        <p:spPr>
          <a:xfrm>
            <a:off x="3374569" y="545683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Walk Up:</a:t>
            </a:r>
          </a:p>
          <a:p>
            <a:r>
              <a:rPr lang="en-US" sz="1200" dirty="0"/>
              <a:t>Local365: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/>
              <a:t>24 hour Kiosk: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2347C-025D-4852-9CD7-D280F309FB4D}"/>
              </a:ext>
            </a:extLst>
          </p:cNvPr>
          <p:cNvSpPr txBox="1"/>
          <p:nvPr/>
        </p:nvSpPr>
        <p:spPr>
          <a:xfrm>
            <a:off x="7682204" y="541799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Weekender:</a:t>
            </a:r>
          </a:p>
          <a:p>
            <a:r>
              <a:rPr lang="en-US" sz="1200" dirty="0"/>
              <a:t>7-Day: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 err="1"/>
              <a:t>Founding_M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High number of rides are encountered every year during SXSW and ACL in spring and fall seasons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5505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ED595-230D-4508-B3F3-1E23D2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" y="1458059"/>
            <a:ext cx="9627125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and the same trend is visible during SXSW and ACL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78214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Day of the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A9C8-10BB-45D6-8AC8-7B1375DE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8" y="1491318"/>
            <a:ext cx="5791825" cy="38612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66D390-73A2-4E47-B8B5-A856C7914BE3}"/>
              </a:ext>
            </a:extLst>
          </p:cNvPr>
          <p:cNvSpPr/>
          <p:nvPr/>
        </p:nvSpPr>
        <p:spPr bwMode="auto">
          <a:xfrm rot="20271166">
            <a:off x="3808931" y="4716899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A96A59-5597-4BC8-B363-1CCDE54D6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31" y="3970589"/>
            <a:ext cx="3421849" cy="2190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2744B4-4789-4BAE-9774-AA51B51C3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70" y="1187478"/>
            <a:ext cx="3421849" cy="2281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555C59-B677-4F68-9EA6-88F82EC016F6}"/>
              </a:ext>
            </a:extLst>
          </p:cNvPr>
          <p:cNvSpPr txBox="1"/>
          <p:nvPr/>
        </p:nvSpPr>
        <p:spPr>
          <a:xfrm>
            <a:off x="10755580" y="1567543"/>
            <a:ext cx="1112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 normalized for weekday and weekend by dividing with no of days</a:t>
            </a:r>
          </a:p>
        </p:txBody>
      </p:sp>
    </p:spTree>
    <p:extLst>
      <p:ext uri="{BB962C8B-B14F-4D97-AF65-F5344CB8AC3E}">
        <p14:creationId xmlns:p14="http://schemas.microsoft.com/office/powerpoint/2010/main" val="27343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Maximum number of rides occur between 2 P.M and 4 P.M on both weekends and weekdays for Walk Up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93143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4422A-547E-4017-8216-A3AA962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1" y="1539388"/>
            <a:ext cx="5147729" cy="343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22077-B754-4C0A-BAE6-D8F3AF47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82" y="1539388"/>
            <a:ext cx="5147729" cy="3431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F7198-5779-4167-87B9-F83C9F93F611}"/>
              </a:ext>
            </a:extLst>
          </p:cNvPr>
          <p:cNvSpPr txBox="1"/>
          <p:nvPr/>
        </p:nvSpPr>
        <p:spPr>
          <a:xfrm>
            <a:off x="491412" y="5040164"/>
            <a:ext cx="1170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 can also observe multiple peaks for Local365(possibly students) during 9 A.M,12 P.M and 4 P.M owing to the class schedules</a:t>
            </a:r>
          </a:p>
        </p:txBody>
      </p:sp>
    </p:spTree>
    <p:extLst>
      <p:ext uri="{BB962C8B-B14F-4D97-AF65-F5344CB8AC3E}">
        <p14:creationId xmlns:p14="http://schemas.microsoft.com/office/powerpoint/2010/main" val="276203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During ACL weeks, there is a shift in usage towards the early hours of the day and the demand rises during the night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282717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– SXSW | ACL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12CAB-0F34-4F1F-9DE9-74E85FE2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7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165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NARAPAREDDY, AKHILESH REDDY</cp:lastModifiedBy>
  <cp:revision>41</cp:revision>
  <dcterms:created xsi:type="dcterms:W3CDTF">2018-08-10T20:07:50Z</dcterms:created>
  <dcterms:modified xsi:type="dcterms:W3CDTF">2018-08-12T05:01:48Z</dcterms:modified>
</cp:coreProperties>
</file>