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1905" r:id="rId3"/>
    <p:sldId id="1903" r:id="rId4"/>
    <p:sldId id="1907" r:id="rId5"/>
    <p:sldId id="1913" r:id="rId6"/>
    <p:sldId id="1919" r:id="rId7"/>
    <p:sldId id="1910" r:id="rId8"/>
    <p:sldId id="1915" r:id="rId9"/>
    <p:sldId id="1914" r:id="rId10"/>
    <p:sldId id="1924" r:id="rId11"/>
    <p:sldId id="1917" r:id="rId12"/>
    <p:sldId id="1918" r:id="rId13"/>
    <p:sldId id="1916" r:id="rId14"/>
    <p:sldId id="1921" r:id="rId15"/>
    <p:sldId id="1920" r:id="rId16"/>
    <p:sldId id="19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7A4"/>
    <a:srgbClr val="C78932"/>
    <a:srgbClr val="3290C7"/>
    <a:srgbClr val="B9750B"/>
    <a:srgbClr val="768F3B"/>
    <a:srgbClr val="107F71"/>
    <a:srgbClr val="15AA96"/>
    <a:srgbClr val="F89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040C6-C821-4B17-BF8C-B1FBA5E23B66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3C5047D-E3E3-4040-91A5-FD11D14BDE80}">
      <dgm:prSet phldrT="[Text]"/>
      <dgm:spPr/>
      <dgm:t>
        <a:bodyPr/>
        <a:lstStyle/>
        <a:p>
          <a:r>
            <a:rPr lang="en-US" dirty="0"/>
            <a:t>Efficient Allocation of Bikes</a:t>
          </a:r>
        </a:p>
      </dgm:t>
    </dgm:pt>
    <dgm:pt modelId="{8A877522-81E9-47B1-822F-B3AF86B86684}" type="parTrans" cxnId="{EE569E96-93F9-4DEA-B256-56270A3CD42A}">
      <dgm:prSet/>
      <dgm:spPr/>
      <dgm:t>
        <a:bodyPr/>
        <a:lstStyle/>
        <a:p>
          <a:endParaRPr lang="en-US"/>
        </a:p>
      </dgm:t>
    </dgm:pt>
    <dgm:pt modelId="{86ADF4E4-F887-40D8-AC3E-09415391DC91}" type="sibTrans" cxnId="{EE569E96-93F9-4DEA-B256-56270A3CD42A}">
      <dgm:prSet/>
      <dgm:spPr/>
      <dgm:t>
        <a:bodyPr/>
        <a:lstStyle/>
        <a:p>
          <a:endParaRPr lang="en-US"/>
        </a:p>
      </dgm:t>
    </dgm:pt>
    <dgm:pt modelId="{488DD0AA-38B4-440A-988D-6BF4B2EF4154}">
      <dgm:prSet phldrT="[Text]"/>
      <dgm:spPr/>
      <dgm:t>
        <a:bodyPr/>
        <a:lstStyle/>
        <a:p>
          <a:r>
            <a:rPr lang="en-US" dirty="0"/>
            <a:t>Willingness to Try</a:t>
          </a:r>
        </a:p>
      </dgm:t>
    </dgm:pt>
    <dgm:pt modelId="{84ED7E78-124A-422D-A70F-8D77FBA59AC0}" type="parTrans" cxnId="{613EE8F4-CA76-469B-9A23-005855639C33}">
      <dgm:prSet/>
      <dgm:spPr/>
      <dgm:t>
        <a:bodyPr/>
        <a:lstStyle/>
        <a:p>
          <a:endParaRPr lang="en-US"/>
        </a:p>
      </dgm:t>
    </dgm:pt>
    <dgm:pt modelId="{35DE350D-ACFB-4482-BC09-CBD2DD403703}" type="sibTrans" cxnId="{613EE8F4-CA76-469B-9A23-005855639C33}">
      <dgm:prSet/>
      <dgm:spPr/>
      <dgm:t>
        <a:bodyPr/>
        <a:lstStyle/>
        <a:p>
          <a:endParaRPr lang="en-US"/>
        </a:p>
      </dgm:t>
    </dgm:pt>
    <dgm:pt modelId="{6BCC9850-451A-49B3-ADBB-7320E3E5E5AE}">
      <dgm:prSet phldrT="[Text]"/>
      <dgm:spPr/>
      <dgm:t>
        <a:bodyPr/>
        <a:lstStyle/>
        <a:p>
          <a:r>
            <a:rPr lang="en-US" dirty="0"/>
            <a:t>Less Cars on Roads</a:t>
          </a:r>
        </a:p>
      </dgm:t>
    </dgm:pt>
    <dgm:pt modelId="{0454F97A-A027-49A3-86DD-345702FC5E9B}" type="parTrans" cxnId="{954DA974-C4C4-41C2-8FBE-DD2F67B044FB}">
      <dgm:prSet/>
      <dgm:spPr/>
      <dgm:t>
        <a:bodyPr/>
        <a:lstStyle/>
        <a:p>
          <a:endParaRPr lang="en-US"/>
        </a:p>
      </dgm:t>
    </dgm:pt>
    <dgm:pt modelId="{1066D4C1-EA71-46C1-836D-30DED9AC15BE}" type="sibTrans" cxnId="{954DA974-C4C4-41C2-8FBE-DD2F67B044FB}">
      <dgm:prSet/>
      <dgm:spPr/>
      <dgm:t>
        <a:bodyPr/>
        <a:lstStyle/>
        <a:p>
          <a:endParaRPr lang="en-US"/>
        </a:p>
      </dgm:t>
    </dgm:pt>
    <dgm:pt modelId="{578A548F-5301-4FEB-920A-305CD272BC93}">
      <dgm:prSet phldrT="[Text]"/>
      <dgm:spPr/>
      <dgm:t>
        <a:bodyPr/>
        <a:lstStyle/>
        <a:p>
          <a:r>
            <a:rPr lang="en-US" dirty="0"/>
            <a:t>Health Benefits</a:t>
          </a:r>
        </a:p>
      </dgm:t>
    </dgm:pt>
    <dgm:pt modelId="{2278D03A-E367-425C-9374-A202935BA9B2}" type="parTrans" cxnId="{8815592D-AD10-4FD7-BD26-22338C1B0C25}">
      <dgm:prSet/>
      <dgm:spPr/>
      <dgm:t>
        <a:bodyPr/>
        <a:lstStyle/>
        <a:p>
          <a:endParaRPr lang="en-US"/>
        </a:p>
      </dgm:t>
    </dgm:pt>
    <dgm:pt modelId="{A32636EB-BFFF-4007-BCEA-C5C2EAA2B774}" type="sibTrans" cxnId="{8815592D-AD10-4FD7-BD26-22338C1B0C25}">
      <dgm:prSet/>
      <dgm:spPr/>
      <dgm:t>
        <a:bodyPr/>
        <a:lstStyle/>
        <a:p>
          <a:endParaRPr lang="en-US"/>
        </a:p>
      </dgm:t>
    </dgm:pt>
    <dgm:pt modelId="{DC2C5123-E2A2-46B9-8BE9-19B8A7D11DE6}" type="pres">
      <dgm:prSet presAssocID="{830040C6-C821-4B17-BF8C-B1FBA5E23B66}" presName="CompostProcess" presStyleCnt="0">
        <dgm:presLayoutVars>
          <dgm:dir/>
          <dgm:resizeHandles val="exact"/>
        </dgm:presLayoutVars>
      </dgm:prSet>
      <dgm:spPr/>
    </dgm:pt>
    <dgm:pt modelId="{6F0FF6A5-3E6B-45ED-B75E-CC0FB322C6F8}" type="pres">
      <dgm:prSet presAssocID="{830040C6-C821-4B17-BF8C-B1FBA5E23B66}" presName="arrow" presStyleLbl="bgShp" presStyleIdx="0" presStyleCnt="1" custLinFactNeighborX="0" custLinFactNeighborY="4990"/>
      <dgm:spPr/>
    </dgm:pt>
    <dgm:pt modelId="{85DA254E-688E-468E-883D-84E53ADA698E}" type="pres">
      <dgm:prSet presAssocID="{830040C6-C821-4B17-BF8C-B1FBA5E23B66}" presName="linearProcess" presStyleCnt="0"/>
      <dgm:spPr/>
    </dgm:pt>
    <dgm:pt modelId="{38417679-FDBB-40A0-9EBE-CCFB19C60E44}" type="pres">
      <dgm:prSet presAssocID="{C3C5047D-E3E3-4040-91A5-FD11D14BDE80}" presName="textNode" presStyleLbl="node1" presStyleIdx="0" presStyleCnt="4">
        <dgm:presLayoutVars>
          <dgm:bulletEnabled val="1"/>
        </dgm:presLayoutVars>
      </dgm:prSet>
      <dgm:spPr/>
    </dgm:pt>
    <dgm:pt modelId="{BC196887-3879-4474-9C1E-076746D5ACE7}" type="pres">
      <dgm:prSet presAssocID="{86ADF4E4-F887-40D8-AC3E-09415391DC91}" presName="sibTrans" presStyleCnt="0"/>
      <dgm:spPr/>
    </dgm:pt>
    <dgm:pt modelId="{8BAD447E-13ED-4886-A870-E73180EF3C8C}" type="pres">
      <dgm:prSet presAssocID="{488DD0AA-38B4-440A-988D-6BF4B2EF4154}" presName="textNode" presStyleLbl="node1" presStyleIdx="1" presStyleCnt="4">
        <dgm:presLayoutVars>
          <dgm:bulletEnabled val="1"/>
        </dgm:presLayoutVars>
      </dgm:prSet>
      <dgm:spPr/>
    </dgm:pt>
    <dgm:pt modelId="{54D0F519-85CE-45FC-9F2F-ED92A6F8FFE0}" type="pres">
      <dgm:prSet presAssocID="{35DE350D-ACFB-4482-BC09-CBD2DD403703}" presName="sibTrans" presStyleCnt="0"/>
      <dgm:spPr/>
    </dgm:pt>
    <dgm:pt modelId="{9EEF4F11-D1F8-41FA-B721-F747A48AD17B}" type="pres">
      <dgm:prSet presAssocID="{6BCC9850-451A-49B3-ADBB-7320E3E5E5AE}" presName="textNode" presStyleLbl="node1" presStyleIdx="2" presStyleCnt="4">
        <dgm:presLayoutVars>
          <dgm:bulletEnabled val="1"/>
        </dgm:presLayoutVars>
      </dgm:prSet>
      <dgm:spPr/>
    </dgm:pt>
    <dgm:pt modelId="{030092CE-EAB1-4CD8-99F3-B8AC81D94CBF}" type="pres">
      <dgm:prSet presAssocID="{1066D4C1-EA71-46C1-836D-30DED9AC15BE}" presName="sibTrans" presStyleCnt="0"/>
      <dgm:spPr/>
    </dgm:pt>
    <dgm:pt modelId="{B532ACA2-E709-4E03-99CB-4840463DDDE0}" type="pres">
      <dgm:prSet presAssocID="{578A548F-5301-4FEB-920A-305CD272BC9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8815592D-AD10-4FD7-BD26-22338C1B0C25}" srcId="{830040C6-C821-4B17-BF8C-B1FBA5E23B66}" destId="{578A548F-5301-4FEB-920A-305CD272BC93}" srcOrd="3" destOrd="0" parTransId="{2278D03A-E367-425C-9374-A202935BA9B2}" sibTransId="{A32636EB-BFFF-4007-BCEA-C5C2EAA2B774}"/>
    <dgm:cxn modelId="{954DA974-C4C4-41C2-8FBE-DD2F67B044FB}" srcId="{830040C6-C821-4B17-BF8C-B1FBA5E23B66}" destId="{6BCC9850-451A-49B3-ADBB-7320E3E5E5AE}" srcOrd="2" destOrd="0" parTransId="{0454F97A-A027-49A3-86DD-345702FC5E9B}" sibTransId="{1066D4C1-EA71-46C1-836D-30DED9AC15BE}"/>
    <dgm:cxn modelId="{35FD1175-2B50-4C5D-96F6-DC3151F2B3DC}" type="presOf" srcId="{488DD0AA-38B4-440A-988D-6BF4B2EF4154}" destId="{8BAD447E-13ED-4886-A870-E73180EF3C8C}" srcOrd="0" destOrd="0" presId="urn:microsoft.com/office/officeart/2005/8/layout/hProcess9"/>
    <dgm:cxn modelId="{5D222155-3536-48F4-AE34-240DC4FAF456}" type="presOf" srcId="{830040C6-C821-4B17-BF8C-B1FBA5E23B66}" destId="{DC2C5123-E2A2-46B9-8BE9-19B8A7D11DE6}" srcOrd="0" destOrd="0" presId="urn:microsoft.com/office/officeart/2005/8/layout/hProcess9"/>
    <dgm:cxn modelId="{ABB86485-FED9-4673-B70C-BEE5F8F58E5C}" type="presOf" srcId="{578A548F-5301-4FEB-920A-305CD272BC93}" destId="{B532ACA2-E709-4E03-99CB-4840463DDDE0}" srcOrd="0" destOrd="0" presId="urn:microsoft.com/office/officeart/2005/8/layout/hProcess9"/>
    <dgm:cxn modelId="{EE569E96-93F9-4DEA-B256-56270A3CD42A}" srcId="{830040C6-C821-4B17-BF8C-B1FBA5E23B66}" destId="{C3C5047D-E3E3-4040-91A5-FD11D14BDE80}" srcOrd="0" destOrd="0" parTransId="{8A877522-81E9-47B1-822F-B3AF86B86684}" sibTransId="{86ADF4E4-F887-40D8-AC3E-09415391DC91}"/>
    <dgm:cxn modelId="{03ADD4AE-B5CA-432E-A112-A0E115400C32}" type="presOf" srcId="{C3C5047D-E3E3-4040-91A5-FD11D14BDE80}" destId="{38417679-FDBB-40A0-9EBE-CCFB19C60E44}" srcOrd="0" destOrd="0" presId="urn:microsoft.com/office/officeart/2005/8/layout/hProcess9"/>
    <dgm:cxn modelId="{1F57BCEE-E344-4E50-A838-32D938186B6A}" type="presOf" srcId="{6BCC9850-451A-49B3-ADBB-7320E3E5E5AE}" destId="{9EEF4F11-D1F8-41FA-B721-F747A48AD17B}" srcOrd="0" destOrd="0" presId="urn:microsoft.com/office/officeart/2005/8/layout/hProcess9"/>
    <dgm:cxn modelId="{613EE8F4-CA76-469B-9A23-005855639C33}" srcId="{830040C6-C821-4B17-BF8C-B1FBA5E23B66}" destId="{488DD0AA-38B4-440A-988D-6BF4B2EF4154}" srcOrd="1" destOrd="0" parTransId="{84ED7E78-124A-422D-A70F-8D77FBA59AC0}" sibTransId="{35DE350D-ACFB-4482-BC09-CBD2DD403703}"/>
    <dgm:cxn modelId="{7D70A131-1A1C-49B4-90E0-904B9BBDE20C}" type="presParOf" srcId="{DC2C5123-E2A2-46B9-8BE9-19B8A7D11DE6}" destId="{6F0FF6A5-3E6B-45ED-B75E-CC0FB322C6F8}" srcOrd="0" destOrd="0" presId="urn:microsoft.com/office/officeart/2005/8/layout/hProcess9"/>
    <dgm:cxn modelId="{4697A9D4-A9FA-4598-AC8D-D45130B946E3}" type="presParOf" srcId="{DC2C5123-E2A2-46B9-8BE9-19B8A7D11DE6}" destId="{85DA254E-688E-468E-883D-84E53ADA698E}" srcOrd="1" destOrd="0" presId="urn:microsoft.com/office/officeart/2005/8/layout/hProcess9"/>
    <dgm:cxn modelId="{528B5D85-464A-4C82-89C6-9535C5A31940}" type="presParOf" srcId="{85DA254E-688E-468E-883D-84E53ADA698E}" destId="{38417679-FDBB-40A0-9EBE-CCFB19C60E44}" srcOrd="0" destOrd="0" presId="urn:microsoft.com/office/officeart/2005/8/layout/hProcess9"/>
    <dgm:cxn modelId="{73B9486F-CB0B-456C-B4A4-9F9D3AA56D4A}" type="presParOf" srcId="{85DA254E-688E-468E-883D-84E53ADA698E}" destId="{BC196887-3879-4474-9C1E-076746D5ACE7}" srcOrd="1" destOrd="0" presId="urn:microsoft.com/office/officeart/2005/8/layout/hProcess9"/>
    <dgm:cxn modelId="{BF54E3A7-C82F-472A-BAF7-6411B787DF91}" type="presParOf" srcId="{85DA254E-688E-468E-883D-84E53ADA698E}" destId="{8BAD447E-13ED-4886-A870-E73180EF3C8C}" srcOrd="2" destOrd="0" presId="urn:microsoft.com/office/officeart/2005/8/layout/hProcess9"/>
    <dgm:cxn modelId="{3652C2DC-D83A-4F79-8A57-0D73AD2CAEDD}" type="presParOf" srcId="{85DA254E-688E-468E-883D-84E53ADA698E}" destId="{54D0F519-85CE-45FC-9F2F-ED92A6F8FFE0}" srcOrd="3" destOrd="0" presId="urn:microsoft.com/office/officeart/2005/8/layout/hProcess9"/>
    <dgm:cxn modelId="{271F62B4-5F84-40F5-9825-A0004D5F6B69}" type="presParOf" srcId="{85DA254E-688E-468E-883D-84E53ADA698E}" destId="{9EEF4F11-D1F8-41FA-B721-F747A48AD17B}" srcOrd="4" destOrd="0" presId="urn:microsoft.com/office/officeart/2005/8/layout/hProcess9"/>
    <dgm:cxn modelId="{59476E75-FBB2-4AA5-A537-8208D95FF8ED}" type="presParOf" srcId="{85DA254E-688E-468E-883D-84E53ADA698E}" destId="{030092CE-EAB1-4CD8-99F3-B8AC81D94CBF}" srcOrd="5" destOrd="0" presId="urn:microsoft.com/office/officeart/2005/8/layout/hProcess9"/>
    <dgm:cxn modelId="{621C67D7-D408-4AD2-8E6F-FE3761DE5DB7}" type="presParOf" srcId="{85DA254E-688E-468E-883D-84E53ADA698E}" destId="{B532ACA2-E709-4E03-99CB-4840463DDDE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FF6A5-3E6B-45ED-B75E-CC0FB322C6F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7679-FDBB-40A0-9EBE-CCFB19C60E44}">
      <dsp:nvSpPr>
        <dsp:cNvPr id="0" name=""/>
        <dsp:cNvSpPr/>
      </dsp:nvSpPr>
      <dsp:spPr>
        <a:xfrm>
          <a:off x="4067" y="1625600"/>
          <a:ext cx="1956593" cy="21674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Efficient Allocation of Bikes</a:t>
          </a:r>
        </a:p>
      </dsp:txBody>
      <dsp:txXfrm>
        <a:off x="99580" y="1721113"/>
        <a:ext cx="1765567" cy="1976440"/>
      </dsp:txXfrm>
    </dsp:sp>
    <dsp:sp modelId="{8BAD447E-13ED-4886-A870-E73180EF3C8C}">
      <dsp:nvSpPr>
        <dsp:cNvPr id="0" name=""/>
        <dsp:cNvSpPr/>
      </dsp:nvSpPr>
      <dsp:spPr>
        <a:xfrm>
          <a:off x="2058491" y="1625600"/>
          <a:ext cx="1956593" cy="21674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Willingness to Try</a:t>
          </a:r>
        </a:p>
      </dsp:txBody>
      <dsp:txXfrm>
        <a:off x="2154004" y="1721113"/>
        <a:ext cx="1765567" cy="1976440"/>
      </dsp:txXfrm>
    </dsp:sp>
    <dsp:sp modelId="{9EEF4F11-D1F8-41FA-B721-F747A48AD17B}">
      <dsp:nvSpPr>
        <dsp:cNvPr id="0" name=""/>
        <dsp:cNvSpPr/>
      </dsp:nvSpPr>
      <dsp:spPr>
        <a:xfrm>
          <a:off x="4112914" y="1625600"/>
          <a:ext cx="1956593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Less Cars on Roads</a:t>
          </a:r>
        </a:p>
      </dsp:txBody>
      <dsp:txXfrm>
        <a:off x="4208427" y="1721113"/>
        <a:ext cx="1765567" cy="1976440"/>
      </dsp:txXfrm>
    </dsp:sp>
    <dsp:sp modelId="{B532ACA2-E709-4E03-99CB-4840463DDDE0}">
      <dsp:nvSpPr>
        <dsp:cNvPr id="0" name=""/>
        <dsp:cNvSpPr/>
      </dsp:nvSpPr>
      <dsp:spPr>
        <a:xfrm>
          <a:off x="6167338" y="1625600"/>
          <a:ext cx="1956593" cy="21674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 Benefits</a:t>
          </a:r>
        </a:p>
      </dsp:txBody>
      <dsp:txXfrm>
        <a:off x="6262851" y="1721113"/>
        <a:ext cx="1765567" cy="1976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DAF9-243D-4C0E-863F-73CAD3AFC06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A4A7-4FBA-4748-8F76-A81223AA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862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9652-A567-4410-9BD3-592DE33A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ABA5-71BF-4DE6-AE18-E66CF5FB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239D-668E-43EF-9031-DA6743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F74-5E03-4D80-BE3B-8BB581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25FB-F262-42DC-9420-5A8564F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2F7-F716-4101-ADEE-41A949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E0B5-8867-4389-8B53-50541DFD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9FC8-158F-402D-B9EE-25FDF77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887-DE59-47BF-8FC4-3163BC5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03A-6B62-4F5B-85D3-FA30E0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958-DB88-463C-BE33-90F8A8D6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0444-0FE4-4B08-BC8E-3DD32BCB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853-4862-4B20-81BF-3E53859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009D-E305-4E81-BAD5-D6544D8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5AC8-D42A-4AD5-82FA-CFFAF0D0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98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18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6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95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F96-CD9F-4522-BDE5-0793E76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B25E-C4C7-400D-8BE9-28F0BE0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097C-F4EB-4351-A5CD-6A0B7A4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4FA2-F263-45FF-915B-24F4CB1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074-8BAF-4A9F-8DBE-807B9E9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05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86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1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410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AA-5C4D-40FE-B568-E3E172C4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1DE8-39EA-4A24-B712-63C7A1BB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A7A-E6B0-4A5A-8FFD-5A19966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988C-5FB9-4A7A-90A5-1C0E5B9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361-4C02-4377-AD04-ACED51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9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40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24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20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4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93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31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286-22FA-4491-A182-A5C1AF0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D558-D4CB-48BC-913D-EAF8BA6B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8003-8463-4031-829B-CEAEC784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77F-BBB2-44CD-A4FE-40D4141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0139-CFF0-4CFA-9A63-0E476F79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7B3B-A787-444E-ABE1-3871910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6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641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9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840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58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1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DCD-74FD-40A6-8DFE-CC33B1A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A80E-95EA-440F-8F57-7F4056BF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0E83-9DE2-41FB-B42C-968F06E3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722E-19C1-4BA4-B74D-00AA2B64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954E-65AA-42EA-8306-9BE93B6E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0F82-3C33-4D10-9950-4FE1A1B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6A01-B82D-4006-9433-F2B1B72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3B9B-40B6-4190-A4D2-898DF48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995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51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81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4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8E8-5E66-4E37-832D-A5C24F4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F9E1-70E6-45B5-89F4-DF8D58C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4B40-8A51-4DEF-8FE7-6622D9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BC0-D105-4752-A2E6-718415A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BB5D-AD96-4735-8978-97B9316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A0A-124B-4D05-B5A2-32B0086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D37-A010-4411-AEBA-78642A6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4EA-CDAB-4A99-BE36-6DF5FC7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98BF-80AF-4CE6-AFD9-58D75090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31F3-8F1E-4EFE-A984-7A814AD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F05-4FE8-456A-9D6F-16056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6FE3-4DC3-4A8D-8E28-81DB757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B944-63F2-45DB-B0A7-E965F5A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16A-364A-4396-9C2E-3C15A8E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F067-2DA9-4661-8E88-39B8B5F8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7C8D-F59A-4A54-B7A4-2689261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026-5E61-4E25-B56D-593390E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8CD7-9B81-4844-9558-5107E8D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301F-E78A-482F-BD5C-E75D892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CDF3-6BCD-45DC-AA77-F4B46C9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24DB-60E7-4BE0-AF86-347F521E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AAB-DD07-4B94-A01D-7BEE10D5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45D-12FA-4AE4-BCBB-E338301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01E-B97A-48ED-906B-7D0F0D8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  <p:sldLayoutId id="214748370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jpe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52E7F-6307-4F7D-BF68-9BD4EB3B0F0B}"/>
              </a:ext>
            </a:extLst>
          </p:cNvPr>
          <p:cNvSpPr/>
          <p:nvPr/>
        </p:nvSpPr>
        <p:spPr>
          <a:xfrm>
            <a:off x="223935" y="149290"/>
            <a:ext cx="11719249" cy="6559419"/>
          </a:xfrm>
          <a:prstGeom prst="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E86-3028-4483-A3AC-47BEC23E8DD1}"/>
              </a:ext>
            </a:extLst>
          </p:cNvPr>
          <p:cNvSpPr txBox="1"/>
          <p:nvPr/>
        </p:nvSpPr>
        <p:spPr>
          <a:xfrm>
            <a:off x="755514" y="799125"/>
            <a:ext cx="10680971" cy="157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Austin Bike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6271-E28B-4C04-A06F-ED2ACF7A5F9C}"/>
              </a:ext>
            </a:extLst>
          </p:cNvPr>
          <p:cNvSpPr txBox="1"/>
          <p:nvPr/>
        </p:nvSpPr>
        <p:spPr>
          <a:xfrm>
            <a:off x="755514" y="5818493"/>
            <a:ext cx="1068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Henry Chang | </a:t>
            </a:r>
            <a:r>
              <a:rPr lang="en-US" sz="2000" dirty="0" err="1">
                <a:solidFill>
                  <a:schemeClr val="bg1"/>
                </a:solidFill>
              </a:rPr>
              <a:t>Vir</a:t>
            </a:r>
            <a:r>
              <a:rPr lang="en-US" sz="2000" dirty="0">
                <a:solidFill>
                  <a:schemeClr val="bg1"/>
                </a:solidFill>
              </a:rPr>
              <a:t> Mehta						        Akhil Reddy | Rachel Rong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95E88-5AC4-4580-AD21-EDD2B776C8E2}"/>
              </a:ext>
            </a:extLst>
          </p:cNvPr>
          <p:cNvSpPr txBox="1"/>
          <p:nvPr/>
        </p:nvSpPr>
        <p:spPr>
          <a:xfrm>
            <a:off x="2665656" y="2380221"/>
            <a:ext cx="683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bg1"/>
                </a:solidFill>
              </a:rPr>
              <a:t>Solving Austin’s Biggest Problem</a:t>
            </a:r>
          </a:p>
        </p:txBody>
      </p:sp>
    </p:spTree>
    <p:extLst>
      <p:ext uri="{BB962C8B-B14F-4D97-AF65-F5344CB8AC3E}">
        <p14:creationId xmlns:p14="http://schemas.microsoft.com/office/powerpoint/2010/main" val="64235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4422A-547E-4017-8216-A3AA962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1" y="1539388"/>
            <a:ext cx="5147729" cy="343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22077-B754-4C0A-BAE6-D8F3AF47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82" y="1539388"/>
            <a:ext cx="5147729" cy="3431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2723F-E17B-47E1-9BC0-A80869346FB0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13" name="Graphic 12" descr="Stopwatch">
            <a:extLst>
              <a:ext uri="{FF2B5EF4-FFF2-40B4-BE49-F238E27FC236}">
                <a16:creationId xmlns:a16="http://schemas.microsoft.com/office/drawing/2014/main" id="{D9E97BFA-2E31-4447-8A37-C3AB6271F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4A6653-0501-484A-A014-BE94DF9A4ACC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Time of Day</a:t>
            </a:r>
          </a:p>
        </p:txBody>
      </p:sp>
    </p:spTree>
    <p:extLst>
      <p:ext uri="{BB962C8B-B14F-4D97-AF65-F5344CB8AC3E}">
        <p14:creationId xmlns:p14="http://schemas.microsoft.com/office/powerpoint/2010/main" val="276203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12CAB-0F34-4F1F-9DE9-74E85FE2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2" y="1893815"/>
            <a:ext cx="5487650" cy="365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310AE-AE2C-4DC1-98AA-D45FE578BC06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A7E94B20-EDE9-4CCA-9E64-33A0DA85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B8FAC1-92FA-46F5-B0E7-985164A9C15D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Trends During ACL</a:t>
            </a:r>
          </a:p>
        </p:txBody>
      </p:sp>
      <p:pic>
        <p:nvPicPr>
          <p:cNvPr id="9" name="Picture 8" descr="Image result for austin city limits">
            <a:extLst>
              <a:ext uri="{FF2B5EF4-FFF2-40B4-BE49-F238E27FC236}">
                <a16:creationId xmlns:a16="http://schemas.microsoft.com/office/drawing/2014/main" id="{6814AEDC-CE27-4108-A7C2-E6AD8AFD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36" y="2068986"/>
            <a:ext cx="5286610" cy="34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Cold days : &lt;60F, Hot days: &gt;80F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1F6D-7336-4C41-BB03-F0BACBA8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7" y="2509476"/>
            <a:ext cx="1064218" cy="106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21491-6C1F-47E1-B1D5-F52DC8D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13" y="2509476"/>
            <a:ext cx="1235732" cy="1235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F644D-9267-4311-9C6F-AF36BDCFB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11" y="2394660"/>
            <a:ext cx="1140227" cy="1140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743AE-0296-41B0-B219-1EC6DAEF0A7E}"/>
              </a:ext>
            </a:extLst>
          </p:cNvPr>
          <p:cNvSpPr txBox="1"/>
          <p:nvPr/>
        </p:nvSpPr>
        <p:spPr>
          <a:xfrm>
            <a:off x="531845" y="4278326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% Drop in 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F47CD-6AC4-4B87-9AB4-BDF95281F08C}"/>
              </a:ext>
            </a:extLst>
          </p:cNvPr>
          <p:cNvSpPr txBox="1"/>
          <p:nvPr/>
        </p:nvSpPr>
        <p:spPr>
          <a:xfrm>
            <a:off x="2662335" y="4232561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90C7"/>
                </a:solidFill>
              </a:rPr>
              <a:t>67%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42DBE-7B0B-4839-B4FD-95BC8D0EB30A}"/>
              </a:ext>
            </a:extLst>
          </p:cNvPr>
          <p:cNvSpPr txBox="1"/>
          <p:nvPr/>
        </p:nvSpPr>
        <p:spPr>
          <a:xfrm>
            <a:off x="5830078" y="4220724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78932"/>
                </a:solidFill>
              </a:rPr>
              <a:t>36%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BA557-5D01-4BA2-AFE1-37905B42C383}"/>
              </a:ext>
            </a:extLst>
          </p:cNvPr>
          <p:cNvSpPr txBox="1"/>
          <p:nvPr/>
        </p:nvSpPr>
        <p:spPr>
          <a:xfrm>
            <a:off x="8842311" y="4232560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C7A4"/>
                </a:solidFill>
              </a:rPr>
              <a:t>72%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DF100-42FF-4676-9530-DE441AA49A89}"/>
              </a:ext>
            </a:extLst>
          </p:cNvPr>
          <p:cNvSpPr txBox="1"/>
          <p:nvPr/>
        </p:nvSpPr>
        <p:spPr>
          <a:xfrm>
            <a:off x="2321504" y="1771182"/>
            <a:ext cx="20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90C7"/>
                </a:solidFill>
              </a:rPr>
              <a:t>Rainy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C523-181C-43F6-8D97-07F532AA8BD9}"/>
              </a:ext>
            </a:extLst>
          </p:cNvPr>
          <p:cNvSpPr txBox="1"/>
          <p:nvPr/>
        </p:nvSpPr>
        <p:spPr>
          <a:xfrm>
            <a:off x="5330112" y="1771181"/>
            <a:ext cx="21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78932"/>
                </a:solidFill>
              </a:rPr>
              <a:t>Hot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AF6CD-220C-45D9-BED7-6C1535C7A1DB}"/>
              </a:ext>
            </a:extLst>
          </p:cNvPr>
          <p:cNvSpPr txBox="1"/>
          <p:nvPr/>
        </p:nvSpPr>
        <p:spPr>
          <a:xfrm>
            <a:off x="8473447" y="1771180"/>
            <a:ext cx="187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C7A4"/>
                </a:solidFill>
              </a:rPr>
              <a:t>Cold Days</a:t>
            </a:r>
            <a:endParaRPr lang="en-US" sz="3600" b="1" dirty="0">
              <a:solidFill>
                <a:srgbClr val="32C7A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28B7B-8595-450D-B6DE-BF5A852EB725}"/>
              </a:ext>
            </a:extLst>
          </p:cNvPr>
          <p:cNvSpPr txBox="1"/>
          <p:nvPr/>
        </p:nvSpPr>
        <p:spPr>
          <a:xfrm>
            <a:off x="-1" y="-3"/>
            <a:ext cx="154471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Weather</a:t>
            </a:r>
          </a:p>
        </p:txBody>
      </p:sp>
      <p:pic>
        <p:nvPicPr>
          <p:cNvPr id="23" name="Graphic 22" descr="Lightning">
            <a:extLst>
              <a:ext uri="{FF2B5EF4-FFF2-40B4-BE49-F238E27FC236}">
                <a16:creationId xmlns:a16="http://schemas.microsoft.com/office/drawing/2014/main" id="{85744F44-1852-4872-B9D6-99F64066A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795" y="-34890"/>
            <a:ext cx="461665" cy="4616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31E186-2E1B-45BD-8794-FBC5DAAE89C4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Impact of Weather on Bike Sharing</a:t>
            </a:r>
          </a:p>
        </p:txBody>
      </p:sp>
    </p:spTree>
    <p:extLst>
      <p:ext uri="{BB962C8B-B14F-4D97-AF65-F5344CB8AC3E}">
        <p14:creationId xmlns:p14="http://schemas.microsoft.com/office/powerpoint/2010/main" val="291294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3698"/>
              </p:ext>
            </p:extLst>
          </p:nvPr>
        </p:nvGraphicFramePr>
        <p:xfrm>
          <a:off x="2612573" y="1821046"/>
          <a:ext cx="7016617" cy="3668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745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1481805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2112540919"/>
                    </a:ext>
                  </a:extLst>
                </a:gridCol>
                <a:gridCol w="1278289">
                  <a:extLst>
                    <a:ext uri="{9D8B030D-6E8A-4147-A177-3AD203B41FA5}">
                      <a16:colId xmlns:a16="http://schemas.microsoft.com/office/drawing/2014/main" val="273315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2C30C56-5FEA-4C42-ABCA-11B45122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63" y="1821046"/>
            <a:ext cx="428536" cy="428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5B8A0-AF8F-4182-937E-29F59080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40" y="1821046"/>
            <a:ext cx="428536" cy="42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16FAB-E0D8-4A4C-9E2E-61C79710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17" y="1838283"/>
            <a:ext cx="394062" cy="394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EB310D-B85F-41CD-BE16-D208EA765A59}"/>
              </a:ext>
            </a:extLst>
          </p:cNvPr>
          <p:cNvSpPr/>
          <p:nvPr/>
        </p:nvSpPr>
        <p:spPr bwMode="auto">
          <a:xfrm rot="20271166">
            <a:off x="6356577" y="3482158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7665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9483EC1-7A21-4B88-9238-02DC7F022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" y="2930945"/>
            <a:ext cx="6906828" cy="3453414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4595C25-3718-49D0-987F-AFB34EDE3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46" y="261608"/>
            <a:ext cx="6906830" cy="3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3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683999" y="6458500"/>
            <a:ext cx="508001" cy="366183"/>
          </a:xfrm>
        </p:spPr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2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899385" y="2656078"/>
            <a:ext cx="1113972" cy="2176378"/>
            <a:chOff x="2477556" y="2740657"/>
            <a:chExt cx="835479" cy="1632283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2793619" y="2740657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225"/>
          <p:cNvGrpSpPr/>
          <p:nvPr/>
        </p:nvGrpSpPr>
        <p:grpSpPr>
          <a:xfrm>
            <a:off x="2899385" y="672401"/>
            <a:ext cx="1113972" cy="1113972"/>
            <a:chOff x="864537" y="1822859"/>
            <a:chExt cx="971309" cy="971307"/>
          </a:xfrm>
        </p:grpSpPr>
        <p:sp>
          <p:nvSpPr>
            <p:cNvPr id="41" name="Oval 4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7" name="Group 225"/>
          <p:cNvGrpSpPr/>
          <p:nvPr/>
        </p:nvGrpSpPr>
        <p:grpSpPr>
          <a:xfrm>
            <a:off x="2899385" y="5241527"/>
            <a:ext cx="1113972" cy="1113972"/>
            <a:chOff x="864537" y="1822859"/>
            <a:chExt cx="971309" cy="971307"/>
          </a:xfrm>
        </p:grpSpPr>
        <p:sp>
          <p:nvSpPr>
            <p:cNvPr id="53" name="Oval 5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2899385" y="2195441"/>
            <a:ext cx="1113972" cy="2297721"/>
            <a:chOff x="1810871" y="2768052"/>
            <a:chExt cx="835479" cy="1723291"/>
          </a:xfrm>
        </p:grpSpPr>
        <p:grpSp>
          <p:nvGrpSpPr>
            <p:cNvPr id="9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32451" y="1890774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57" name="Freeform 178"/>
            <p:cNvSpPr>
              <a:spLocks noEditPoints="1"/>
            </p:cNvSpPr>
            <p:nvPr/>
          </p:nvSpPr>
          <p:spPr bwMode="auto">
            <a:xfrm>
              <a:off x="2026708" y="4174007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1770398" y="969695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0398" y="402133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70398" y="2495516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70398" y="554715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0" name="Straight Connector 22"/>
          <p:cNvCxnSpPr/>
          <p:nvPr/>
        </p:nvCxnSpPr>
        <p:spPr>
          <a:xfrm rot="10800000" flipH="1">
            <a:off x="2037369" y="1222372"/>
            <a:ext cx="807137" cy="3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H="1">
            <a:off x="2037369" y="2747253"/>
            <a:ext cx="807137" cy="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2037369" y="4272135"/>
            <a:ext cx="807137" cy="3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H="1">
            <a:off x="2037369" y="5797017"/>
            <a:ext cx="807137" cy="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0"/>
          <p:cNvGrpSpPr/>
          <p:nvPr/>
        </p:nvGrpSpPr>
        <p:grpSpPr>
          <a:xfrm>
            <a:off x="4174931" y="1057271"/>
            <a:ext cx="2946400" cy="452184"/>
            <a:chOff x="1270277" y="1233504"/>
            <a:chExt cx="3048000" cy="339138"/>
          </a:xfrm>
        </p:grpSpPr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1270277" y="1233504"/>
              <a:ext cx="110607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237DB9"/>
                  </a:solidFill>
                  <a:latin typeface="Roboto Medium"/>
                </a:rPr>
                <a:t>Objective</a:t>
              </a: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4174931" y="2583791"/>
            <a:ext cx="2946400" cy="452184"/>
            <a:chOff x="1270277" y="1233504"/>
            <a:chExt cx="3048000" cy="33913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13592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15AA96"/>
                  </a:solidFill>
                  <a:latin typeface="Roboto Medium"/>
                </a:rPr>
                <a:t>Approach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174930" y="3871728"/>
            <a:ext cx="2973590" cy="1046440"/>
            <a:chOff x="1242149" y="1026386"/>
            <a:chExt cx="3076128" cy="784830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42149" y="1026386"/>
              <a:ext cx="1180694" cy="784830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EDA </a:t>
              </a:r>
            </a:p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and </a:t>
              </a:r>
            </a:p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Prediction</a:t>
              </a: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151293" y="5661383"/>
            <a:ext cx="2993675" cy="361516"/>
            <a:chOff x="1221372" y="1301505"/>
            <a:chExt cx="3096905" cy="271137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21372" y="1301505"/>
              <a:ext cx="2212144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19B14"/>
                  </a:solidFill>
                  <a:latin typeface="Roboto Medium"/>
                </a:rPr>
                <a:t>Recommendations</a:t>
              </a:r>
              <a:endParaRPr lang="en-US" sz="1600" dirty="0">
                <a:solidFill>
                  <a:srgbClr val="F19B14"/>
                </a:solidFill>
                <a:latin typeface="Roboto Medium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DB63-C84B-44A6-AA21-042D5347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21" y="908511"/>
            <a:ext cx="600944" cy="6009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D6DE44-3BF1-41BD-957A-56DDA3B34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8" y="2464378"/>
            <a:ext cx="599599" cy="599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9A4843-0B89-49C6-8967-6B2E464293E9}"/>
              </a:ext>
            </a:extLst>
          </p:cNvPr>
          <p:cNvSpPr txBox="1"/>
          <p:nvPr/>
        </p:nvSpPr>
        <p:spPr>
          <a:xfrm>
            <a:off x="1823116" y="916595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FontAwesome" pitchFamily="2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CF1A3-0BC5-4FAC-A8E5-4155012CC1D6}"/>
              </a:ext>
            </a:extLst>
          </p:cNvPr>
          <p:cNvSpPr txBox="1"/>
          <p:nvPr/>
        </p:nvSpPr>
        <p:spPr>
          <a:xfrm>
            <a:off x="1837331" y="2435054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07F71"/>
                </a:solidFill>
                <a:latin typeface="FontAwesome" pitchFamily="2" charset="0"/>
              </a:rPr>
              <a:t>2</a:t>
            </a:r>
            <a:endParaRPr lang="en-US" sz="2000" b="1" dirty="0">
              <a:solidFill>
                <a:srgbClr val="107F71"/>
              </a:solidFill>
              <a:latin typeface="FontAwesom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F4C05-4EE4-4EE2-AE43-3BBC4B691F60}"/>
              </a:ext>
            </a:extLst>
          </p:cNvPr>
          <p:cNvSpPr txBox="1"/>
          <p:nvPr/>
        </p:nvSpPr>
        <p:spPr>
          <a:xfrm>
            <a:off x="1835131" y="3959931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68F3B"/>
                </a:solidFill>
                <a:latin typeface="FontAwesome" pitchFamily="2" charset="0"/>
              </a:rPr>
              <a:t>3</a:t>
            </a:r>
            <a:endParaRPr lang="en-US" sz="2000" b="1" dirty="0">
              <a:solidFill>
                <a:srgbClr val="768F3B"/>
              </a:solidFill>
              <a:latin typeface="FontAwesom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031A1-96C4-467E-ABD0-9071B37F9AF7}"/>
              </a:ext>
            </a:extLst>
          </p:cNvPr>
          <p:cNvSpPr txBox="1"/>
          <p:nvPr/>
        </p:nvSpPr>
        <p:spPr>
          <a:xfrm>
            <a:off x="1829036" y="5484808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750B"/>
                </a:solidFill>
                <a:latin typeface="FontAwesome" pitchFamily="2" charset="0"/>
              </a:rPr>
              <a:t>4</a:t>
            </a:r>
            <a:endParaRPr lang="en-US" sz="2000" b="1" dirty="0">
              <a:solidFill>
                <a:srgbClr val="B9750B"/>
              </a:solidFill>
              <a:latin typeface="FontAwesome" pitchFamily="2" charset="0"/>
            </a:endParaRPr>
          </a:p>
        </p:txBody>
      </p:sp>
      <p:pic>
        <p:nvPicPr>
          <p:cNvPr id="1026" name="Picture 2" descr="Image result for austin traffic">
            <a:extLst>
              <a:ext uri="{FF2B5EF4-FFF2-40B4-BE49-F238E27FC236}">
                <a16:creationId xmlns:a16="http://schemas.microsoft.com/office/drawing/2014/main" id="{2C2220CD-3294-463B-98FD-72872480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68" y="1304334"/>
            <a:ext cx="6231790" cy="41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7B62B0C-4F83-4C31-8F50-026E29FBF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2054" y="5379091"/>
            <a:ext cx="835852" cy="8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4885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CEA39-95E6-4D86-B01A-B73C0CB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DC9BA-C059-4DB1-AD03-19ED4DAD59E7}"/>
              </a:ext>
            </a:extLst>
          </p:cNvPr>
          <p:cNvSpPr txBox="1"/>
          <p:nvPr/>
        </p:nvSpPr>
        <p:spPr>
          <a:xfrm>
            <a:off x="1310799" y="451249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B9F03E-C97F-4B9A-8D62-EFF49A4C589C}"/>
              </a:ext>
            </a:extLst>
          </p:cNvPr>
          <p:cNvSpPr txBox="1"/>
          <p:nvPr/>
        </p:nvSpPr>
        <p:spPr>
          <a:xfrm>
            <a:off x="706193" y="119383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D3145A-18E7-4CBB-9A13-9CB42448D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899164"/>
              </p:ext>
            </p:extLst>
          </p:nvPr>
        </p:nvGraphicFramePr>
        <p:xfrm>
          <a:off x="359964" y="12069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116BCB-88EC-48CD-A241-1F86BD2142C9}"/>
              </a:ext>
            </a:extLst>
          </p:cNvPr>
          <p:cNvSpPr txBox="1"/>
          <p:nvPr/>
        </p:nvSpPr>
        <p:spPr>
          <a:xfrm>
            <a:off x="706193" y="408016"/>
            <a:ext cx="1077961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Objectives &amp; Hopeful Outcomes</a:t>
            </a:r>
          </a:p>
        </p:txBody>
      </p:sp>
      <p:pic>
        <p:nvPicPr>
          <p:cNvPr id="5126" name="Picture 6" descr="Image result for bicycle in austin">
            <a:extLst>
              <a:ext uri="{FF2B5EF4-FFF2-40B4-BE49-F238E27FC236}">
                <a16:creationId xmlns:a16="http://schemas.microsoft.com/office/drawing/2014/main" id="{FC6F3679-7F56-4047-A4F2-E14F02BD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942" y="14246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lated image">
            <a:extLst>
              <a:ext uri="{FF2B5EF4-FFF2-40B4-BE49-F238E27FC236}">
                <a16:creationId xmlns:a16="http://schemas.microsoft.com/office/drawing/2014/main" id="{7CA71FA0-CA9A-4D1E-9C67-5B43C53D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957" y="4714045"/>
            <a:ext cx="2656850" cy="17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2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/>
          <p:cNvGrpSpPr/>
          <p:nvPr/>
        </p:nvGrpSpPr>
        <p:grpSpPr>
          <a:xfrm>
            <a:off x="210643" y="3209764"/>
            <a:ext cx="2038035" cy="2589719"/>
            <a:chOff x="793061" y="2154807"/>
            <a:chExt cx="1793081" cy="2210049"/>
          </a:xfrm>
        </p:grpSpPr>
        <p:sp>
          <p:nvSpPr>
            <p:cNvPr id="44" name="Round Same Side Corner Rectangle 43"/>
            <p:cNvSpPr/>
            <p:nvPr/>
          </p:nvSpPr>
          <p:spPr>
            <a:xfrm flipV="1">
              <a:off x="793061" y="2154807"/>
              <a:ext cx="1793081" cy="221004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2" name="Round Same Side Corner Rectangle 41"/>
            <p:cNvSpPr/>
            <p:nvPr/>
          </p:nvSpPr>
          <p:spPr>
            <a:xfrm flipV="1">
              <a:off x="793061" y="2154808"/>
              <a:ext cx="1793081" cy="216953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47" name="Text Placeholder 3"/>
          <p:cNvSpPr txBox="1">
            <a:spLocks/>
          </p:cNvSpPr>
          <p:nvPr/>
        </p:nvSpPr>
        <p:spPr>
          <a:xfrm>
            <a:off x="363564" y="4064259"/>
            <a:ext cx="1732194" cy="2051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85750" indent="-285750" algn="l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333" dirty="0">
              <a:solidFill>
                <a:schemeClr val="tx1"/>
              </a:solidFill>
              <a:latin typeface="Roboto Condensed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5" name="Group 49"/>
          <p:cNvGrpSpPr/>
          <p:nvPr/>
        </p:nvGrpSpPr>
        <p:grpSpPr>
          <a:xfrm rot="16200000" flipH="1" flipV="1">
            <a:off x="455537" y="2138878"/>
            <a:ext cx="1602872" cy="2038035"/>
            <a:chOff x="7162801" y="1192656"/>
            <a:chExt cx="1318260" cy="1628775"/>
          </a:xfrm>
        </p:grpSpPr>
        <p:sp>
          <p:nvSpPr>
            <p:cNvPr id="25" name="Rectangle 24"/>
            <p:cNvSpPr/>
            <p:nvPr/>
          </p:nvSpPr>
          <p:spPr>
            <a:xfrm>
              <a:off x="7162801" y="1192656"/>
              <a:ext cx="1219200" cy="162877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26" name="Rectangle 8"/>
            <p:cNvSpPr/>
            <p:nvPr/>
          </p:nvSpPr>
          <p:spPr>
            <a:xfrm>
              <a:off x="7261861" y="1192656"/>
              <a:ext cx="1219200" cy="1628775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02421" y="3256784"/>
            <a:ext cx="854400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Location</a:t>
            </a:r>
          </a:p>
        </p:txBody>
      </p:sp>
      <p:grpSp>
        <p:nvGrpSpPr>
          <p:cNvPr id="8" name="Group 45"/>
          <p:cNvGrpSpPr/>
          <p:nvPr/>
        </p:nvGrpSpPr>
        <p:grpSpPr>
          <a:xfrm>
            <a:off x="2718346" y="3219200"/>
            <a:ext cx="2039112" cy="2589719"/>
            <a:chOff x="793061" y="2154807"/>
            <a:chExt cx="1793081" cy="2210049"/>
          </a:xfrm>
        </p:grpSpPr>
        <p:sp>
          <p:nvSpPr>
            <p:cNvPr id="78" name="Round Same Side Corner Rectangle 77"/>
            <p:cNvSpPr/>
            <p:nvPr/>
          </p:nvSpPr>
          <p:spPr>
            <a:xfrm flipV="1">
              <a:off x="793061" y="2154807"/>
              <a:ext cx="1793081" cy="221004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79" name="Round Same Side Corner Rectangle 78"/>
            <p:cNvSpPr/>
            <p:nvPr/>
          </p:nvSpPr>
          <p:spPr>
            <a:xfrm flipV="1">
              <a:off x="793061" y="2154808"/>
              <a:ext cx="1793081" cy="2169539"/>
            </a:xfrm>
            <a:prstGeom prst="round2SameRect">
              <a:avLst>
                <a:gd name="adj1" fmla="val 8813"/>
                <a:gd name="adj2" fmla="val 0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77" name="Text Placeholder 3"/>
          <p:cNvSpPr txBox="1">
            <a:spLocks/>
          </p:cNvSpPr>
          <p:nvPr/>
        </p:nvSpPr>
        <p:spPr>
          <a:xfrm>
            <a:off x="2869786" y="4213839"/>
            <a:ext cx="1733109" cy="11076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1333" baseline="0">
                <a:latin typeface="Roboto Condensed"/>
                <a:cs typeface="+mj-cs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>
              <a:defRPr/>
            </a:pPr>
            <a:r>
              <a:rPr lang="en-US" dirty="0"/>
              <a:t>Identify Type of Bike Share User</a:t>
            </a:r>
          </a:p>
          <a:p>
            <a:r>
              <a:rPr lang="en-US" dirty="0"/>
              <a:t>Local30 / Local 365 Programs</a:t>
            </a:r>
          </a:p>
          <a:p>
            <a:endParaRPr lang="en-US" dirty="0"/>
          </a:p>
        </p:txBody>
      </p: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29481" y="3256784"/>
            <a:ext cx="2045533" cy="2589719"/>
            <a:chOff x="6623754" y="2718831"/>
            <a:chExt cx="1798727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3754" y="2718831"/>
              <a:ext cx="1798727" cy="1942289"/>
              <a:chOff x="787415" y="2154807"/>
              <a:chExt cx="1798727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87415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42072" y="3432785"/>
              <a:ext cx="1556441" cy="83075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‘Too Hot’ &amp; ‘Too Cold’ Temperatures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Impact of a Rainy Day on Demand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/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4" name="Group 49"/>
          <p:cNvGrpSpPr/>
          <p:nvPr/>
        </p:nvGrpSpPr>
        <p:grpSpPr>
          <a:xfrm rot="16200000" flipH="1" flipV="1">
            <a:off x="2936465" y="2128374"/>
            <a:ext cx="1602872" cy="2039112"/>
            <a:chOff x="7162800" y="1192655"/>
            <a:chExt cx="1318260" cy="1628775"/>
          </a:xfrm>
        </p:grpSpPr>
        <p:sp>
          <p:nvSpPr>
            <p:cNvPr id="81" name="Rectangle 24"/>
            <p:cNvSpPr/>
            <p:nvPr/>
          </p:nvSpPr>
          <p:spPr>
            <a:xfrm>
              <a:off x="7162800" y="1192655"/>
              <a:ext cx="1219200" cy="1628775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82" name="Rectangle 8"/>
            <p:cNvSpPr/>
            <p:nvPr/>
          </p:nvSpPr>
          <p:spPr>
            <a:xfrm>
              <a:off x="7261860" y="1192655"/>
              <a:ext cx="1219200" cy="162877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101" name="Rectangle 24"/>
          <p:cNvSpPr/>
          <p:nvPr/>
        </p:nvSpPr>
        <p:spPr>
          <a:xfrm rot="16200000" flipH="1" flipV="1">
            <a:off x="5505467" y="2078115"/>
            <a:ext cx="1482425" cy="203911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133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02" name="Rectangle 8"/>
          <p:cNvSpPr/>
          <p:nvPr/>
        </p:nvSpPr>
        <p:spPr>
          <a:xfrm rot="16200000" flipH="1" flipV="1">
            <a:off x="5505467" y="2198563"/>
            <a:ext cx="1482425" cy="203911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133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008891" y="3227837"/>
            <a:ext cx="47557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  <a:latin typeface="Roboto Condensed"/>
              </a:rPr>
              <a:t>Time</a:t>
            </a:r>
          </a:p>
        </p:txBody>
      </p:sp>
      <p:grpSp>
        <p:nvGrpSpPr>
          <p:cNvPr id="18" name="Group 49"/>
          <p:cNvGrpSpPr/>
          <p:nvPr/>
        </p:nvGrpSpPr>
        <p:grpSpPr>
          <a:xfrm rot="16200000" flipH="1" flipV="1">
            <a:off x="7954021" y="2165958"/>
            <a:ext cx="1602872" cy="2039112"/>
            <a:chOff x="7162800" y="1192655"/>
            <a:chExt cx="1318260" cy="1628775"/>
          </a:xfrm>
        </p:grpSpPr>
        <p:sp>
          <p:nvSpPr>
            <p:cNvPr id="121" name="Rectangle 24"/>
            <p:cNvSpPr/>
            <p:nvPr/>
          </p:nvSpPr>
          <p:spPr>
            <a:xfrm>
              <a:off x="7162800" y="1192655"/>
              <a:ext cx="1219200" cy="1628775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7261860" y="1192655"/>
              <a:ext cx="1219200" cy="162877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8411817" y="3278559"/>
            <a:ext cx="687271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  <a:latin typeface="Roboto Condensed"/>
              </a:rPr>
              <a:t>Weather</a:t>
            </a:r>
          </a:p>
        </p:txBody>
      </p: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0" y="3415857"/>
              <a:ext cx="1523999" cy="116921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Based on Zip Codes of Stations</a:t>
              </a:r>
              <a:endParaRPr lang="en-US" sz="1333" dirty="0">
                <a:solidFill>
                  <a:schemeClr val="tx1"/>
                </a:solidFill>
              </a:endParaRP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</a:rPr>
                <a:t>Residents that ‘Walk to Work’</a:t>
              </a:r>
              <a:endParaRPr lang="en-US" sz="1333" dirty="0">
                <a:solidFill>
                  <a:schemeClr val="tx1"/>
                </a:solidFill>
              </a:endParaRP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</a:rPr>
                <a:t>Residents between ‘Ages 15 &amp; 24’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7" name="Group 49">
            <a:extLst>
              <a:ext uri="{FF2B5EF4-FFF2-40B4-BE49-F238E27FC236}">
                <a16:creationId xmlns:a16="http://schemas.microsoft.com/office/drawing/2014/main" id="{6A65D5CE-BC51-4CD7-88C3-4E89C357A0EF}"/>
              </a:ext>
            </a:extLst>
          </p:cNvPr>
          <p:cNvGrpSpPr/>
          <p:nvPr/>
        </p:nvGrpSpPr>
        <p:grpSpPr>
          <a:xfrm rot="16200000" flipH="1" flipV="1">
            <a:off x="10188461" y="2165959"/>
            <a:ext cx="1602873" cy="2039112"/>
            <a:chOff x="7162800" y="1192655"/>
            <a:chExt cx="1318261" cy="1628775"/>
          </a:xfrm>
        </p:grpSpPr>
        <p:sp>
          <p:nvSpPr>
            <p:cNvPr id="90" name="Rectangle 24">
              <a:extLst>
                <a:ext uri="{FF2B5EF4-FFF2-40B4-BE49-F238E27FC236}">
                  <a16:creationId xmlns:a16="http://schemas.microsoft.com/office/drawing/2014/main" id="{B507F644-95D3-4409-AF4D-2DEB373EFAE7}"/>
                </a:ext>
              </a:extLst>
            </p:cNvPr>
            <p:cNvSpPr/>
            <p:nvPr/>
          </p:nvSpPr>
          <p:spPr>
            <a:xfrm>
              <a:off x="7162800" y="1192655"/>
              <a:ext cx="1219200" cy="1628775"/>
            </a:xfrm>
            <a:prstGeom prst="homePlat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8860CD9F-E504-4F3B-8A6B-122967954414}"/>
                </a:ext>
              </a:extLst>
            </p:cNvPr>
            <p:cNvSpPr/>
            <p:nvPr/>
          </p:nvSpPr>
          <p:spPr>
            <a:xfrm>
              <a:off x="7261861" y="1192655"/>
              <a:ext cx="1219200" cy="1628775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2133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77906D0-8389-4D93-827C-1DA8F6DD0250}"/>
              </a:ext>
            </a:extLst>
          </p:cNvPr>
          <p:cNvSpPr txBox="1"/>
          <p:nvPr/>
        </p:nvSpPr>
        <p:spPr>
          <a:xfrm>
            <a:off x="10278162" y="3218119"/>
            <a:ext cx="142346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  <a:latin typeface="Roboto Condensed"/>
              </a:rPr>
              <a:t>Demographics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969979E-ABE9-45A9-9217-F62275D342B5}"/>
              </a:ext>
            </a:extLst>
          </p:cNvPr>
          <p:cNvSpPr txBox="1"/>
          <p:nvPr/>
        </p:nvSpPr>
        <p:spPr>
          <a:xfrm>
            <a:off x="3133569" y="3201974"/>
            <a:ext cx="1208664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Membership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150C3-4DE5-4F59-A0DB-6F4B713CC804}"/>
              </a:ext>
            </a:extLst>
          </p:cNvPr>
          <p:cNvSpPr/>
          <p:nvPr/>
        </p:nvSpPr>
        <p:spPr>
          <a:xfrm>
            <a:off x="287063" y="4130411"/>
            <a:ext cx="18851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 of Bike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Rider per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Fastest Growing Stations</a:t>
            </a:r>
          </a:p>
        </p:txBody>
      </p:sp>
      <p:pic>
        <p:nvPicPr>
          <p:cNvPr id="24" name="Graphic 23" descr="Marker">
            <a:extLst>
              <a:ext uri="{FF2B5EF4-FFF2-40B4-BE49-F238E27FC236}">
                <a16:creationId xmlns:a16="http://schemas.microsoft.com/office/drawing/2014/main" id="{0260E408-7855-4762-A492-CA685B4CB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625" y="2319388"/>
            <a:ext cx="914400" cy="914400"/>
          </a:xfrm>
          <a:prstGeom prst="rect">
            <a:avLst/>
          </a:prstGeom>
        </p:spPr>
      </p:pic>
      <p:pic>
        <p:nvPicPr>
          <p:cNvPr id="28" name="Graphic 27" descr="Bike">
            <a:extLst>
              <a:ext uri="{FF2B5EF4-FFF2-40B4-BE49-F238E27FC236}">
                <a16:creationId xmlns:a16="http://schemas.microsoft.com/office/drawing/2014/main" id="{C1850004-33B2-4EEC-8880-A7FDFC373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564" y="2498418"/>
            <a:ext cx="703555" cy="703555"/>
          </a:xfrm>
          <a:prstGeom prst="rect">
            <a:avLst/>
          </a:prstGeom>
        </p:spPr>
      </p:pic>
      <p:pic>
        <p:nvPicPr>
          <p:cNvPr id="30" name="Graphic 29" descr="Lightning">
            <a:extLst>
              <a:ext uri="{FF2B5EF4-FFF2-40B4-BE49-F238E27FC236}">
                <a16:creationId xmlns:a16="http://schemas.microsoft.com/office/drawing/2014/main" id="{FE46E482-2365-4DCE-80EF-9AEC5DFC23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8983" y="2494515"/>
            <a:ext cx="762267" cy="762267"/>
          </a:xfrm>
          <a:prstGeom prst="rect">
            <a:avLst/>
          </a:prstGeom>
        </p:spPr>
      </p:pic>
      <p:pic>
        <p:nvPicPr>
          <p:cNvPr id="32" name="Graphic 31" descr="Stopwatch">
            <a:extLst>
              <a:ext uri="{FF2B5EF4-FFF2-40B4-BE49-F238E27FC236}">
                <a16:creationId xmlns:a16="http://schemas.microsoft.com/office/drawing/2014/main" id="{154FA739-C9C9-4EA4-AA94-31D8785F7E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5981" y="2392602"/>
            <a:ext cx="777936" cy="777936"/>
          </a:xfrm>
          <a:prstGeom prst="rect">
            <a:avLst/>
          </a:prstGeom>
        </p:spPr>
      </p:pic>
      <p:pic>
        <p:nvPicPr>
          <p:cNvPr id="34" name="Graphic 33" descr="Dance">
            <a:extLst>
              <a:ext uri="{FF2B5EF4-FFF2-40B4-BE49-F238E27FC236}">
                <a16:creationId xmlns:a16="http://schemas.microsoft.com/office/drawing/2014/main" id="{02D079D5-D25F-4897-892E-1B37893A8E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2530" y="2430960"/>
            <a:ext cx="783454" cy="783454"/>
          </a:xfrm>
          <a:prstGeom prst="rect">
            <a:avLst/>
          </a:prstGeom>
        </p:spPr>
      </p:pic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D51AD630-D8AF-4456-BD1A-C6E5748DB7A3}"/>
              </a:ext>
            </a:extLst>
          </p:cNvPr>
          <p:cNvSpPr txBox="1">
            <a:spLocks/>
          </p:cNvSpPr>
          <p:nvPr/>
        </p:nvSpPr>
        <p:spPr>
          <a:xfrm>
            <a:off x="5380126" y="4213839"/>
            <a:ext cx="1733109" cy="11897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 marL="285750" indent="-285750" defTabSz="1219170">
              <a:spcBef>
                <a:spcPct val="20000"/>
              </a:spcBef>
              <a:buFont typeface="Arial" panose="020B0604020202020204" pitchFamily="34" charset="0"/>
              <a:buChar char="•"/>
              <a:defRPr sz="1333" baseline="0">
                <a:latin typeface="Roboto Condensed"/>
                <a:cs typeface="+mj-cs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>
              <a:defRPr/>
            </a:pPr>
            <a:r>
              <a:rPr lang="en-US" dirty="0"/>
              <a:t>Seasonality</a:t>
            </a:r>
          </a:p>
          <a:p>
            <a:pPr>
              <a:defRPr/>
            </a:pPr>
            <a:r>
              <a:rPr lang="en-US" dirty="0"/>
              <a:t>Spikes in Demand</a:t>
            </a:r>
          </a:p>
          <a:p>
            <a:r>
              <a:rPr lang="en-US" dirty="0"/>
              <a:t>Days of the Week</a:t>
            </a:r>
          </a:p>
          <a:p>
            <a:r>
              <a:rPr lang="en-US" dirty="0"/>
              <a:t>Time of Day</a:t>
            </a:r>
          </a:p>
          <a:p>
            <a:r>
              <a:rPr lang="en-US" dirty="0"/>
              <a:t>SXSW &amp; ACL</a:t>
            </a:r>
          </a:p>
        </p:txBody>
      </p:sp>
    </p:spTree>
    <p:extLst>
      <p:ext uri="{BB962C8B-B14F-4D97-AF65-F5344CB8AC3E}">
        <p14:creationId xmlns:p14="http://schemas.microsoft.com/office/powerpoint/2010/main" val="353681924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Most Popular Stations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52696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39533"/>
              </p:ext>
            </p:extLst>
          </p:nvPr>
        </p:nvGraphicFramePr>
        <p:xfrm>
          <a:off x="638914" y="1589103"/>
          <a:ext cx="6081483" cy="4616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9711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1850886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1850886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</a:tblGrid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Annual Growth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4196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  <p:pic>
        <p:nvPicPr>
          <p:cNvPr id="4098" name="Picture 2" descr="Image result for b cycle stations">
            <a:extLst>
              <a:ext uri="{FF2B5EF4-FFF2-40B4-BE49-F238E27FC236}">
                <a16:creationId xmlns:a16="http://schemas.microsoft.com/office/drawing/2014/main" id="{9614A052-4A7E-4BC4-AC8D-485577439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9"/>
          <a:stretch/>
        </p:blipFill>
        <p:spPr bwMode="auto">
          <a:xfrm>
            <a:off x="7128769" y="1682925"/>
            <a:ext cx="4424317" cy="440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8CFBBA1F-DF9A-4C30-A6DB-9BA3D9952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76544" y="-9935"/>
            <a:ext cx="389200" cy="3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982DF-1153-47E3-A334-74C45F4A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9571" r="7308" b="6244"/>
          <a:stretch/>
        </p:blipFill>
        <p:spPr>
          <a:xfrm>
            <a:off x="1085461" y="1604865"/>
            <a:ext cx="10021078" cy="3079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B187EA-A480-4410-A875-F967A62A8F3A}"/>
              </a:ext>
            </a:extLst>
          </p:cNvPr>
          <p:cNvSpPr txBox="1"/>
          <p:nvPr/>
        </p:nvSpPr>
        <p:spPr>
          <a:xfrm>
            <a:off x="2985796" y="4990716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A8EF-FF2A-4B31-8D42-447160EA2D1B}"/>
              </a:ext>
            </a:extLst>
          </p:cNvPr>
          <p:cNvSpPr txBox="1"/>
          <p:nvPr/>
        </p:nvSpPr>
        <p:spPr>
          <a:xfrm>
            <a:off x="5912498" y="4993247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4C86F-D313-422D-9114-D1E1394B2316}"/>
              </a:ext>
            </a:extLst>
          </p:cNvPr>
          <p:cNvSpPr txBox="1"/>
          <p:nvPr/>
        </p:nvSpPr>
        <p:spPr>
          <a:xfrm>
            <a:off x="9131558" y="4990715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0FAF5-3E82-4170-841D-B9A0E1FB7D0F}"/>
              </a:ext>
            </a:extLst>
          </p:cNvPr>
          <p:cNvSpPr txBox="1"/>
          <p:nvPr/>
        </p:nvSpPr>
        <p:spPr>
          <a:xfrm>
            <a:off x="3374569" y="545683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Walk Up:</a:t>
            </a:r>
          </a:p>
          <a:p>
            <a:r>
              <a:rPr lang="en-US" sz="1200" dirty="0"/>
              <a:t>Local365: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/>
              <a:t>24 hour Kiosk: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2347C-025D-4852-9CD7-D280F309FB4D}"/>
              </a:ext>
            </a:extLst>
          </p:cNvPr>
          <p:cNvSpPr txBox="1"/>
          <p:nvPr/>
        </p:nvSpPr>
        <p:spPr>
          <a:xfrm>
            <a:off x="7682204" y="541799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Weekender:</a:t>
            </a:r>
          </a:p>
          <a:p>
            <a:r>
              <a:rPr lang="en-US" sz="1200" dirty="0"/>
              <a:t>7-Day: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 err="1"/>
              <a:t>Founding_M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611EC-F523-4535-988B-FCC7B7CF0288}"/>
              </a:ext>
            </a:extLst>
          </p:cNvPr>
          <p:cNvSpPr txBox="1"/>
          <p:nvPr/>
        </p:nvSpPr>
        <p:spPr>
          <a:xfrm>
            <a:off x="-2" y="-3"/>
            <a:ext cx="2059621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Membership</a:t>
            </a:r>
          </a:p>
        </p:txBody>
      </p:sp>
      <p:pic>
        <p:nvPicPr>
          <p:cNvPr id="21" name="Graphic 20" descr="Bike">
            <a:extLst>
              <a:ext uri="{FF2B5EF4-FFF2-40B4-BE49-F238E27FC236}">
                <a16:creationId xmlns:a16="http://schemas.microsoft.com/office/drawing/2014/main" id="{7C091BAD-B30C-44D7-94DC-CF09AF47A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5388" y="0"/>
            <a:ext cx="396779" cy="3967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86AFC0-2BD6-4ED9-AEFD-A851B0F8FBFA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Types of Users of Bike Share</a:t>
            </a:r>
          </a:p>
        </p:txBody>
      </p:sp>
    </p:spTree>
    <p:extLst>
      <p:ext uri="{BB962C8B-B14F-4D97-AF65-F5344CB8AC3E}">
        <p14:creationId xmlns:p14="http://schemas.microsoft.com/office/powerpoint/2010/main" val="22381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ED595-230D-4508-B3F3-1E23D23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2" y="1458059"/>
            <a:ext cx="9627125" cy="457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E0441-38B2-49FF-9B24-B7C6656507C5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80D89D0E-F20D-4DC3-AC0D-E9AB6F2EB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612A1-4A02-4E27-BA52-18EF64F16C36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Spikes in Rides during March &amp; October</a:t>
            </a:r>
          </a:p>
        </p:txBody>
      </p:sp>
    </p:spTree>
    <p:extLst>
      <p:ext uri="{BB962C8B-B14F-4D97-AF65-F5344CB8AC3E}">
        <p14:creationId xmlns:p14="http://schemas.microsoft.com/office/powerpoint/2010/main" val="38384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CA9C8-10BB-45D6-8AC8-7B1375DE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3" y="1425406"/>
            <a:ext cx="5791825" cy="3861216"/>
          </a:xfrm>
          <a:prstGeom prst="rect">
            <a:avLst/>
          </a:prstGeom>
        </p:spPr>
      </p:pic>
      <p:pic>
        <p:nvPicPr>
          <p:cNvPr id="13" name="Picture 2" descr="SXSW_weekday2weekend_regularized_by_day.png">
            <a:extLst>
              <a:ext uri="{FF2B5EF4-FFF2-40B4-BE49-F238E27FC236}">
                <a16:creationId xmlns:a16="http://schemas.microsoft.com/office/drawing/2014/main" id="{8892CAD9-9B57-49DB-82BD-8DAC3943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188" y="1358414"/>
            <a:ext cx="3819839" cy="254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CLweekend.png">
            <a:extLst>
              <a:ext uri="{FF2B5EF4-FFF2-40B4-BE49-F238E27FC236}">
                <a16:creationId xmlns:a16="http://schemas.microsoft.com/office/drawing/2014/main" id="{37A38809-A25C-4992-9933-10949E9F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28" y="3904973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42A17B-7E82-44E2-B2B4-6CB647B80E7D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2E7599C2-2AB5-4DB7-AA9C-31DEF03BF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52EE2E-F989-4F12-8FB9-95151F6419EC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Day of the Week (Including SXSW &amp; ACL)</a:t>
            </a:r>
          </a:p>
        </p:txBody>
      </p:sp>
    </p:spTree>
    <p:extLst>
      <p:ext uri="{BB962C8B-B14F-4D97-AF65-F5344CB8AC3E}">
        <p14:creationId xmlns:p14="http://schemas.microsoft.com/office/powerpoint/2010/main" val="273430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10" name="Picture 2" descr="Rental Trends on Each Day Excluding ACL and SXSW.png">
            <a:extLst>
              <a:ext uri="{FF2B5EF4-FFF2-40B4-BE49-F238E27FC236}">
                <a16:creationId xmlns:a16="http://schemas.microsoft.com/office/drawing/2014/main" id="{DFA6A112-987E-4867-A129-03DF8912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89" y="1467539"/>
            <a:ext cx="5691996" cy="37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B67C2-7D25-41E0-A102-F21DFFC2E5FA}"/>
              </a:ext>
            </a:extLst>
          </p:cNvPr>
          <p:cNvSpPr txBox="1"/>
          <p:nvPr/>
        </p:nvSpPr>
        <p:spPr>
          <a:xfrm>
            <a:off x="-1" y="-2"/>
            <a:ext cx="13582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Time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E1518D9-AC33-4928-88C0-055A7B7A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92" y="-37733"/>
            <a:ext cx="444794" cy="444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2F8EE-8CC3-4291-9F1F-B389A68B1971}"/>
              </a:ext>
            </a:extLst>
          </p:cNvPr>
          <p:cNvSpPr txBox="1"/>
          <p:nvPr/>
        </p:nvSpPr>
        <p:spPr>
          <a:xfrm>
            <a:off x="270588" y="543425"/>
            <a:ext cx="11700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Day of the Week (Not Including SXSW &amp; ACL)</a:t>
            </a:r>
          </a:p>
        </p:txBody>
      </p:sp>
      <p:pic>
        <p:nvPicPr>
          <p:cNvPr id="6148" name="Picture 4" descr="Image result for sxsw">
            <a:extLst>
              <a:ext uri="{FF2B5EF4-FFF2-40B4-BE49-F238E27FC236}">
                <a16:creationId xmlns:a16="http://schemas.microsoft.com/office/drawing/2014/main" id="{68747CF2-676D-4D77-A127-95F8A25A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62" y="2184375"/>
            <a:ext cx="4660914" cy="307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522</Words>
  <Application>Microsoft Office PowerPoint</Application>
  <PresentationFormat>Widescreen</PresentationFormat>
  <Paragraphs>151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FontAwesome</vt:lpstr>
      <vt:lpstr>Roboto Condensed</vt:lpstr>
      <vt:lpstr>Roboto Medium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vsm397</cp:lastModifiedBy>
  <cp:revision>80</cp:revision>
  <dcterms:created xsi:type="dcterms:W3CDTF">2018-08-10T20:07:50Z</dcterms:created>
  <dcterms:modified xsi:type="dcterms:W3CDTF">2018-08-12T23:27:56Z</dcterms:modified>
</cp:coreProperties>
</file>