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E9C143-81F8-46BA-8213-4B8A69CC0E73}"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C016-AB7C-42CC-9B4A-D2F20B52FF3F}" type="slidenum">
              <a:rPr lang="en-IN" smtClean="0"/>
              <a:t>‹#›</a:t>
            </a:fld>
            <a:endParaRPr lang="en-IN"/>
          </a:p>
        </p:txBody>
      </p:sp>
    </p:spTree>
    <p:extLst>
      <p:ext uri="{BB962C8B-B14F-4D97-AF65-F5344CB8AC3E}">
        <p14:creationId xmlns:p14="http://schemas.microsoft.com/office/powerpoint/2010/main" val="1656917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E9C143-81F8-46BA-8213-4B8A69CC0E73}"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C9C016-AB7C-42CC-9B4A-D2F20B52FF3F}" type="slidenum">
              <a:rPr lang="en-IN" smtClean="0"/>
              <a:t>‹#›</a:t>
            </a:fld>
            <a:endParaRPr lang="en-IN"/>
          </a:p>
        </p:txBody>
      </p:sp>
    </p:spTree>
    <p:extLst>
      <p:ext uri="{BB962C8B-B14F-4D97-AF65-F5344CB8AC3E}">
        <p14:creationId xmlns:p14="http://schemas.microsoft.com/office/powerpoint/2010/main" val="1542498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FE9C143-81F8-46BA-8213-4B8A69CC0E73}"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C016-AB7C-42CC-9B4A-D2F20B52FF3F}" type="slidenum">
              <a:rPr lang="en-IN" smtClean="0"/>
              <a:t>‹#›</a:t>
            </a:fld>
            <a:endParaRPr lang="en-IN"/>
          </a:p>
        </p:txBody>
      </p:sp>
    </p:spTree>
    <p:extLst>
      <p:ext uri="{BB962C8B-B14F-4D97-AF65-F5344CB8AC3E}">
        <p14:creationId xmlns:p14="http://schemas.microsoft.com/office/powerpoint/2010/main" val="2728346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FE9C143-81F8-46BA-8213-4B8A69CC0E73}"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C016-AB7C-42CC-9B4A-D2F20B52FF3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8680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E9C143-81F8-46BA-8213-4B8A69CC0E73}"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C016-AB7C-42CC-9B4A-D2F20B52FF3F}" type="slidenum">
              <a:rPr lang="en-IN" smtClean="0"/>
              <a:t>‹#›</a:t>
            </a:fld>
            <a:endParaRPr lang="en-IN"/>
          </a:p>
        </p:txBody>
      </p:sp>
    </p:spTree>
    <p:extLst>
      <p:ext uri="{BB962C8B-B14F-4D97-AF65-F5344CB8AC3E}">
        <p14:creationId xmlns:p14="http://schemas.microsoft.com/office/powerpoint/2010/main" val="853795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E9C143-81F8-46BA-8213-4B8A69CC0E73}" type="datetimeFigureOut">
              <a:rPr lang="en-IN" smtClean="0"/>
              <a:t>14-12-2024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C016-AB7C-42CC-9B4A-D2F20B52FF3F}" type="slidenum">
              <a:rPr lang="en-IN" smtClean="0"/>
              <a:t>‹#›</a:t>
            </a:fld>
            <a:endParaRPr lang="en-IN"/>
          </a:p>
        </p:txBody>
      </p:sp>
    </p:spTree>
    <p:extLst>
      <p:ext uri="{BB962C8B-B14F-4D97-AF65-F5344CB8AC3E}">
        <p14:creationId xmlns:p14="http://schemas.microsoft.com/office/powerpoint/2010/main" val="215575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FE9C143-81F8-46BA-8213-4B8A69CC0E73}" type="datetimeFigureOut">
              <a:rPr lang="en-IN" smtClean="0"/>
              <a:t>14-12-2024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C016-AB7C-42CC-9B4A-D2F20B52FF3F}" type="slidenum">
              <a:rPr lang="en-IN" smtClean="0"/>
              <a:t>‹#›</a:t>
            </a:fld>
            <a:endParaRPr lang="en-IN"/>
          </a:p>
        </p:txBody>
      </p:sp>
    </p:spTree>
    <p:extLst>
      <p:ext uri="{BB962C8B-B14F-4D97-AF65-F5344CB8AC3E}">
        <p14:creationId xmlns:p14="http://schemas.microsoft.com/office/powerpoint/2010/main" val="2189842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9C143-81F8-46BA-8213-4B8A69CC0E73}"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C016-AB7C-42CC-9B4A-D2F20B52FF3F}" type="slidenum">
              <a:rPr lang="en-IN" smtClean="0"/>
              <a:t>‹#›</a:t>
            </a:fld>
            <a:endParaRPr lang="en-IN"/>
          </a:p>
        </p:txBody>
      </p:sp>
    </p:spTree>
    <p:extLst>
      <p:ext uri="{BB962C8B-B14F-4D97-AF65-F5344CB8AC3E}">
        <p14:creationId xmlns:p14="http://schemas.microsoft.com/office/powerpoint/2010/main" val="1174914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E9C143-81F8-46BA-8213-4B8A69CC0E73}"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C016-AB7C-42CC-9B4A-D2F20B52FF3F}" type="slidenum">
              <a:rPr lang="en-IN" smtClean="0"/>
              <a:t>‹#›</a:t>
            </a:fld>
            <a:endParaRPr lang="en-IN"/>
          </a:p>
        </p:txBody>
      </p:sp>
    </p:spTree>
    <p:extLst>
      <p:ext uri="{BB962C8B-B14F-4D97-AF65-F5344CB8AC3E}">
        <p14:creationId xmlns:p14="http://schemas.microsoft.com/office/powerpoint/2010/main" val="228761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FE9C143-81F8-46BA-8213-4B8A69CC0E73}"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C016-AB7C-42CC-9B4A-D2F20B52FF3F}" type="slidenum">
              <a:rPr lang="en-IN" smtClean="0"/>
              <a:t>‹#›</a:t>
            </a:fld>
            <a:endParaRPr lang="en-IN"/>
          </a:p>
        </p:txBody>
      </p:sp>
    </p:spTree>
    <p:extLst>
      <p:ext uri="{BB962C8B-B14F-4D97-AF65-F5344CB8AC3E}">
        <p14:creationId xmlns:p14="http://schemas.microsoft.com/office/powerpoint/2010/main" val="394556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E9C143-81F8-46BA-8213-4B8A69CC0E73}" type="datetimeFigureOut">
              <a:rPr lang="en-IN" smtClean="0"/>
              <a:t>14-12-2024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C9C016-AB7C-42CC-9B4A-D2F20B52FF3F}" type="slidenum">
              <a:rPr lang="en-IN" smtClean="0"/>
              <a:t>‹#›</a:t>
            </a:fld>
            <a:endParaRPr lang="en-IN"/>
          </a:p>
        </p:txBody>
      </p:sp>
    </p:spTree>
    <p:extLst>
      <p:ext uri="{BB962C8B-B14F-4D97-AF65-F5344CB8AC3E}">
        <p14:creationId xmlns:p14="http://schemas.microsoft.com/office/powerpoint/2010/main" val="3979887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E9C143-81F8-46BA-8213-4B8A69CC0E73}"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C9C016-AB7C-42CC-9B4A-D2F20B52FF3F}" type="slidenum">
              <a:rPr lang="en-IN" smtClean="0"/>
              <a:t>‹#›</a:t>
            </a:fld>
            <a:endParaRPr lang="en-IN"/>
          </a:p>
        </p:txBody>
      </p:sp>
    </p:spTree>
    <p:extLst>
      <p:ext uri="{BB962C8B-B14F-4D97-AF65-F5344CB8AC3E}">
        <p14:creationId xmlns:p14="http://schemas.microsoft.com/office/powerpoint/2010/main" val="3942214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E9C143-81F8-46BA-8213-4B8A69CC0E73}" type="datetimeFigureOut">
              <a:rPr lang="en-IN" smtClean="0"/>
              <a:t>14-12-2024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C9C016-AB7C-42CC-9B4A-D2F20B52FF3F}" type="slidenum">
              <a:rPr lang="en-IN" smtClean="0"/>
              <a:t>‹#›</a:t>
            </a:fld>
            <a:endParaRPr lang="en-IN"/>
          </a:p>
        </p:txBody>
      </p:sp>
    </p:spTree>
    <p:extLst>
      <p:ext uri="{BB962C8B-B14F-4D97-AF65-F5344CB8AC3E}">
        <p14:creationId xmlns:p14="http://schemas.microsoft.com/office/powerpoint/2010/main" val="861781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FE9C143-81F8-46BA-8213-4B8A69CC0E73}" type="datetimeFigureOut">
              <a:rPr lang="en-IN" smtClean="0"/>
              <a:t>14-12-2024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0C9C016-AB7C-42CC-9B4A-D2F20B52FF3F}" type="slidenum">
              <a:rPr lang="en-IN" smtClean="0"/>
              <a:t>‹#›</a:t>
            </a:fld>
            <a:endParaRPr lang="en-IN"/>
          </a:p>
        </p:txBody>
      </p:sp>
    </p:spTree>
    <p:extLst>
      <p:ext uri="{BB962C8B-B14F-4D97-AF65-F5344CB8AC3E}">
        <p14:creationId xmlns:p14="http://schemas.microsoft.com/office/powerpoint/2010/main" val="10987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FE9C143-81F8-46BA-8213-4B8A69CC0E73}" type="datetimeFigureOut">
              <a:rPr lang="en-IN" smtClean="0"/>
              <a:t>14-12-2024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0C9C016-AB7C-42CC-9B4A-D2F20B52FF3F}" type="slidenum">
              <a:rPr lang="en-IN" smtClean="0"/>
              <a:t>‹#›</a:t>
            </a:fld>
            <a:endParaRPr lang="en-IN"/>
          </a:p>
        </p:txBody>
      </p:sp>
    </p:spTree>
    <p:extLst>
      <p:ext uri="{BB962C8B-B14F-4D97-AF65-F5344CB8AC3E}">
        <p14:creationId xmlns:p14="http://schemas.microsoft.com/office/powerpoint/2010/main" val="2653061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FE9C143-81F8-46BA-8213-4B8A69CC0E73}" type="datetimeFigureOut">
              <a:rPr lang="en-IN" smtClean="0"/>
              <a:t>14-12-2024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0C9C016-AB7C-42CC-9B4A-D2F20B52FF3F}" type="slidenum">
              <a:rPr lang="en-IN" smtClean="0"/>
              <a:t>‹#›</a:t>
            </a:fld>
            <a:endParaRPr lang="en-IN"/>
          </a:p>
        </p:txBody>
      </p:sp>
    </p:spTree>
    <p:extLst>
      <p:ext uri="{BB962C8B-B14F-4D97-AF65-F5344CB8AC3E}">
        <p14:creationId xmlns:p14="http://schemas.microsoft.com/office/powerpoint/2010/main" val="4032353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FE9C143-81F8-46BA-8213-4B8A69CC0E73}" type="datetimeFigureOut">
              <a:rPr lang="en-IN" smtClean="0"/>
              <a:t>14-12-2024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C9C016-AB7C-42CC-9B4A-D2F20B52FF3F}" type="slidenum">
              <a:rPr lang="en-IN" smtClean="0"/>
              <a:t>‹#›</a:t>
            </a:fld>
            <a:endParaRPr lang="en-IN"/>
          </a:p>
        </p:txBody>
      </p:sp>
    </p:spTree>
    <p:extLst>
      <p:ext uri="{BB962C8B-B14F-4D97-AF65-F5344CB8AC3E}">
        <p14:creationId xmlns:p14="http://schemas.microsoft.com/office/powerpoint/2010/main" val="260368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FE9C143-81F8-46BA-8213-4B8A69CC0E73}" type="datetimeFigureOut">
              <a:rPr lang="en-IN" smtClean="0"/>
              <a:t>14-12-2024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0C9C016-AB7C-42CC-9B4A-D2F20B52FF3F}" type="slidenum">
              <a:rPr lang="en-IN" smtClean="0"/>
              <a:t>‹#›</a:t>
            </a:fld>
            <a:endParaRPr lang="en-IN"/>
          </a:p>
        </p:txBody>
      </p:sp>
    </p:spTree>
    <p:extLst>
      <p:ext uri="{BB962C8B-B14F-4D97-AF65-F5344CB8AC3E}">
        <p14:creationId xmlns:p14="http://schemas.microsoft.com/office/powerpoint/2010/main" val="29282403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hyperlink" Target="https://pixabay.com/en/person-symbol-icon-abstract-design-304211/" TargetMode="External"/><Relationship Id="rId7" Type="http://schemas.openxmlformats.org/officeDocument/2006/relationships/hyperlink" Target="https://commons.wikimedia.org/wiki/File:Shopping_cart_font_awesome.svg" TargetMode="Externa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hyperlink" Target="https://pixabay.com/en/microphone-icon-logo-design-mic-3404243/" TargetMode="External"/><Relationship Id="rId10" Type="http://schemas.openxmlformats.org/officeDocument/2006/relationships/hyperlink" Target="https://openclipart.org/detail/22885/yellow-bell-icon-that-looks-cool-with-lots-of-title-words-to-increase-the-titles-space-in-an-unrealistic-test!-by-chovynz" TargetMode="External"/><Relationship Id="rId4" Type="http://schemas.openxmlformats.org/officeDocument/2006/relationships/image" Target="../media/image14.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30FF96-5218-49E1-B075-F086AF16F8C2}"/>
              </a:ext>
            </a:extLst>
          </p:cNvPr>
          <p:cNvPicPr>
            <a:picLocks noChangeAspect="1"/>
          </p:cNvPicPr>
          <p:nvPr/>
        </p:nvPicPr>
        <p:blipFill>
          <a:blip r:embed="rId2"/>
          <a:stretch>
            <a:fillRect/>
          </a:stretch>
        </p:blipFill>
        <p:spPr>
          <a:xfrm>
            <a:off x="0" y="0"/>
            <a:ext cx="12284765" cy="6858000"/>
          </a:xfrm>
          <a:prstGeom prst="rect">
            <a:avLst/>
          </a:prstGeom>
        </p:spPr>
      </p:pic>
    </p:spTree>
    <p:extLst>
      <p:ext uri="{BB962C8B-B14F-4D97-AF65-F5344CB8AC3E}">
        <p14:creationId xmlns:p14="http://schemas.microsoft.com/office/powerpoint/2010/main" val="2007290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C328A-F9BE-41A3-90E6-6340A1905C0A}"/>
              </a:ext>
            </a:extLst>
          </p:cNvPr>
          <p:cNvSpPr txBox="1"/>
          <p:nvPr/>
        </p:nvSpPr>
        <p:spPr>
          <a:xfrm>
            <a:off x="318052" y="808384"/>
            <a:ext cx="11651447" cy="1200329"/>
          </a:xfrm>
          <a:prstGeom prst="rect">
            <a:avLst/>
          </a:prstGeom>
          <a:noFill/>
        </p:spPr>
        <p:txBody>
          <a:bodyPr wrap="square" rtlCol="0">
            <a:spAutoFit/>
          </a:bodyPr>
          <a:lstStyle/>
          <a:p>
            <a:r>
              <a:rPr lang="en-US" sz="2400" b="1" i="1" dirty="0"/>
              <a:t>WE CONSIDER THE INPUT DATA MAXIMUM IN THE FORMAT OF TABLES AS WE ARE USING SQL </a:t>
            </a:r>
          </a:p>
          <a:p>
            <a:r>
              <a:rPr lang="en-US" sz="2400" b="1" i="1" dirty="0"/>
              <a:t>FOR THE DATABASE:</a:t>
            </a:r>
            <a:endParaRPr lang="en-IN" sz="2400" b="1" i="1" dirty="0"/>
          </a:p>
        </p:txBody>
      </p:sp>
      <p:graphicFrame>
        <p:nvGraphicFramePr>
          <p:cNvPr id="3" name="Table 2">
            <a:extLst>
              <a:ext uri="{FF2B5EF4-FFF2-40B4-BE49-F238E27FC236}">
                <a16:creationId xmlns:a16="http://schemas.microsoft.com/office/drawing/2014/main" id="{15DAA0EC-A0C2-4633-921B-1F6F0D91E0C4}"/>
              </a:ext>
            </a:extLst>
          </p:cNvPr>
          <p:cNvGraphicFramePr>
            <a:graphicFrameLocks noGrp="1"/>
          </p:cNvGraphicFramePr>
          <p:nvPr>
            <p:extLst>
              <p:ext uri="{D42A27DB-BD31-4B8C-83A1-F6EECF244321}">
                <p14:modId xmlns:p14="http://schemas.microsoft.com/office/powerpoint/2010/main" val="1981059317"/>
              </p:ext>
            </p:extLst>
          </p:nvPr>
        </p:nvGraphicFramePr>
        <p:xfrm>
          <a:off x="1289878" y="2442449"/>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63998614"/>
                    </a:ext>
                  </a:extLst>
                </a:gridCol>
                <a:gridCol w="2709333">
                  <a:extLst>
                    <a:ext uri="{9D8B030D-6E8A-4147-A177-3AD203B41FA5}">
                      <a16:colId xmlns:a16="http://schemas.microsoft.com/office/drawing/2014/main" val="1702673441"/>
                    </a:ext>
                  </a:extLst>
                </a:gridCol>
                <a:gridCol w="2709333">
                  <a:extLst>
                    <a:ext uri="{9D8B030D-6E8A-4147-A177-3AD203B41FA5}">
                      <a16:colId xmlns:a16="http://schemas.microsoft.com/office/drawing/2014/main" val="2671639093"/>
                    </a:ext>
                  </a:extLst>
                </a:gridCol>
              </a:tblGrid>
              <a:tr h="370840">
                <a:tc>
                  <a:txBody>
                    <a:bodyPr/>
                    <a:lstStyle/>
                    <a:p>
                      <a:r>
                        <a:rPr lang="en-US" dirty="0"/>
                        <a:t>SUPPLIER NAME</a:t>
                      </a:r>
                      <a:endParaRPr lang="en-IN" dirty="0"/>
                    </a:p>
                  </a:txBody>
                  <a:tcPr/>
                </a:tc>
                <a:tc>
                  <a:txBody>
                    <a:bodyPr/>
                    <a:lstStyle/>
                    <a:p>
                      <a:r>
                        <a:rPr lang="en-US" dirty="0"/>
                        <a:t>PRODUCT NAME</a:t>
                      </a:r>
                      <a:endParaRPr lang="en-IN" dirty="0"/>
                    </a:p>
                  </a:txBody>
                  <a:tcPr/>
                </a:tc>
                <a:tc>
                  <a:txBody>
                    <a:bodyPr/>
                    <a:lstStyle/>
                    <a:p>
                      <a:r>
                        <a:rPr lang="en-US" dirty="0"/>
                        <a:t>UNITS ORDERED</a:t>
                      </a:r>
                      <a:endParaRPr lang="en-IN" dirty="0"/>
                    </a:p>
                  </a:txBody>
                  <a:tcPr/>
                </a:tc>
                <a:extLst>
                  <a:ext uri="{0D108BD9-81ED-4DB2-BD59-A6C34878D82A}">
                    <a16:rowId xmlns:a16="http://schemas.microsoft.com/office/drawing/2014/main" val="1029577113"/>
                  </a:ext>
                </a:extLst>
              </a:tr>
              <a:tr h="370840">
                <a:tc>
                  <a:txBody>
                    <a:bodyPr/>
                    <a:lstStyle/>
                    <a:p>
                      <a:r>
                        <a:rPr lang="en-US" dirty="0"/>
                        <a:t>VIDHARTH</a:t>
                      </a:r>
                      <a:endParaRPr lang="en-IN" dirty="0"/>
                    </a:p>
                  </a:txBody>
                  <a:tcPr/>
                </a:tc>
                <a:tc>
                  <a:txBody>
                    <a:bodyPr/>
                    <a:lstStyle/>
                    <a:p>
                      <a:r>
                        <a:rPr lang="en-US" dirty="0"/>
                        <a:t>LAPTOP</a:t>
                      </a:r>
                    </a:p>
                  </a:txBody>
                  <a:tcPr/>
                </a:tc>
                <a:tc>
                  <a:txBody>
                    <a:bodyPr/>
                    <a:lstStyle/>
                    <a:p>
                      <a:r>
                        <a:rPr lang="en-US" dirty="0"/>
                        <a:t>134</a:t>
                      </a:r>
                    </a:p>
                  </a:txBody>
                  <a:tcPr/>
                </a:tc>
                <a:extLst>
                  <a:ext uri="{0D108BD9-81ED-4DB2-BD59-A6C34878D82A}">
                    <a16:rowId xmlns:a16="http://schemas.microsoft.com/office/drawing/2014/main" val="4004040552"/>
                  </a:ext>
                </a:extLst>
              </a:tr>
              <a:tr h="370840">
                <a:tc>
                  <a:txBody>
                    <a:bodyPr/>
                    <a:lstStyle/>
                    <a:p>
                      <a:r>
                        <a:rPr lang="en-US" dirty="0"/>
                        <a:t>MYTHILI</a:t>
                      </a:r>
                      <a:endParaRPr lang="en-IN" dirty="0"/>
                    </a:p>
                  </a:txBody>
                  <a:tcPr/>
                </a:tc>
                <a:tc>
                  <a:txBody>
                    <a:bodyPr/>
                    <a:lstStyle/>
                    <a:p>
                      <a:r>
                        <a:rPr lang="en-US" dirty="0"/>
                        <a:t>CHOCOLATES</a:t>
                      </a:r>
                      <a:endParaRPr lang="en-IN" dirty="0"/>
                    </a:p>
                  </a:txBody>
                  <a:tcPr/>
                </a:tc>
                <a:tc>
                  <a:txBody>
                    <a:bodyPr/>
                    <a:lstStyle/>
                    <a:p>
                      <a:r>
                        <a:rPr lang="en-US" dirty="0"/>
                        <a:t>177</a:t>
                      </a:r>
                      <a:endParaRPr lang="en-IN" dirty="0"/>
                    </a:p>
                  </a:txBody>
                  <a:tcPr/>
                </a:tc>
                <a:extLst>
                  <a:ext uri="{0D108BD9-81ED-4DB2-BD59-A6C34878D82A}">
                    <a16:rowId xmlns:a16="http://schemas.microsoft.com/office/drawing/2014/main" val="4289943120"/>
                  </a:ext>
                </a:extLst>
              </a:tr>
              <a:tr h="370840">
                <a:tc>
                  <a:txBody>
                    <a:bodyPr/>
                    <a:lstStyle/>
                    <a:p>
                      <a:r>
                        <a:rPr lang="en-US" dirty="0"/>
                        <a:t>ASHWIN</a:t>
                      </a:r>
                      <a:endParaRPr lang="en-IN" dirty="0"/>
                    </a:p>
                  </a:txBody>
                  <a:tcPr/>
                </a:tc>
                <a:tc>
                  <a:txBody>
                    <a:bodyPr/>
                    <a:lstStyle/>
                    <a:p>
                      <a:r>
                        <a:rPr lang="en-US" dirty="0"/>
                        <a:t>GROCERIES</a:t>
                      </a:r>
                      <a:endParaRPr lang="en-IN" dirty="0"/>
                    </a:p>
                  </a:txBody>
                  <a:tcPr/>
                </a:tc>
                <a:tc>
                  <a:txBody>
                    <a:bodyPr/>
                    <a:lstStyle/>
                    <a:p>
                      <a:r>
                        <a:rPr lang="en-US" dirty="0"/>
                        <a:t>200</a:t>
                      </a:r>
                      <a:endParaRPr lang="en-IN" dirty="0"/>
                    </a:p>
                  </a:txBody>
                  <a:tcPr/>
                </a:tc>
                <a:extLst>
                  <a:ext uri="{0D108BD9-81ED-4DB2-BD59-A6C34878D82A}">
                    <a16:rowId xmlns:a16="http://schemas.microsoft.com/office/drawing/2014/main" val="1513459999"/>
                  </a:ext>
                </a:extLst>
              </a:tr>
            </a:tbl>
          </a:graphicData>
        </a:graphic>
      </p:graphicFrame>
      <p:sp>
        <p:nvSpPr>
          <p:cNvPr id="4" name="TextBox 3">
            <a:extLst>
              <a:ext uri="{FF2B5EF4-FFF2-40B4-BE49-F238E27FC236}">
                <a16:creationId xmlns:a16="http://schemas.microsoft.com/office/drawing/2014/main" id="{56C104C8-4BA6-4E44-B086-968009554219}"/>
              </a:ext>
            </a:extLst>
          </p:cNvPr>
          <p:cNvSpPr txBox="1"/>
          <p:nvPr/>
        </p:nvSpPr>
        <p:spPr>
          <a:xfrm>
            <a:off x="1590261" y="2008713"/>
            <a:ext cx="3645550" cy="400110"/>
          </a:xfrm>
          <a:prstGeom prst="rect">
            <a:avLst/>
          </a:prstGeom>
          <a:noFill/>
        </p:spPr>
        <p:txBody>
          <a:bodyPr wrap="none" rtlCol="0">
            <a:spAutoFit/>
          </a:bodyPr>
          <a:lstStyle/>
          <a:p>
            <a:r>
              <a:rPr lang="en-US" sz="2000" b="1" i="1" dirty="0"/>
              <a:t>PURCHASE   ORDER DETAILS:</a:t>
            </a:r>
            <a:endParaRPr lang="en-IN" sz="2000" b="1" i="1" dirty="0"/>
          </a:p>
        </p:txBody>
      </p:sp>
      <p:graphicFrame>
        <p:nvGraphicFramePr>
          <p:cNvPr id="5" name="Table 4">
            <a:extLst>
              <a:ext uri="{FF2B5EF4-FFF2-40B4-BE49-F238E27FC236}">
                <a16:creationId xmlns:a16="http://schemas.microsoft.com/office/drawing/2014/main" id="{FB3C0931-0F1D-40C8-BD0A-7F9B8CBB236F}"/>
              </a:ext>
            </a:extLst>
          </p:cNvPr>
          <p:cNvGraphicFramePr>
            <a:graphicFrameLocks noGrp="1"/>
          </p:cNvGraphicFramePr>
          <p:nvPr>
            <p:extLst>
              <p:ext uri="{D42A27DB-BD31-4B8C-83A1-F6EECF244321}">
                <p14:modId xmlns:p14="http://schemas.microsoft.com/office/powerpoint/2010/main" val="2266966763"/>
              </p:ext>
            </p:extLst>
          </p:nvPr>
        </p:nvGraphicFramePr>
        <p:xfrm>
          <a:off x="1289878" y="4787287"/>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67442143"/>
                    </a:ext>
                  </a:extLst>
                </a:gridCol>
                <a:gridCol w="2709333">
                  <a:extLst>
                    <a:ext uri="{9D8B030D-6E8A-4147-A177-3AD203B41FA5}">
                      <a16:colId xmlns:a16="http://schemas.microsoft.com/office/drawing/2014/main" val="1555249644"/>
                    </a:ext>
                  </a:extLst>
                </a:gridCol>
                <a:gridCol w="2709333">
                  <a:extLst>
                    <a:ext uri="{9D8B030D-6E8A-4147-A177-3AD203B41FA5}">
                      <a16:colId xmlns:a16="http://schemas.microsoft.com/office/drawing/2014/main" val="2933131272"/>
                    </a:ext>
                  </a:extLst>
                </a:gridCol>
              </a:tblGrid>
              <a:tr h="370840">
                <a:tc>
                  <a:txBody>
                    <a:bodyPr/>
                    <a:lstStyle/>
                    <a:p>
                      <a:r>
                        <a:rPr lang="en-US" dirty="0"/>
                        <a:t>PRODUCT NAME</a:t>
                      </a:r>
                      <a:endParaRPr lang="en-IN" dirty="0"/>
                    </a:p>
                  </a:txBody>
                  <a:tcPr/>
                </a:tc>
                <a:tc>
                  <a:txBody>
                    <a:bodyPr/>
                    <a:lstStyle/>
                    <a:p>
                      <a:r>
                        <a:rPr lang="en-US" dirty="0"/>
                        <a:t>UNITS SOLD</a:t>
                      </a:r>
                      <a:endParaRPr lang="en-IN" dirty="0"/>
                    </a:p>
                  </a:txBody>
                  <a:tcPr/>
                </a:tc>
                <a:tc>
                  <a:txBody>
                    <a:bodyPr/>
                    <a:lstStyle/>
                    <a:p>
                      <a:r>
                        <a:rPr lang="en-US" dirty="0"/>
                        <a:t>UNITS IN STOCK</a:t>
                      </a:r>
                      <a:endParaRPr lang="en-IN" dirty="0"/>
                    </a:p>
                  </a:txBody>
                  <a:tcPr/>
                </a:tc>
                <a:extLst>
                  <a:ext uri="{0D108BD9-81ED-4DB2-BD59-A6C34878D82A}">
                    <a16:rowId xmlns:a16="http://schemas.microsoft.com/office/drawing/2014/main" val="979674345"/>
                  </a:ext>
                </a:extLst>
              </a:tr>
              <a:tr h="370840">
                <a:tc>
                  <a:txBody>
                    <a:bodyPr/>
                    <a:lstStyle/>
                    <a:p>
                      <a:r>
                        <a:rPr lang="en-US" dirty="0"/>
                        <a:t>HALF SAREES</a:t>
                      </a:r>
                      <a:endParaRPr lang="en-IN" dirty="0"/>
                    </a:p>
                  </a:txBody>
                  <a:tcPr/>
                </a:tc>
                <a:tc>
                  <a:txBody>
                    <a:bodyPr/>
                    <a:lstStyle/>
                    <a:p>
                      <a:r>
                        <a:rPr lang="en-US" dirty="0"/>
                        <a:t>289</a:t>
                      </a:r>
                      <a:endParaRPr lang="en-IN" dirty="0"/>
                    </a:p>
                  </a:txBody>
                  <a:tcPr/>
                </a:tc>
                <a:tc>
                  <a:txBody>
                    <a:bodyPr/>
                    <a:lstStyle/>
                    <a:p>
                      <a:r>
                        <a:rPr lang="en-US" dirty="0"/>
                        <a:t>85</a:t>
                      </a:r>
                      <a:endParaRPr lang="en-IN" dirty="0"/>
                    </a:p>
                  </a:txBody>
                  <a:tcPr/>
                </a:tc>
                <a:extLst>
                  <a:ext uri="{0D108BD9-81ED-4DB2-BD59-A6C34878D82A}">
                    <a16:rowId xmlns:a16="http://schemas.microsoft.com/office/drawing/2014/main" val="605191834"/>
                  </a:ext>
                </a:extLst>
              </a:tr>
              <a:tr h="370840">
                <a:tc>
                  <a:txBody>
                    <a:bodyPr/>
                    <a:lstStyle/>
                    <a:p>
                      <a:r>
                        <a:rPr lang="en-US" dirty="0"/>
                        <a:t>BANGLES</a:t>
                      </a:r>
                      <a:endParaRPr lang="en-IN" dirty="0"/>
                    </a:p>
                  </a:txBody>
                  <a:tcPr/>
                </a:tc>
                <a:tc>
                  <a:txBody>
                    <a:bodyPr/>
                    <a:lstStyle/>
                    <a:p>
                      <a:r>
                        <a:rPr lang="en-US" dirty="0"/>
                        <a:t>245</a:t>
                      </a:r>
                      <a:endParaRPr lang="en-IN" dirty="0"/>
                    </a:p>
                  </a:txBody>
                  <a:tcPr/>
                </a:tc>
                <a:tc>
                  <a:txBody>
                    <a:bodyPr/>
                    <a:lstStyle/>
                    <a:p>
                      <a:r>
                        <a:rPr lang="en-US" dirty="0"/>
                        <a:t>59</a:t>
                      </a:r>
                      <a:endParaRPr lang="en-IN" dirty="0"/>
                    </a:p>
                  </a:txBody>
                  <a:tcPr/>
                </a:tc>
                <a:extLst>
                  <a:ext uri="{0D108BD9-81ED-4DB2-BD59-A6C34878D82A}">
                    <a16:rowId xmlns:a16="http://schemas.microsoft.com/office/drawing/2014/main" val="588683257"/>
                  </a:ext>
                </a:extLst>
              </a:tr>
              <a:tr h="370840">
                <a:tc>
                  <a:txBody>
                    <a:bodyPr/>
                    <a:lstStyle/>
                    <a:p>
                      <a:r>
                        <a:rPr lang="en-US" dirty="0"/>
                        <a:t>OREO BISCUIT</a:t>
                      </a:r>
                      <a:endParaRPr lang="en-IN" dirty="0"/>
                    </a:p>
                  </a:txBody>
                  <a:tcPr/>
                </a:tc>
                <a:tc>
                  <a:txBody>
                    <a:bodyPr/>
                    <a:lstStyle/>
                    <a:p>
                      <a:r>
                        <a:rPr lang="en-US" dirty="0"/>
                        <a:t>177</a:t>
                      </a:r>
                      <a:endParaRPr lang="en-IN" dirty="0"/>
                    </a:p>
                  </a:txBody>
                  <a:tcPr/>
                </a:tc>
                <a:tc>
                  <a:txBody>
                    <a:bodyPr/>
                    <a:lstStyle/>
                    <a:p>
                      <a:r>
                        <a:rPr lang="en-US" dirty="0"/>
                        <a:t>55</a:t>
                      </a:r>
                      <a:endParaRPr lang="en-IN" dirty="0"/>
                    </a:p>
                  </a:txBody>
                  <a:tcPr/>
                </a:tc>
                <a:extLst>
                  <a:ext uri="{0D108BD9-81ED-4DB2-BD59-A6C34878D82A}">
                    <a16:rowId xmlns:a16="http://schemas.microsoft.com/office/drawing/2014/main" val="2765870528"/>
                  </a:ext>
                </a:extLst>
              </a:tr>
            </a:tbl>
          </a:graphicData>
        </a:graphic>
      </p:graphicFrame>
      <p:sp>
        <p:nvSpPr>
          <p:cNvPr id="8" name="TextBox 7">
            <a:extLst>
              <a:ext uri="{FF2B5EF4-FFF2-40B4-BE49-F238E27FC236}">
                <a16:creationId xmlns:a16="http://schemas.microsoft.com/office/drawing/2014/main" id="{DF230F36-E755-4BB7-833B-002470650CDD}"/>
              </a:ext>
            </a:extLst>
          </p:cNvPr>
          <p:cNvSpPr txBox="1"/>
          <p:nvPr/>
        </p:nvSpPr>
        <p:spPr>
          <a:xfrm>
            <a:off x="1590261" y="4413261"/>
            <a:ext cx="3397084" cy="400110"/>
          </a:xfrm>
          <a:prstGeom prst="rect">
            <a:avLst/>
          </a:prstGeom>
          <a:noFill/>
        </p:spPr>
        <p:txBody>
          <a:bodyPr wrap="none" rtlCol="0">
            <a:spAutoFit/>
          </a:bodyPr>
          <a:lstStyle/>
          <a:p>
            <a:r>
              <a:rPr lang="en-US" sz="2000" b="1" i="1" dirty="0"/>
              <a:t>STOCK SUMMARY DETAILS:</a:t>
            </a:r>
            <a:endParaRPr lang="en-IN" sz="2000" b="1" i="1" dirty="0"/>
          </a:p>
        </p:txBody>
      </p:sp>
    </p:spTree>
    <p:extLst>
      <p:ext uri="{BB962C8B-B14F-4D97-AF65-F5344CB8AC3E}">
        <p14:creationId xmlns:p14="http://schemas.microsoft.com/office/powerpoint/2010/main" val="296583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8F61480-CBCA-4095-83EB-15D567070570}"/>
              </a:ext>
            </a:extLst>
          </p:cNvPr>
          <p:cNvGraphicFramePr>
            <a:graphicFrameLocks noGrp="1"/>
          </p:cNvGraphicFramePr>
          <p:nvPr>
            <p:extLst>
              <p:ext uri="{D42A27DB-BD31-4B8C-83A1-F6EECF244321}">
                <p14:modId xmlns:p14="http://schemas.microsoft.com/office/powerpoint/2010/main" val="3077779448"/>
              </p:ext>
            </p:extLst>
          </p:nvPr>
        </p:nvGraphicFramePr>
        <p:xfrm>
          <a:off x="1263374" y="1077475"/>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234411183"/>
                    </a:ext>
                  </a:extLst>
                </a:gridCol>
                <a:gridCol w="2709333">
                  <a:extLst>
                    <a:ext uri="{9D8B030D-6E8A-4147-A177-3AD203B41FA5}">
                      <a16:colId xmlns:a16="http://schemas.microsoft.com/office/drawing/2014/main" val="911520121"/>
                    </a:ext>
                  </a:extLst>
                </a:gridCol>
                <a:gridCol w="2709333">
                  <a:extLst>
                    <a:ext uri="{9D8B030D-6E8A-4147-A177-3AD203B41FA5}">
                      <a16:colId xmlns:a16="http://schemas.microsoft.com/office/drawing/2014/main" val="2371775965"/>
                    </a:ext>
                  </a:extLst>
                </a:gridCol>
              </a:tblGrid>
              <a:tr h="370840">
                <a:tc>
                  <a:txBody>
                    <a:bodyPr/>
                    <a:lstStyle/>
                    <a:p>
                      <a:r>
                        <a:rPr lang="en-US" dirty="0"/>
                        <a:t>PRODUCT NAME</a:t>
                      </a:r>
                      <a:endParaRPr lang="en-IN" dirty="0"/>
                    </a:p>
                  </a:txBody>
                  <a:tcPr/>
                </a:tc>
                <a:tc>
                  <a:txBody>
                    <a:bodyPr/>
                    <a:lstStyle/>
                    <a:p>
                      <a:r>
                        <a:rPr lang="en-US" dirty="0"/>
                        <a:t>UNITS SOLD</a:t>
                      </a:r>
                      <a:endParaRPr lang="en-IN" dirty="0"/>
                    </a:p>
                  </a:txBody>
                  <a:tcPr/>
                </a:tc>
                <a:tc>
                  <a:txBody>
                    <a:bodyPr/>
                    <a:lstStyle/>
                    <a:p>
                      <a:r>
                        <a:rPr lang="en-US" dirty="0"/>
                        <a:t>TOTAL SALES AMOUNT</a:t>
                      </a:r>
                      <a:endParaRPr lang="en-IN" dirty="0"/>
                    </a:p>
                  </a:txBody>
                  <a:tcPr/>
                </a:tc>
                <a:extLst>
                  <a:ext uri="{0D108BD9-81ED-4DB2-BD59-A6C34878D82A}">
                    <a16:rowId xmlns:a16="http://schemas.microsoft.com/office/drawing/2014/main" val="3415205337"/>
                  </a:ext>
                </a:extLst>
              </a:tr>
              <a:tr h="370840">
                <a:tc>
                  <a:txBody>
                    <a:bodyPr/>
                    <a:lstStyle/>
                    <a:p>
                      <a:r>
                        <a:rPr lang="en-US" dirty="0"/>
                        <a:t>OVEN</a:t>
                      </a:r>
                      <a:endParaRPr lang="en-IN" dirty="0"/>
                    </a:p>
                  </a:txBody>
                  <a:tcPr/>
                </a:tc>
                <a:tc>
                  <a:txBody>
                    <a:bodyPr/>
                    <a:lstStyle/>
                    <a:p>
                      <a:r>
                        <a:rPr lang="en-US" dirty="0"/>
                        <a:t>404</a:t>
                      </a:r>
                      <a:endParaRPr lang="en-IN" dirty="0"/>
                    </a:p>
                  </a:txBody>
                  <a:tcPr/>
                </a:tc>
                <a:tc>
                  <a:txBody>
                    <a:bodyPr/>
                    <a:lstStyle/>
                    <a:p>
                      <a:r>
                        <a:rPr lang="en-US" dirty="0"/>
                        <a:t>290000</a:t>
                      </a:r>
                      <a:endParaRPr lang="en-IN" dirty="0"/>
                    </a:p>
                  </a:txBody>
                  <a:tcPr/>
                </a:tc>
                <a:extLst>
                  <a:ext uri="{0D108BD9-81ED-4DB2-BD59-A6C34878D82A}">
                    <a16:rowId xmlns:a16="http://schemas.microsoft.com/office/drawing/2014/main" val="3314978951"/>
                  </a:ext>
                </a:extLst>
              </a:tr>
              <a:tr h="370840">
                <a:tc>
                  <a:txBody>
                    <a:bodyPr/>
                    <a:lstStyle/>
                    <a:p>
                      <a:r>
                        <a:rPr lang="en-US" dirty="0"/>
                        <a:t>SAREE</a:t>
                      </a:r>
                      <a:endParaRPr lang="en-IN" dirty="0"/>
                    </a:p>
                  </a:txBody>
                  <a:tcPr/>
                </a:tc>
                <a:tc>
                  <a:txBody>
                    <a:bodyPr/>
                    <a:lstStyle/>
                    <a:p>
                      <a:r>
                        <a:rPr lang="en-US" dirty="0"/>
                        <a:t>170</a:t>
                      </a:r>
                      <a:endParaRPr lang="en-IN" dirty="0"/>
                    </a:p>
                  </a:txBody>
                  <a:tcPr/>
                </a:tc>
                <a:tc>
                  <a:txBody>
                    <a:bodyPr/>
                    <a:lstStyle/>
                    <a:p>
                      <a:r>
                        <a:rPr lang="en-US" dirty="0"/>
                        <a:t>4580</a:t>
                      </a:r>
                      <a:endParaRPr lang="en-IN" dirty="0"/>
                    </a:p>
                  </a:txBody>
                  <a:tcPr/>
                </a:tc>
                <a:extLst>
                  <a:ext uri="{0D108BD9-81ED-4DB2-BD59-A6C34878D82A}">
                    <a16:rowId xmlns:a16="http://schemas.microsoft.com/office/drawing/2014/main" val="3099065737"/>
                  </a:ext>
                </a:extLst>
              </a:tr>
              <a:tr h="370840">
                <a:tc>
                  <a:txBody>
                    <a:bodyPr/>
                    <a:lstStyle/>
                    <a:p>
                      <a:r>
                        <a:rPr lang="en-US" dirty="0"/>
                        <a:t>VANILLA</a:t>
                      </a:r>
                      <a:endParaRPr lang="en-IN" dirty="0"/>
                    </a:p>
                  </a:txBody>
                  <a:tcPr/>
                </a:tc>
                <a:tc>
                  <a:txBody>
                    <a:bodyPr/>
                    <a:lstStyle/>
                    <a:p>
                      <a:r>
                        <a:rPr lang="en-US" dirty="0"/>
                        <a:t>280</a:t>
                      </a:r>
                      <a:endParaRPr lang="en-IN" dirty="0"/>
                    </a:p>
                  </a:txBody>
                  <a:tcPr/>
                </a:tc>
                <a:tc>
                  <a:txBody>
                    <a:bodyPr/>
                    <a:lstStyle/>
                    <a:p>
                      <a:r>
                        <a:rPr lang="en-US" dirty="0"/>
                        <a:t>7990</a:t>
                      </a:r>
                      <a:endParaRPr lang="en-IN" dirty="0"/>
                    </a:p>
                  </a:txBody>
                  <a:tcPr/>
                </a:tc>
                <a:extLst>
                  <a:ext uri="{0D108BD9-81ED-4DB2-BD59-A6C34878D82A}">
                    <a16:rowId xmlns:a16="http://schemas.microsoft.com/office/drawing/2014/main" val="1471904540"/>
                  </a:ext>
                </a:extLst>
              </a:tr>
            </a:tbl>
          </a:graphicData>
        </a:graphic>
      </p:graphicFrame>
      <p:sp>
        <p:nvSpPr>
          <p:cNvPr id="3" name="TextBox 2">
            <a:extLst>
              <a:ext uri="{FF2B5EF4-FFF2-40B4-BE49-F238E27FC236}">
                <a16:creationId xmlns:a16="http://schemas.microsoft.com/office/drawing/2014/main" id="{32AC9616-31F8-4D44-81AA-5281787F401C}"/>
              </a:ext>
            </a:extLst>
          </p:cNvPr>
          <p:cNvSpPr txBox="1"/>
          <p:nvPr/>
        </p:nvSpPr>
        <p:spPr>
          <a:xfrm>
            <a:off x="1263374" y="615810"/>
            <a:ext cx="4100803" cy="461665"/>
          </a:xfrm>
          <a:prstGeom prst="rect">
            <a:avLst/>
          </a:prstGeom>
          <a:noFill/>
        </p:spPr>
        <p:txBody>
          <a:bodyPr wrap="none" rtlCol="0">
            <a:spAutoFit/>
          </a:bodyPr>
          <a:lstStyle/>
          <a:p>
            <a:r>
              <a:rPr lang="en-US" sz="2400" b="1" i="1" dirty="0"/>
              <a:t>SELL-IN SUMMARY DETAILS:</a:t>
            </a:r>
            <a:endParaRPr lang="en-IN" sz="2400" b="1" i="1" dirty="0"/>
          </a:p>
        </p:txBody>
      </p:sp>
      <p:graphicFrame>
        <p:nvGraphicFramePr>
          <p:cNvPr id="4" name="Table 3">
            <a:extLst>
              <a:ext uri="{FF2B5EF4-FFF2-40B4-BE49-F238E27FC236}">
                <a16:creationId xmlns:a16="http://schemas.microsoft.com/office/drawing/2014/main" id="{DE82893D-6502-43C1-AAFC-8E9ACB2941FB}"/>
              </a:ext>
            </a:extLst>
          </p:cNvPr>
          <p:cNvGraphicFramePr>
            <a:graphicFrameLocks noGrp="1"/>
          </p:cNvGraphicFramePr>
          <p:nvPr>
            <p:extLst>
              <p:ext uri="{D42A27DB-BD31-4B8C-83A1-F6EECF244321}">
                <p14:modId xmlns:p14="http://schemas.microsoft.com/office/powerpoint/2010/main" val="3756317318"/>
              </p:ext>
            </p:extLst>
          </p:nvPr>
        </p:nvGraphicFramePr>
        <p:xfrm>
          <a:off x="1263374" y="421061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90391819"/>
                    </a:ext>
                  </a:extLst>
                </a:gridCol>
                <a:gridCol w="2709333">
                  <a:extLst>
                    <a:ext uri="{9D8B030D-6E8A-4147-A177-3AD203B41FA5}">
                      <a16:colId xmlns:a16="http://schemas.microsoft.com/office/drawing/2014/main" val="3426454582"/>
                    </a:ext>
                  </a:extLst>
                </a:gridCol>
                <a:gridCol w="2709333">
                  <a:extLst>
                    <a:ext uri="{9D8B030D-6E8A-4147-A177-3AD203B41FA5}">
                      <a16:colId xmlns:a16="http://schemas.microsoft.com/office/drawing/2014/main" val="571315830"/>
                    </a:ext>
                  </a:extLst>
                </a:gridCol>
              </a:tblGrid>
              <a:tr h="370840">
                <a:tc>
                  <a:txBody>
                    <a:bodyPr/>
                    <a:lstStyle/>
                    <a:p>
                      <a:r>
                        <a:rPr lang="en-US" dirty="0"/>
                        <a:t>CUSTOMER NAME</a:t>
                      </a:r>
                      <a:endParaRPr lang="en-IN" dirty="0"/>
                    </a:p>
                  </a:txBody>
                  <a:tcPr/>
                </a:tc>
                <a:tc>
                  <a:txBody>
                    <a:bodyPr/>
                    <a:lstStyle/>
                    <a:p>
                      <a:r>
                        <a:rPr lang="en-US" dirty="0"/>
                        <a:t>UNITS ORDERED</a:t>
                      </a:r>
                      <a:endParaRPr lang="en-IN" dirty="0"/>
                    </a:p>
                  </a:txBody>
                  <a:tcPr/>
                </a:tc>
                <a:tc>
                  <a:txBody>
                    <a:bodyPr/>
                    <a:lstStyle/>
                    <a:p>
                      <a:r>
                        <a:rPr lang="en-US" dirty="0"/>
                        <a:t>TOTAL SALES AMOUNT</a:t>
                      </a:r>
                      <a:endParaRPr lang="en-IN" dirty="0"/>
                    </a:p>
                  </a:txBody>
                  <a:tcPr/>
                </a:tc>
                <a:extLst>
                  <a:ext uri="{0D108BD9-81ED-4DB2-BD59-A6C34878D82A}">
                    <a16:rowId xmlns:a16="http://schemas.microsoft.com/office/drawing/2014/main" val="2710958791"/>
                  </a:ext>
                </a:extLst>
              </a:tr>
              <a:tr h="370840">
                <a:tc>
                  <a:txBody>
                    <a:bodyPr/>
                    <a:lstStyle/>
                    <a:p>
                      <a:r>
                        <a:rPr lang="en-US" dirty="0"/>
                        <a:t>ADHEER</a:t>
                      </a:r>
                      <a:endParaRPr lang="en-IN" dirty="0"/>
                    </a:p>
                  </a:txBody>
                  <a:tcPr/>
                </a:tc>
                <a:tc>
                  <a:txBody>
                    <a:bodyPr/>
                    <a:lstStyle/>
                    <a:p>
                      <a:r>
                        <a:rPr lang="en-US" dirty="0"/>
                        <a:t>234</a:t>
                      </a:r>
                      <a:endParaRPr lang="en-IN" dirty="0"/>
                    </a:p>
                  </a:txBody>
                  <a:tcPr/>
                </a:tc>
                <a:tc>
                  <a:txBody>
                    <a:bodyPr/>
                    <a:lstStyle/>
                    <a:p>
                      <a:r>
                        <a:rPr lang="en-US" dirty="0"/>
                        <a:t>150000</a:t>
                      </a:r>
                      <a:endParaRPr lang="en-IN" dirty="0"/>
                    </a:p>
                  </a:txBody>
                  <a:tcPr/>
                </a:tc>
                <a:extLst>
                  <a:ext uri="{0D108BD9-81ED-4DB2-BD59-A6C34878D82A}">
                    <a16:rowId xmlns:a16="http://schemas.microsoft.com/office/drawing/2014/main" val="2697963340"/>
                  </a:ext>
                </a:extLst>
              </a:tr>
              <a:tr h="370840">
                <a:tc>
                  <a:txBody>
                    <a:bodyPr/>
                    <a:lstStyle/>
                    <a:p>
                      <a:r>
                        <a:rPr lang="en-US" dirty="0"/>
                        <a:t>DHRUV</a:t>
                      </a:r>
                      <a:endParaRPr lang="en-IN" dirty="0"/>
                    </a:p>
                  </a:txBody>
                  <a:tcPr/>
                </a:tc>
                <a:tc>
                  <a:txBody>
                    <a:bodyPr/>
                    <a:lstStyle/>
                    <a:p>
                      <a:r>
                        <a:rPr lang="en-US" dirty="0"/>
                        <a:t>457</a:t>
                      </a:r>
                      <a:endParaRPr lang="en-IN" dirty="0"/>
                    </a:p>
                  </a:txBody>
                  <a:tcPr/>
                </a:tc>
                <a:tc>
                  <a:txBody>
                    <a:bodyPr/>
                    <a:lstStyle/>
                    <a:p>
                      <a:r>
                        <a:rPr lang="en-US" dirty="0"/>
                        <a:t>23400</a:t>
                      </a:r>
                      <a:endParaRPr lang="en-IN" dirty="0"/>
                    </a:p>
                  </a:txBody>
                  <a:tcPr/>
                </a:tc>
                <a:extLst>
                  <a:ext uri="{0D108BD9-81ED-4DB2-BD59-A6C34878D82A}">
                    <a16:rowId xmlns:a16="http://schemas.microsoft.com/office/drawing/2014/main" val="1020512606"/>
                  </a:ext>
                </a:extLst>
              </a:tr>
              <a:tr h="370840">
                <a:tc>
                  <a:txBody>
                    <a:bodyPr/>
                    <a:lstStyle/>
                    <a:p>
                      <a:r>
                        <a:rPr lang="en-US" dirty="0"/>
                        <a:t>KARTHIK</a:t>
                      </a:r>
                      <a:endParaRPr lang="en-IN" dirty="0"/>
                    </a:p>
                  </a:txBody>
                  <a:tcPr/>
                </a:tc>
                <a:tc>
                  <a:txBody>
                    <a:bodyPr/>
                    <a:lstStyle/>
                    <a:p>
                      <a:r>
                        <a:rPr lang="en-US" dirty="0"/>
                        <a:t>98</a:t>
                      </a:r>
                      <a:endParaRPr lang="en-IN" dirty="0"/>
                    </a:p>
                  </a:txBody>
                  <a:tcPr/>
                </a:tc>
                <a:tc>
                  <a:txBody>
                    <a:bodyPr/>
                    <a:lstStyle/>
                    <a:p>
                      <a:r>
                        <a:rPr lang="en-US" dirty="0"/>
                        <a:t>24500</a:t>
                      </a:r>
                      <a:endParaRPr lang="en-IN" dirty="0"/>
                    </a:p>
                  </a:txBody>
                  <a:tcPr/>
                </a:tc>
                <a:extLst>
                  <a:ext uri="{0D108BD9-81ED-4DB2-BD59-A6C34878D82A}">
                    <a16:rowId xmlns:a16="http://schemas.microsoft.com/office/drawing/2014/main" val="332819257"/>
                  </a:ext>
                </a:extLst>
              </a:tr>
            </a:tbl>
          </a:graphicData>
        </a:graphic>
      </p:graphicFrame>
      <p:sp>
        <p:nvSpPr>
          <p:cNvPr id="6" name="TextBox 5">
            <a:extLst>
              <a:ext uri="{FF2B5EF4-FFF2-40B4-BE49-F238E27FC236}">
                <a16:creationId xmlns:a16="http://schemas.microsoft.com/office/drawing/2014/main" id="{A6D4D0CA-E431-4231-9202-CE60A2531E5B}"/>
              </a:ext>
            </a:extLst>
          </p:cNvPr>
          <p:cNvSpPr txBox="1"/>
          <p:nvPr/>
        </p:nvSpPr>
        <p:spPr>
          <a:xfrm>
            <a:off x="1263374" y="3631096"/>
            <a:ext cx="4371710" cy="461665"/>
          </a:xfrm>
          <a:prstGeom prst="rect">
            <a:avLst/>
          </a:prstGeom>
          <a:noFill/>
        </p:spPr>
        <p:txBody>
          <a:bodyPr wrap="none" rtlCol="0">
            <a:spAutoFit/>
          </a:bodyPr>
          <a:lstStyle/>
          <a:p>
            <a:r>
              <a:rPr lang="en-US" sz="2400" b="1" i="1" dirty="0"/>
              <a:t>SELL-OUT SUMMARY DETAILS:</a:t>
            </a:r>
            <a:endParaRPr lang="en-IN" sz="2400" b="1" i="1" dirty="0"/>
          </a:p>
        </p:txBody>
      </p:sp>
    </p:spTree>
    <p:extLst>
      <p:ext uri="{BB962C8B-B14F-4D97-AF65-F5344CB8AC3E}">
        <p14:creationId xmlns:p14="http://schemas.microsoft.com/office/powerpoint/2010/main" val="2627146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DE1564-E334-432E-A5CD-BABA2BB82475}"/>
              </a:ext>
            </a:extLst>
          </p:cNvPr>
          <p:cNvSpPr txBox="1"/>
          <p:nvPr/>
        </p:nvSpPr>
        <p:spPr>
          <a:xfrm>
            <a:off x="1736035" y="742122"/>
            <a:ext cx="7014484" cy="584775"/>
          </a:xfrm>
          <a:prstGeom prst="rect">
            <a:avLst/>
          </a:prstGeom>
          <a:noFill/>
        </p:spPr>
        <p:txBody>
          <a:bodyPr wrap="none" rtlCol="0">
            <a:spAutoFit/>
          </a:bodyPr>
          <a:lstStyle/>
          <a:p>
            <a:r>
              <a:rPr lang="en-US" sz="3200" b="1" i="1" dirty="0">
                <a:latin typeface="Franklin Gothic Heavy" panose="020B0903020102020204" pitchFamily="34" charset="0"/>
              </a:rPr>
              <a:t>TOP 5 SELLING PRODUCTS  DETAILS:</a:t>
            </a:r>
            <a:endParaRPr lang="en-IN" sz="3200" b="1" i="1" dirty="0">
              <a:latin typeface="Franklin Gothic Heavy" panose="020B0903020102020204" pitchFamily="34" charset="0"/>
            </a:endParaRPr>
          </a:p>
        </p:txBody>
      </p:sp>
      <p:pic>
        <p:nvPicPr>
          <p:cNvPr id="3" name="Picture 2">
            <a:extLst>
              <a:ext uri="{FF2B5EF4-FFF2-40B4-BE49-F238E27FC236}">
                <a16:creationId xmlns:a16="http://schemas.microsoft.com/office/drawing/2014/main" id="{5A7256FA-B387-49A6-AD67-933C597C62C6}"/>
              </a:ext>
            </a:extLst>
          </p:cNvPr>
          <p:cNvPicPr>
            <a:picLocks noChangeAspect="1"/>
          </p:cNvPicPr>
          <p:nvPr/>
        </p:nvPicPr>
        <p:blipFill>
          <a:blip r:embed="rId2"/>
          <a:stretch>
            <a:fillRect/>
          </a:stretch>
        </p:blipFill>
        <p:spPr>
          <a:xfrm>
            <a:off x="2252870" y="1711518"/>
            <a:ext cx="6096000" cy="3880899"/>
          </a:xfrm>
          <a:prstGeom prst="rect">
            <a:avLst/>
          </a:prstGeom>
        </p:spPr>
      </p:pic>
    </p:spTree>
    <p:extLst>
      <p:ext uri="{BB962C8B-B14F-4D97-AF65-F5344CB8AC3E}">
        <p14:creationId xmlns:p14="http://schemas.microsoft.com/office/powerpoint/2010/main" val="954120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0B92E3-49AE-4E5E-87BA-982604F23EF9}"/>
              </a:ext>
            </a:extLst>
          </p:cNvPr>
          <p:cNvSpPr txBox="1"/>
          <p:nvPr/>
        </p:nvSpPr>
        <p:spPr>
          <a:xfrm>
            <a:off x="1603513" y="808383"/>
            <a:ext cx="4062331" cy="769441"/>
          </a:xfrm>
          <a:prstGeom prst="rect">
            <a:avLst/>
          </a:prstGeom>
          <a:noFill/>
        </p:spPr>
        <p:txBody>
          <a:bodyPr wrap="none" rtlCol="0">
            <a:spAutoFit/>
          </a:bodyPr>
          <a:lstStyle/>
          <a:p>
            <a:r>
              <a:rPr lang="en-US" sz="4400" b="1" i="1" dirty="0"/>
              <a:t>CONCLUSION:</a:t>
            </a:r>
            <a:endParaRPr lang="en-IN" sz="4400" b="1" i="1" dirty="0"/>
          </a:p>
        </p:txBody>
      </p:sp>
      <p:sp>
        <p:nvSpPr>
          <p:cNvPr id="3" name="Rectangle 2">
            <a:extLst>
              <a:ext uri="{FF2B5EF4-FFF2-40B4-BE49-F238E27FC236}">
                <a16:creationId xmlns:a16="http://schemas.microsoft.com/office/drawing/2014/main" id="{E7E3CCDB-630D-44AD-AB57-479C23604629}"/>
              </a:ext>
            </a:extLst>
          </p:cNvPr>
          <p:cNvSpPr/>
          <p:nvPr/>
        </p:nvSpPr>
        <p:spPr>
          <a:xfrm>
            <a:off x="1630557" y="1829615"/>
            <a:ext cx="8070574" cy="4093428"/>
          </a:xfrm>
          <a:prstGeom prst="rect">
            <a:avLst/>
          </a:prstGeom>
        </p:spPr>
        <p:txBody>
          <a:bodyPr wrap="square">
            <a:spAutoFit/>
          </a:bodyPr>
          <a:lstStyle/>
          <a:p>
            <a:r>
              <a:rPr lang="en-US" sz="2000" b="1" i="1" dirty="0"/>
              <a:t>In conclusion, an AI-enhanced retail inventory management system offers significant advantages for streamlining operations, optimizing stock levels, and improving overall efficiency. By leveraging advanced algorithms, machine learning, and real-time data analysis, such a system enables retailers to make smarter decisions, reduce human error, and anticipate demand fluctuations. This leads to enhanced customer satisfaction, minimized waste, and better profitability. As retail environments continue to evolve, AI-driven solutions will play a crucial role in helping businesses stay competitive, agile, and responsive to market dynamics. Embracing these innovations will not only transform inventory management practices but also pave the way for more sustainable, smart operations in the retail industry.</a:t>
            </a:r>
            <a:endParaRPr lang="en-IN" sz="2000" b="1" i="1" dirty="0"/>
          </a:p>
        </p:txBody>
      </p:sp>
    </p:spTree>
    <p:extLst>
      <p:ext uri="{BB962C8B-B14F-4D97-AF65-F5344CB8AC3E}">
        <p14:creationId xmlns:p14="http://schemas.microsoft.com/office/powerpoint/2010/main" val="1932048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786A96-44E1-48BD-B9DD-5B1DE99BAE38}"/>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4032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EC63FF-6B05-491F-BECF-D17662DB32A4}"/>
              </a:ext>
            </a:extLst>
          </p:cNvPr>
          <p:cNvPicPr>
            <a:picLocks noChangeAspect="1"/>
          </p:cNvPicPr>
          <p:nvPr/>
        </p:nvPicPr>
        <p:blipFill>
          <a:blip r:embed="rId2"/>
          <a:stretch>
            <a:fillRect/>
          </a:stretch>
        </p:blipFill>
        <p:spPr>
          <a:xfrm>
            <a:off x="0" y="0"/>
            <a:ext cx="12192000" cy="6867234"/>
          </a:xfrm>
          <a:prstGeom prst="rect">
            <a:avLst/>
          </a:prstGeom>
        </p:spPr>
      </p:pic>
    </p:spTree>
    <p:extLst>
      <p:ext uri="{BB962C8B-B14F-4D97-AF65-F5344CB8AC3E}">
        <p14:creationId xmlns:p14="http://schemas.microsoft.com/office/powerpoint/2010/main" val="362069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174A7D-E77B-4CAB-932D-B73660E54843}"/>
              </a:ext>
            </a:extLst>
          </p:cNvPr>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222197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9F68761-CDF4-47DA-ACF1-454284E5638B}"/>
              </a:ext>
            </a:extLst>
          </p:cNvPr>
          <p:cNvPicPr>
            <a:picLocks noChangeAspect="1"/>
          </p:cNvPicPr>
          <p:nvPr/>
        </p:nvPicPr>
        <p:blipFill>
          <a:blip r:embed="rId2"/>
          <a:stretch>
            <a:fillRect/>
          </a:stretch>
        </p:blipFill>
        <p:spPr>
          <a:xfrm>
            <a:off x="-1" y="0"/>
            <a:ext cx="12099235" cy="6858000"/>
          </a:xfrm>
          <a:prstGeom prst="rect">
            <a:avLst/>
          </a:prstGeom>
        </p:spPr>
      </p:pic>
    </p:spTree>
    <p:extLst>
      <p:ext uri="{BB962C8B-B14F-4D97-AF65-F5344CB8AC3E}">
        <p14:creationId xmlns:p14="http://schemas.microsoft.com/office/powerpoint/2010/main" val="1997538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479CB1-E251-41AF-A7FD-851182832741}"/>
              </a:ext>
            </a:extLst>
          </p:cNvPr>
          <p:cNvPicPr>
            <a:picLocks noChangeAspect="1"/>
          </p:cNvPicPr>
          <p:nvPr/>
        </p:nvPicPr>
        <p:blipFill>
          <a:blip r:embed="rId2"/>
          <a:stretch>
            <a:fillRect/>
          </a:stretch>
        </p:blipFill>
        <p:spPr>
          <a:xfrm>
            <a:off x="1" y="0"/>
            <a:ext cx="12191999" cy="6858000"/>
          </a:xfrm>
          <a:prstGeom prst="rect">
            <a:avLst/>
          </a:prstGeom>
        </p:spPr>
      </p:pic>
    </p:spTree>
    <p:extLst>
      <p:ext uri="{BB962C8B-B14F-4D97-AF65-F5344CB8AC3E}">
        <p14:creationId xmlns:p14="http://schemas.microsoft.com/office/powerpoint/2010/main" val="2156510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C61597-3187-4ED0-98E4-CABA01711FA6}"/>
              </a:ext>
            </a:extLst>
          </p:cNvPr>
          <p:cNvPicPr>
            <a:picLocks noChangeAspect="1"/>
          </p:cNvPicPr>
          <p:nvPr/>
        </p:nvPicPr>
        <p:blipFill>
          <a:blip r:embed="rId2"/>
          <a:stretch>
            <a:fillRect/>
          </a:stretch>
        </p:blipFill>
        <p:spPr>
          <a:xfrm>
            <a:off x="0" y="0"/>
            <a:ext cx="12226235" cy="6970643"/>
          </a:xfrm>
          <a:prstGeom prst="rect">
            <a:avLst/>
          </a:prstGeom>
        </p:spPr>
      </p:pic>
    </p:spTree>
    <p:extLst>
      <p:ext uri="{BB962C8B-B14F-4D97-AF65-F5344CB8AC3E}">
        <p14:creationId xmlns:p14="http://schemas.microsoft.com/office/powerpoint/2010/main" val="238178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2854F1-1333-4296-BFD0-403F97C64511}"/>
              </a:ext>
            </a:extLst>
          </p:cNvPr>
          <p:cNvPicPr>
            <a:picLocks noChangeAspect="1"/>
          </p:cNvPicPr>
          <p:nvPr/>
        </p:nvPicPr>
        <p:blipFill>
          <a:blip r:embed="rId2"/>
          <a:stretch>
            <a:fillRect/>
          </a:stretch>
        </p:blipFill>
        <p:spPr>
          <a:xfrm>
            <a:off x="225287" y="1047750"/>
            <a:ext cx="11423374" cy="5810250"/>
          </a:xfrm>
          <a:prstGeom prst="rect">
            <a:avLst/>
          </a:prstGeom>
        </p:spPr>
      </p:pic>
    </p:spTree>
    <p:extLst>
      <p:ext uri="{BB962C8B-B14F-4D97-AF65-F5344CB8AC3E}">
        <p14:creationId xmlns:p14="http://schemas.microsoft.com/office/powerpoint/2010/main" val="401529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9AA6B07-89A9-4790-9544-048B9C67469D}"/>
              </a:ext>
            </a:extLst>
          </p:cNvPr>
          <p:cNvSpPr/>
          <p:nvPr/>
        </p:nvSpPr>
        <p:spPr>
          <a:xfrm>
            <a:off x="337929" y="331303"/>
            <a:ext cx="10548731" cy="572493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4" name="Oval 3">
            <a:extLst>
              <a:ext uri="{FF2B5EF4-FFF2-40B4-BE49-F238E27FC236}">
                <a16:creationId xmlns:a16="http://schemas.microsoft.com/office/drawing/2014/main" id="{4A6FCC3F-8761-4888-BFE5-3C03287C668E}"/>
              </a:ext>
            </a:extLst>
          </p:cNvPr>
          <p:cNvSpPr/>
          <p:nvPr/>
        </p:nvSpPr>
        <p:spPr>
          <a:xfrm>
            <a:off x="490330" y="463825"/>
            <a:ext cx="828261" cy="84813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6D8E9BD8-18AF-4DBD-9911-B789240D4AB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4432" y="569841"/>
            <a:ext cx="724159" cy="652669"/>
          </a:xfrm>
          <a:prstGeom prst="rect">
            <a:avLst/>
          </a:prstGeom>
        </p:spPr>
      </p:pic>
      <p:sp>
        <p:nvSpPr>
          <p:cNvPr id="7" name="Rectangle 6">
            <a:extLst>
              <a:ext uri="{FF2B5EF4-FFF2-40B4-BE49-F238E27FC236}">
                <a16:creationId xmlns:a16="http://schemas.microsoft.com/office/drawing/2014/main" id="{155873DB-4304-4B82-9D08-2D4B603ECAB3}"/>
              </a:ext>
            </a:extLst>
          </p:cNvPr>
          <p:cNvSpPr/>
          <p:nvPr/>
        </p:nvSpPr>
        <p:spPr>
          <a:xfrm>
            <a:off x="1523999" y="569841"/>
            <a:ext cx="4996069" cy="636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08594FB-6294-4362-A1BF-A5A53D944E02}"/>
              </a:ext>
            </a:extLst>
          </p:cNvPr>
          <p:cNvSpPr/>
          <p:nvPr/>
        </p:nvSpPr>
        <p:spPr>
          <a:xfrm>
            <a:off x="1523999" y="569841"/>
            <a:ext cx="901149" cy="65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a:latin typeface="Cooper Black" panose="0208090404030B020404" pitchFamily="18" charset="0"/>
              </a:rPr>
              <a:t>SEARCH</a:t>
            </a:r>
            <a:endParaRPr lang="en-IN" sz="1200" b="1" i="1" dirty="0">
              <a:latin typeface="Cooper Black" panose="0208090404030B020404" pitchFamily="18" charset="0"/>
            </a:endParaRPr>
          </a:p>
        </p:txBody>
      </p:sp>
      <p:sp>
        <p:nvSpPr>
          <p:cNvPr id="9" name="Oval 8">
            <a:extLst>
              <a:ext uri="{FF2B5EF4-FFF2-40B4-BE49-F238E27FC236}">
                <a16:creationId xmlns:a16="http://schemas.microsoft.com/office/drawing/2014/main" id="{3AB52E91-C4BD-47F5-94B8-FA95EF96CC78}"/>
              </a:ext>
            </a:extLst>
          </p:cNvPr>
          <p:cNvSpPr/>
          <p:nvPr/>
        </p:nvSpPr>
        <p:spPr>
          <a:xfrm>
            <a:off x="6725476" y="463825"/>
            <a:ext cx="724159" cy="7421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499F0EDD-DE06-4B49-A979-B281D3101D4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725476" y="463825"/>
            <a:ext cx="724159" cy="742123"/>
          </a:xfrm>
          <a:prstGeom prst="rect">
            <a:avLst/>
          </a:prstGeom>
        </p:spPr>
      </p:pic>
      <p:sp>
        <p:nvSpPr>
          <p:cNvPr id="13" name="Heart 12">
            <a:extLst>
              <a:ext uri="{FF2B5EF4-FFF2-40B4-BE49-F238E27FC236}">
                <a16:creationId xmlns:a16="http://schemas.microsoft.com/office/drawing/2014/main" id="{268D6587-6D4F-4684-9C62-62D790A7CE39}"/>
              </a:ext>
            </a:extLst>
          </p:cNvPr>
          <p:cNvSpPr/>
          <p:nvPr/>
        </p:nvSpPr>
        <p:spPr>
          <a:xfrm>
            <a:off x="7655043" y="480387"/>
            <a:ext cx="724159" cy="742123"/>
          </a:xfrm>
          <a:prstGeom prst="hear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a:extLst>
              <a:ext uri="{FF2B5EF4-FFF2-40B4-BE49-F238E27FC236}">
                <a16:creationId xmlns:a16="http://schemas.microsoft.com/office/drawing/2014/main" id="{E59629BF-4184-4B89-9064-96533C0367A9}"/>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516832" y="331303"/>
            <a:ext cx="717562" cy="980661"/>
          </a:xfrm>
          <a:prstGeom prst="rect">
            <a:avLst/>
          </a:prstGeom>
        </p:spPr>
      </p:pic>
      <p:sp>
        <p:nvSpPr>
          <p:cNvPr id="17" name="TextBox 16">
            <a:extLst>
              <a:ext uri="{FF2B5EF4-FFF2-40B4-BE49-F238E27FC236}">
                <a16:creationId xmlns:a16="http://schemas.microsoft.com/office/drawing/2014/main" id="{1C1F2D9C-6BB5-42C3-94ED-1F131DE0C6D9}"/>
              </a:ext>
            </a:extLst>
          </p:cNvPr>
          <p:cNvSpPr txBox="1"/>
          <p:nvPr/>
        </p:nvSpPr>
        <p:spPr>
          <a:xfrm>
            <a:off x="5327374" y="5867400"/>
            <a:ext cx="3207026" cy="230832"/>
          </a:xfrm>
          <a:prstGeom prst="rect">
            <a:avLst/>
          </a:prstGeom>
          <a:noFill/>
        </p:spPr>
        <p:txBody>
          <a:bodyPr wrap="square" rtlCol="0">
            <a:spAutoFit/>
          </a:bodyPr>
          <a:lstStyle/>
          <a:p>
            <a:r>
              <a:rPr lang="en-IN" sz="900" dirty="0">
                <a:hlinkClick r:id="rId7" tooltip="https://commons.wikimedia.org/wiki/File:Shopping_cart_font_awesome.svg"/>
              </a:rPr>
              <a:t>This Photo</a:t>
            </a:r>
            <a:r>
              <a:rPr lang="en-IN" sz="900" dirty="0"/>
              <a:t> by Unknown Author is licensed under </a:t>
            </a:r>
            <a:r>
              <a:rPr lang="en-IN" sz="900" dirty="0">
                <a:hlinkClick r:id="rId8" tooltip="https://creativecommons.org/licenses/by-sa/3.0/"/>
              </a:rPr>
              <a:t>CC BY-SA</a:t>
            </a:r>
            <a:endParaRPr lang="en-IN" sz="900" dirty="0"/>
          </a:p>
        </p:txBody>
      </p:sp>
      <p:sp>
        <p:nvSpPr>
          <p:cNvPr id="18" name="Rectangle 17">
            <a:extLst>
              <a:ext uri="{FF2B5EF4-FFF2-40B4-BE49-F238E27FC236}">
                <a16:creationId xmlns:a16="http://schemas.microsoft.com/office/drawing/2014/main" id="{09A24BF9-C6BA-432D-9628-530109265302}"/>
              </a:ext>
            </a:extLst>
          </p:cNvPr>
          <p:cNvSpPr/>
          <p:nvPr/>
        </p:nvSpPr>
        <p:spPr>
          <a:xfrm>
            <a:off x="9501809" y="569841"/>
            <a:ext cx="1007165" cy="49033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b="1" i="1" dirty="0"/>
              <a:t>My Order</a:t>
            </a:r>
            <a:endParaRPr lang="en-IN" sz="1600" b="1" i="1" dirty="0"/>
          </a:p>
        </p:txBody>
      </p:sp>
      <p:sp>
        <p:nvSpPr>
          <p:cNvPr id="19" name="Rectangle 18">
            <a:extLst>
              <a:ext uri="{FF2B5EF4-FFF2-40B4-BE49-F238E27FC236}">
                <a16:creationId xmlns:a16="http://schemas.microsoft.com/office/drawing/2014/main" id="{A31371A3-5D4D-42F9-ADFC-ECAA1F482DA4}"/>
              </a:ext>
            </a:extLst>
          </p:cNvPr>
          <p:cNvSpPr/>
          <p:nvPr/>
        </p:nvSpPr>
        <p:spPr>
          <a:xfrm>
            <a:off x="594432" y="1524000"/>
            <a:ext cx="1366890" cy="31805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b="1" i="1" dirty="0"/>
              <a:t>Categories</a:t>
            </a:r>
            <a:r>
              <a:rPr lang="en-US" dirty="0"/>
              <a:t> </a:t>
            </a:r>
            <a:endParaRPr lang="en-IN" dirty="0"/>
          </a:p>
        </p:txBody>
      </p:sp>
      <p:sp>
        <p:nvSpPr>
          <p:cNvPr id="20" name="Arrow: Down 19">
            <a:extLst>
              <a:ext uri="{FF2B5EF4-FFF2-40B4-BE49-F238E27FC236}">
                <a16:creationId xmlns:a16="http://schemas.microsoft.com/office/drawing/2014/main" id="{04CEB6E8-E85A-41BE-B29B-57F1A95F6024}"/>
              </a:ext>
            </a:extLst>
          </p:cNvPr>
          <p:cNvSpPr/>
          <p:nvPr/>
        </p:nvSpPr>
        <p:spPr>
          <a:xfrm>
            <a:off x="1789043" y="1630016"/>
            <a:ext cx="172279" cy="1192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4FAFFF15-7495-4344-8EE1-219D2BB34CE2}"/>
              </a:ext>
            </a:extLst>
          </p:cNvPr>
          <p:cNvSpPr/>
          <p:nvPr/>
        </p:nvSpPr>
        <p:spPr>
          <a:xfrm>
            <a:off x="2756452" y="1497496"/>
            <a:ext cx="2120348" cy="3445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r>
              <a:rPr lang="en-US" b="1" i="1" dirty="0"/>
              <a:t>Notifications</a:t>
            </a:r>
            <a:endParaRPr lang="en-IN" b="1" i="1" dirty="0"/>
          </a:p>
        </p:txBody>
      </p:sp>
      <p:pic>
        <p:nvPicPr>
          <p:cNvPr id="26" name="Picture 25">
            <a:extLst>
              <a:ext uri="{FF2B5EF4-FFF2-40B4-BE49-F238E27FC236}">
                <a16:creationId xmlns:a16="http://schemas.microsoft.com/office/drawing/2014/main" id="{6C9A964F-AB86-4A3C-9495-B81ED96AF62F}"/>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flipH="1">
            <a:off x="4280451" y="1537250"/>
            <a:ext cx="371061" cy="304802"/>
          </a:xfrm>
          <a:prstGeom prst="rect">
            <a:avLst/>
          </a:prstGeom>
        </p:spPr>
      </p:pic>
      <p:sp>
        <p:nvSpPr>
          <p:cNvPr id="27" name="Rectangle 26">
            <a:extLst>
              <a:ext uri="{FF2B5EF4-FFF2-40B4-BE49-F238E27FC236}">
                <a16:creationId xmlns:a16="http://schemas.microsoft.com/office/drawing/2014/main" id="{84D08790-5212-42DC-85EF-5FA3456DE3EC}"/>
              </a:ext>
            </a:extLst>
          </p:cNvPr>
          <p:cNvSpPr/>
          <p:nvPr/>
        </p:nvSpPr>
        <p:spPr>
          <a:xfrm>
            <a:off x="6891130" y="1537250"/>
            <a:ext cx="3034748" cy="34455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ABOUT-APP</a:t>
            </a:r>
            <a:endParaRPr lang="en-IN" dirty="0"/>
          </a:p>
        </p:txBody>
      </p:sp>
    </p:spTree>
    <p:extLst>
      <p:ext uri="{BB962C8B-B14F-4D97-AF65-F5344CB8AC3E}">
        <p14:creationId xmlns:p14="http://schemas.microsoft.com/office/powerpoint/2010/main" val="91732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CB21B7-2ABB-41F8-9BF6-6DCAF59061FA}"/>
              </a:ext>
            </a:extLst>
          </p:cNvPr>
          <p:cNvSpPr txBox="1"/>
          <p:nvPr/>
        </p:nvSpPr>
        <p:spPr>
          <a:xfrm>
            <a:off x="145774" y="781878"/>
            <a:ext cx="11848615" cy="1323439"/>
          </a:xfrm>
          <a:prstGeom prst="rect">
            <a:avLst/>
          </a:prstGeom>
          <a:noFill/>
        </p:spPr>
        <p:txBody>
          <a:bodyPr wrap="square" rtlCol="0">
            <a:spAutoFit/>
          </a:bodyPr>
          <a:lstStyle/>
          <a:p>
            <a:r>
              <a:rPr lang="en-US" sz="2000" b="1" i="1" dirty="0">
                <a:latin typeface="Franklin Gothic Heavy" panose="020B0903020102020204" pitchFamily="34" charset="0"/>
              </a:rPr>
              <a:t>HERE WE USED APPLICATIONS  FOR THE DEVELOPMENT OF  RETAIL INVENTORY MANAGEMENT  SYSTEM  FOR </a:t>
            </a:r>
          </a:p>
          <a:p>
            <a:r>
              <a:rPr lang="en-US" sz="2000" b="1" i="1" dirty="0">
                <a:latin typeface="Franklin Gothic Heavy" panose="020B0903020102020204" pitchFamily="34" charset="0"/>
              </a:rPr>
              <a:t>SMART OPERATIONS: </a:t>
            </a:r>
          </a:p>
          <a:p>
            <a:endParaRPr lang="en-IN" sz="2000" b="1" i="1" dirty="0">
              <a:latin typeface="Franklin Gothic Heavy" panose="020B0903020102020204" pitchFamily="34" charset="0"/>
            </a:endParaRPr>
          </a:p>
        </p:txBody>
      </p:sp>
      <p:sp>
        <p:nvSpPr>
          <p:cNvPr id="5" name="TextBox 4">
            <a:extLst>
              <a:ext uri="{FF2B5EF4-FFF2-40B4-BE49-F238E27FC236}">
                <a16:creationId xmlns:a16="http://schemas.microsoft.com/office/drawing/2014/main" id="{F87720BC-A5DE-4068-B529-E0A192FFD32F}"/>
              </a:ext>
            </a:extLst>
          </p:cNvPr>
          <p:cNvSpPr txBox="1"/>
          <p:nvPr/>
        </p:nvSpPr>
        <p:spPr>
          <a:xfrm>
            <a:off x="197611" y="2105317"/>
            <a:ext cx="11391260" cy="3046988"/>
          </a:xfrm>
          <a:prstGeom prst="rect">
            <a:avLst/>
          </a:prstGeom>
          <a:noFill/>
        </p:spPr>
        <p:txBody>
          <a:bodyPr wrap="none" rtlCol="0">
            <a:spAutoFit/>
          </a:bodyPr>
          <a:lstStyle/>
          <a:p>
            <a:pPr marL="285750" indent="-285750">
              <a:buFont typeface="Wingdings" panose="05000000000000000000" pitchFamily="2" charset="2"/>
              <a:buChar char="q"/>
            </a:pPr>
            <a:r>
              <a:rPr lang="en-US" sz="3200" b="1" i="1" dirty="0"/>
              <a:t>BACKEND FRAMEWORK :Spring  </a:t>
            </a:r>
            <a:r>
              <a:rPr lang="en-US" sz="3200" b="1" i="1" dirty="0" err="1"/>
              <a:t>BooT</a:t>
            </a:r>
            <a:r>
              <a:rPr lang="en-US" sz="3200" b="1" i="1" dirty="0"/>
              <a:t>(Java)</a:t>
            </a:r>
          </a:p>
          <a:p>
            <a:pPr marL="285750" indent="-285750">
              <a:buFont typeface="Wingdings" panose="05000000000000000000" pitchFamily="2" charset="2"/>
              <a:buChar char="q"/>
            </a:pPr>
            <a:r>
              <a:rPr lang="en-US" sz="3200" b="1" i="1" dirty="0"/>
              <a:t>DATABASE: MySQL</a:t>
            </a:r>
          </a:p>
          <a:p>
            <a:pPr marL="285750" indent="-285750">
              <a:buFont typeface="Wingdings" panose="05000000000000000000" pitchFamily="2" charset="2"/>
              <a:buChar char="q"/>
            </a:pPr>
            <a:r>
              <a:rPr lang="en-US" sz="3200" b="1" i="1" dirty="0"/>
              <a:t>AI/ML FRAMEWORK:TENSFLOW,PYTORCH,SCIKKIT-LEARN</a:t>
            </a:r>
          </a:p>
          <a:p>
            <a:pPr marL="285750" indent="-285750">
              <a:buFont typeface="Wingdings" panose="05000000000000000000" pitchFamily="2" charset="2"/>
              <a:buChar char="q"/>
            </a:pPr>
            <a:r>
              <a:rPr lang="en-US" sz="3200" b="1" i="1" dirty="0"/>
              <a:t>DEPLOYMENT:AWS,GOOGLE CLOUD</a:t>
            </a:r>
          </a:p>
          <a:p>
            <a:pPr marL="285750" indent="-285750">
              <a:buFont typeface="Wingdings" panose="05000000000000000000" pitchFamily="2" charset="2"/>
              <a:buChar char="q"/>
            </a:pPr>
            <a:r>
              <a:rPr lang="en-US" sz="3200" b="1" i="1" dirty="0"/>
              <a:t>REAL-TIME DATA:WEBSOCKETS,KAFKA,RABBITMQ</a:t>
            </a:r>
          </a:p>
          <a:p>
            <a:pPr marL="285750" indent="-285750">
              <a:buFont typeface="Wingdings" panose="05000000000000000000" pitchFamily="2" charset="2"/>
              <a:buChar char="q"/>
            </a:pPr>
            <a:r>
              <a:rPr lang="en-US" sz="3200" b="1" i="1" dirty="0"/>
              <a:t>AUTHENTICATION:JWT,OAUTH 2.0</a:t>
            </a:r>
            <a:endParaRPr lang="en-IN" sz="3200" b="1" i="1" dirty="0"/>
          </a:p>
        </p:txBody>
      </p:sp>
    </p:spTree>
    <p:extLst>
      <p:ext uri="{BB962C8B-B14F-4D97-AF65-F5344CB8AC3E}">
        <p14:creationId xmlns:p14="http://schemas.microsoft.com/office/powerpoint/2010/main" val="41343814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615</TotalTime>
  <Words>307</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Gothic</vt:lpstr>
      <vt:lpstr>Cooper Black</vt:lpstr>
      <vt:lpstr>Franklin Gothic Heavy</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USHASWI Chadolu</dc:creator>
  <cp:lastModifiedBy>USHASWI Chadolu</cp:lastModifiedBy>
  <cp:revision>16</cp:revision>
  <dcterms:created xsi:type="dcterms:W3CDTF">2024-12-13T06:46:17Z</dcterms:created>
  <dcterms:modified xsi:type="dcterms:W3CDTF">2024-12-14T03:14:49Z</dcterms:modified>
</cp:coreProperties>
</file>