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06" r:id="rId3"/>
    <p:sldId id="555" r:id="rId4"/>
    <p:sldId id="557" r:id="rId5"/>
    <p:sldId id="556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E95"/>
    <a:srgbClr val="1B211C"/>
    <a:srgbClr val="15FBF0"/>
    <a:srgbClr val="4CA9D2"/>
    <a:srgbClr val="BDB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1"/>
    <p:restoredTop sz="93995"/>
  </p:normalViewPr>
  <p:slideViewPr>
    <p:cSldViewPr snapToGrid="0">
      <p:cViewPr>
        <p:scale>
          <a:sx n="90" d="100"/>
          <a:sy n="90" d="100"/>
        </p:scale>
        <p:origin x="223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50EAA98-A7D3-1343-B6E9-F704D7966E16}" type="datetimeFigureOut">
              <a:rPr lang="en-US"/>
              <a:pPr>
                <a:defRPr/>
              </a:pPr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D1DB51-35F2-9E48-A2CD-399C0BCF0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11CDBC2-5DDD-8044-871A-E001477D8A0F}" type="datetimeFigureOut">
              <a:rPr lang="en-US"/>
              <a:pPr>
                <a:defRPr/>
              </a:pPr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726A1AE-FCB7-594E-90A4-CC4ABC445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763"/>
            <a:ext cx="12192000" cy="687387"/>
          </a:xfrm>
          <a:prstGeom prst="rect">
            <a:avLst/>
          </a:prstGeom>
          <a:solidFill>
            <a:srgbClr val="4C8E9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800" b="1" dirty="0">
              <a:solidFill>
                <a:schemeClr val="bg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Trapezoid 4"/>
          <p:cNvSpPr/>
          <p:nvPr userDrawn="1"/>
        </p:nvSpPr>
        <p:spPr>
          <a:xfrm flipV="1">
            <a:off x="560388" y="858838"/>
            <a:ext cx="1212850" cy="301625"/>
          </a:xfrm>
          <a:prstGeom prst="trapezoid">
            <a:avLst/>
          </a:prstGeom>
          <a:solidFill>
            <a:srgbClr val="BD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693738"/>
            <a:ext cx="12192000" cy="300037"/>
          </a:xfrm>
          <a:prstGeom prst="rect">
            <a:avLst/>
          </a:prstGeom>
          <a:solidFill>
            <a:srgbClr val="BDB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552113" y="490538"/>
            <a:ext cx="1641475" cy="214312"/>
          </a:xfrm>
          <a:prstGeom prst="rect">
            <a:avLst/>
          </a:prstGeom>
          <a:solidFill>
            <a:srgbClr val="BDB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8" name="Trapezoid 7"/>
          <p:cNvSpPr/>
          <p:nvPr userDrawn="1"/>
        </p:nvSpPr>
        <p:spPr>
          <a:xfrm>
            <a:off x="10291763" y="496888"/>
            <a:ext cx="1655762" cy="215900"/>
          </a:xfrm>
          <a:prstGeom prst="trapezoid">
            <a:avLst/>
          </a:prstGeom>
          <a:solidFill>
            <a:srgbClr val="BDB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-4763" y="950913"/>
            <a:ext cx="1639888" cy="214312"/>
          </a:xfrm>
          <a:prstGeom prst="rect">
            <a:avLst/>
          </a:prstGeom>
          <a:solidFill>
            <a:srgbClr val="BDBE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04066-8876-BF4F-8C48-E0B876F775B5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66A3B-F6FE-7344-955A-B7DD08FDB7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848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C9291-DB1D-7D40-9EBF-E8F6456668D0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86486-9A86-0746-9270-584E2E5225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8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FEC09-30FA-6B46-A728-A5604DD91756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9CB5-4EFE-AB41-B23F-13BC4D2304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7151688" y="6140450"/>
            <a:ext cx="1223962" cy="431800"/>
          </a:xfrm>
          <a:prstGeom prst="rect">
            <a:avLst/>
          </a:prstGeom>
          <a:solidFill>
            <a:srgbClr val="BDBEBD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lt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375650" y="6140450"/>
            <a:ext cx="3816350" cy="431800"/>
          </a:xfrm>
          <a:prstGeom prst="rect">
            <a:avLst/>
          </a:prstGeom>
          <a:solidFill>
            <a:srgbClr val="4C8E95"/>
          </a:solidFill>
          <a:ln>
            <a:noFill/>
          </a:ln>
          <a:effectLst>
            <a:outerShdw blurRad="50800" dist="38100" dir="18900000" algn="bl" rotWithShape="0">
              <a:srgbClr val="000000">
                <a:alpha val="39999"/>
              </a:srgbClr>
            </a:outerShdw>
          </a:effectLst>
          <a:ex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b="1" dirty="0">
              <a:solidFill>
                <a:schemeClr val="tx2">
                  <a:lumMod val="7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BBD02-6EBA-834C-9182-0BB53EC1CA0C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520C-2976-BD41-9E9D-A436AF69BB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380B-0125-574E-89F3-B44946E206C2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21967-A9F9-1B41-9BB2-55BC3A7DFC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E89D4-6BAA-6B4C-B9A2-96FC16FAA2DE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732E0-526C-5C4B-8E5D-9C1BB9671D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5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DBD03-3BBF-B94E-A092-7D893954AE29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952F-3AC2-D84F-B9C8-BB94369895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1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7844-E372-7042-8797-38AA82D7360B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A8AF3-C19B-D24F-9C05-067AAC1E2A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7B3C9-4ACB-8F4C-A6BA-BBDD2FE78F35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7FEBC-2EB2-7E4F-984F-6C4F4D57F0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D97CE-E1FC-7843-9567-0283C8548889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C369-D493-4143-9E6B-D1B05758F9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F65A6-F271-D348-87B9-E278CE80E433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C9B5C-33E8-0241-ADB0-E0F7166D73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43FB1E-4F3D-6444-88FC-288DA8DEA019}" type="datetimeFigureOut">
              <a:rPr lang="en-GB"/>
              <a:pPr>
                <a:defRPr/>
              </a:pPr>
              <a:t>02/11/2020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0935DA-7F15-F147-9192-A7471AF6DB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400" dirty="0" smtClean="0">
                <a:solidFill>
                  <a:schemeClr val="tx2"/>
                </a:solidFill>
                <a:latin typeface="+mn-lt"/>
              </a:rPr>
              <a:t>Divide and Conquer Algorithms</a:t>
            </a:r>
            <a:endParaRPr lang="en-GB" sz="4400" dirty="0">
              <a:latin typeface="+mn-lt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x-none" dirty="0" smtClean="0"/>
              <a:t>A problem solving approach</a:t>
            </a:r>
            <a:endParaRPr lang="en-GB" altLang="x-none" dirty="0"/>
          </a:p>
          <a:p>
            <a:endParaRPr lang="en-GB" altLang="x-none" dirty="0"/>
          </a:p>
        </p:txBody>
      </p:sp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0" y="80963"/>
            <a:ext cx="475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GB" altLang="x-none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Computer Science</a:t>
            </a:r>
            <a:endParaRPr lang="en-GB" altLang="x-none" sz="2800" b="1" dirty="0">
              <a:solidFill>
                <a:schemeClr val="bg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eaLnBrk="1" hangingPunct="1"/>
            <a:endParaRPr lang="en-GB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0" y="80963"/>
            <a:ext cx="475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GB" altLang="x-none" sz="2800" dirty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Using the </a:t>
            </a:r>
            <a:r>
              <a:rPr lang="en-GB" altLang="x-none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resources</a:t>
            </a:r>
            <a:endParaRPr lang="en-GB" altLang="x-none" sz="2800" b="1" dirty="0">
              <a:solidFill>
                <a:schemeClr val="bg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eaLnBrk="1" hangingPunct="1"/>
            <a:endParaRPr lang="en-GB" altLang="x-none" dirty="0"/>
          </a:p>
        </p:txBody>
      </p:sp>
      <p:sp>
        <p:nvSpPr>
          <p:cNvPr id="7170" name="Content Placeholder 2"/>
          <p:cNvSpPr txBox="1">
            <a:spLocks/>
          </p:cNvSpPr>
          <p:nvPr/>
        </p:nvSpPr>
        <p:spPr bwMode="auto">
          <a:xfrm>
            <a:off x="1862138" y="1803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GB" altLang="x-none" sz="3200">
                <a:solidFill>
                  <a:srgbClr val="898989"/>
                </a:solidFill>
              </a:rPr>
              <a:t> </a:t>
            </a:r>
          </a:p>
        </p:txBody>
      </p:sp>
      <p:sp>
        <p:nvSpPr>
          <p:cNvPr id="7171" name="Content Placeholder 2"/>
          <p:cNvSpPr txBox="1">
            <a:spLocks/>
          </p:cNvSpPr>
          <p:nvPr/>
        </p:nvSpPr>
        <p:spPr bwMode="auto">
          <a:xfrm>
            <a:off x="2014538" y="1955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charset="0"/>
              <a:buNone/>
            </a:pPr>
            <a:r>
              <a:rPr lang="en-GB" altLang="x-none" sz="3200" dirty="0" smtClean="0">
                <a:solidFill>
                  <a:srgbClr val="898989"/>
                </a:solidFill>
              </a:rPr>
              <a:t>This video covers learning objectives:</a:t>
            </a:r>
          </a:p>
          <a:p>
            <a:pPr eaLnBrk="1" hangingPunct="1">
              <a:defRPr/>
            </a:pPr>
            <a:r>
              <a:rPr lang="en-GB" altLang="en-US" sz="3200" dirty="0" smtClean="0"/>
              <a:t> Understand </a:t>
            </a:r>
            <a:r>
              <a:rPr lang="en-GB" altLang="en-US" sz="3200" dirty="0"/>
              <a:t>the </a:t>
            </a:r>
            <a:r>
              <a:rPr lang="en-GB" altLang="en-US" sz="3200" dirty="0" smtClean="0"/>
              <a:t>meaning of divide and conquer</a:t>
            </a:r>
            <a:endParaRPr lang="en-GB" altLang="en-US" sz="3200" dirty="0"/>
          </a:p>
          <a:p>
            <a:pPr eaLnBrk="1" hangingPunct="1">
              <a:defRPr/>
            </a:pPr>
            <a:r>
              <a:rPr lang="en-GB" altLang="en-US" sz="3200" dirty="0" smtClean="0"/>
              <a:t> Be </a:t>
            </a:r>
            <a:r>
              <a:rPr lang="en-GB" altLang="en-US" sz="3200" dirty="0"/>
              <a:t>able to identify </a:t>
            </a:r>
            <a:r>
              <a:rPr lang="en-GB" altLang="en-US" sz="3200" dirty="0" smtClean="0"/>
              <a:t>divide and conquer algorithms</a:t>
            </a:r>
            <a:endParaRPr lang="en-GB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2" y="567267"/>
            <a:ext cx="7459135" cy="858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2" y="1968160"/>
            <a:ext cx="7459135" cy="19358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1" y="4446729"/>
            <a:ext cx="7459135" cy="2048124"/>
          </a:xfrm>
          <a:prstGeom prst="rect">
            <a:avLst/>
          </a:prstGeom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551333" y="6094803"/>
            <a:ext cx="475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GB" altLang="x-none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Binary Search</a:t>
            </a:r>
            <a:endParaRPr lang="en-GB" altLang="x-none" sz="2800" b="1" dirty="0">
              <a:solidFill>
                <a:schemeClr val="bg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eaLnBrk="1" hangingPunct="1"/>
            <a:endParaRPr lang="en-GB" altLang="x-none" dirty="0"/>
          </a:p>
        </p:txBody>
      </p:sp>
    </p:spTree>
    <p:extLst>
      <p:ext uri="{BB962C8B-B14F-4D97-AF65-F5344CB8AC3E}">
        <p14:creationId xmlns:p14="http://schemas.microsoft.com/office/powerpoint/2010/main" val="3204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4513609" cy="6858000"/>
          </a:xfrm>
          <a:prstGeom prst="rect">
            <a:avLst/>
          </a:prstGeom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551333" y="6094803"/>
            <a:ext cx="475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GB" altLang="x-none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Merge Sort</a:t>
            </a:r>
            <a:endParaRPr lang="en-GB" altLang="x-none" sz="2800" b="1" dirty="0">
              <a:solidFill>
                <a:schemeClr val="bg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eaLnBrk="1" hangingPunct="1"/>
            <a:endParaRPr lang="en-GB" altLang="x-none" dirty="0"/>
          </a:p>
        </p:txBody>
      </p:sp>
    </p:spTree>
    <p:extLst>
      <p:ext uri="{BB962C8B-B14F-4D97-AF65-F5344CB8AC3E}">
        <p14:creationId xmlns:p14="http://schemas.microsoft.com/office/powerpoint/2010/main" val="11020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51333" y="6094803"/>
            <a:ext cx="4759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/>
            <a:r>
              <a:rPr lang="en-GB" altLang="x-none" sz="2800" dirty="0" smtClean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Quick Sort</a:t>
            </a:r>
            <a:endParaRPr lang="en-GB" altLang="x-none" sz="2800" b="1" dirty="0">
              <a:solidFill>
                <a:schemeClr val="bg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eaLnBrk="1" hangingPunct="1"/>
            <a:endParaRPr lang="en-GB" alt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28" y="345576"/>
            <a:ext cx="10143067" cy="57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43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Calibri</vt:lpstr>
      <vt:lpstr>Calibri Light</vt:lpstr>
      <vt:lpstr>Arial</vt:lpstr>
      <vt:lpstr>Office Theme</vt:lpstr>
      <vt:lpstr>Divide and Conquer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Studies Lessons No planning required!</dc:title>
  <dc:creator>Steven Curtis</dc:creator>
  <cp:lastModifiedBy>Steven Curtis</cp:lastModifiedBy>
  <cp:revision>143</cp:revision>
  <dcterms:created xsi:type="dcterms:W3CDTF">2017-01-04T12:34:29Z</dcterms:created>
  <dcterms:modified xsi:type="dcterms:W3CDTF">2020-11-02T16:26:48Z</dcterms:modified>
</cp:coreProperties>
</file>