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6" r:id="rId9"/>
    <p:sldId id="264" r:id="rId10"/>
    <p:sldId id="267" r:id="rId11"/>
    <p:sldId id="272" r:id="rId12"/>
    <p:sldId id="273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C98-E957-41C3-854D-C2EC53B8D22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표지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프로젝트주제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298" y="1988840"/>
            <a:ext cx="7070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프로젝트주제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배송전문택배회사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- </a:t>
            </a:r>
            <a:r>
              <a:rPr lang="ko-KR" altLang="en-US" sz="2400" dirty="0" smtClean="0"/>
              <a:t>주요 목적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고객에게 물품 전달</a:t>
            </a:r>
            <a:endParaRPr lang="en-US" altLang="ko-KR" sz="2400" dirty="0" smtClean="0"/>
          </a:p>
          <a:p>
            <a:r>
              <a:rPr lang="en-US" altLang="ko-KR" sz="2400" dirty="0" smtClean="0"/>
              <a:t>		- </a:t>
            </a:r>
            <a:r>
              <a:rPr lang="ko-KR" altLang="en-US" sz="2400" dirty="0" smtClean="0"/>
              <a:t>교환 및 환불 제외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학번</a:t>
            </a:r>
            <a:r>
              <a:rPr lang="en-US" altLang="ko-KR" sz="2400" dirty="0" smtClean="0"/>
              <a:t>: 18012248</a:t>
            </a:r>
          </a:p>
          <a:p>
            <a:r>
              <a:rPr lang="ko-KR" altLang="en-US" sz="2400" dirty="0" smtClean="0"/>
              <a:t>이름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신민기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6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4" y="1484784"/>
            <a:ext cx="2664296" cy="2000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0" y="1466204"/>
            <a:ext cx="2673470" cy="2018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75329"/>
            <a:ext cx="2681406" cy="1009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84" y="4364613"/>
            <a:ext cx="2808312" cy="21195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096" y="4446386"/>
            <a:ext cx="2689710" cy="20162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086" y="4941168"/>
            <a:ext cx="315340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 (SQL,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질의의미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실행화면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3" y="2695132"/>
            <a:ext cx="3181725" cy="23900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94" y="2672420"/>
            <a:ext cx="3196246" cy="2419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52997"/>
            <a:ext cx="6192114" cy="1419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2920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 id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id, name, </a:t>
            </a:r>
            <a:r>
              <a:rPr lang="ko-KR" altLang="en-US" dirty="0" smtClean="0"/>
              <a:t>총 배달 개수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salar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select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salary</a:t>
            </a:r>
            <a:r>
              <a:rPr lang="ko-KR" altLang="en-US" dirty="0" smtClean="0"/>
              <a:t>는 기본급 </a:t>
            </a:r>
            <a:r>
              <a:rPr lang="en-US" altLang="ko-KR" dirty="0" smtClean="0"/>
              <a:t>+ (</a:t>
            </a:r>
            <a:r>
              <a:rPr lang="ko-KR" altLang="en-US" dirty="0" smtClean="0"/>
              <a:t>총 배달 개수 </a:t>
            </a:r>
            <a:r>
              <a:rPr lang="en-US" altLang="ko-KR" dirty="0" smtClean="0"/>
              <a:t>* 15,000)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 배달 개수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기본급 수령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12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 (SQL,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질의의미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실행화면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3586384" cy="2718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80929"/>
            <a:ext cx="3498494" cy="2646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655142"/>
            <a:ext cx="3024336" cy="9464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615" y="1393982"/>
            <a:ext cx="4191585" cy="1247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661248"/>
            <a:ext cx="72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택배 무게와 </a:t>
            </a:r>
            <a:r>
              <a:rPr lang="ko-KR" altLang="en-US" dirty="0" err="1" smtClean="0"/>
              <a:t>배송지를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택배의 무게가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이상이거나</a:t>
            </a:r>
            <a:endParaRPr lang="en-US" altLang="ko-KR" dirty="0" smtClean="0"/>
          </a:p>
          <a:p>
            <a:r>
              <a:rPr lang="ko-KR" altLang="en-US" dirty="0" smtClean="0"/>
              <a:t>배송지가 </a:t>
            </a:r>
            <a:r>
              <a:rPr lang="ko-KR" altLang="en-US" dirty="0" err="1" smtClean="0"/>
              <a:t>입력값이라면</a:t>
            </a:r>
            <a:r>
              <a:rPr lang="ko-KR" altLang="en-US" dirty="0" smtClean="0"/>
              <a:t> 배송 요금을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씩 더 걷는다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1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Implementation Level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4891" y="1237788"/>
            <a:ext cx="7070742" cy="47114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t" anchorCtr="0"/>
          <a:lstStyle/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Schema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UPDATA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임의 쿼리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쿼리 실행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조인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(Select: 3, Update: 2, Delete: 3, Custom: 2), </a:t>
            </a:r>
          </a:p>
          <a:p>
            <a:pPr latinLnBrk="1">
              <a:lnSpc>
                <a:spcPct val="10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조인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(Select 1, Update 1)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Requirement &amp; Analysis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3298" y="1700808"/>
            <a:ext cx="6969972" cy="440344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latinLnBrk="1">
              <a:lnSpc>
                <a:spcPct val="10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5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(Customer,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Pakcage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Driver, Car, Branch)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전체참여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부분참여 </a:t>
            </a:r>
            <a:r>
              <a:rPr lang="ko-KR" altLang="en-US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순환적 관계 </a:t>
            </a:r>
            <a:r>
              <a:rPr lang="ko-KR" altLang="en-US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Weak Entity Type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포함 </a:t>
            </a:r>
            <a:r>
              <a:rPr lang="ko-KR" altLang="en-US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Partial Key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포함 </a:t>
            </a:r>
            <a:r>
              <a:rPr lang="ko-KR" altLang="en-US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relation 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endParaRPr lang="en-US" altLang="ko-KR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Driver table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외래키를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넣는 경우 중복과 부분함수종속성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발생으로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외래키를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개로 줄임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대신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번의 조인으로 테이블을 연결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있도록 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ER Diagram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3298" y="1412776"/>
            <a:ext cx="707074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Relation table schema 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 방법 및 결과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4305300" cy="316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220072" y="1556792"/>
            <a:ext cx="3528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Weak entity ‘package’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Customer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기본키와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복합키로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순환 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Branch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On delete set default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Branch </a:t>
            </a:r>
            <a:r>
              <a:rPr lang="ko-KR" altLang="en-US" dirty="0" err="1" smtClean="0"/>
              <a:t>삭제시</a:t>
            </a:r>
            <a:r>
              <a:rPr lang="en-US" altLang="ko-KR" dirty="0" smtClean="0"/>
              <a:t>, car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branch</a:t>
            </a:r>
            <a:r>
              <a:rPr lang="ko-KR" altLang="en-US" dirty="0" smtClean="0"/>
              <a:t>로 설정됨</a:t>
            </a:r>
            <a:r>
              <a:rPr lang="en-US" altLang="ko-KR" dirty="0" smtClean="0"/>
              <a:t>. Driver</a:t>
            </a:r>
            <a:r>
              <a:rPr lang="ko-KR" altLang="en-US" dirty="0" smtClean="0"/>
              <a:t>의 소속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default branch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CASCADE</a:t>
            </a:r>
          </a:p>
          <a:p>
            <a:r>
              <a:rPr lang="en-US" altLang="ko-KR" dirty="0" smtClean="0"/>
              <a:t>- Car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94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4248472" cy="3816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40768"/>
            <a:ext cx="4355976" cy="53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0" y="1340768"/>
            <a:ext cx="4100491" cy="5273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14" y="1385392"/>
            <a:ext cx="4280648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340768"/>
            <a:ext cx="2758042" cy="2088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352831"/>
            <a:ext cx="2750816" cy="2076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16" y="3861048"/>
            <a:ext cx="2745155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500" y="3879839"/>
            <a:ext cx="2878221" cy="21848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103" y="2578999"/>
            <a:ext cx="3086531" cy="828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672" y="4520331"/>
            <a:ext cx="307789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4118"/>
            <a:ext cx="2880320" cy="2180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264118"/>
            <a:ext cx="2979249" cy="22567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3" y="3547000"/>
            <a:ext cx="3352623" cy="2546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3753849"/>
            <a:ext cx="3088266" cy="2339447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3593990" y="4702351"/>
            <a:ext cx="433669" cy="239776"/>
          </a:xfrm>
          <a:custGeom>
            <a:avLst/>
            <a:gdLst>
              <a:gd name="connsiteX0" fmla="*/ 377072 w 433669"/>
              <a:gd name="connsiteY0" fmla="*/ 226244 h 239776"/>
              <a:gd name="connsiteX1" fmla="*/ 141402 w 433669"/>
              <a:gd name="connsiteY1" fmla="*/ 226244 h 239776"/>
              <a:gd name="connsiteX2" fmla="*/ 113121 w 433669"/>
              <a:gd name="connsiteY2" fmla="*/ 216817 h 239776"/>
              <a:gd name="connsiteX3" fmla="*/ 65987 w 433669"/>
              <a:gd name="connsiteY3" fmla="*/ 207390 h 239776"/>
              <a:gd name="connsiteX4" fmla="*/ 37707 w 433669"/>
              <a:gd name="connsiteY4" fmla="*/ 188536 h 239776"/>
              <a:gd name="connsiteX5" fmla="*/ 0 w 433669"/>
              <a:gd name="connsiteY5" fmla="*/ 131976 h 239776"/>
              <a:gd name="connsiteX6" fmla="*/ 9426 w 433669"/>
              <a:gd name="connsiteY6" fmla="*/ 47134 h 239776"/>
              <a:gd name="connsiteX7" fmla="*/ 37707 w 433669"/>
              <a:gd name="connsiteY7" fmla="*/ 18854 h 239776"/>
              <a:gd name="connsiteX8" fmla="*/ 113121 w 433669"/>
              <a:gd name="connsiteY8" fmla="*/ 0 h 239776"/>
              <a:gd name="connsiteX9" fmla="*/ 320511 w 433669"/>
              <a:gd name="connsiteY9" fmla="*/ 9427 h 239776"/>
              <a:gd name="connsiteX10" fmla="*/ 348791 w 433669"/>
              <a:gd name="connsiteY10" fmla="*/ 18854 h 239776"/>
              <a:gd name="connsiteX11" fmla="*/ 395925 w 433669"/>
              <a:gd name="connsiteY11" fmla="*/ 28281 h 239776"/>
              <a:gd name="connsiteX12" fmla="*/ 395925 w 433669"/>
              <a:gd name="connsiteY12" fmla="*/ 169683 h 239776"/>
              <a:gd name="connsiteX13" fmla="*/ 386499 w 433669"/>
              <a:gd name="connsiteY13" fmla="*/ 197963 h 239776"/>
              <a:gd name="connsiteX14" fmla="*/ 414779 w 433669"/>
              <a:gd name="connsiteY14" fmla="*/ 179110 h 239776"/>
              <a:gd name="connsiteX15" fmla="*/ 433633 w 433669"/>
              <a:gd name="connsiteY15" fmla="*/ 141402 h 2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669" h="239776">
                <a:moveTo>
                  <a:pt x="377072" y="226244"/>
                </a:moveTo>
                <a:cubicBezTo>
                  <a:pt x="274944" y="246668"/>
                  <a:pt x="319596" y="241739"/>
                  <a:pt x="141402" y="226244"/>
                </a:cubicBezTo>
                <a:cubicBezTo>
                  <a:pt x="131502" y="225383"/>
                  <a:pt x="122761" y="219227"/>
                  <a:pt x="113121" y="216817"/>
                </a:cubicBezTo>
                <a:cubicBezTo>
                  <a:pt x="97577" y="212931"/>
                  <a:pt x="81698" y="210532"/>
                  <a:pt x="65987" y="207390"/>
                </a:cubicBezTo>
                <a:cubicBezTo>
                  <a:pt x="56560" y="201105"/>
                  <a:pt x="45168" y="197062"/>
                  <a:pt x="37707" y="188536"/>
                </a:cubicBezTo>
                <a:cubicBezTo>
                  <a:pt x="22786" y="171483"/>
                  <a:pt x="0" y="131976"/>
                  <a:pt x="0" y="131976"/>
                </a:cubicBezTo>
                <a:cubicBezTo>
                  <a:pt x="3142" y="103695"/>
                  <a:pt x="428" y="74128"/>
                  <a:pt x="9426" y="47134"/>
                </a:cubicBezTo>
                <a:cubicBezTo>
                  <a:pt x="13642" y="34487"/>
                  <a:pt x="26614" y="26249"/>
                  <a:pt x="37707" y="18854"/>
                </a:cubicBezTo>
                <a:cubicBezTo>
                  <a:pt x="50131" y="10571"/>
                  <a:pt x="106321" y="1360"/>
                  <a:pt x="113121" y="0"/>
                </a:cubicBezTo>
                <a:cubicBezTo>
                  <a:pt x="182251" y="3142"/>
                  <a:pt x="251530" y="3908"/>
                  <a:pt x="320511" y="9427"/>
                </a:cubicBezTo>
                <a:cubicBezTo>
                  <a:pt x="330416" y="10219"/>
                  <a:pt x="339151" y="16444"/>
                  <a:pt x="348791" y="18854"/>
                </a:cubicBezTo>
                <a:cubicBezTo>
                  <a:pt x="364335" y="22740"/>
                  <a:pt x="380214" y="25139"/>
                  <a:pt x="395925" y="28281"/>
                </a:cubicBezTo>
                <a:cubicBezTo>
                  <a:pt x="435040" y="86951"/>
                  <a:pt x="419828" y="50165"/>
                  <a:pt x="395925" y="169683"/>
                </a:cubicBezTo>
                <a:cubicBezTo>
                  <a:pt x="393976" y="179427"/>
                  <a:pt x="377612" y="193519"/>
                  <a:pt x="386499" y="197963"/>
                </a:cubicBezTo>
                <a:cubicBezTo>
                  <a:pt x="396632" y="203030"/>
                  <a:pt x="405352" y="185394"/>
                  <a:pt x="414779" y="179110"/>
                </a:cubicBezTo>
                <a:cubicBezTo>
                  <a:pt x="435376" y="148214"/>
                  <a:pt x="433633" y="162159"/>
                  <a:pt x="433633" y="14140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195736" y="5301208"/>
            <a:ext cx="301658" cy="59266"/>
          </a:xfrm>
          <a:custGeom>
            <a:avLst/>
            <a:gdLst>
              <a:gd name="connsiteX0" fmla="*/ 0 w 301658"/>
              <a:gd name="connsiteY0" fmla="*/ 18854 h 59266"/>
              <a:gd name="connsiteX1" fmla="*/ 47134 w 301658"/>
              <a:gd name="connsiteY1" fmla="*/ 37707 h 59266"/>
              <a:gd name="connsiteX2" fmla="*/ 207390 w 301658"/>
              <a:gd name="connsiteY2" fmla="*/ 18854 h 59266"/>
              <a:gd name="connsiteX3" fmla="*/ 245097 w 301658"/>
              <a:gd name="connsiteY3" fmla="*/ 28280 h 59266"/>
              <a:gd name="connsiteX4" fmla="*/ 292231 w 301658"/>
              <a:gd name="connsiteY4" fmla="*/ 47134 h 59266"/>
              <a:gd name="connsiteX5" fmla="*/ 301658 w 301658"/>
              <a:gd name="connsiteY5" fmla="*/ 0 h 5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658" h="59266">
                <a:moveTo>
                  <a:pt x="0" y="18854"/>
                </a:moveTo>
                <a:cubicBezTo>
                  <a:pt x="15711" y="25138"/>
                  <a:pt x="30245" y="36652"/>
                  <a:pt x="47134" y="37707"/>
                </a:cubicBezTo>
                <a:cubicBezTo>
                  <a:pt x="87701" y="40242"/>
                  <a:pt x="161842" y="26445"/>
                  <a:pt x="207390" y="18854"/>
                </a:cubicBezTo>
                <a:cubicBezTo>
                  <a:pt x="219959" y="21996"/>
                  <a:pt x="234980" y="20187"/>
                  <a:pt x="245097" y="28280"/>
                </a:cubicBezTo>
                <a:cubicBezTo>
                  <a:pt x="286957" y="61768"/>
                  <a:pt x="207939" y="68208"/>
                  <a:pt x="292231" y="47134"/>
                </a:cubicBezTo>
                <a:lnTo>
                  <a:pt x="301658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5256854"/>
            <a:ext cx="209579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298</Words>
  <Application>Microsoft Office PowerPoint</Application>
  <PresentationFormat>화면 슬라이드 쇼(4:3)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sejong404</dc:creator>
  <cp:lastModifiedBy>신민기</cp:lastModifiedBy>
  <cp:revision>35</cp:revision>
  <dcterms:created xsi:type="dcterms:W3CDTF">2016-05-09T04:24:25Z</dcterms:created>
  <dcterms:modified xsi:type="dcterms:W3CDTF">2023-06-06T14:34:00Z</dcterms:modified>
</cp:coreProperties>
</file>