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4"/>
  </p:sldMasterIdLst>
  <p:notesMasterIdLst>
    <p:notesMasterId r:id="rId29"/>
  </p:notesMasterIdLst>
  <p:sldIdLst>
    <p:sldId id="256" r:id="rId5"/>
    <p:sldId id="258" r:id="rId6"/>
    <p:sldId id="259" r:id="rId7"/>
    <p:sldId id="260"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266" r:id="rId28"/>
  </p:sldIdLst>
  <p:sldSz cx="9144000" cy="5143500" type="screen16x9"/>
  <p:notesSz cx="6858000" cy="9144000"/>
  <p:embeddedFontLst>
    <p:embeddedFont>
      <p:font typeface="Abel" panose="02000506030000020004" pitchFamily="2" charset="0"/>
      <p:regular r:id="rId30"/>
    </p:embeddedFont>
    <p:embeddedFont>
      <p:font typeface="Barlow Semi Condensed" panose="00000506000000000000" pitchFamily="2" charset="0"/>
      <p:regular r:id="rId31"/>
      <p:bold r:id="rId32"/>
      <p:italic r:id="rId33"/>
      <p:boldItalic r:id="rId34"/>
    </p:embeddedFont>
    <p:embeddedFont>
      <p:font typeface="Barlow Semi Condensed Medium" panose="00000606000000000000" pitchFamily="2" charset="0"/>
      <p:regular r:id="rId35"/>
      <p:bold r:id="rId36"/>
      <p:italic r:id="rId37"/>
      <p:boldItalic r:id="rId38"/>
    </p:embeddedFont>
    <p:embeddedFont>
      <p:font typeface="Fjalla One" panose="02000506040000020004" pitchFamily="2"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28943-98EA-4940-BFAA-4D357AC64D85}" v="3" dt="2023-12-26T21:33:07.657"/>
  </p1510:revLst>
</p1510:revInfo>
</file>

<file path=ppt/tableStyles.xml><?xml version="1.0" encoding="utf-8"?>
<a:tblStyleLst xmlns:a="http://schemas.openxmlformats.org/drawingml/2006/main" def="{86A7BDE0-B679-4DE2-BEA2-47847082A344}">
  <a:tblStyle styleId="{86A7BDE0-B679-4DE2-BEA2-47847082A3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763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975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643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04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272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886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355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973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060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92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431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3592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64" r:id="rId8"/>
    <p:sldLayoutId id="2147483673" r:id="rId9"/>
    <p:sldLayoutId id="2147483674"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743556" y="2002536"/>
            <a:ext cx="3264300" cy="179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dirty="0">
                <a:solidFill>
                  <a:schemeClr val="dk2"/>
                </a:solidFill>
              </a:rPr>
              <a:t>Process Scheduler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STCF</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Algorithm Description</a:t>
            </a:r>
            <a:endParaRPr dirty="0"/>
          </a:p>
        </p:txBody>
      </p:sp>
      <p:sp>
        <p:nvSpPr>
          <p:cNvPr id="2178" name="Google Shape;2178;p39"/>
          <p:cNvSpPr txBox="1">
            <a:spLocks noGrp="1"/>
          </p:cNvSpPr>
          <p:nvPr>
            <p:ph type="subTitle" idx="1"/>
          </p:nvPr>
        </p:nvSpPr>
        <p:spPr>
          <a:xfrm>
            <a:off x="1381944" y="3054095"/>
            <a:ext cx="6235510" cy="14694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i="0" dirty="0">
                <a:solidFill>
                  <a:srgbClr val="202124"/>
                </a:solidFill>
                <a:effectLst/>
                <a:latin typeface="Google Sans"/>
              </a:rPr>
              <a:t>The </a:t>
            </a:r>
            <a:r>
              <a:rPr lang="en-GB" b="0" i="0" dirty="0" err="1">
                <a:solidFill>
                  <a:srgbClr val="202124"/>
                </a:solidFill>
                <a:effectLst/>
                <a:latin typeface="Google Sans"/>
              </a:rPr>
              <a:t>Preemptive</a:t>
            </a:r>
            <a:r>
              <a:rPr lang="en-GB" b="0" i="0" dirty="0">
                <a:solidFill>
                  <a:srgbClr val="202124"/>
                </a:solidFill>
                <a:effectLst/>
                <a:latin typeface="Google Sans"/>
              </a:rPr>
              <a:t> version of Shortest Job First(SJF) scheduling is known as Shortest Remaining Time First (SRTF). With the help of the SRTF algorithm, </a:t>
            </a:r>
            <a:r>
              <a:rPr lang="en-GB" b="0" i="0" dirty="0">
                <a:solidFill>
                  <a:srgbClr val="040C28"/>
                </a:solidFill>
                <a:effectLst/>
                <a:latin typeface="Google Sans"/>
              </a:rPr>
              <a:t>the process having the smallest amount of time remaining until completion is selected first to execute</a:t>
            </a:r>
            <a:endParaRPr lang="en-GB"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8167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C0EDB5D-4078-5A40-D5B6-692BFE929F71}"/>
              </a:ext>
            </a:extLst>
          </p:cNvPr>
          <p:cNvSpPr>
            <a:spLocks noGrp="1"/>
          </p:cNvSpPr>
          <p:nvPr>
            <p:ph type="title"/>
          </p:nvPr>
        </p:nvSpPr>
        <p:spPr/>
        <p:txBody>
          <a:bodyPr/>
          <a:lstStyle/>
          <a:p>
            <a:r>
              <a:rPr lang="en-US" dirty="0"/>
              <a:t>Simulator Output</a:t>
            </a:r>
            <a:endParaRPr lang="en-AE" dirty="0"/>
          </a:p>
        </p:txBody>
      </p:sp>
      <p:pic>
        <p:nvPicPr>
          <p:cNvPr id="15" name="Picture 14">
            <a:extLst>
              <a:ext uri="{FF2B5EF4-FFF2-40B4-BE49-F238E27FC236}">
                <a16:creationId xmlns:a16="http://schemas.microsoft.com/office/drawing/2014/main" id="{2CCA602E-0E54-883C-AF01-9E9531FC59E4}"/>
              </a:ext>
            </a:extLst>
          </p:cNvPr>
          <p:cNvPicPr>
            <a:picLocks noChangeAspect="1"/>
          </p:cNvPicPr>
          <p:nvPr/>
        </p:nvPicPr>
        <p:blipFill>
          <a:blip r:embed="rId2"/>
          <a:srcRect/>
          <a:stretch/>
        </p:blipFill>
        <p:spPr>
          <a:xfrm>
            <a:off x="648249" y="1825896"/>
            <a:ext cx="4366540" cy="1741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8F5F592D-57A1-827D-9F14-97D409EB7E17}"/>
              </a:ext>
            </a:extLst>
          </p:cNvPr>
          <p:cNvPicPr>
            <a:picLocks noChangeAspect="1"/>
          </p:cNvPicPr>
          <p:nvPr/>
        </p:nvPicPr>
        <p:blipFill>
          <a:blip r:embed="rId3"/>
          <a:srcRect/>
          <a:stretch/>
        </p:blipFill>
        <p:spPr>
          <a:xfrm>
            <a:off x="5186892" y="1825897"/>
            <a:ext cx="3296170" cy="17410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592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RR</a:t>
            </a: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02169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RR</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Algorithm Description</a:t>
            </a:r>
            <a:endParaRPr dirty="0"/>
          </a:p>
        </p:txBody>
      </p:sp>
      <p:sp>
        <p:nvSpPr>
          <p:cNvPr id="2178" name="Google Shape;2178;p39"/>
          <p:cNvSpPr txBox="1">
            <a:spLocks noGrp="1"/>
          </p:cNvSpPr>
          <p:nvPr>
            <p:ph type="subTitle" idx="1"/>
          </p:nvPr>
        </p:nvSpPr>
        <p:spPr>
          <a:xfrm>
            <a:off x="1381944" y="3054095"/>
            <a:ext cx="6235510" cy="14694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i="0" dirty="0">
                <a:solidFill>
                  <a:srgbClr val="374151"/>
                </a:solidFill>
                <a:effectLst/>
                <a:latin typeface="Söhne"/>
              </a:rPr>
              <a:t>Round Robin is a pre-emptive scheduling algorithm used in operating systems. It divides time into fixed intervals called time slices and assigns each process a turn to execute for a specified time. Processes are organized in a circular queue, and if a process's time slice expires, it is moved to the back of the queue, allowing the next process to run. This ensures fair distribution of CPU time among processes, making it suitable for time-sharing systems where responsiveness is crucial</a:t>
            </a:r>
            <a:endParaRPr lang="en-GB"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060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C0EDB5D-4078-5A40-D5B6-692BFE929F71}"/>
              </a:ext>
            </a:extLst>
          </p:cNvPr>
          <p:cNvSpPr>
            <a:spLocks noGrp="1"/>
          </p:cNvSpPr>
          <p:nvPr>
            <p:ph type="title"/>
          </p:nvPr>
        </p:nvSpPr>
        <p:spPr/>
        <p:txBody>
          <a:bodyPr/>
          <a:lstStyle/>
          <a:p>
            <a:r>
              <a:rPr lang="en-US" dirty="0"/>
              <a:t>Simulator Output</a:t>
            </a:r>
            <a:endParaRPr lang="en-AE" dirty="0"/>
          </a:p>
        </p:txBody>
      </p:sp>
      <p:pic>
        <p:nvPicPr>
          <p:cNvPr id="15" name="Picture 14">
            <a:extLst>
              <a:ext uri="{FF2B5EF4-FFF2-40B4-BE49-F238E27FC236}">
                <a16:creationId xmlns:a16="http://schemas.microsoft.com/office/drawing/2014/main" id="{2CCA602E-0E54-883C-AF01-9E9531FC59E4}"/>
              </a:ext>
            </a:extLst>
          </p:cNvPr>
          <p:cNvPicPr>
            <a:picLocks noChangeAspect="1"/>
          </p:cNvPicPr>
          <p:nvPr/>
        </p:nvPicPr>
        <p:blipFill>
          <a:blip r:embed="rId2"/>
          <a:srcRect/>
          <a:stretch/>
        </p:blipFill>
        <p:spPr>
          <a:xfrm>
            <a:off x="648249" y="1918879"/>
            <a:ext cx="4366540" cy="1555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8F5F592D-57A1-827D-9F14-97D409EB7E17}"/>
              </a:ext>
            </a:extLst>
          </p:cNvPr>
          <p:cNvPicPr>
            <a:picLocks noChangeAspect="1"/>
          </p:cNvPicPr>
          <p:nvPr/>
        </p:nvPicPr>
        <p:blipFill>
          <a:blip r:embed="rId3"/>
          <a:srcRect/>
          <a:stretch/>
        </p:blipFill>
        <p:spPr>
          <a:xfrm>
            <a:off x="5390413" y="1901594"/>
            <a:ext cx="3092648" cy="15724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724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Priority</a:t>
            </a: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2441242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2"/>
                </a:solidFill>
                <a:latin typeface="Abel"/>
                <a:ea typeface="Abel"/>
                <a:cs typeface="Abel"/>
                <a:sym typeface="Abel"/>
              </a:rPr>
              <a:t>Priority</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Algorithm Description</a:t>
            </a:r>
            <a:endParaRPr dirty="0"/>
          </a:p>
        </p:txBody>
      </p:sp>
      <p:sp>
        <p:nvSpPr>
          <p:cNvPr id="2178" name="Google Shape;2178;p39"/>
          <p:cNvSpPr txBox="1">
            <a:spLocks noGrp="1"/>
          </p:cNvSpPr>
          <p:nvPr>
            <p:ph type="subTitle" idx="1"/>
          </p:nvPr>
        </p:nvSpPr>
        <p:spPr>
          <a:xfrm>
            <a:off x="1381944" y="3054095"/>
            <a:ext cx="6235510" cy="14694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i="0" dirty="0">
                <a:solidFill>
                  <a:srgbClr val="374151"/>
                </a:solidFill>
                <a:effectLst/>
                <a:latin typeface="Söhne"/>
              </a:rPr>
              <a:t>Priority scheduling is a process scheduling algorithm where each task is assigned a priority, and the task with the highest priority is executed first</a:t>
            </a:r>
            <a:endParaRPr lang="en-GB"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031667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C0EDB5D-4078-5A40-D5B6-692BFE929F71}"/>
              </a:ext>
            </a:extLst>
          </p:cNvPr>
          <p:cNvSpPr>
            <a:spLocks noGrp="1"/>
          </p:cNvSpPr>
          <p:nvPr>
            <p:ph type="title"/>
          </p:nvPr>
        </p:nvSpPr>
        <p:spPr/>
        <p:txBody>
          <a:bodyPr/>
          <a:lstStyle/>
          <a:p>
            <a:r>
              <a:rPr lang="en-US" dirty="0"/>
              <a:t>Simulator Output</a:t>
            </a:r>
            <a:endParaRPr lang="en-AE" dirty="0"/>
          </a:p>
        </p:txBody>
      </p:sp>
      <p:pic>
        <p:nvPicPr>
          <p:cNvPr id="15" name="Picture 14">
            <a:extLst>
              <a:ext uri="{FF2B5EF4-FFF2-40B4-BE49-F238E27FC236}">
                <a16:creationId xmlns:a16="http://schemas.microsoft.com/office/drawing/2014/main" id="{2CCA602E-0E54-883C-AF01-9E9531FC59E4}"/>
              </a:ext>
            </a:extLst>
          </p:cNvPr>
          <p:cNvPicPr>
            <a:picLocks noChangeAspect="1"/>
          </p:cNvPicPr>
          <p:nvPr/>
        </p:nvPicPr>
        <p:blipFill>
          <a:blip r:embed="rId2"/>
          <a:srcRect/>
          <a:stretch/>
        </p:blipFill>
        <p:spPr>
          <a:xfrm>
            <a:off x="663156" y="1226151"/>
            <a:ext cx="4128908" cy="1555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8F5F592D-57A1-827D-9F14-97D409EB7E17}"/>
              </a:ext>
            </a:extLst>
          </p:cNvPr>
          <p:cNvPicPr>
            <a:picLocks noChangeAspect="1"/>
          </p:cNvPicPr>
          <p:nvPr/>
        </p:nvPicPr>
        <p:blipFill>
          <a:blip r:embed="rId3"/>
          <a:srcRect/>
          <a:stretch/>
        </p:blipFill>
        <p:spPr>
          <a:xfrm>
            <a:off x="5142035" y="1226150"/>
            <a:ext cx="3419595" cy="15551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F9E3F6E0-7F1B-D288-FFCD-8A8359A11538}"/>
              </a:ext>
            </a:extLst>
          </p:cNvPr>
          <p:cNvPicPr>
            <a:picLocks noChangeAspect="1"/>
          </p:cNvPicPr>
          <p:nvPr/>
        </p:nvPicPr>
        <p:blipFill>
          <a:blip r:embed="rId4"/>
          <a:stretch>
            <a:fillRect/>
          </a:stretch>
        </p:blipFill>
        <p:spPr>
          <a:xfrm>
            <a:off x="2127805" y="3120393"/>
            <a:ext cx="5328518" cy="1035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9074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MLFQ</a:t>
            </a: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184494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2"/>
                </a:solidFill>
                <a:latin typeface="Abel"/>
                <a:ea typeface="Abel"/>
                <a:cs typeface="Abel"/>
                <a:sym typeface="Abel"/>
              </a:rPr>
              <a:t>MLFQ</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Algorithm Description</a:t>
            </a:r>
            <a:endParaRPr dirty="0"/>
          </a:p>
        </p:txBody>
      </p:sp>
      <p:sp>
        <p:nvSpPr>
          <p:cNvPr id="2178" name="Google Shape;2178;p39"/>
          <p:cNvSpPr txBox="1">
            <a:spLocks noGrp="1"/>
          </p:cNvSpPr>
          <p:nvPr>
            <p:ph type="subTitle" idx="1"/>
          </p:nvPr>
        </p:nvSpPr>
        <p:spPr>
          <a:xfrm>
            <a:off x="1381944" y="3054095"/>
            <a:ext cx="6235510" cy="14694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i="0" dirty="0">
                <a:solidFill>
                  <a:srgbClr val="374151"/>
                </a:solidFill>
                <a:effectLst/>
                <a:latin typeface="Söhne"/>
              </a:rPr>
              <a:t>Multi-Level Feedback Queue (MLFQ) is a dynamic scheduling algorithm used in operating systems. It manages processes by organizing them into multiple priority queues, with higher-priority queues having shorter time quanta. Processes start in the highest-priority queue and are adjusted dynamically based on their </a:t>
            </a:r>
            <a:r>
              <a:rPr lang="en-GB" b="0" i="0" dirty="0" err="1">
                <a:solidFill>
                  <a:srgbClr val="374151"/>
                </a:solidFill>
                <a:effectLst/>
                <a:latin typeface="Söhne"/>
              </a:rPr>
              <a:t>behavior</a:t>
            </a:r>
            <a:r>
              <a:rPr lang="en-GB" b="0" i="0" dirty="0">
                <a:solidFill>
                  <a:srgbClr val="374151"/>
                </a:solidFill>
                <a:effectLst/>
                <a:latin typeface="Söhne"/>
              </a:rPr>
              <a:t>. If a process uses its entire time quantum, it is demoted to a lower-priority queue.</a:t>
            </a:r>
            <a:endParaRPr lang="en-GB"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26838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4571291" y="2048513"/>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234801"/>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117431"/>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062065"/>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005176"/>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9" name="Google Shape;2139;p37"/>
          <p:cNvSpPr txBox="1">
            <a:spLocks noGrp="1"/>
          </p:cNvSpPr>
          <p:nvPr>
            <p:ph type="subTitle" idx="2"/>
          </p:nvPr>
        </p:nvSpPr>
        <p:spPr>
          <a:xfrm>
            <a:off x="1664208" y="425093"/>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First Come First Served</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141629"/>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FCFS</a:t>
            </a:r>
            <a:endParaRPr dirty="0"/>
          </a:p>
        </p:txBody>
      </p:sp>
      <p:sp>
        <p:nvSpPr>
          <p:cNvPr id="2141" name="Google Shape;2141;p37"/>
          <p:cNvSpPr txBox="1">
            <a:spLocks noGrp="1"/>
          </p:cNvSpPr>
          <p:nvPr>
            <p:ph type="subTitle" idx="3"/>
          </p:nvPr>
        </p:nvSpPr>
        <p:spPr>
          <a:xfrm>
            <a:off x="1664208" y="975731"/>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SJF</a:t>
            </a:r>
            <a:endParaRPr dirty="0"/>
          </a:p>
        </p:txBody>
      </p:sp>
      <p:sp>
        <p:nvSpPr>
          <p:cNvPr id="2142" name="Google Shape;2142;p37"/>
          <p:cNvSpPr txBox="1">
            <a:spLocks noGrp="1"/>
          </p:cNvSpPr>
          <p:nvPr>
            <p:ph type="subTitle" idx="4"/>
          </p:nvPr>
        </p:nvSpPr>
        <p:spPr>
          <a:xfrm>
            <a:off x="1664208" y="1259195"/>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Shortest Job First</a:t>
            </a:r>
          </a:p>
        </p:txBody>
      </p:sp>
      <p:sp>
        <p:nvSpPr>
          <p:cNvPr id="2143" name="Google Shape;2143;p37"/>
          <p:cNvSpPr txBox="1">
            <a:spLocks noGrp="1"/>
          </p:cNvSpPr>
          <p:nvPr>
            <p:ph type="subTitle" idx="5"/>
          </p:nvPr>
        </p:nvSpPr>
        <p:spPr>
          <a:xfrm>
            <a:off x="1664208" y="192154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STCF</a:t>
            </a:r>
            <a:endParaRPr dirty="0"/>
          </a:p>
        </p:txBody>
      </p:sp>
      <p:sp>
        <p:nvSpPr>
          <p:cNvPr id="2144" name="Google Shape;2144;p37"/>
          <p:cNvSpPr txBox="1">
            <a:spLocks noGrp="1"/>
          </p:cNvSpPr>
          <p:nvPr>
            <p:ph type="subTitle" idx="6"/>
          </p:nvPr>
        </p:nvSpPr>
        <p:spPr>
          <a:xfrm>
            <a:off x="1664208" y="220500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Shortest Time To Complete First</a:t>
            </a:r>
          </a:p>
        </p:txBody>
      </p:sp>
      <p:sp>
        <p:nvSpPr>
          <p:cNvPr id="2145" name="Google Shape;2145;p37"/>
          <p:cNvSpPr txBox="1">
            <a:spLocks noGrp="1"/>
          </p:cNvSpPr>
          <p:nvPr>
            <p:ph type="subTitle" idx="7"/>
          </p:nvPr>
        </p:nvSpPr>
        <p:spPr>
          <a:xfrm>
            <a:off x="1664208" y="2865245"/>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RR</a:t>
            </a:r>
            <a:endParaRPr dirty="0"/>
          </a:p>
        </p:txBody>
      </p:sp>
      <p:sp>
        <p:nvSpPr>
          <p:cNvPr id="2146" name="Google Shape;2146;p37"/>
          <p:cNvSpPr txBox="1">
            <a:spLocks noGrp="1"/>
          </p:cNvSpPr>
          <p:nvPr>
            <p:ph type="subTitle" idx="8"/>
          </p:nvPr>
        </p:nvSpPr>
        <p:spPr>
          <a:xfrm>
            <a:off x="1664208" y="3148709"/>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Round Robin</a:t>
            </a:r>
          </a:p>
        </p:txBody>
      </p:sp>
      <p:sp>
        <p:nvSpPr>
          <p:cNvPr id="2147" name="Google Shape;2147;p37"/>
          <p:cNvSpPr txBox="1">
            <a:spLocks noGrp="1"/>
          </p:cNvSpPr>
          <p:nvPr>
            <p:ph type="title" idx="9"/>
          </p:nvPr>
        </p:nvSpPr>
        <p:spPr>
          <a:xfrm>
            <a:off x="813816" y="383604"/>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813816" y="1268339"/>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13816" y="221414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157853"/>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11" name="Google Shape;2130;p37">
            <a:extLst>
              <a:ext uri="{FF2B5EF4-FFF2-40B4-BE49-F238E27FC236}">
                <a16:creationId xmlns:a16="http://schemas.microsoft.com/office/drawing/2014/main" id="{53038195-C9D6-29A6-44BF-1C663AD7D74F}"/>
              </a:ext>
            </a:extLst>
          </p:cNvPr>
          <p:cNvGrpSpPr/>
          <p:nvPr/>
        </p:nvGrpSpPr>
        <p:grpSpPr>
          <a:xfrm>
            <a:off x="726169" y="3935521"/>
            <a:ext cx="635100" cy="734704"/>
            <a:chOff x="731647" y="3806675"/>
            <a:chExt cx="635100" cy="734704"/>
          </a:xfrm>
        </p:grpSpPr>
        <p:grpSp>
          <p:nvGrpSpPr>
            <p:cNvPr id="12" name="Google Shape;2131;p37">
              <a:extLst>
                <a:ext uri="{FF2B5EF4-FFF2-40B4-BE49-F238E27FC236}">
                  <a16:creationId xmlns:a16="http://schemas.microsoft.com/office/drawing/2014/main" id="{DADDA57A-CD05-B870-C8FD-72300C46DC21}"/>
                </a:ext>
              </a:extLst>
            </p:cNvPr>
            <p:cNvGrpSpPr/>
            <p:nvPr/>
          </p:nvGrpSpPr>
          <p:grpSpPr>
            <a:xfrm>
              <a:off x="731647" y="3806675"/>
              <a:ext cx="635100" cy="635100"/>
              <a:chOff x="917231" y="3983097"/>
              <a:chExt cx="635100" cy="635100"/>
            </a:xfrm>
          </p:grpSpPr>
          <p:sp>
            <p:nvSpPr>
              <p:cNvPr id="17" name="Google Shape;2132;p37">
                <a:extLst>
                  <a:ext uri="{FF2B5EF4-FFF2-40B4-BE49-F238E27FC236}">
                    <a16:creationId xmlns:a16="http://schemas.microsoft.com/office/drawing/2014/main" id="{62159456-0A8E-0BB0-BB33-1E972BFB5E70}"/>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33;p37">
                <a:extLst>
                  <a:ext uri="{FF2B5EF4-FFF2-40B4-BE49-F238E27FC236}">
                    <a16:creationId xmlns:a16="http://schemas.microsoft.com/office/drawing/2014/main" id="{BC68AB86-E8D1-4CB6-63F0-4C21178DDCD5}"/>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134;p37">
              <a:extLst>
                <a:ext uri="{FF2B5EF4-FFF2-40B4-BE49-F238E27FC236}">
                  <a16:creationId xmlns:a16="http://schemas.microsoft.com/office/drawing/2014/main" id="{813AB5BD-9EF5-7A96-4798-9CD98F78CAE7}"/>
                </a:ext>
              </a:extLst>
            </p:cNvPr>
            <p:cNvGrpSpPr/>
            <p:nvPr/>
          </p:nvGrpSpPr>
          <p:grpSpPr>
            <a:xfrm>
              <a:off x="961679" y="4514379"/>
              <a:ext cx="175013" cy="27000"/>
              <a:chOff x="5662375" y="212375"/>
              <a:chExt cx="175013" cy="27000"/>
            </a:xfrm>
          </p:grpSpPr>
          <p:sp>
            <p:nvSpPr>
              <p:cNvPr id="14" name="Google Shape;2135;p37">
                <a:extLst>
                  <a:ext uri="{FF2B5EF4-FFF2-40B4-BE49-F238E27FC236}">
                    <a16:creationId xmlns:a16="http://schemas.microsoft.com/office/drawing/2014/main" id="{456DD899-09A9-5D33-C86A-D6168728DB3A}"/>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 name="Google Shape;2136;p37">
                <a:extLst>
                  <a:ext uri="{FF2B5EF4-FFF2-40B4-BE49-F238E27FC236}">
                    <a16:creationId xmlns:a16="http://schemas.microsoft.com/office/drawing/2014/main" id="{48CBCA98-B516-8B01-E54E-9913DDCE45E3}"/>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 name="Google Shape;2137;p37">
                <a:extLst>
                  <a:ext uri="{FF2B5EF4-FFF2-40B4-BE49-F238E27FC236}">
                    <a16:creationId xmlns:a16="http://schemas.microsoft.com/office/drawing/2014/main" id="{6EFF6406-5CF8-DB64-C756-7D0A795ED3BB}"/>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9" name="Google Shape;2145;p37">
            <a:extLst>
              <a:ext uri="{FF2B5EF4-FFF2-40B4-BE49-F238E27FC236}">
                <a16:creationId xmlns:a16="http://schemas.microsoft.com/office/drawing/2014/main" id="{3CF3C85A-DBF1-0705-3A9F-3D2EBECA7FB1}"/>
              </a:ext>
            </a:extLst>
          </p:cNvPr>
          <p:cNvSpPr txBox="1">
            <a:spLocks/>
          </p:cNvSpPr>
          <p:nvPr/>
        </p:nvSpPr>
        <p:spPr>
          <a:xfrm>
            <a:off x="1658730" y="3795590"/>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t>Priority</a:t>
            </a:r>
          </a:p>
          <a:p>
            <a:pPr>
              <a:lnSpc>
                <a:spcPct val="115000"/>
              </a:lnSpc>
            </a:pPr>
            <a:endParaRPr lang="en-US" dirty="0"/>
          </a:p>
        </p:txBody>
      </p:sp>
      <p:sp>
        <p:nvSpPr>
          <p:cNvPr id="20" name="Google Shape;2146;p37">
            <a:extLst>
              <a:ext uri="{FF2B5EF4-FFF2-40B4-BE49-F238E27FC236}">
                <a16:creationId xmlns:a16="http://schemas.microsoft.com/office/drawing/2014/main" id="{9997EFF8-28F4-0C2D-CDB8-374168996B6D}"/>
              </a:ext>
            </a:extLst>
          </p:cNvPr>
          <p:cNvSpPr txBox="1">
            <a:spLocks/>
          </p:cNvSpPr>
          <p:nvPr/>
        </p:nvSpPr>
        <p:spPr>
          <a:xfrm>
            <a:off x="1658730" y="4079054"/>
            <a:ext cx="26151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GB" dirty="0"/>
              <a:t>Non </a:t>
            </a:r>
            <a:r>
              <a:rPr lang="en-GB" dirty="0" err="1"/>
              <a:t>Preemptive</a:t>
            </a:r>
            <a:r>
              <a:rPr lang="en-GB" dirty="0"/>
              <a:t> Priority</a:t>
            </a:r>
          </a:p>
        </p:txBody>
      </p:sp>
      <p:sp>
        <p:nvSpPr>
          <p:cNvPr id="21" name="Google Shape;2150;p37">
            <a:extLst>
              <a:ext uri="{FF2B5EF4-FFF2-40B4-BE49-F238E27FC236}">
                <a16:creationId xmlns:a16="http://schemas.microsoft.com/office/drawing/2014/main" id="{56FEF5EF-0F58-9BE5-AA48-31029837DCDE}"/>
              </a:ext>
            </a:extLst>
          </p:cNvPr>
          <p:cNvSpPr txBox="1">
            <a:spLocks/>
          </p:cNvSpPr>
          <p:nvPr/>
        </p:nvSpPr>
        <p:spPr>
          <a:xfrm>
            <a:off x="808338" y="408819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05</a:t>
            </a:r>
          </a:p>
        </p:txBody>
      </p:sp>
      <p:grpSp>
        <p:nvGrpSpPr>
          <p:cNvPr id="22" name="Google Shape;2130;p37">
            <a:extLst>
              <a:ext uri="{FF2B5EF4-FFF2-40B4-BE49-F238E27FC236}">
                <a16:creationId xmlns:a16="http://schemas.microsoft.com/office/drawing/2014/main" id="{ADDA4F90-C1C8-A572-3226-64FDAD0C6DA3}"/>
              </a:ext>
            </a:extLst>
          </p:cNvPr>
          <p:cNvGrpSpPr/>
          <p:nvPr/>
        </p:nvGrpSpPr>
        <p:grpSpPr>
          <a:xfrm>
            <a:off x="4011772" y="243668"/>
            <a:ext cx="635100" cy="734704"/>
            <a:chOff x="731647" y="3806675"/>
            <a:chExt cx="635100" cy="734704"/>
          </a:xfrm>
        </p:grpSpPr>
        <p:grpSp>
          <p:nvGrpSpPr>
            <p:cNvPr id="23" name="Google Shape;2131;p37">
              <a:extLst>
                <a:ext uri="{FF2B5EF4-FFF2-40B4-BE49-F238E27FC236}">
                  <a16:creationId xmlns:a16="http://schemas.microsoft.com/office/drawing/2014/main" id="{D9813E5B-4C7E-6111-D086-62ADE458EC15}"/>
                </a:ext>
              </a:extLst>
            </p:cNvPr>
            <p:cNvGrpSpPr/>
            <p:nvPr/>
          </p:nvGrpSpPr>
          <p:grpSpPr>
            <a:xfrm>
              <a:off x="731647" y="3806675"/>
              <a:ext cx="635100" cy="635100"/>
              <a:chOff x="917231" y="3983097"/>
              <a:chExt cx="635100" cy="635100"/>
            </a:xfrm>
          </p:grpSpPr>
          <p:sp>
            <p:nvSpPr>
              <p:cNvPr id="28" name="Google Shape;2132;p37">
                <a:extLst>
                  <a:ext uri="{FF2B5EF4-FFF2-40B4-BE49-F238E27FC236}">
                    <a16:creationId xmlns:a16="http://schemas.microsoft.com/office/drawing/2014/main" id="{325A2982-FA9F-7C65-CBEA-4A5CAA9193FA}"/>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33;p37">
                <a:extLst>
                  <a:ext uri="{FF2B5EF4-FFF2-40B4-BE49-F238E27FC236}">
                    <a16:creationId xmlns:a16="http://schemas.microsoft.com/office/drawing/2014/main" id="{E74D1C35-F82E-058A-4C75-9CCF331AC73A}"/>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134;p37">
              <a:extLst>
                <a:ext uri="{FF2B5EF4-FFF2-40B4-BE49-F238E27FC236}">
                  <a16:creationId xmlns:a16="http://schemas.microsoft.com/office/drawing/2014/main" id="{0022146D-6C2C-40D7-8353-8726D4B924CA}"/>
                </a:ext>
              </a:extLst>
            </p:cNvPr>
            <p:cNvGrpSpPr/>
            <p:nvPr/>
          </p:nvGrpSpPr>
          <p:grpSpPr>
            <a:xfrm>
              <a:off x="961679" y="4514379"/>
              <a:ext cx="175013" cy="27000"/>
              <a:chOff x="5662375" y="212375"/>
              <a:chExt cx="175013" cy="27000"/>
            </a:xfrm>
          </p:grpSpPr>
          <p:sp>
            <p:nvSpPr>
              <p:cNvPr id="25" name="Google Shape;2135;p37">
                <a:extLst>
                  <a:ext uri="{FF2B5EF4-FFF2-40B4-BE49-F238E27FC236}">
                    <a16:creationId xmlns:a16="http://schemas.microsoft.com/office/drawing/2014/main" id="{393108A5-2732-745F-5D88-A13B75FEEEC6}"/>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 name="Google Shape;2136;p37">
                <a:extLst>
                  <a:ext uri="{FF2B5EF4-FFF2-40B4-BE49-F238E27FC236}">
                    <a16:creationId xmlns:a16="http://schemas.microsoft.com/office/drawing/2014/main" id="{137D8477-5434-DB08-B635-06286A8B8EA6}"/>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 name="Google Shape;2137;p37">
                <a:extLst>
                  <a:ext uri="{FF2B5EF4-FFF2-40B4-BE49-F238E27FC236}">
                    <a16:creationId xmlns:a16="http://schemas.microsoft.com/office/drawing/2014/main" id="{062EE965-4911-5AC6-8957-8A23C163D50A}"/>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30" name="Google Shape;2145;p37">
            <a:extLst>
              <a:ext uri="{FF2B5EF4-FFF2-40B4-BE49-F238E27FC236}">
                <a16:creationId xmlns:a16="http://schemas.microsoft.com/office/drawing/2014/main" id="{67ABB190-7325-1D1F-362E-F3451F080D22}"/>
              </a:ext>
            </a:extLst>
          </p:cNvPr>
          <p:cNvSpPr txBox="1">
            <a:spLocks/>
          </p:cNvSpPr>
          <p:nvPr/>
        </p:nvSpPr>
        <p:spPr>
          <a:xfrm>
            <a:off x="4944333" y="103737"/>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t>MLFQ</a:t>
            </a:r>
          </a:p>
        </p:txBody>
      </p:sp>
      <p:sp>
        <p:nvSpPr>
          <p:cNvPr id="31" name="Google Shape;2146;p37">
            <a:extLst>
              <a:ext uri="{FF2B5EF4-FFF2-40B4-BE49-F238E27FC236}">
                <a16:creationId xmlns:a16="http://schemas.microsoft.com/office/drawing/2014/main" id="{38F76EE0-1C42-BF67-C585-220BA4E4AD84}"/>
              </a:ext>
            </a:extLst>
          </p:cNvPr>
          <p:cNvSpPr txBox="1">
            <a:spLocks/>
          </p:cNvSpPr>
          <p:nvPr/>
        </p:nvSpPr>
        <p:spPr>
          <a:xfrm>
            <a:off x="4944333" y="387201"/>
            <a:ext cx="26151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GB" dirty="0"/>
              <a:t>Multilevel Feedback Queue</a:t>
            </a:r>
          </a:p>
        </p:txBody>
      </p:sp>
      <p:sp>
        <p:nvSpPr>
          <p:cNvPr id="32" name="Google Shape;2150;p37">
            <a:extLst>
              <a:ext uri="{FF2B5EF4-FFF2-40B4-BE49-F238E27FC236}">
                <a16:creationId xmlns:a16="http://schemas.microsoft.com/office/drawing/2014/main" id="{861C7E05-D462-0F82-5B1C-B62E38CF940E}"/>
              </a:ext>
            </a:extLst>
          </p:cNvPr>
          <p:cNvSpPr txBox="1">
            <a:spLocks/>
          </p:cNvSpPr>
          <p:nvPr/>
        </p:nvSpPr>
        <p:spPr>
          <a:xfrm>
            <a:off x="4093941" y="396345"/>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06</a:t>
            </a:r>
          </a:p>
        </p:txBody>
      </p:sp>
      <p:grpSp>
        <p:nvGrpSpPr>
          <p:cNvPr id="33" name="Google Shape;2130;p37">
            <a:extLst>
              <a:ext uri="{FF2B5EF4-FFF2-40B4-BE49-F238E27FC236}">
                <a16:creationId xmlns:a16="http://schemas.microsoft.com/office/drawing/2014/main" id="{42EC8589-1D85-25AE-CE10-92235E8D73B0}"/>
              </a:ext>
            </a:extLst>
          </p:cNvPr>
          <p:cNvGrpSpPr/>
          <p:nvPr/>
        </p:nvGrpSpPr>
        <p:grpSpPr>
          <a:xfrm>
            <a:off x="4022703" y="1109981"/>
            <a:ext cx="635100" cy="734704"/>
            <a:chOff x="731647" y="3806675"/>
            <a:chExt cx="635100" cy="734704"/>
          </a:xfrm>
        </p:grpSpPr>
        <p:grpSp>
          <p:nvGrpSpPr>
            <p:cNvPr id="34" name="Google Shape;2131;p37">
              <a:extLst>
                <a:ext uri="{FF2B5EF4-FFF2-40B4-BE49-F238E27FC236}">
                  <a16:creationId xmlns:a16="http://schemas.microsoft.com/office/drawing/2014/main" id="{98D1A01D-7FAD-7FD2-3EBB-761EB03A8F9A}"/>
                </a:ext>
              </a:extLst>
            </p:cNvPr>
            <p:cNvGrpSpPr/>
            <p:nvPr/>
          </p:nvGrpSpPr>
          <p:grpSpPr>
            <a:xfrm>
              <a:off x="731647" y="3806675"/>
              <a:ext cx="635100" cy="635100"/>
              <a:chOff x="917231" y="3983097"/>
              <a:chExt cx="635100" cy="635100"/>
            </a:xfrm>
          </p:grpSpPr>
          <p:sp>
            <p:nvSpPr>
              <p:cNvPr id="39" name="Google Shape;2132;p37">
                <a:extLst>
                  <a:ext uri="{FF2B5EF4-FFF2-40B4-BE49-F238E27FC236}">
                    <a16:creationId xmlns:a16="http://schemas.microsoft.com/office/drawing/2014/main" id="{6AA75FB5-160A-737B-8857-5BE0E0439820}"/>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33;p37">
                <a:extLst>
                  <a:ext uri="{FF2B5EF4-FFF2-40B4-BE49-F238E27FC236}">
                    <a16:creationId xmlns:a16="http://schemas.microsoft.com/office/drawing/2014/main" id="{F274C40A-6687-5601-4410-3DE666D6A266}"/>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2134;p37">
              <a:extLst>
                <a:ext uri="{FF2B5EF4-FFF2-40B4-BE49-F238E27FC236}">
                  <a16:creationId xmlns:a16="http://schemas.microsoft.com/office/drawing/2014/main" id="{DBBE91E4-D8DF-4CD6-51DF-29FE14807F8A}"/>
                </a:ext>
              </a:extLst>
            </p:cNvPr>
            <p:cNvGrpSpPr/>
            <p:nvPr/>
          </p:nvGrpSpPr>
          <p:grpSpPr>
            <a:xfrm>
              <a:off x="961679" y="4514379"/>
              <a:ext cx="175013" cy="27000"/>
              <a:chOff x="5662375" y="212375"/>
              <a:chExt cx="175013" cy="27000"/>
            </a:xfrm>
          </p:grpSpPr>
          <p:sp>
            <p:nvSpPr>
              <p:cNvPr id="36" name="Google Shape;2135;p37">
                <a:extLst>
                  <a:ext uri="{FF2B5EF4-FFF2-40B4-BE49-F238E27FC236}">
                    <a16:creationId xmlns:a16="http://schemas.microsoft.com/office/drawing/2014/main" id="{939DD387-9D1F-AA78-7EF7-F5618C424D80}"/>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7" name="Google Shape;2136;p37">
                <a:extLst>
                  <a:ext uri="{FF2B5EF4-FFF2-40B4-BE49-F238E27FC236}">
                    <a16:creationId xmlns:a16="http://schemas.microsoft.com/office/drawing/2014/main" id="{5528BC34-0917-575B-BE63-EEFF9E567470}"/>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2137;p37">
                <a:extLst>
                  <a:ext uri="{FF2B5EF4-FFF2-40B4-BE49-F238E27FC236}">
                    <a16:creationId xmlns:a16="http://schemas.microsoft.com/office/drawing/2014/main" id="{F89C4E1A-FE0E-DC85-068A-195C94864423}"/>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41" name="Google Shape;2145;p37">
            <a:extLst>
              <a:ext uri="{FF2B5EF4-FFF2-40B4-BE49-F238E27FC236}">
                <a16:creationId xmlns:a16="http://schemas.microsoft.com/office/drawing/2014/main" id="{6814B777-8C39-E158-A8B8-F4D652F827AF}"/>
              </a:ext>
            </a:extLst>
          </p:cNvPr>
          <p:cNvSpPr txBox="1">
            <a:spLocks/>
          </p:cNvSpPr>
          <p:nvPr/>
        </p:nvSpPr>
        <p:spPr>
          <a:xfrm>
            <a:off x="4955264" y="970050"/>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t>Stride</a:t>
            </a:r>
          </a:p>
        </p:txBody>
      </p:sp>
      <p:sp>
        <p:nvSpPr>
          <p:cNvPr id="42" name="Google Shape;2146;p37">
            <a:extLst>
              <a:ext uri="{FF2B5EF4-FFF2-40B4-BE49-F238E27FC236}">
                <a16:creationId xmlns:a16="http://schemas.microsoft.com/office/drawing/2014/main" id="{FEC9F621-F51E-7A97-BFB5-24B3E7407A0E}"/>
              </a:ext>
            </a:extLst>
          </p:cNvPr>
          <p:cNvSpPr txBox="1">
            <a:spLocks/>
          </p:cNvSpPr>
          <p:nvPr/>
        </p:nvSpPr>
        <p:spPr>
          <a:xfrm>
            <a:off x="4955264" y="1253514"/>
            <a:ext cx="26151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buClr>
                <a:schemeClr val="dk1"/>
              </a:buClr>
              <a:buSzPts val="1100"/>
            </a:pPr>
            <a:r>
              <a:rPr lang="en-GB" dirty="0"/>
              <a:t>Stride Scheduling</a:t>
            </a:r>
          </a:p>
        </p:txBody>
      </p:sp>
      <p:sp>
        <p:nvSpPr>
          <p:cNvPr id="43" name="Google Shape;2150;p37">
            <a:extLst>
              <a:ext uri="{FF2B5EF4-FFF2-40B4-BE49-F238E27FC236}">
                <a16:creationId xmlns:a16="http://schemas.microsoft.com/office/drawing/2014/main" id="{D78629F4-76BF-2E51-A155-19A1E26A2BC0}"/>
              </a:ext>
            </a:extLst>
          </p:cNvPr>
          <p:cNvSpPr txBox="1">
            <a:spLocks/>
          </p:cNvSpPr>
          <p:nvPr/>
        </p:nvSpPr>
        <p:spPr>
          <a:xfrm>
            <a:off x="4104872" y="126265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07</a:t>
            </a:r>
          </a:p>
        </p:txBody>
      </p:sp>
      <p:sp>
        <p:nvSpPr>
          <p:cNvPr id="45" name="Title 44">
            <a:extLst>
              <a:ext uri="{FF2B5EF4-FFF2-40B4-BE49-F238E27FC236}">
                <a16:creationId xmlns:a16="http://schemas.microsoft.com/office/drawing/2014/main" id="{94E27A12-32ED-5FD6-1364-76AF28D5BAB9}"/>
              </a:ext>
            </a:extLst>
          </p:cNvPr>
          <p:cNvSpPr>
            <a:spLocks noGrp="1"/>
          </p:cNvSpPr>
          <p:nvPr>
            <p:ph type="title"/>
          </p:nvPr>
        </p:nvSpPr>
        <p:spPr>
          <a:xfrm>
            <a:off x="6533976" y="1461330"/>
            <a:ext cx="2615100" cy="576000"/>
          </a:xfrm>
        </p:spPr>
        <p:txBody>
          <a:bodyPr/>
          <a:lstStyle/>
          <a:p>
            <a:r>
              <a:rPr lang="en-US" dirty="0"/>
              <a:t>Table of content</a:t>
            </a:r>
            <a:endParaRPr lang="en-A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C0EDB5D-4078-5A40-D5B6-692BFE929F71}"/>
              </a:ext>
            </a:extLst>
          </p:cNvPr>
          <p:cNvSpPr>
            <a:spLocks noGrp="1"/>
          </p:cNvSpPr>
          <p:nvPr>
            <p:ph type="title"/>
          </p:nvPr>
        </p:nvSpPr>
        <p:spPr/>
        <p:txBody>
          <a:bodyPr/>
          <a:lstStyle/>
          <a:p>
            <a:r>
              <a:rPr lang="en-US" dirty="0"/>
              <a:t>Simulator Output</a:t>
            </a:r>
            <a:endParaRPr lang="en-AE" dirty="0"/>
          </a:p>
        </p:txBody>
      </p:sp>
      <p:pic>
        <p:nvPicPr>
          <p:cNvPr id="15" name="Picture 14">
            <a:extLst>
              <a:ext uri="{FF2B5EF4-FFF2-40B4-BE49-F238E27FC236}">
                <a16:creationId xmlns:a16="http://schemas.microsoft.com/office/drawing/2014/main" id="{2CCA602E-0E54-883C-AF01-9E9531FC59E4}"/>
              </a:ext>
            </a:extLst>
          </p:cNvPr>
          <p:cNvPicPr>
            <a:picLocks noChangeAspect="1"/>
          </p:cNvPicPr>
          <p:nvPr/>
        </p:nvPicPr>
        <p:blipFill rotWithShape="1">
          <a:blip r:embed="rId2"/>
          <a:srcRect r="13887"/>
          <a:stretch/>
        </p:blipFill>
        <p:spPr>
          <a:xfrm>
            <a:off x="370977" y="1933113"/>
            <a:ext cx="4367277" cy="1492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8F5F592D-57A1-827D-9F14-97D409EB7E17}"/>
              </a:ext>
            </a:extLst>
          </p:cNvPr>
          <p:cNvPicPr>
            <a:picLocks noChangeAspect="1"/>
          </p:cNvPicPr>
          <p:nvPr/>
        </p:nvPicPr>
        <p:blipFill>
          <a:blip r:embed="rId3"/>
          <a:srcRect/>
          <a:stretch/>
        </p:blipFill>
        <p:spPr>
          <a:xfrm>
            <a:off x="5079857" y="1933114"/>
            <a:ext cx="3551045" cy="14927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1821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Stride</a:t>
            </a: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319662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2"/>
                </a:solidFill>
                <a:latin typeface="Abel"/>
                <a:ea typeface="Abel"/>
                <a:cs typeface="Abel"/>
                <a:sym typeface="Abel"/>
              </a:rPr>
              <a:t>Stride</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Algorithm Description</a:t>
            </a:r>
            <a:endParaRPr dirty="0"/>
          </a:p>
        </p:txBody>
      </p:sp>
      <p:sp>
        <p:nvSpPr>
          <p:cNvPr id="2178" name="Google Shape;2178;p39"/>
          <p:cNvSpPr txBox="1">
            <a:spLocks noGrp="1"/>
          </p:cNvSpPr>
          <p:nvPr>
            <p:ph type="subTitle" idx="1"/>
          </p:nvPr>
        </p:nvSpPr>
        <p:spPr>
          <a:xfrm>
            <a:off x="1381944" y="3054095"/>
            <a:ext cx="6235510" cy="14694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i="0" dirty="0">
                <a:solidFill>
                  <a:srgbClr val="374151"/>
                </a:solidFill>
                <a:effectLst/>
                <a:latin typeface="Söhne"/>
              </a:rPr>
              <a:t>The Stride Scheduling algorithm is a proportional-share scheduling approach in operating systems. It allocates CPU time among processes based on assigned "stride" values, where a lower stride indicates higher priority. Each process's stride is calculated using a formula that includes a pass value and a priority value. The scheduler selects the process with the smallest pass value, ensuring proportional fairness.</a:t>
            </a:r>
            <a:endParaRPr lang="en-GB"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768603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C0EDB5D-4078-5A40-D5B6-692BFE929F71}"/>
              </a:ext>
            </a:extLst>
          </p:cNvPr>
          <p:cNvSpPr>
            <a:spLocks noGrp="1"/>
          </p:cNvSpPr>
          <p:nvPr>
            <p:ph type="title"/>
          </p:nvPr>
        </p:nvSpPr>
        <p:spPr/>
        <p:txBody>
          <a:bodyPr/>
          <a:lstStyle/>
          <a:p>
            <a:r>
              <a:rPr lang="en-US" dirty="0"/>
              <a:t>Simulator Output</a:t>
            </a:r>
            <a:endParaRPr lang="en-AE" dirty="0"/>
          </a:p>
        </p:txBody>
      </p:sp>
      <p:pic>
        <p:nvPicPr>
          <p:cNvPr id="15" name="Picture 14">
            <a:extLst>
              <a:ext uri="{FF2B5EF4-FFF2-40B4-BE49-F238E27FC236}">
                <a16:creationId xmlns:a16="http://schemas.microsoft.com/office/drawing/2014/main" id="{2CCA602E-0E54-883C-AF01-9E9531FC59E4}"/>
              </a:ext>
            </a:extLst>
          </p:cNvPr>
          <p:cNvPicPr>
            <a:picLocks noChangeAspect="1"/>
          </p:cNvPicPr>
          <p:nvPr/>
        </p:nvPicPr>
        <p:blipFill rotWithShape="1">
          <a:blip r:embed="rId2"/>
          <a:srcRect t="4578" b="4578"/>
          <a:stretch/>
        </p:blipFill>
        <p:spPr>
          <a:xfrm>
            <a:off x="370978" y="1212310"/>
            <a:ext cx="4153176" cy="1419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8F5F592D-57A1-827D-9F14-97D409EB7E17}"/>
              </a:ext>
            </a:extLst>
          </p:cNvPr>
          <p:cNvPicPr>
            <a:picLocks noChangeAspect="1"/>
          </p:cNvPicPr>
          <p:nvPr/>
        </p:nvPicPr>
        <p:blipFill>
          <a:blip r:embed="rId3"/>
          <a:srcRect/>
          <a:stretch/>
        </p:blipFill>
        <p:spPr>
          <a:xfrm>
            <a:off x="4966765" y="1212310"/>
            <a:ext cx="3484508" cy="1419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3D9DBA09-8E0F-9D9C-87AB-210392C72F09}"/>
              </a:ext>
            </a:extLst>
          </p:cNvPr>
          <p:cNvPicPr>
            <a:picLocks noChangeAspect="1"/>
          </p:cNvPicPr>
          <p:nvPr/>
        </p:nvPicPr>
        <p:blipFill>
          <a:blip r:embed="rId4"/>
          <a:stretch>
            <a:fillRect/>
          </a:stretch>
        </p:blipFill>
        <p:spPr>
          <a:xfrm>
            <a:off x="1818070" y="2874079"/>
            <a:ext cx="5507860" cy="12724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5241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4" name="Google Shape;3605;p63">
            <a:extLst>
              <a:ext uri="{FF2B5EF4-FFF2-40B4-BE49-F238E27FC236}">
                <a16:creationId xmlns:a16="http://schemas.microsoft.com/office/drawing/2014/main" id="{A1E5A750-DA69-E885-E850-B02646693C48}"/>
              </a:ext>
            </a:extLst>
          </p:cNvPr>
          <p:cNvSpPr txBox="1">
            <a:spLocks noGrp="1"/>
          </p:cNvSpPr>
          <p:nvPr>
            <p:ph type="title"/>
          </p:nvPr>
        </p:nvSpPr>
        <p:spPr>
          <a:xfrm>
            <a:off x="2105425" y="1776430"/>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7200" dirty="0"/>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FCFS</a:t>
            </a: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FCFS</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Algorithm Description</a:t>
            </a:r>
            <a:endParaRPr dirty="0"/>
          </a:p>
        </p:txBody>
      </p:sp>
      <p:sp>
        <p:nvSpPr>
          <p:cNvPr id="2178" name="Google Shape;2178;p39"/>
          <p:cNvSpPr txBox="1">
            <a:spLocks noGrp="1"/>
          </p:cNvSpPr>
          <p:nvPr>
            <p:ph type="subTitle" idx="1"/>
          </p:nvPr>
        </p:nvSpPr>
        <p:spPr>
          <a:xfrm>
            <a:off x="1381944" y="3054096"/>
            <a:ext cx="6235510"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Barlow Semi Condensed"/>
                <a:ea typeface="Barlow Semi Condensed"/>
                <a:cs typeface="Barlow Semi Condensed"/>
                <a:sym typeface="Barlow Semi Condensed"/>
              </a:rPr>
              <a:t>FCFS (First-Come-First-Serve) scheduling is a basic process management algorithm used in operating systems. It prioritizes processes based on their arrival time, with the first-arrived process being the first to be executed. Processes are placed in a ready queue, and the one at the front is selected for execution. After completion, a process is removed, and the next one in the queue is scheduled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C0EDB5D-4078-5A40-D5B6-692BFE929F71}"/>
              </a:ext>
            </a:extLst>
          </p:cNvPr>
          <p:cNvSpPr>
            <a:spLocks noGrp="1"/>
          </p:cNvSpPr>
          <p:nvPr>
            <p:ph type="title"/>
          </p:nvPr>
        </p:nvSpPr>
        <p:spPr/>
        <p:txBody>
          <a:bodyPr/>
          <a:lstStyle/>
          <a:p>
            <a:r>
              <a:rPr lang="en-US" dirty="0"/>
              <a:t>Simulator Output</a:t>
            </a:r>
            <a:endParaRPr lang="en-AE" dirty="0"/>
          </a:p>
        </p:txBody>
      </p:sp>
      <p:pic>
        <p:nvPicPr>
          <p:cNvPr id="15" name="Picture 14">
            <a:extLst>
              <a:ext uri="{FF2B5EF4-FFF2-40B4-BE49-F238E27FC236}">
                <a16:creationId xmlns:a16="http://schemas.microsoft.com/office/drawing/2014/main" id="{2CCA602E-0E54-883C-AF01-9E9531FC59E4}"/>
              </a:ext>
            </a:extLst>
          </p:cNvPr>
          <p:cNvPicPr>
            <a:picLocks noChangeAspect="1"/>
          </p:cNvPicPr>
          <p:nvPr/>
        </p:nvPicPr>
        <p:blipFill>
          <a:blip r:embed="rId2"/>
          <a:stretch>
            <a:fillRect/>
          </a:stretch>
        </p:blipFill>
        <p:spPr>
          <a:xfrm>
            <a:off x="648249" y="1686836"/>
            <a:ext cx="4366540" cy="17698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8F5F592D-57A1-827D-9F14-97D409EB7E17}"/>
              </a:ext>
            </a:extLst>
          </p:cNvPr>
          <p:cNvPicPr>
            <a:picLocks noChangeAspect="1"/>
          </p:cNvPicPr>
          <p:nvPr/>
        </p:nvPicPr>
        <p:blipFill>
          <a:blip r:embed="rId3"/>
          <a:stretch>
            <a:fillRect/>
          </a:stretch>
        </p:blipFill>
        <p:spPr>
          <a:xfrm>
            <a:off x="5547010" y="1662043"/>
            <a:ext cx="2936051" cy="18194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790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SJF</a:t>
            </a: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55542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SJF</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Algorithm Description</a:t>
            </a:r>
            <a:endParaRPr dirty="0"/>
          </a:p>
        </p:txBody>
      </p:sp>
      <p:sp>
        <p:nvSpPr>
          <p:cNvPr id="2178" name="Google Shape;2178;p39"/>
          <p:cNvSpPr txBox="1">
            <a:spLocks noGrp="1"/>
          </p:cNvSpPr>
          <p:nvPr>
            <p:ph type="subTitle" idx="1"/>
          </p:nvPr>
        </p:nvSpPr>
        <p:spPr>
          <a:xfrm>
            <a:off x="1381944" y="3054095"/>
            <a:ext cx="6235510" cy="14694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Barlow Semi Condensed"/>
                <a:ea typeface="Barlow Semi Condensed"/>
                <a:cs typeface="Barlow Semi Condensed"/>
                <a:sym typeface="Barlow Semi Condensed"/>
              </a:rPr>
              <a:t>SJF (Shortest Job First) is a scheduling algorithm where processes are executed based on their shortest burst time. The process with the shortest burst time is given priority, resulting in minimized waiting and turnaround times. While efficient, predicting exact burst times can be challenging.</a:t>
            </a:r>
          </a:p>
        </p:txBody>
      </p:sp>
    </p:spTree>
    <p:extLst>
      <p:ext uri="{BB962C8B-B14F-4D97-AF65-F5344CB8AC3E}">
        <p14:creationId xmlns:p14="http://schemas.microsoft.com/office/powerpoint/2010/main" val="392321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C0EDB5D-4078-5A40-D5B6-692BFE929F71}"/>
              </a:ext>
            </a:extLst>
          </p:cNvPr>
          <p:cNvSpPr>
            <a:spLocks noGrp="1"/>
          </p:cNvSpPr>
          <p:nvPr>
            <p:ph type="title"/>
          </p:nvPr>
        </p:nvSpPr>
        <p:spPr/>
        <p:txBody>
          <a:bodyPr/>
          <a:lstStyle/>
          <a:p>
            <a:r>
              <a:rPr lang="en-US" dirty="0"/>
              <a:t>Simulator Output</a:t>
            </a:r>
            <a:endParaRPr lang="en-AE" dirty="0"/>
          </a:p>
        </p:txBody>
      </p:sp>
      <p:pic>
        <p:nvPicPr>
          <p:cNvPr id="15" name="Picture 14">
            <a:extLst>
              <a:ext uri="{FF2B5EF4-FFF2-40B4-BE49-F238E27FC236}">
                <a16:creationId xmlns:a16="http://schemas.microsoft.com/office/drawing/2014/main" id="{2CCA602E-0E54-883C-AF01-9E9531FC59E4}"/>
              </a:ext>
            </a:extLst>
          </p:cNvPr>
          <p:cNvPicPr>
            <a:picLocks noChangeAspect="1"/>
          </p:cNvPicPr>
          <p:nvPr/>
        </p:nvPicPr>
        <p:blipFill>
          <a:blip r:embed="rId2"/>
          <a:srcRect/>
          <a:stretch/>
        </p:blipFill>
        <p:spPr>
          <a:xfrm>
            <a:off x="648249" y="1055021"/>
            <a:ext cx="4366540" cy="17588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8F5F592D-57A1-827D-9F14-97D409EB7E17}"/>
              </a:ext>
            </a:extLst>
          </p:cNvPr>
          <p:cNvPicPr>
            <a:picLocks noChangeAspect="1"/>
          </p:cNvPicPr>
          <p:nvPr/>
        </p:nvPicPr>
        <p:blipFill>
          <a:blip r:embed="rId3"/>
          <a:srcRect/>
          <a:stretch/>
        </p:blipFill>
        <p:spPr>
          <a:xfrm>
            <a:off x="5547010" y="1082624"/>
            <a:ext cx="2936051" cy="17036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5922023C-7A46-A5A4-658F-105D8BB70337}"/>
              </a:ext>
            </a:extLst>
          </p:cNvPr>
          <p:cNvPicPr>
            <a:picLocks noChangeAspect="1"/>
          </p:cNvPicPr>
          <p:nvPr/>
        </p:nvPicPr>
        <p:blipFill>
          <a:blip r:embed="rId4"/>
          <a:stretch>
            <a:fillRect/>
          </a:stretch>
        </p:blipFill>
        <p:spPr>
          <a:xfrm>
            <a:off x="2176271" y="3141074"/>
            <a:ext cx="4791457" cy="10851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838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STCF</a:t>
            </a: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247728615"/>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486B231DE8DD45AA32B1B9EDF3B607" ma:contentTypeVersion="13" ma:contentTypeDescription="Create a new document." ma:contentTypeScope="" ma:versionID="94ddf3b081a8d249f87926892368af80">
  <xsd:schema xmlns:xsd="http://www.w3.org/2001/XMLSchema" xmlns:xs="http://www.w3.org/2001/XMLSchema" xmlns:p="http://schemas.microsoft.com/office/2006/metadata/properties" xmlns:ns3="7726ad25-0e0e-4f36-9da4-ea9c2f84b9f6" xmlns:ns4="98499140-6df6-4034-b275-2b37cd9e1fa8" targetNamespace="http://schemas.microsoft.com/office/2006/metadata/properties" ma:root="true" ma:fieldsID="04acf3e8e3f3074f6660a8c5b08a4ce6" ns3:_="" ns4:_="">
    <xsd:import namespace="7726ad25-0e0e-4f36-9da4-ea9c2f84b9f6"/>
    <xsd:import namespace="98499140-6df6-4034-b275-2b37cd9e1fa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26ad25-0e0e-4f36-9da4-ea9c2f84b9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499140-6df6-4034-b275-2b37cd9e1fa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726ad25-0e0e-4f36-9da4-ea9c2f84b9f6" xsi:nil="true"/>
  </documentManagement>
</p:properties>
</file>

<file path=customXml/itemProps1.xml><?xml version="1.0" encoding="utf-8"?>
<ds:datastoreItem xmlns:ds="http://schemas.openxmlformats.org/officeDocument/2006/customXml" ds:itemID="{21DCD453-AD13-4003-990F-1E248D635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26ad25-0e0e-4f36-9da4-ea9c2f84b9f6"/>
    <ds:schemaRef ds:uri="98499140-6df6-4034-b275-2b37cd9e1f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5E72A4-7EE1-4B32-B2F4-92A38DAF9946}">
  <ds:schemaRefs>
    <ds:schemaRef ds:uri="http://schemas.microsoft.com/sharepoint/v3/contenttype/forms"/>
  </ds:schemaRefs>
</ds:datastoreItem>
</file>

<file path=customXml/itemProps3.xml><?xml version="1.0" encoding="utf-8"?>
<ds:datastoreItem xmlns:ds="http://schemas.openxmlformats.org/officeDocument/2006/customXml" ds:itemID="{CD1AF024-CABF-4CFC-B733-E12D009E5CA8}">
  <ds:schemaRefs>
    <ds:schemaRef ds:uri="98499140-6df6-4034-b275-2b37cd9e1fa8"/>
    <ds:schemaRef ds:uri="http://schemas.microsoft.com/office/infopath/2007/PartnerControls"/>
    <ds:schemaRef ds:uri="http://www.w3.org/XML/1998/namespace"/>
    <ds:schemaRef ds:uri="http://purl.org/dc/terms/"/>
    <ds:schemaRef ds:uri="http://schemas.microsoft.com/office/2006/metadata/properties"/>
    <ds:schemaRef ds:uri="7726ad25-0e0e-4f36-9da4-ea9c2f84b9f6"/>
    <ds:schemaRef ds:uri="http://schemas.microsoft.com/office/2006/documentManagement/types"/>
    <ds:schemaRef ds:uri="http://purl.org/dc/elements/1.1/"/>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507</Words>
  <Application>Microsoft Office PowerPoint</Application>
  <PresentationFormat>On-screen Show (16:9)</PresentationFormat>
  <Paragraphs>66</Paragraphs>
  <Slides>24</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Söhne</vt:lpstr>
      <vt:lpstr>Barlow Semi Condensed</vt:lpstr>
      <vt:lpstr>Abel</vt:lpstr>
      <vt:lpstr>Fjalla One</vt:lpstr>
      <vt:lpstr>Barlow Semi Condensed Medium</vt:lpstr>
      <vt:lpstr>Arial</vt:lpstr>
      <vt:lpstr>Google Sans</vt:lpstr>
      <vt:lpstr>Technology Consulting by Slidesgo</vt:lpstr>
      <vt:lpstr>Process Scheduler</vt:lpstr>
      <vt:lpstr>01</vt:lpstr>
      <vt:lpstr>FCFS</vt:lpstr>
      <vt:lpstr>Algorithm Description</vt:lpstr>
      <vt:lpstr>Simulator Output</vt:lpstr>
      <vt:lpstr>SJF</vt:lpstr>
      <vt:lpstr>Algorithm Description</vt:lpstr>
      <vt:lpstr>Simulator Output</vt:lpstr>
      <vt:lpstr>STCF</vt:lpstr>
      <vt:lpstr>Algorithm Description</vt:lpstr>
      <vt:lpstr>Simulator Output</vt:lpstr>
      <vt:lpstr>RR</vt:lpstr>
      <vt:lpstr>Algorithm Description</vt:lpstr>
      <vt:lpstr>Simulator Output</vt:lpstr>
      <vt:lpstr>Priority</vt:lpstr>
      <vt:lpstr>Algorithm Description</vt:lpstr>
      <vt:lpstr>Simulator Output</vt:lpstr>
      <vt:lpstr>MLFQ</vt:lpstr>
      <vt:lpstr>Algorithm Description</vt:lpstr>
      <vt:lpstr>Simulator Output</vt:lpstr>
      <vt:lpstr>Stride</vt:lpstr>
      <vt:lpstr>Algorithm Description</vt:lpstr>
      <vt:lpstr>Simulator Output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Scheduler</dc:title>
  <dc:creator>Muhammad Khaled</dc:creator>
  <cp:lastModifiedBy>محمد خالد عبدالقادر هاشم</cp:lastModifiedBy>
  <cp:revision>2</cp:revision>
  <dcterms:modified xsi:type="dcterms:W3CDTF">2023-12-26T21:33:09Z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0x010100A4486B231DE8DD45AA32B1B9EDF3B607</vt:lpwstr>
  </property>
</Properties>
</file>