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69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0A2F-0033-4A86-8981-17CBAE50584C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50974-8DB2-4ABA-9AD3-5DF5B0A8AB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50974-8DB2-4ABA-9AD3-5DF5B0A8AB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01D9A1F-654C-499E-AB4B-8EA3EE387E52}" type="datetimeFigureOut">
              <a:rPr lang="en-US" smtClean="0"/>
              <a:t>4/20/2016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4E4E55E-C18F-468A-966D-A87BC0CA8A5F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2456" cy="2424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Outage Probability and SER Calculation in Joint </a:t>
            </a:r>
            <a:r>
              <a:rPr lang="en-US" dirty="0"/>
              <a:t>Relay and Antenna Selection for Full-Duplex</a:t>
            </a:r>
            <a:br>
              <a:rPr lang="en-US" dirty="0"/>
            </a:br>
            <a:r>
              <a:rPr lang="en-US" dirty="0"/>
              <a:t>AF Relay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648200"/>
            <a:ext cx="6553200" cy="9906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Rashmi Ravichandran (12BEC0595)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Guide: Prof. Rajesh R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5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9214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Re-transmit signal is given as:</a:t>
                </a:r>
              </a:p>
              <a:p>
                <a:pPr marL="64008" indent="0">
                  <a:buNone/>
                </a:pPr>
                <a:r>
                  <a:rPr lang="en-US" dirty="0"/>
                  <a:t>	</a:t>
                </a:r>
                <a:r>
                  <a:rPr lang="en-US" i="1" dirty="0"/>
                  <a:t>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i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/>
                  <a:t>] = </a:t>
                </a:r>
                <a:r>
                  <a:rPr lang="el-GR" i="1" dirty="0"/>
                  <a:t>β</a:t>
                </a:r>
                <a:r>
                  <a:rPr lang="en-US" i="1" dirty="0" smtClean="0"/>
                  <a:t>y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[</a:t>
                </a:r>
                <a:r>
                  <a:rPr lang="en-US" i="1" dirty="0"/>
                  <a:t>n − </a:t>
                </a:r>
                <a:r>
                  <a:rPr lang="el-GR" i="1" dirty="0"/>
                  <a:t>τ </a:t>
                </a:r>
                <a:r>
                  <a:rPr lang="el-GR" dirty="0" smtClean="0"/>
                  <a:t>]</a:t>
                </a:r>
                <a:endParaRPr lang="en-US" dirty="0" smtClean="0"/>
              </a:p>
              <a:p>
                <a:pPr marL="64008" indent="0">
                  <a:buNone/>
                </a:pPr>
                <a:r>
                  <a:rPr lang="el-GR" i="1" dirty="0" smtClean="0"/>
                  <a:t>β</a:t>
                </a:r>
                <a:r>
                  <a:rPr lang="en-US" i="1" dirty="0" smtClean="0"/>
                  <a:t> = </a:t>
                </a:r>
                <a:r>
                  <a:rPr lang="en-US" dirty="0" smtClean="0"/>
                  <a:t>Power Amplification Factor</a:t>
                </a:r>
              </a:p>
              <a:p>
                <a:pPr marL="64008" indent="0">
                  <a:buNone/>
                </a:pPr>
                <a:r>
                  <a:rPr lang="el-GR" i="1" dirty="0" smtClean="0"/>
                  <a:t>τ</a:t>
                </a:r>
                <a:r>
                  <a:rPr lang="en-US" i="1" dirty="0" smtClean="0"/>
                  <a:t> = </a:t>
                </a:r>
                <a:r>
                  <a:rPr lang="en-US" dirty="0" smtClean="0"/>
                  <a:t>Processing Delay</a:t>
                </a:r>
              </a:p>
              <a:p>
                <a:r>
                  <a:rPr lang="en-US" dirty="0" smtClean="0"/>
                  <a:t>“Power Constraint” Equation:</a:t>
                </a:r>
              </a:p>
              <a:p>
                <a:pPr marL="64008" indent="0">
                  <a:buNone/>
                </a:pPr>
                <a:r>
                  <a:rPr lang="en-US" dirty="0" err="1" smtClean="0"/>
                  <a:t>E</a:t>
                </a:r>
                <a:r>
                  <a:rPr lang="en-US" i="1" dirty="0" err="1" smtClean="0"/>
                  <a:t>|x</a:t>
                </a:r>
                <a:r>
                  <a:rPr lang="en-US" i="1" baseline="-25000" dirty="0" err="1" smtClean="0"/>
                  <a:t>i</a:t>
                </a:r>
                <a:r>
                  <a:rPr lang="en-US" dirty="0" smtClean="0"/>
                  <a:t>[</a:t>
                </a:r>
                <a:r>
                  <a:rPr lang="en-US" i="1" dirty="0" smtClean="0"/>
                  <a:t>n</a:t>
                </a:r>
                <a:r>
                  <a:rPr lang="en-US" dirty="0"/>
                  <a:t>]</a:t>
                </a:r>
                <a:r>
                  <a:rPr lang="en-US" i="1" dirty="0"/>
                  <a:t>|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  <a:r>
                  <a:rPr lang="el-GR" dirty="0" smtClean="0"/>
                  <a:t>= </a:t>
                </a:r>
                <a:r>
                  <a:rPr lang="el-GR" i="1" dirty="0" smtClean="0"/>
                  <a:t>β</a:t>
                </a:r>
                <a:r>
                  <a:rPr lang="el-GR" baseline="30000" dirty="0" smtClean="0"/>
                  <a:t>2</a:t>
                </a:r>
                <a:r>
                  <a:rPr lang="en-US" i="1" dirty="0" smtClean="0"/>
                  <a:t>|h</a:t>
                </a:r>
                <a:r>
                  <a:rPr lang="en-US" i="1" baseline="-25000" dirty="0" smtClean="0"/>
                  <a:t>S,i</a:t>
                </a:r>
                <a:r>
                  <a:rPr lang="en-US" i="1" dirty="0" smtClean="0"/>
                  <a:t>|</a:t>
                </a:r>
                <a:r>
                  <a:rPr lang="en-US" baseline="30000" dirty="0" smtClean="0"/>
                  <a:t>2</a:t>
                </a:r>
                <a:r>
                  <a:rPr lang="en-US" i="1" dirty="0" smtClean="0"/>
                  <a:t>P</a:t>
                </a:r>
                <a:r>
                  <a:rPr lang="en-US" i="1" baseline="-25000" dirty="0" smtClean="0"/>
                  <a:t>t</a:t>
                </a:r>
                <a:r>
                  <a:rPr lang="en-US" i="1" dirty="0" smtClean="0"/>
                  <a:t> </a:t>
                </a:r>
                <a:r>
                  <a:rPr lang="en-US" dirty="0"/>
                  <a:t>+ </a:t>
                </a:r>
                <a:r>
                  <a:rPr lang="en-US" i="1" dirty="0"/>
                  <a:t>|</a:t>
                </a:r>
                <a:r>
                  <a:rPr lang="en-US" i="1" dirty="0" smtClean="0"/>
                  <a:t>h</a:t>
                </a:r>
                <a:r>
                  <a:rPr lang="en-US" i="1" baseline="-25000" dirty="0" smtClean="0"/>
                  <a:t>LI,i</a:t>
                </a:r>
                <a:r>
                  <a:rPr lang="en-US" i="1" dirty="0" smtClean="0"/>
                  <a:t>|</a:t>
                </a:r>
                <a:r>
                  <a:rPr lang="en-US" baseline="30000" dirty="0" smtClean="0"/>
                  <a:t>2</a:t>
                </a:r>
                <a:r>
                  <a:rPr lang="en-US" i="1" dirty="0" smtClean="0"/>
                  <a:t>P</a:t>
                </a:r>
                <a:r>
                  <a:rPr lang="en-US" i="1" baseline="-25000" dirty="0" smtClean="0"/>
                  <a:t>t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 </a:t>
                </a:r>
                <a:r>
                  <a:rPr lang="el-GR" i="1" dirty="0" smtClean="0"/>
                  <a:t>σ</a:t>
                </a:r>
                <a:r>
                  <a:rPr lang="el-GR" baseline="30000" dirty="0" smtClean="0"/>
                  <a:t>2</a:t>
                </a:r>
                <a:r>
                  <a:rPr lang="en-US" dirty="0"/>
                  <a:t> </a:t>
                </a:r>
                <a:r>
                  <a:rPr lang="en-US" i="1" dirty="0" smtClean="0"/>
                  <a:t>≤ P</a:t>
                </a:r>
                <a:r>
                  <a:rPr lang="en-US" i="1" baseline="-25000" dirty="0" smtClean="0"/>
                  <a:t>t</a:t>
                </a:r>
                <a:endParaRPr lang="en-US" i="1" dirty="0"/>
              </a:p>
              <a:p>
                <a:r>
                  <a:rPr lang="el-GR" i="1" dirty="0"/>
                  <a:t>β </a:t>
                </a:r>
                <a:r>
                  <a:rPr lang="en-US" i="1" dirty="0" smtClean="0"/>
                  <a:t>can be derived as:</a:t>
                </a:r>
              </a:p>
              <a:p>
                <a:r>
                  <a:rPr lang="el-GR" i="1" dirty="0"/>
                  <a:t>β </a:t>
                </a:r>
                <a:r>
                  <a:rPr lang="el-GR" dirty="0" smtClean="0"/>
                  <a:t>=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√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/>
                          <m:t>|</m:t>
                        </m:r>
                        <m:r>
                          <m:rPr>
                            <m:nor/>
                          </m:rPr>
                          <a:rPr lang="en-US" i="1" dirty="0"/>
                          <m:t>hS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,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i="1" dirty="0"/>
                          <m:t>|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+ </m:t>
                        </m:r>
                        <m:r>
                          <m:rPr>
                            <m:nor/>
                          </m:rPr>
                          <a:rPr lang="en-US" i="1" dirty="0"/>
                          <m:t>|</m:t>
                        </m:r>
                        <m:r>
                          <m:rPr>
                            <m:nor/>
                          </m:rPr>
                          <a:rPr lang="en-US" i="1" dirty="0"/>
                          <m:t>hLI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,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i="1" dirty="0"/>
                          <m:t>|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+ </m:t>
                        </m:r>
                        <m:r>
                          <m:rPr>
                            <m:nor/>
                          </m:rPr>
                          <a:rPr lang="el-GR" i="1" dirty="0"/>
                          <m:t>σ</m:t>
                        </m:r>
                        <m:r>
                          <m:rPr>
                            <m:nor/>
                          </m:rPr>
                          <a:rPr lang="el-GR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 </m:t>
                        </m:r>
                      </m:den>
                    </m:f>
                  </m:oMath>
                </a14:m>
                <a:r>
                  <a:rPr lang="en-US" i="1" dirty="0" smtClean="0"/>
                  <a:t> </a:t>
                </a:r>
              </a:p>
              <a:p>
                <a:r>
                  <a:rPr lang="en-US" dirty="0" smtClean="0"/>
                  <a:t>Received signal at the destination is:</a:t>
                </a:r>
              </a:p>
              <a:p>
                <a:pPr marL="64008" indent="0">
                  <a:buNone/>
                </a:pPr>
                <a:r>
                  <a:rPr lang="en-US" dirty="0"/>
                  <a:t>	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D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] = </a:t>
                </a:r>
                <a:r>
                  <a:rPr lang="en-US" i="1" dirty="0" err="1"/>
                  <a:t>h</a:t>
                </a:r>
                <a:r>
                  <a:rPr lang="en-US" i="1" baseline="-25000" dirty="0" err="1"/>
                  <a:t>i,D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/>
                  <a:t>] + </a:t>
                </a:r>
                <a:r>
                  <a:rPr lang="en-US" i="1" dirty="0" err="1"/>
                  <a:t>n</a:t>
                </a:r>
                <a:r>
                  <a:rPr lang="en-US" i="1" baseline="-25000" dirty="0" err="1"/>
                  <a:t>D</a:t>
                </a:r>
                <a:r>
                  <a:rPr lang="en-US" dirty="0"/>
                  <a:t>[</a:t>
                </a:r>
                <a:r>
                  <a:rPr lang="en-US" i="1" dirty="0"/>
                  <a:t>n</a:t>
                </a:r>
                <a:r>
                  <a:rPr lang="en-US" dirty="0" smtClean="0"/>
                  <a:t>]</a:t>
                </a:r>
              </a:p>
              <a:p>
                <a:pPr marL="64008" indent="0">
                  <a:buNone/>
                </a:pPr>
                <a:endParaRPr lang="en-US" i="1" dirty="0" smtClean="0"/>
              </a:p>
              <a:p>
                <a:pPr marL="64008" indent="0">
                  <a:buNone/>
                </a:pPr>
                <a:r>
                  <a:rPr lang="en-US" i="1" dirty="0" err="1" smtClean="0"/>
                  <a:t>h</a:t>
                </a:r>
                <a:r>
                  <a:rPr lang="en-US" i="1" baseline="-25000" dirty="0" err="1" smtClean="0"/>
                  <a:t>i,D</a:t>
                </a:r>
                <a:r>
                  <a:rPr lang="en-US" i="1" baseline="-25000" dirty="0" smtClean="0"/>
                  <a:t> =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channel link from R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to Destination</a:t>
                </a:r>
                <a:r>
                  <a:rPr lang="en-US" i="1" dirty="0" smtClean="0"/>
                  <a:t> </a:t>
                </a:r>
              </a:p>
              <a:p>
                <a:pPr marL="64008" indent="0">
                  <a:buNone/>
                </a:pPr>
                <a:r>
                  <a:rPr lang="en-US" i="1" dirty="0" err="1" smtClean="0"/>
                  <a:t>n</a:t>
                </a:r>
                <a:r>
                  <a:rPr lang="en-US" i="1" baseline="-25000" dirty="0" err="1" smtClean="0"/>
                  <a:t>D</a:t>
                </a:r>
                <a:r>
                  <a:rPr lang="en-US" i="1" baseline="-25000" dirty="0" smtClean="0"/>
                  <a:t> </a:t>
                </a:r>
                <a:r>
                  <a:rPr lang="en-US" baseline="-25000" dirty="0" smtClean="0"/>
                  <a:t>=</a:t>
                </a:r>
                <a:r>
                  <a:rPr lang="en-US" dirty="0" smtClean="0"/>
                  <a:t> AWGN with power </a:t>
                </a:r>
                <a:r>
                  <a:rPr lang="el-GR" dirty="0"/>
                  <a:t>σ</a:t>
                </a:r>
                <a:r>
                  <a:rPr lang="el-GR" baseline="30000" dirty="0"/>
                  <a:t>2</a:t>
                </a:r>
                <a:endParaRPr lang="en-US" baseline="30000" dirty="0" smtClean="0"/>
              </a:p>
              <a:p>
                <a:pPr marL="64008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          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921408"/>
              </a:xfrm>
              <a:blipFill rotWithShape="1">
                <a:blip r:embed="rId2"/>
                <a:stretch>
                  <a:fillRect l="-444" t="-2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9214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500" dirty="0" smtClean="0"/>
                  <a:t>SINR ratio or </a:t>
                </a:r>
                <a:r>
                  <a:rPr lang="el-GR" sz="2500" dirty="0" smtClean="0"/>
                  <a:t>γ</a:t>
                </a:r>
                <a:r>
                  <a:rPr lang="en-US" sz="2500" dirty="0" smtClean="0"/>
                  <a:t> can be defined mathematically as:</a:t>
                </a:r>
              </a:p>
              <a:p>
                <a:pPr marL="64008" indent="0">
                  <a:buNone/>
                </a:pPr>
                <a:r>
                  <a:rPr lang="en-US" sz="2500" dirty="0"/>
                  <a:t>	</a:t>
                </a:r>
                <a:r>
                  <a:rPr lang="el-GR" sz="2500" dirty="0" smtClean="0"/>
                  <a:t>γ</a:t>
                </a:r>
                <a:r>
                  <a:rPr lang="en-US" sz="25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500" i="1" dirty="0"/>
                          <m:t>y</m:t>
                        </m:r>
                        <m:r>
                          <m:rPr>
                            <m:nor/>
                          </m:rPr>
                          <a:rPr lang="en-US" sz="25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sz="2500" dirty="0"/>
                          <m:t>[</m:t>
                        </m:r>
                        <m:r>
                          <m:rPr>
                            <m:nor/>
                          </m:rPr>
                          <a:rPr lang="en-US" sz="2500" i="1" dirty="0"/>
                          <m:t>n</m:t>
                        </m:r>
                        <m:r>
                          <m:rPr>
                            <m:nor/>
                          </m:rPr>
                          <a:rPr lang="en-US" sz="2500" dirty="0"/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500" i="1" dirty="0"/>
                          <m:t>x</m:t>
                        </m:r>
                        <m:r>
                          <m:rPr>
                            <m:nor/>
                          </m:rPr>
                          <a:rPr lang="en-US" sz="25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sz="2500" dirty="0"/>
                          <m:t>[</m:t>
                        </m:r>
                        <m:r>
                          <m:rPr>
                            <m:nor/>
                          </m:rPr>
                          <a:rPr lang="en-US" sz="2500" i="1" dirty="0"/>
                          <m:t>n</m:t>
                        </m:r>
                        <m:r>
                          <m:rPr>
                            <m:nor/>
                          </m:rPr>
                          <a:rPr lang="en-US" sz="2500" dirty="0"/>
                          <m:t>]</m:t>
                        </m:r>
                      </m:den>
                    </m:f>
                  </m:oMath>
                </a14:m>
                <a:endParaRPr lang="en-US" sz="2500" dirty="0" smtClean="0"/>
              </a:p>
              <a:p>
                <a:pPr marL="64008" indent="0">
                  <a:buNone/>
                </a:pPr>
                <a:r>
                  <a:rPr lang="en-US" sz="2500" dirty="0" smtClean="0"/>
                  <a:t>Simplifying and inserting </a:t>
                </a:r>
                <a:r>
                  <a:rPr lang="el-GR" sz="2500" dirty="0" smtClean="0"/>
                  <a:t>β</a:t>
                </a:r>
                <a:r>
                  <a:rPr lang="en-US" sz="2500" dirty="0" smtClean="0"/>
                  <a:t> this can be re-written as:</a:t>
                </a:r>
              </a:p>
              <a:p>
                <a:pPr marL="64008" indent="0">
                  <a:buNone/>
                </a:pPr>
                <a:endParaRPr lang="en-US" sz="2500" dirty="0" smtClean="0"/>
              </a:p>
              <a:p>
                <a:pPr marL="64008" indent="0">
                  <a:buNone/>
                </a:pPr>
                <a:r>
                  <a:rPr lang="el-GR" sz="2500" dirty="0" smtClean="0"/>
                  <a:t>γ</a:t>
                </a:r>
                <a:r>
                  <a:rPr lang="en-US" sz="25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500" i="1"/>
                          <m:t>|</m:t>
                        </m:r>
                        <m:r>
                          <m:rPr>
                            <m:nor/>
                          </m:rPr>
                          <a:rPr lang="en-US" sz="2500" i="1"/>
                          <m:t>hS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,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i</m:t>
                        </m:r>
                        <m:r>
                          <m:rPr>
                            <m:nor/>
                          </m:rPr>
                          <a:rPr lang="en-US" sz="2500" i="1"/>
                          <m:t>|</m:t>
                        </m:r>
                        <m:r>
                          <m:rPr>
                            <m:nor/>
                          </m:rPr>
                          <a:rPr lang="en-US" sz="2500" baseline="30000"/>
                          <m:t>2</m:t>
                        </m:r>
                        <m:r>
                          <m:rPr>
                            <m:nor/>
                          </m:rPr>
                          <a:rPr lang="en-US" sz="2500" i="1"/>
                          <m:t>|</m:t>
                        </m:r>
                        <m:r>
                          <m:rPr>
                            <m:nor/>
                          </m:rPr>
                          <a:rPr lang="en-US" sz="2500" i="1"/>
                          <m:t>hi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,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D</m:t>
                        </m:r>
                        <m:r>
                          <m:rPr>
                            <m:nor/>
                          </m:rPr>
                          <a:rPr lang="en-US" sz="2500" i="1"/>
                          <m:t>|</m:t>
                        </m:r>
                        <m:r>
                          <m:rPr>
                            <m:nor/>
                          </m:rPr>
                          <a:rPr lang="en-US" sz="2500" baseline="30000"/>
                          <m:t>2</m:t>
                        </m:r>
                        <m:r>
                          <m:rPr>
                            <m:nor/>
                          </m:rPr>
                          <a:rPr lang="en-US" sz="2500" b="0" i="1" baseline="30000" smtClean="0"/>
                          <m:t> </m:t>
                        </m:r>
                        <m:r>
                          <m:rPr>
                            <m:nor/>
                          </m:rPr>
                          <a:rPr lang="el-GR" sz="2500" i="1"/>
                          <m:t>β</m:t>
                        </m:r>
                        <m:r>
                          <m:rPr>
                            <m:nor/>
                          </m:rPr>
                          <a:rPr lang="el-GR" sz="2500" baseline="3000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500" i="1"/>
                          <m:t>|</m:t>
                        </m:r>
                        <m:r>
                          <m:rPr>
                            <m:nor/>
                          </m:rPr>
                          <a:rPr lang="en-US" sz="2500" i="1"/>
                          <m:t>hi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,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D</m:t>
                        </m:r>
                        <m:r>
                          <m:rPr>
                            <m:nor/>
                          </m:rPr>
                          <a:rPr lang="en-US" sz="2500" i="1"/>
                          <m:t>|</m:t>
                        </m:r>
                        <m:r>
                          <m:rPr>
                            <m:nor/>
                          </m:rPr>
                          <a:rPr lang="en-US" sz="2500" baseline="30000"/>
                          <m:t>2</m:t>
                        </m:r>
                        <m:r>
                          <m:rPr>
                            <m:nor/>
                          </m:rPr>
                          <a:rPr lang="en-US" sz="2500" i="1"/>
                          <m:t>|</m:t>
                        </m:r>
                        <m:r>
                          <m:rPr>
                            <m:nor/>
                          </m:rPr>
                          <a:rPr lang="en-US" sz="2500" i="1"/>
                          <m:t>hLI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,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i</m:t>
                        </m:r>
                        <m:r>
                          <m:rPr>
                            <m:nor/>
                          </m:rPr>
                          <a:rPr lang="en-US" sz="2500" i="1"/>
                          <m:t>|</m:t>
                        </m:r>
                        <m:r>
                          <m:rPr>
                            <m:nor/>
                          </m:rPr>
                          <a:rPr lang="en-US" sz="2500" baseline="30000"/>
                          <m:t>2</m:t>
                        </m:r>
                        <m:r>
                          <m:rPr>
                            <m:nor/>
                          </m:rPr>
                          <a:rPr lang="en-US" sz="2500" b="0" i="1" baseline="30000" smtClean="0"/>
                          <m:t> </m:t>
                        </m:r>
                        <m:r>
                          <m:rPr>
                            <m:nor/>
                          </m:rPr>
                          <a:rPr lang="el-GR" sz="2500" i="1"/>
                          <m:t>β</m:t>
                        </m:r>
                        <m:r>
                          <m:rPr>
                            <m:nor/>
                          </m:rPr>
                          <a:rPr lang="el-GR" sz="2500" baseline="30000"/>
                          <m:t>2</m:t>
                        </m:r>
                        <m:r>
                          <m:rPr>
                            <m:nor/>
                          </m:rPr>
                          <a:rPr lang="el-GR" sz="2500"/>
                          <m:t> + </m:t>
                        </m:r>
                        <m:r>
                          <m:rPr>
                            <m:nor/>
                          </m:rPr>
                          <a:rPr lang="el-GR" sz="2500" i="1"/>
                          <m:t>|</m:t>
                        </m:r>
                        <m:r>
                          <m:rPr>
                            <m:nor/>
                          </m:rPr>
                          <a:rPr lang="en-US" sz="2500" i="1"/>
                          <m:t>h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i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,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D</m:t>
                        </m:r>
                        <m:r>
                          <m:rPr>
                            <m:nor/>
                          </m:rPr>
                          <a:rPr lang="en-US" sz="2500" i="1"/>
                          <m:t>|</m:t>
                        </m:r>
                        <m:r>
                          <m:rPr>
                            <m:nor/>
                          </m:rPr>
                          <a:rPr lang="en-US" sz="2500" baseline="30000"/>
                          <m:t>2</m:t>
                        </m:r>
                        <m:r>
                          <m:rPr>
                            <m:nor/>
                          </m:rPr>
                          <a:rPr lang="en-US" sz="2500" b="0" i="1" baseline="30000" smtClean="0"/>
                          <m:t> </m:t>
                        </m:r>
                        <m:r>
                          <m:rPr>
                            <m:nor/>
                          </m:rPr>
                          <a:rPr lang="el-GR" sz="2500" i="1"/>
                          <m:t>β</m:t>
                        </m:r>
                        <m:r>
                          <m:rPr>
                            <m:nor/>
                          </m:rPr>
                          <a:rPr lang="el-GR" sz="2500" baseline="30000"/>
                          <m:t>2</m:t>
                        </m:r>
                        <m:r>
                          <m:rPr>
                            <m:nor/>
                          </m:rPr>
                          <a:rPr lang="en-US" sz="2500" b="0" i="0" baseline="30000" smtClean="0"/>
                          <m:t> </m:t>
                        </m:r>
                        <m:r>
                          <m:rPr>
                            <m:nor/>
                          </m:rPr>
                          <a:rPr lang="el-GR" sz="2500" i="1"/>
                          <m:t>σ</m:t>
                        </m:r>
                        <m:r>
                          <m:rPr>
                            <m:nor/>
                          </m:rPr>
                          <a:rPr lang="el-GR" sz="2500" baseline="30000"/>
                          <m:t>2</m:t>
                        </m:r>
                        <m:r>
                          <m:rPr>
                            <m:nor/>
                          </m:rPr>
                          <a:rPr lang="el-GR" sz="2500"/>
                          <m:t> + </m:t>
                        </m:r>
                        <m:r>
                          <m:rPr>
                            <m:nor/>
                          </m:rPr>
                          <a:rPr lang="el-GR" sz="2500" i="1"/>
                          <m:t>σ</m:t>
                        </m:r>
                        <m:r>
                          <m:rPr>
                            <m:nor/>
                          </m:rPr>
                          <a:rPr lang="el-GR" sz="2500" baseline="30000"/>
                          <m:t>2</m:t>
                        </m:r>
                      </m:den>
                    </m:f>
                  </m:oMath>
                </a14:m>
                <a:endParaRPr lang="en-US" sz="2500" dirty="0" smtClean="0"/>
              </a:p>
              <a:p>
                <a:pPr marL="64008" indent="0">
                  <a:buNone/>
                </a:pPr>
                <a:r>
                  <a:rPr lang="el-GR" sz="2500" dirty="0"/>
                  <a:t>γ</a:t>
                </a:r>
                <a:r>
                  <a:rPr lang="en-US" sz="25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500" i="1"/>
                          <m:t>γ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SR</m:t>
                        </m:r>
                        <m:r>
                          <m:rPr>
                            <m:nor/>
                          </m:rPr>
                          <a:rPr lang="en-US" sz="2500" i="1" baseline="-50000"/>
                          <m:t>i</m:t>
                        </m:r>
                        <m:r>
                          <m:rPr>
                            <m:nor/>
                          </m:rPr>
                          <a:rPr lang="el-GR" sz="2500" i="1"/>
                          <m:t>γ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R</m:t>
                        </m:r>
                        <m:r>
                          <m:rPr>
                            <m:nor/>
                          </m:rPr>
                          <a:rPr lang="en-US" sz="2500" i="1" baseline="-50000"/>
                          <m:t>i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500" i="1"/>
                          <m:t>γ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SR</m:t>
                        </m:r>
                        <m:r>
                          <m:rPr>
                            <m:nor/>
                          </m:rPr>
                          <a:rPr lang="en-US" sz="2500" i="1" baseline="-50000"/>
                          <m:t>i</m:t>
                        </m:r>
                        <m:r>
                          <m:rPr>
                            <m:nor/>
                          </m:rPr>
                          <a:rPr lang="en-US" sz="2500" i="1"/>
                          <m:t> </m:t>
                        </m:r>
                        <m:r>
                          <m:rPr>
                            <m:nor/>
                          </m:rPr>
                          <a:rPr lang="en-US" sz="2500"/>
                          <m:t>+ (</m:t>
                        </m:r>
                        <m:r>
                          <m:rPr>
                            <m:nor/>
                          </m:rPr>
                          <a:rPr lang="el-GR" sz="2500" i="1"/>
                          <m:t>γ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R</m:t>
                        </m:r>
                        <m:r>
                          <m:rPr>
                            <m:nor/>
                          </m:rPr>
                          <a:rPr lang="en-US" sz="2500" i="1" baseline="-50000"/>
                          <m:t>i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D</m:t>
                        </m:r>
                        <m:r>
                          <m:rPr>
                            <m:nor/>
                          </m:rPr>
                          <a:rPr lang="en-US" sz="2500" i="1"/>
                          <m:t> </m:t>
                        </m:r>
                        <m:r>
                          <m:rPr>
                            <m:nor/>
                          </m:rPr>
                          <a:rPr lang="en-US" sz="2500"/>
                          <m:t>+ 1)(</m:t>
                        </m:r>
                        <m:r>
                          <m:rPr>
                            <m:nor/>
                          </m:rPr>
                          <a:rPr lang="el-GR" sz="2500" i="1"/>
                          <m:t>γ</m:t>
                        </m:r>
                        <m:r>
                          <m:rPr>
                            <m:nor/>
                          </m:rPr>
                          <a:rPr lang="en-US" sz="2500" i="1" baseline="-25000"/>
                          <m:t>R</m:t>
                        </m:r>
                        <m:r>
                          <m:rPr>
                            <m:nor/>
                          </m:rPr>
                          <a:rPr lang="en-US" sz="2500" i="1" baseline="-50000"/>
                          <m:t>i</m:t>
                        </m:r>
                        <m:r>
                          <m:rPr>
                            <m:nor/>
                          </m:rPr>
                          <a:rPr lang="en-US" sz="2500" i="1"/>
                          <m:t> </m:t>
                        </m:r>
                        <m:r>
                          <m:rPr>
                            <m:nor/>
                          </m:rPr>
                          <a:rPr lang="en-US" sz="2500"/>
                          <m:t>+ 1)</m:t>
                        </m:r>
                      </m:den>
                    </m:f>
                  </m:oMath>
                </a14:m>
                <a:endParaRPr lang="en-US" sz="2500" dirty="0" smtClean="0"/>
              </a:p>
              <a:p>
                <a:pPr marL="64008" indent="0">
                  <a:buNone/>
                </a:pPr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i="1"/>
                      <m:t>γ</m:t>
                    </m:r>
                    <m:r>
                      <m:rPr>
                        <m:nor/>
                      </m:rPr>
                      <a:rPr lang="en-US" sz="3200" i="1" baseline="-25000"/>
                      <m:t>SR</m:t>
                    </m:r>
                    <m:r>
                      <m:rPr>
                        <m:nor/>
                      </m:rPr>
                      <a:rPr lang="en-US" sz="3200" i="1" baseline="-50000"/>
                      <m:t>i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t</a:t>
                </a:r>
                <a:r>
                  <a:rPr lang="en-US" i="1" dirty="0"/>
                  <a:t>|h</a:t>
                </a:r>
                <a:r>
                  <a:rPr lang="en-US" baseline="-25000" dirty="0"/>
                  <a:t>S,i</a:t>
                </a:r>
                <a:r>
                  <a:rPr lang="en-US" i="1" dirty="0"/>
                  <a:t>|</a:t>
                </a:r>
                <a:r>
                  <a:rPr lang="en-US" baseline="30000" dirty="0"/>
                  <a:t>2</a:t>
                </a:r>
                <a:r>
                  <a:rPr lang="en-US" i="1" dirty="0"/>
                  <a:t>/</a:t>
                </a:r>
                <a:r>
                  <a:rPr lang="el-GR" i="1" dirty="0" smtClean="0"/>
                  <a:t>σ</a:t>
                </a:r>
                <a:r>
                  <a:rPr lang="el-GR" baseline="30000" dirty="0" smtClean="0"/>
                  <a:t>2</a:t>
                </a:r>
                <a:endParaRPr lang="en-US" baseline="30000" dirty="0" smtClean="0"/>
              </a:p>
              <a:p>
                <a:pPr marL="64008" indent="0">
                  <a:buNone/>
                </a:pP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i="1"/>
                      <m:t>γ</m:t>
                    </m:r>
                    <m:r>
                      <m:rPr>
                        <m:nor/>
                      </m:rPr>
                      <a:rPr lang="en-US" sz="2800" i="1" baseline="-25000"/>
                      <m:t>R</m:t>
                    </m:r>
                    <m:r>
                      <m:rPr>
                        <m:nor/>
                      </m:rPr>
                      <a:rPr lang="en-US" sz="2800" i="1" baseline="-50000"/>
                      <m:t>i</m:t>
                    </m:r>
                    <m:r>
                      <m:rPr>
                        <m:nor/>
                      </m:rPr>
                      <a:rPr lang="en-US" sz="2800" i="1" baseline="-25000"/>
                      <m:t>D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=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t</a:t>
                </a:r>
                <a:r>
                  <a:rPr lang="en-US" i="1" dirty="0"/>
                  <a:t>|h</a:t>
                </a:r>
                <a:r>
                  <a:rPr lang="en-US" baseline="-25000" dirty="0"/>
                  <a:t>i,D</a:t>
                </a:r>
                <a:r>
                  <a:rPr lang="en-US" i="1" dirty="0"/>
                  <a:t>|</a:t>
                </a:r>
                <a:r>
                  <a:rPr lang="en-US" baseline="30000" dirty="0"/>
                  <a:t>2</a:t>
                </a:r>
                <a:r>
                  <a:rPr lang="en-US" i="1" dirty="0"/>
                  <a:t>/</a:t>
                </a:r>
                <a:r>
                  <a:rPr lang="el-GR" i="1" dirty="0" smtClean="0"/>
                  <a:t>σ</a:t>
                </a:r>
                <a:r>
                  <a:rPr lang="el-GR" baseline="30000" dirty="0" smtClean="0"/>
                  <a:t>2</a:t>
                </a:r>
                <a:endParaRPr lang="en-US" baseline="30000" dirty="0"/>
              </a:p>
              <a:p>
                <a:pPr marL="64008" indent="0">
                  <a:buNone/>
                </a:pPr>
                <a:r>
                  <a:rPr lang="en-US" sz="3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200" i="1"/>
                      <m:t>γ</m:t>
                    </m:r>
                    <m:r>
                      <m:rPr>
                        <m:nor/>
                      </m:rPr>
                      <a:rPr lang="en-US" sz="3200" i="1" baseline="-25000"/>
                      <m:t>R</m:t>
                    </m:r>
                    <m:r>
                      <m:rPr>
                        <m:nor/>
                      </m:rPr>
                      <a:rPr lang="en-US" sz="3200" i="1" baseline="-50000"/>
                      <m:t>i</m:t>
                    </m:r>
                    <m:r>
                      <m:rPr>
                        <m:nor/>
                      </m:rPr>
                      <a:rPr lang="en-US" sz="3200" i="1"/>
                      <m:t> </m:t>
                    </m:r>
                  </m:oMath>
                </a14:m>
                <a:r>
                  <a:rPr lang="en-US" dirty="0" smtClean="0"/>
                  <a:t>=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t</a:t>
                </a:r>
                <a:r>
                  <a:rPr lang="en-US" i="1" dirty="0"/>
                  <a:t>|h</a:t>
                </a:r>
                <a:r>
                  <a:rPr lang="en-US" baseline="-25000" dirty="0"/>
                  <a:t>LI,i</a:t>
                </a:r>
                <a:r>
                  <a:rPr lang="en-US" i="1" dirty="0"/>
                  <a:t>|</a:t>
                </a:r>
                <a:r>
                  <a:rPr lang="en-US" baseline="30000" dirty="0"/>
                  <a:t>2</a:t>
                </a:r>
                <a:r>
                  <a:rPr lang="en-US" i="1" dirty="0"/>
                  <a:t>/</a:t>
                </a:r>
                <a:r>
                  <a:rPr lang="el-GR" i="1" dirty="0" smtClean="0"/>
                  <a:t>σ</a:t>
                </a:r>
                <a:r>
                  <a:rPr lang="el-GR" baseline="30000" dirty="0" smtClean="0"/>
                  <a:t>2</a:t>
                </a:r>
                <a:endParaRPr lang="en-US" baseline="30000" dirty="0" smtClean="0"/>
              </a:p>
              <a:p>
                <a:pPr marL="64008" indent="0">
                  <a:buNone/>
                </a:pPr>
                <a:endParaRPr lang="en-US" baseline="30000" dirty="0"/>
              </a:p>
              <a:p>
                <a:r>
                  <a:rPr lang="en-US" dirty="0" smtClean="0"/>
                  <a:t>These are the </a:t>
                </a:r>
                <a:r>
                  <a:rPr lang="en-US" u="sng" dirty="0" smtClean="0"/>
                  <a:t>instantaneous channel SNR </a:t>
                </a:r>
                <a:r>
                  <a:rPr lang="en-US" dirty="0" smtClean="0"/>
                  <a:t>and can be modelled as </a:t>
                </a:r>
                <a:r>
                  <a:rPr lang="en-US" u="sng" dirty="0" smtClean="0"/>
                  <a:t>exponential RV – </a:t>
                </a:r>
                <a:r>
                  <a:rPr lang="el-GR" u="sng" dirty="0" smtClean="0"/>
                  <a:t>λ</a:t>
                </a:r>
                <a:r>
                  <a:rPr lang="en-US" u="sng" dirty="0" smtClean="0"/>
                  <a:t> </a:t>
                </a:r>
                <a:r>
                  <a:rPr lang="en-US" dirty="0" smtClean="0"/>
                  <a:t>because links remain stationary in a time slot and only vary, independently from one time slot to another</a:t>
                </a:r>
              </a:p>
              <a:p>
                <a:pPr marL="64008" indent="0">
                  <a:buNone/>
                </a:pPr>
                <a:endParaRPr lang="en-US" dirty="0"/>
              </a:p>
              <a:p>
                <a:pPr marL="64008" indent="0">
                  <a:buNone/>
                </a:pPr>
                <a:endParaRPr lang="en-US" dirty="0" smtClean="0"/>
              </a:p>
              <a:p>
                <a:pPr marL="6400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921408"/>
              </a:xfrm>
              <a:blipFill rotWithShape="1">
                <a:blip r:embed="rId3"/>
                <a:stretch>
                  <a:fillRect t="-1751" b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Antenna Selection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Transmit </a:t>
            </a:r>
            <a:r>
              <a:rPr lang="en-US" dirty="0"/>
              <a:t>antenna and </a:t>
            </a:r>
            <a:r>
              <a:rPr lang="en-US" dirty="0" smtClean="0"/>
              <a:t>Receive </a:t>
            </a:r>
            <a:r>
              <a:rPr lang="en-US" dirty="0"/>
              <a:t>antenna for each </a:t>
            </a:r>
            <a:r>
              <a:rPr lang="en-US" dirty="0" smtClean="0"/>
              <a:t>relay are adaptively selected</a:t>
            </a:r>
          </a:p>
          <a:p>
            <a:r>
              <a:rPr lang="en-US" dirty="0" smtClean="0"/>
              <a:t>Antenna Selection procedure is expressed mathematically as:</a:t>
            </a:r>
          </a:p>
          <a:p>
            <a:pPr marL="64008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i,AS</a:t>
            </a:r>
            <a:r>
              <a:rPr lang="en-US" i="1" dirty="0" smtClean="0"/>
              <a:t> </a:t>
            </a:r>
            <a:r>
              <a:rPr lang="en-US" dirty="0"/>
              <a:t>= </a:t>
            </a:r>
            <a:r>
              <a:rPr lang="en-US" dirty="0" err="1"/>
              <a:t>arg</a:t>
            </a:r>
            <a:r>
              <a:rPr lang="en-US" dirty="0"/>
              <a:t> max</a:t>
            </a:r>
            <a:r>
              <a:rPr lang="en-US" i="1" dirty="0"/>
              <a:t>{</a:t>
            </a:r>
            <a:r>
              <a:rPr lang="el-GR" i="1" dirty="0"/>
              <a:t>γ</a:t>
            </a:r>
            <a:r>
              <a:rPr lang="en-US" i="1" baseline="-25000" dirty="0"/>
              <a:t>i,T</a:t>
            </a:r>
            <a:r>
              <a:rPr lang="en-US" baseline="-25000" dirty="0"/>
              <a:t>1</a:t>
            </a:r>
            <a:r>
              <a:rPr lang="en-US" i="1" baseline="-25000" dirty="0"/>
              <a:t>→T</a:t>
            </a:r>
            <a:r>
              <a:rPr lang="en-US" baseline="-25000" dirty="0"/>
              <a:t>2</a:t>
            </a:r>
            <a:r>
              <a:rPr lang="en-US" i="1" dirty="0"/>
              <a:t>, </a:t>
            </a:r>
            <a:r>
              <a:rPr lang="el-GR" i="1" dirty="0"/>
              <a:t>γ</a:t>
            </a:r>
            <a:r>
              <a:rPr lang="en-US" i="1" baseline="-25000" dirty="0"/>
              <a:t>i,T</a:t>
            </a:r>
            <a:r>
              <a:rPr lang="en-US" baseline="-25000" dirty="0"/>
              <a:t>2</a:t>
            </a:r>
            <a:r>
              <a:rPr lang="en-US" i="1" baseline="-25000" dirty="0"/>
              <a:t>→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1</a:t>
            </a:r>
            <a:r>
              <a:rPr lang="en-US" i="1" dirty="0" smtClean="0"/>
              <a:t>}</a:t>
            </a:r>
          </a:p>
          <a:p>
            <a:r>
              <a:rPr lang="en-US" dirty="0" smtClean="0"/>
              <a:t>T1 and T2 are the antennas of the </a:t>
            </a:r>
            <a:r>
              <a:rPr lang="en-US" dirty="0" err="1" smtClean="0"/>
              <a:t>ith</a:t>
            </a:r>
            <a:r>
              <a:rPr lang="en-US" dirty="0" smtClean="0"/>
              <a:t> relay</a:t>
            </a:r>
          </a:p>
          <a:p>
            <a:pPr marL="64008" indent="0">
              <a:buNone/>
            </a:pPr>
            <a:r>
              <a:rPr lang="en-US" i="1" dirty="0" smtClean="0"/>
              <a:t>γ</a:t>
            </a:r>
            <a:r>
              <a:rPr lang="en-US" i="1" baseline="-25000" dirty="0" smtClean="0"/>
              <a:t>i,T</a:t>
            </a:r>
            <a:r>
              <a:rPr lang="en-US" baseline="-25000" dirty="0" smtClean="0"/>
              <a:t>1</a:t>
            </a:r>
            <a:r>
              <a:rPr lang="en-US" i="1" baseline="-25000" dirty="0"/>
              <a:t>→T</a:t>
            </a:r>
            <a:r>
              <a:rPr lang="en-US" baseline="-25000" dirty="0"/>
              <a:t>2 </a:t>
            </a:r>
            <a:r>
              <a:rPr lang="en-US" dirty="0" smtClean="0"/>
              <a:t> = SINR </a:t>
            </a:r>
            <a:r>
              <a:rPr lang="en-US" dirty="0"/>
              <a:t>when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smtClean="0"/>
              <a:t>relay node </a:t>
            </a:r>
            <a:r>
              <a:rPr lang="en-US" dirty="0"/>
              <a:t>chooses the antenna </a:t>
            </a:r>
            <a:r>
              <a:rPr lang="en-US" i="1" dirty="0"/>
              <a:t>T</a:t>
            </a:r>
            <a:r>
              <a:rPr lang="en-US" dirty="0"/>
              <a:t>1 as the receive antenna and </a:t>
            </a:r>
            <a:r>
              <a:rPr lang="en-US" i="1" dirty="0"/>
              <a:t>T</a:t>
            </a:r>
            <a:r>
              <a:rPr lang="en-US" dirty="0"/>
              <a:t>2 </a:t>
            </a:r>
            <a:r>
              <a:rPr lang="en-US" dirty="0" smtClean="0"/>
              <a:t>as the </a:t>
            </a:r>
            <a:r>
              <a:rPr lang="en-US" dirty="0"/>
              <a:t>transmit antenna </a:t>
            </a:r>
            <a:endParaRPr lang="en-US" dirty="0" smtClean="0"/>
          </a:p>
          <a:p>
            <a:pPr marL="64008" indent="0">
              <a:buNone/>
            </a:pPr>
            <a:r>
              <a:rPr lang="en-US" i="1" dirty="0" smtClean="0"/>
              <a:t>γ</a:t>
            </a:r>
            <a:r>
              <a:rPr lang="en-US" i="1" baseline="-25000" dirty="0" smtClean="0"/>
              <a:t>i,T</a:t>
            </a:r>
            <a:r>
              <a:rPr lang="en-US" baseline="-25000" dirty="0" smtClean="0"/>
              <a:t>2</a:t>
            </a:r>
            <a:r>
              <a:rPr lang="en-US" i="1" baseline="-25000" dirty="0" smtClean="0"/>
              <a:t>→T</a:t>
            </a:r>
            <a:r>
              <a:rPr lang="en-US" baseline="-25000" dirty="0" smtClean="0"/>
              <a:t>1 </a:t>
            </a:r>
            <a:r>
              <a:rPr lang="en-US" dirty="0" smtClean="0"/>
              <a:t> </a:t>
            </a:r>
            <a:r>
              <a:rPr lang="en-US" dirty="0"/>
              <a:t>= SINR when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relay node chooses the antenna </a:t>
            </a:r>
            <a:r>
              <a:rPr lang="en-US" i="1" dirty="0" smtClean="0"/>
              <a:t>T</a:t>
            </a:r>
            <a:r>
              <a:rPr lang="en-US" dirty="0" smtClean="0"/>
              <a:t>2 </a:t>
            </a:r>
            <a:r>
              <a:rPr lang="en-US" dirty="0"/>
              <a:t>as the receive antenna and </a:t>
            </a:r>
            <a:r>
              <a:rPr lang="en-US" i="1" dirty="0" smtClean="0"/>
              <a:t>T</a:t>
            </a:r>
            <a:r>
              <a:rPr lang="en-US" dirty="0" smtClean="0"/>
              <a:t>1 </a:t>
            </a:r>
            <a:r>
              <a:rPr lang="en-US" dirty="0"/>
              <a:t>as the transmit antenna </a:t>
            </a:r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Outage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Probability of an outage occurring due to </a:t>
                </a:r>
                <a:r>
                  <a:rPr lang="en-US" dirty="0"/>
                  <a:t>R</a:t>
                </a:r>
                <a:r>
                  <a:rPr lang="en-US" dirty="0" smtClean="0"/>
                  <a:t>ayleigh </a:t>
                </a:r>
                <a:r>
                  <a:rPr lang="en-US" dirty="0"/>
                  <a:t>F</a:t>
                </a:r>
                <a:r>
                  <a:rPr lang="en-US" dirty="0" smtClean="0"/>
                  <a:t>ading is known as outage probability</a:t>
                </a:r>
              </a:p>
              <a:p>
                <a:r>
                  <a:rPr lang="en-US" dirty="0" smtClean="0"/>
                  <a:t>General Outage Probability equation:</a:t>
                </a:r>
              </a:p>
              <a:p>
                <a:pPr marL="64008" indent="0">
                  <a:buNone/>
                </a:pPr>
                <a:r>
                  <a:rPr lang="en-US" i="1" dirty="0"/>
                  <a:t>	</a:t>
                </a:r>
                <a:r>
                  <a:rPr lang="en-US" i="1" dirty="0" smtClean="0"/>
                  <a:t>Pout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/>
                  <a:t>) </a:t>
                </a:r>
                <a:r>
                  <a:rPr lang="en-US" dirty="0" smtClean="0"/>
                  <a:t>= [1-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η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η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en-US" b="0" i="1" baseline="30000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]</a:t>
                </a:r>
                <a:r>
                  <a:rPr lang="en-US" baseline="30000" dirty="0" smtClean="0"/>
                  <a:t>N</a:t>
                </a:r>
              </a:p>
              <a:p>
                <a:pPr marL="64008" indent="0">
                  <a:buNone/>
                </a:pPr>
                <a:endParaRPr lang="en-US" baseline="30000" dirty="0"/>
              </a:p>
              <a:p>
                <a:pPr marL="64008" indent="0">
                  <a:buNone/>
                </a:pPr>
                <a:r>
                  <a:rPr lang="en-US" dirty="0" smtClean="0"/>
                  <a:t>For N relay network</a:t>
                </a:r>
              </a:p>
              <a:p>
                <a:pPr marL="64008" indent="0">
                  <a:buNone/>
                </a:pPr>
                <a:r>
                  <a:rPr lang="el-GR" dirty="0"/>
                  <a:t>η</a:t>
                </a:r>
                <a:r>
                  <a:rPr lang="en-US" dirty="0" smtClean="0"/>
                  <a:t> is the loop interference level</a:t>
                </a:r>
              </a:p>
              <a:p>
                <a:pPr marL="64008" indent="0">
                  <a:buNone/>
                </a:pPr>
                <a:r>
                  <a:rPr lang="en-US" dirty="0" smtClean="0"/>
                  <a:t>I(x) = CDF of SINR</a:t>
                </a:r>
              </a:p>
              <a:p>
                <a:pPr marL="6400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exp</m:t>
                    </m:r>
                    <m:r>
                      <a:rPr lang="en-US" b="0" i="1" smtClean="0">
                        <a:latin typeface="Cambria Math"/>
                      </a:rPr>
                      <m:t> ⁡(−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baseline="30000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r>
                  <a:rPr lang="en-US" dirty="0" smtClean="0"/>
                  <a:t> K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i="1" baseline="30000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l-GR" i="1" dirty="0">
                            <a:latin typeface="Cambria Math"/>
                          </a:rPr>
                          <m:t>λ</m:t>
                        </m:r>
                      </m:den>
                    </m:f>
                  </m:oMath>
                </a14:m>
                <a:endParaRPr lang="en-US" baseline="-25000" dirty="0" smtClean="0"/>
              </a:p>
              <a:p>
                <a:pPr marL="64008" indent="0">
                  <a:buNone/>
                </a:pPr>
                <a:endParaRPr lang="en-US" baseline="-25000" dirty="0" smtClean="0"/>
              </a:p>
              <a:p>
                <a:pPr marL="64008" indent="0">
                  <a:buNone/>
                </a:pPr>
                <a:r>
                  <a:rPr lang="en-US" dirty="0" smtClean="0"/>
                  <a:t>X is taken as 3 arbitrarily </a:t>
                </a:r>
              </a:p>
              <a:p>
                <a:pPr marL="64008" indent="0">
                  <a:buNone/>
                </a:pPr>
                <a:r>
                  <a:rPr lang="en-US" dirty="0" smtClean="0"/>
                  <a:t>K is the first order modified Bessel Function</a:t>
                </a:r>
              </a:p>
              <a:p>
                <a:pPr marL="64008" indent="0">
                  <a:buNone/>
                </a:pPr>
                <a:endParaRPr lang="en-US" dirty="0" smtClean="0"/>
              </a:p>
              <a:p>
                <a:pPr marL="6400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3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rashmir\Desktop\O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6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rashmir\Desktop\O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Symbol Error Rate (SER)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Determines the average amount of error bits which are likely to occur due to high SNR and Rayleigh Fading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𝑆𝐸𝑅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𝑚</m:t>
                            </m:r>
                            <m:r>
                              <a:rPr lang="pt-BR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m:rPr>
                        <m:sty m:val="p"/>
                      </m:rPr>
                      <a:rPr lang="el-GR" dirty="0">
                        <a:latin typeface="Cambria Math"/>
                      </a:rPr>
                      <m:t>α</m:t>
                    </m:r>
                  </m:oMath>
                </a14:m>
                <a:r>
                  <a:rPr lang="en-US" i="1" dirty="0" smtClean="0"/>
                  <a:t>f</a:t>
                </a:r>
                <a:r>
                  <a:rPr lang="en-US" i="1" baseline="-15000" dirty="0" smtClean="0"/>
                  <a:t>n,m</a:t>
                </a:r>
              </a:p>
              <a:p>
                <a:r>
                  <a:rPr lang="en-US" i="1" dirty="0" smtClean="0"/>
                  <a:t>f</a:t>
                </a:r>
                <a:r>
                  <a:rPr lang="en-US" i="1" baseline="-15000" dirty="0" smtClean="0"/>
                  <a:t>n,m</a:t>
                </a:r>
                <a:r>
                  <a:rPr lang="en-US" i="1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pt-BR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pt-BR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β</m:t>
                        </m:r>
                      </m:e>
                    </m:rad>
                  </m:oMath>
                </a14:m>
                <a:r>
                  <a:rPr lang="el-GR" i="1" dirty="0" smtClean="0"/>
                  <a:t>η</a:t>
                </a:r>
                <a:r>
                  <a:rPr lang="en-US" i="1" baseline="30000" dirty="0" smtClean="0"/>
                  <a:t>b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‼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β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i="1" baseline="30000" dirty="0" smtClean="0"/>
              </a:p>
              <a:p>
                <a:pPr marL="64008" indent="0">
                  <a:buNone/>
                </a:pPr>
                <a:r>
                  <a:rPr lang="en-US" dirty="0" smtClean="0"/>
                  <a:t>Here:</a:t>
                </a:r>
              </a:p>
              <a:p>
                <a:pPr marL="64008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BPSK Modulation :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= 1; </a:t>
                </a:r>
                <a:r>
                  <a:rPr lang="el-GR" dirty="0" smtClean="0"/>
                  <a:t>β</a:t>
                </a:r>
                <a:r>
                  <a:rPr lang="en-US" dirty="0" smtClean="0"/>
                  <a:t> = 2</a:t>
                </a:r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 −2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b="0" dirty="0" smtClean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6400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</a:rPr>
                        <m:t>η</m:t>
                      </m:r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 −2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64008" indent="0">
                  <a:buNone/>
                </a:pPr>
                <a:endParaRPr lang="en-US" dirty="0" smtClean="0"/>
              </a:p>
              <a:p>
                <a:pPr marL="6400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7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ashmir\Desktop\S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799"/>
            <a:ext cx="853440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rashmir\Desktop\S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0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Code for SER and arrive at N = 2 and N = 3 curves for eta = 0.05</a:t>
            </a:r>
          </a:p>
          <a:p>
            <a:r>
              <a:rPr lang="en-US" dirty="0" smtClean="0"/>
              <a:t>Obtain comparison curves of ORS for number of relays in SER</a:t>
            </a:r>
          </a:p>
          <a:p>
            <a:r>
              <a:rPr lang="en-US" dirty="0" smtClean="0"/>
              <a:t>Incorporate an extra parameter to add to existing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joint relay and </a:t>
            </a:r>
            <a:r>
              <a:rPr lang="en-US" sz="1800" dirty="0" smtClean="0"/>
              <a:t>antenna selection </a:t>
            </a:r>
            <a:r>
              <a:rPr lang="en-US" sz="1800" dirty="0"/>
              <a:t>scheme in general full-duplex (FD) relay networks </a:t>
            </a:r>
            <a:r>
              <a:rPr lang="en-US" sz="1800" dirty="0" smtClean="0"/>
              <a:t>with one </a:t>
            </a:r>
            <a:r>
              <a:rPr lang="en-US" sz="1800" dirty="0"/>
              <a:t>source, one destination and </a:t>
            </a:r>
            <a:r>
              <a:rPr lang="en-US" sz="1800" i="1" dirty="0"/>
              <a:t>N </a:t>
            </a:r>
            <a:r>
              <a:rPr lang="en-US" sz="1800" dirty="0"/>
              <a:t>FD amplify-and-forward (</a:t>
            </a:r>
            <a:r>
              <a:rPr lang="en-US" sz="1800" dirty="0" smtClean="0"/>
              <a:t>AF) Relays is designed. </a:t>
            </a:r>
            <a:r>
              <a:rPr lang="en-US" sz="1800" dirty="0"/>
              <a:t>Each FD relay is equipped with two antennas, one </a:t>
            </a:r>
            <a:r>
              <a:rPr lang="en-US" sz="1800" dirty="0" smtClean="0"/>
              <a:t>for receiving </a:t>
            </a:r>
            <a:r>
              <a:rPr lang="en-US" sz="1800" dirty="0"/>
              <a:t>and one for transmitting. We consider a joint </a:t>
            </a:r>
            <a:r>
              <a:rPr lang="en-US" sz="1800" dirty="0" smtClean="0"/>
              <a:t>antenna and </a:t>
            </a:r>
            <a:r>
              <a:rPr lang="en-US" sz="1800" dirty="0"/>
              <a:t>relay selection scheme to optimize the end-to-end </a:t>
            </a:r>
            <a:r>
              <a:rPr lang="en-US" sz="1800" dirty="0" smtClean="0"/>
              <a:t>error performance</a:t>
            </a:r>
            <a:r>
              <a:rPr lang="en-US" sz="1800" dirty="0"/>
              <a:t>. E</a:t>
            </a:r>
            <a:r>
              <a:rPr lang="en-US" sz="1800" dirty="0" smtClean="0"/>
              <a:t>ach </a:t>
            </a:r>
            <a:r>
              <a:rPr lang="en-US" sz="1800" dirty="0"/>
              <a:t>relay </a:t>
            </a:r>
            <a:r>
              <a:rPr lang="en-US" sz="1800" dirty="0" smtClean="0"/>
              <a:t>adaptively selects </a:t>
            </a:r>
            <a:r>
              <a:rPr lang="en-US" sz="1800" dirty="0"/>
              <a:t>the transmit antenna and receive antenna based on </a:t>
            </a:r>
            <a:r>
              <a:rPr lang="en-US" sz="1800" dirty="0" smtClean="0"/>
              <a:t>the instantaneous </a:t>
            </a:r>
            <a:r>
              <a:rPr lang="en-US" sz="1800" dirty="0"/>
              <a:t>channel conditions, and the optimal single </a:t>
            </a:r>
            <a:r>
              <a:rPr lang="en-US" sz="1800" dirty="0" smtClean="0"/>
              <a:t>relay with </a:t>
            </a:r>
            <a:r>
              <a:rPr lang="en-US" sz="1800" dirty="0"/>
              <a:t>the optimal </a:t>
            </a:r>
            <a:r>
              <a:rPr lang="en-US" sz="1800" dirty="0" err="1"/>
              <a:t>Tx</a:t>
            </a:r>
            <a:r>
              <a:rPr lang="en-US" sz="1800" dirty="0"/>
              <a:t>/Rx antenna configuration is selected </a:t>
            </a:r>
            <a:r>
              <a:rPr lang="en-US" sz="1800" dirty="0" smtClean="0"/>
              <a:t>to optimize the performance </a:t>
            </a:r>
            <a:r>
              <a:rPr lang="en-US" sz="1800" dirty="0"/>
              <a:t>of the system </a:t>
            </a:r>
            <a:r>
              <a:rPr lang="en-US" sz="1800" dirty="0" smtClean="0"/>
              <a:t>transmission. This </a:t>
            </a:r>
            <a:r>
              <a:rPr lang="en-US" sz="1800" dirty="0"/>
              <a:t>is in contrast to the </a:t>
            </a:r>
            <a:r>
              <a:rPr lang="en-US" sz="1800" dirty="0" smtClean="0"/>
              <a:t>conventional </a:t>
            </a:r>
            <a:r>
              <a:rPr lang="en-US" sz="1800" dirty="0"/>
              <a:t>FD relay </a:t>
            </a:r>
            <a:r>
              <a:rPr lang="en-US" sz="1800" dirty="0" smtClean="0"/>
              <a:t>selection, where </a:t>
            </a:r>
            <a:r>
              <a:rPr lang="en-US" sz="1800" dirty="0"/>
              <a:t>the </a:t>
            </a:r>
            <a:r>
              <a:rPr lang="en-US" sz="1800" dirty="0" err="1"/>
              <a:t>Tx</a:t>
            </a:r>
            <a:r>
              <a:rPr lang="en-US" sz="1800" dirty="0"/>
              <a:t> and Rx FD antenna of each relay are </a:t>
            </a:r>
            <a:r>
              <a:rPr lang="en-US" sz="1800" dirty="0" smtClean="0"/>
              <a:t>fixed. The </a:t>
            </a:r>
            <a:r>
              <a:rPr lang="en-US" sz="1800" dirty="0"/>
              <a:t>proposed scheme achieves  </a:t>
            </a:r>
            <a:r>
              <a:rPr lang="en-US" sz="1800" dirty="0" smtClean="0"/>
              <a:t>extra </a:t>
            </a:r>
            <a:r>
              <a:rPr lang="en-US" sz="1800" dirty="0"/>
              <a:t>space diversity </a:t>
            </a:r>
            <a:r>
              <a:rPr lang="en-US" sz="1800" dirty="0" smtClean="0"/>
              <a:t>due to </a:t>
            </a:r>
            <a:r>
              <a:rPr lang="en-US" sz="1800" dirty="0"/>
              <a:t>the antenna selection at the relay nodes, </a:t>
            </a:r>
            <a:r>
              <a:rPr lang="en-US" sz="1800" dirty="0" smtClean="0"/>
              <a:t>and improves </a:t>
            </a:r>
            <a:r>
              <a:rPr lang="en-US" sz="1800" dirty="0"/>
              <a:t>the system performance compared to the </a:t>
            </a:r>
            <a:r>
              <a:rPr lang="en-US" sz="1800" dirty="0" smtClean="0"/>
              <a:t>conventional FD </a:t>
            </a:r>
            <a:r>
              <a:rPr lang="en-US" sz="1800" dirty="0"/>
              <a:t>relay selection. Furthermore, closed-form expressions for </a:t>
            </a:r>
            <a:r>
              <a:rPr lang="en-US" sz="1800" dirty="0" smtClean="0"/>
              <a:t>the outage </a:t>
            </a:r>
            <a:r>
              <a:rPr lang="en-US" sz="1800" dirty="0"/>
              <a:t>probability and average symbol error rate (SER) </a:t>
            </a:r>
            <a:r>
              <a:rPr lang="en-US" sz="1800" dirty="0" smtClean="0"/>
              <a:t>are derived</a:t>
            </a:r>
            <a:r>
              <a:rPr lang="en-US" sz="1800" dirty="0"/>
              <a:t>. The </a:t>
            </a:r>
            <a:r>
              <a:rPr lang="en-US" sz="1800" dirty="0" smtClean="0"/>
              <a:t> </a:t>
            </a:r>
            <a:r>
              <a:rPr lang="en-US" sz="1800" dirty="0"/>
              <a:t>results are verified by the </a:t>
            </a:r>
            <a:r>
              <a:rPr lang="en-US" sz="1800" dirty="0" smtClean="0"/>
              <a:t>computer simulations</a:t>
            </a:r>
            <a:r>
              <a:rPr lang="en-US" sz="1800" dirty="0"/>
              <a:t>. Results show that the proposed scheme </a:t>
            </a:r>
            <a:r>
              <a:rPr lang="en-US" sz="1800" dirty="0" smtClean="0"/>
              <a:t>outperforms the </a:t>
            </a:r>
            <a:r>
              <a:rPr lang="en-US" sz="1800" dirty="0"/>
              <a:t>conventional full-duplex relay selection scheme with </a:t>
            </a:r>
            <a:r>
              <a:rPr lang="en-US" sz="1800" dirty="0" smtClean="0"/>
              <a:t>fixed relay </a:t>
            </a:r>
            <a:r>
              <a:rPr lang="en-US" sz="1800" dirty="0" err="1"/>
              <a:t>Tx</a:t>
            </a:r>
            <a:r>
              <a:rPr lang="en-US" sz="1800" dirty="0"/>
              <a:t> and Rx antennas.</a:t>
            </a:r>
          </a:p>
        </p:txBody>
      </p:sp>
    </p:spTree>
    <p:extLst>
      <p:ext uri="{BB962C8B-B14F-4D97-AF65-F5344CB8AC3E}">
        <p14:creationId xmlns:p14="http://schemas.microsoft.com/office/powerpoint/2010/main" val="28747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J.I. Choi, M. </a:t>
            </a:r>
            <a:r>
              <a:rPr lang="en-US" dirty="0" err="1"/>
              <a:t>Jainy</a:t>
            </a:r>
            <a:r>
              <a:rPr lang="en-US" dirty="0"/>
              <a:t>, K. </a:t>
            </a:r>
            <a:r>
              <a:rPr lang="en-US" dirty="0" err="1"/>
              <a:t>Srinivasany</a:t>
            </a:r>
            <a:r>
              <a:rPr lang="en-US" dirty="0"/>
              <a:t>, P. Levis, and S. </a:t>
            </a:r>
            <a:r>
              <a:rPr lang="en-US" dirty="0" err="1"/>
              <a:t>Katti</a:t>
            </a:r>
            <a:r>
              <a:rPr lang="en-US" dirty="0"/>
              <a:t> in “</a:t>
            </a:r>
            <a:r>
              <a:rPr lang="en-US" dirty="0" smtClean="0"/>
              <a:t>Achieving single </a:t>
            </a:r>
            <a:r>
              <a:rPr lang="en-US" dirty="0"/>
              <a:t>channel, full duplex wireless communication,” In </a:t>
            </a:r>
            <a:r>
              <a:rPr lang="en-US" i="1" dirty="0"/>
              <a:t>Proc. 2010 </a:t>
            </a:r>
            <a:r>
              <a:rPr lang="en-US" i="1" dirty="0" smtClean="0"/>
              <a:t>ACM </a:t>
            </a:r>
            <a:r>
              <a:rPr lang="en-US" i="1" dirty="0" err="1" smtClean="0"/>
              <a:t>MobiCom</a:t>
            </a:r>
            <a:r>
              <a:rPr lang="en-US" dirty="0"/>
              <a:t>, pp. 1–12, 2010</a:t>
            </a:r>
            <a:endParaRPr lang="en-US" dirty="0" smtClean="0"/>
          </a:p>
          <a:p>
            <a:r>
              <a:rPr lang="en-US" b="1" dirty="0" smtClean="0"/>
              <a:t>Joint </a:t>
            </a:r>
            <a:r>
              <a:rPr lang="en-US" b="1" dirty="0"/>
              <a:t>Relay and Antenna Selection for Full-Duplex AF Relay Networks, Proceedings of the 2014 IEEE International Conference on Communications (ICC 2014), </a:t>
            </a:r>
            <a:r>
              <a:rPr lang="en-US" b="1" dirty="0" err="1"/>
              <a:t>vol.N</a:t>
            </a:r>
            <a:r>
              <a:rPr lang="en-US" b="1" dirty="0"/>
              <a:t>/A, 2014, pp. </a:t>
            </a:r>
            <a:r>
              <a:rPr lang="en-US" b="1" dirty="0" smtClean="0"/>
              <a:t>4454-4459</a:t>
            </a:r>
          </a:p>
          <a:p>
            <a:r>
              <a:rPr lang="en-US" dirty="0"/>
              <a:t>S.I. Kim, Y.C. </a:t>
            </a:r>
            <a:r>
              <a:rPr lang="en-US" dirty="0" err="1"/>
              <a:t>Ko</a:t>
            </a:r>
            <a:r>
              <a:rPr lang="en-US" dirty="0"/>
              <a:t>, and J. </a:t>
            </a:r>
            <a:r>
              <a:rPr lang="en-US" dirty="0" err="1"/>
              <a:t>Heo</a:t>
            </a:r>
            <a:r>
              <a:rPr lang="en-US" dirty="0"/>
              <a:t>, “Outage analysis of </a:t>
            </a:r>
            <a:r>
              <a:rPr lang="en-US" dirty="0" smtClean="0"/>
              <a:t>amplify-and-forward partial </a:t>
            </a:r>
            <a:r>
              <a:rPr lang="en-US" dirty="0"/>
              <a:t>relay selection scheme with multiple interferers,” </a:t>
            </a:r>
            <a:r>
              <a:rPr lang="en-US" i="1" dirty="0"/>
              <a:t>IEEE </a:t>
            </a:r>
            <a:r>
              <a:rPr lang="en-US" i="1" dirty="0" err="1" smtClean="0"/>
              <a:t>Commun</a:t>
            </a:r>
            <a:r>
              <a:rPr lang="en-US" i="1" dirty="0" smtClean="0"/>
              <a:t>.</a:t>
            </a:r>
            <a:r>
              <a:rPr lang="nn-NO" i="1" dirty="0" smtClean="0"/>
              <a:t>Lett</a:t>
            </a:r>
            <a:r>
              <a:rPr lang="nn-NO" i="1" dirty="0"/>
              <a:t>.</a:t>
            </a:r>
            <a:r>
              <a:rPr lang="nn-NO" dirty="0"/>
              <a:t>, vol. 15, pp. 1281–1283, Dec </a:t>
            </a:r>
            <a:r>
              <a:rPr lang="nn-NO" dirty="0" smtClean="0"/>
              <a:t>2011</a:t>
            </a:r>
          </a:p>
          <a:p>
            <a:r>
              <a:rPr lang="en-US" dirty="0"/>
              <a:t>M. Zhou, H. Cui, L. Song, and B. Jiao, “Transmit-receive antenna </a:t>
            </a:r>
            <a:r>
              <a:rPr lang="en-US" dirty="0" smtClean="0"/>
              <a:t>pair selection </a:t>
            </a:r>
            <a:r>
              <a:rPr lang="en-US" dirty="0"/>
              <a:t>in full duplex systems,” </a:t>
            </a:r>
            <a:r>
              <a:rPr lang="en-US" i="1" dirty="0"/>
              <a:t>IEEE Wireless </a:t>
            </a:r>
            <a:r>
              <a:rPr lang="en-US" i="1" dirty="0" err="1"/>
              <a:t>Commun</a:t>
            </a:r>
            <a:r>
              <a:rPr lang="en-US" i="1" dirty="0"/>
              <a:t>. Lett.</a:t>
            </a:r>
            <a:r>
              <a:rPr lang="en-US" dirty="0"/>
              <a:t>, pp. </a:t>
            </a:r>
            <a:r>
              <a:rPr lang="en-US" dirty="0" smtClean="0"/>
              <a:t>1–4, Nov</a:t>
            </a:r>
            <a:r>
              <a:rPr lang="en-US" dirty="0"/>
              <a:t>. </a:t>
            </a:r>
            <a:r>
              <a:rPr lang="en-US" dirty="0" smtClean="0"/>
              <a:t>2013</a:t>
            </a:r>
          </a:p>
          <a:p>
            <a:r>
              <a:rPr lang="en-US" dirty="0"/>
              <a:t>I. </a:t>
            </a:r>
            <a:r>
              <a:rPr lang="en-US" dirty="0" err="1"/>
              <a:t>Krikidis</a:t>
            </a:r>
            <a:r>
              <a:rPr lang="en-US" dirty="0"/>
              <a:t>, H.A. </a:t>
            </a:r>
            <a:r>
              <a:rPr lang="en-US" dirty="0" err="1"/>
              <a:t>Suraweera</a:t>
            </a:r>
            <a:r>
              <a:rPr lang="en-US" dirty="0"/>
              <a:t>, P.J. Smith, and C. Yuen, “Full-duplex </a:t>
            </a:r>
            <a:r>
              <a:rPr lang="en-US" dirty="0" smtClean="0"/>
              <a:t>relay selection </a:t>
            </a:r>
            <a:r>
              <a:rPr lang="en-US" dirty="0"/>
              <a:t>for amplify-and-forward cooperative networks,” </a:t>
            </a:r>
            <a:r>
              <a:rPr lang="en-US" i="1" dirty="0"/>
              <a:t>IEEE </a:t>
            </a:r>
            <a:r>
              <a:rPr lang="en-US" i="1" dirty="0" smtClean="0"/>
              <a:t>Trans. Wireless </a:t>
            </a:r>
            <a:r>
              <a:rPr lang="en-US" i="1" dirty="0" err="1"/>
              <a:t>Commun</a:t>
            </a:r>
            <a:r>
              <a:rPr lang="en-US" i="1" dirty="0"/>
              <a:t>.</a:t>
            </a:r>
            <a:r>
              <a:rPr lang="en-US" dirty="0"/>
              <a:t>, vol. 11, no. 12, pp. 4381–4393, Dec. 2012</a:t>
            </a:r>
          </a:p>
        </p:txBody>
      </p:sp>
    </p:spTree>
    <p:extLst>
      <p:ext uri="{BB962C8B-B14F-4D97-AF65-F5344CB8AC3E}">
        <p14:creationId xmlns:p14="http://schemas.microsoft.com/office/powerpoint/2010/main" val="9640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828506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 smtClean="0"/>
              <a:t>Thank You!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9386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82808"/>
            <a:ext cx="8534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Aim: To study the advantage of joint  </a:t>
            </a:r>
            <a:r>
              <a:rPr lang="en-US" dirty="0"/>
              <a:t>relay and </a:t>
            </a:r>
            <a:r>
              <a:rPr lang="en-US" dirty="0" smtClean="0"/>
              <a:t>antenna selection scheme</a:t>
            </a:r>
          </a:p>
          <a:p>
            <a:r>
              <a:rPr lang="en-US" dirty="0" smtClean="0"/>
              <a:t> Full-duplex </a:t>
            </a:r>
            <a:r>
              <a:rPr lang="en-US" dirty="0"/>
              <a:t>(FD) relay networks </a:t>
            </a:r>
            <a:r>
              <a:rPr lang="en-US" dirty="0" smtClean="0"/>
              <a:t>comprises of: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one source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destination </a:t>
            </a:r>
          </a:p>
          <a:p>
            <a:pPr marL="578358" indent="-514350">
              <a:buFont typeface="+mj-lt"/>
              <a:buAutoNum type="arabicPeriod"/>
            </a:pPr>
            <a:r>
              <a:rPr lang="en-US" i="1" dirty="0" smtClean="0"/>
              <a:t>N </a:t>
            </a:r>
            <a:r>
              <a:rPr lang="en-US" dirty="0"/>
              <a:t>FD amplify-and-forward (</a:t>
            </a:r>
            <a:r>
              <a:rPr lang="en-US" dirty="0" smtClean="0"/>
              <a:t>AF) relays</a:t>
            </a:r>
            <a:endParaRPr lang="en-US" dirty="0"/>
          </a:p>
          <a:p>
            <a:r>
              <a:rPr lang="en-US" dirty="0" smtClean="0"/>
              <a:t>FD </a:t>
            </a:r>
            <a:r>
              <a:rPr lang="en-US" dirty="0"/>
              <a:t>relay is </a:t>
            </a:r>
            <a:r>
              <a:rPr lang="en-US" dirty="0" smtClean="0"/>
              <a:t>has two </a:t>
            </a:r>
            <a:r>
              <a:rPr lang="en-US" dirty="0"/>
              <a:t>antennas, one </a:t>
            </a:r>
            <a:r>
              <a:rPr lang="en-US" dirty="0" smtClean="0"/>
              <a:t>for </a:t>
            </a:r>
            <a:r>
              <a:rPr lang="en-US" u="sng" dirty="0" smtClean="0"/>
              <a:t>receiving</a:t>
            </a:r>
            <a:r>
              <a:rPr lang="en-US" dirty="0" smtClean="0"/>
              <a:t> </a:t>
            </a:r>
            <a:r>
              <a:rPr lang="en-US" dirty="0"/>
              <a:t>and one for </a:t>
            </a:r>
            <a:r>
              <a:rPr lang="en-US" u="sng" dirty="0" smtClean="0"/>
              <a:t>transmitting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joint </a:t>
            </a:r>
            <a:r>
              <a:rPr lang="en-US" dirty="0" smtClean="0"/>
              <a:t>antenna and </a:t>
            </a:r>
            <a:r>
              <a:rPr lang="en-US" dirty="0"/>
              <a:t>relay selection scheme </a:t>
            </a:r>
            <a:r>
              <a:rPr lang="en-US" dirty="0" smtClean="0"/>
              <a:t>? </a:t>
            </a:r>
          </a:p>
          <a:p>
            <a:pPr marL="64008" indent="0" algn="ctr">
              <a:buNone/>
            </a:pPr>
            <a:r>
              <a:rPr lang="en-US" dirty="0" smtClean="0"/>
              <a:t>  -&gt; </a:t>
            </a:r>
            <a:r>
              <a:rPr lang="en-US" u="sng" dirty="0" smtClean="0"/>
              <a:t>Optimizes System Performance</a:t>
            </a:r>
          </a:p>
          <a:p>
            <a:pPr marL="64008" indent="0" algn="ctr">
              <a:buNone/>
            </a:pPr>
            <a:r>
              <a:rPr lang="en-US" dirty="0" smtClean="0"/>
              <a:t>-&gt;</a:t>
            </a:r>
            <a:r>
              <a:rPr lang="en-US" u="sng" dirty="0" smtClean="0"/>
              <a:t> Decreases Error Rates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09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0598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561975"/>
            <a:ext cx="8485909" cy="5838825"/>
            <a:chOff x="381000" y="561975"/>
            <a:chExt cx="8485909" cy="5838825"/>
          </a:xfrm>
        </p:grpSpPr>
        <p:sp>
          <p:nvSpPr>
            <p:cNvPr id="4" name="Rectangle 3"/>
            <p:cNvSpPr/>
            <p:nvPr/>
          </p:nvSpPr>
          <p:spPr>
            <a:xfrm>
              <a:off x="381000" y="2895600"/>
              <a:ext cx="1219200" cy="12191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96200" y="2971800"/>
              <a:ext cx="1170709" cy="1143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191000" y="7493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91000" y="3009900"/>
              <a:ext cx="1066800" cy="1104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91000" y="53340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048250" y="5167312"/>
              <a:ext cx="419100" cy="581025"/>
              <a:chOff x="5962650" y="1857375"/>
              <a:chExt cx="419100" cy="581025"/>
            </a:xfrm>
            <a:solidFill>
              <a:schemeClr val="tx1"/>
            </a:solidFill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000500" y="5167312"/>
              <a:ext cx="419100" cy="581025"/>
              <a:chOff x="5962650" y="1857375"/>
              <a:chExt cx="419100" cy="581025"/>
            </a:xfrm>
            <a:solidFill>
              <a:schemeClr val="tx1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Isosceles Triangle 17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029200" y="566738"/>
              <a:ext cx="419100" cy="581025"/>
              <a:chOff x="5962650" y="1857375"/>
              <a:chExt cx="419100" cy="581025"/>
            </a:xfrm>
            <a:solidFill>
              <a:schemeClr val="tx1"/>
            </a:solidFill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Isosceles Triangle 20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000500" y="561975"/>
              <a:ext cx="419100" cy="581025"/>
              <a:chOff x="5962650" y="1857375"/>
              <a:chExt cx="419100" cy="581025"/>
            </a:xfrm>
            <a:solidFill>
              <a:schemeClr val="tx1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029200" y="2806700"/>
              <a:ext cx="419100" cy="581025"/>
              <a:chOff x="5962650" y="1857375"/>
              <a:chExt cx="419100" cy="581025"/>
            </a:xfrm>
            <a:solidFill>
              <a:schemeClr val="tx1"/>
            </a:solidFill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Isosceles Triangle 26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0500" y="2806700"/>
              <a:ext cx="419100" cy="581025"/>
              <a:chOff x="5962650" y="1857375"/>
              <a:chExt cx="419100" cy="581025"/>
            </a:xfrm>
            <a:solidFill>
              <a:schemeClr val="tx1"/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Isosceles Triangle 29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077200" y="2390775"/>
              <a:ext cx="419100" cy="581025"/>
              <a:chOff x="5962650" y="1857375"/>
              <a:chExt cx="419100" cy="581025"/>
            </a:xfrm>
            <a:solidFill>
              <a:schemeClr val="tx1"/>
            </a:solidFill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Isosceles Triangle 32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19150" y="2314575"/>
              <a:ext cx="419100" cy="581025"/>
              <a:chOff x="5962650" y="1857375"/>
              <a:chExt cx="419100" cy="581025"/>
            </a:xfrm>
            <a:solidFill>
              <a:schemeClr val="tx1"/>
            </a:solidFill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Isosceles Triangle 35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7200" y="3256002"/>
              <a:ext cx="1143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bg1"/>
                  </a:solidFill>
                </a:rPr>
                <a:t>S</a:t>
              </a:r>
              <a:endParaRPr lang="en-US" sz="3000" i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06899" y="990600"/>
              <a:ext cx="6413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bg1"/>
                  </a:solidFill>
                </a:rPr>
                <a:t>R</a:t>
              </a:r>
              <a:endParaRPr lang="en-US" sz="3000" i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19600" y="3256002"/>
              <a:ext cx="6413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bg1"/>
                  </a:solidFill>
                </a:rPr>
                <a:t>R</a:t>
              </a:r>
              <a:endParaRPr lang="en-US" sz="3000" i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19600" y="5618202"/>
              <a:ext cx="6413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bg1"/>
                  </a:solidFill>
                </a:rPr>
                <a:t>R</a:t>
              </a:r>
              <a:endParaRPr lang="en-US" sz="3000" i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696200" y="3311525"/>
              <a:ext cx="1143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 smtClean="0">
                  <a:solidFill>
                    <a:schemeClr val="bg1"/>
                  </a:solidFill>
                </a:rPr>
                <a:t>D</a:t>
              </a:r>
              <a:endParaRPr lang="en-US" sz="3000" i="1" dirty="0">
                <a:solidFill>
                  <a:schemeClr val="bg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1828800" y="3256002"/>
              <a:ext cx="2158999" cy="47779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5467350" y="3235325"/>
              <a:ext cx="2076450" cy="4984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447800" y="990600"/>
              <a:ext cx="2286000" cy="1454150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447800" y="4267200"/>
              <a:ext cx="2514599" cy="1628001"/>
            </a:xfrm>
            <a:prstGeom prst="straightConnector1">
              <a:avLst/>
            </a:prstGeom>
            <a:ln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8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166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Relay selects which antenna to use as TX and RX</a:t>
            </a:r>
          </a:p>
          <a:p>
            <a:r>
              <a:rPr lang="en-US" dirty="0" smtClean="0"/>
              <a:t>Relay selects the TX and RX antenna based on </a:t>
            </a:r>
            <a:r>
              <a:rPr lang="en-US" b="1" u="sng" dirty="0" smtClean="0"/>
              <a:t>Channel Conditions</a:t>
            </a:r>
          </a:p>
          <a:p>
            <a:r>
              <a:rPr lang="en-US" dirty="0" smtClean="0"/>
              <a:t>All the relays in the systems do this.</a:t>
            </a:r>
          </a:p>
          <a:p>
            <a:r>
              <a:rPr lang="en-US" dirty="0" smtClean="0"/>
              <a:t>Out of N relays the best relay with optimal configuration to carry out end-to-end communication between the source and the destination is ultimately chosen for transmission.</a:t>
            </a:r>
          </a:p>
          <a:p>
            <a:r>
              <a:rPr lang="en-US" dirty="0" smtClean="0"/>
              <a:t>Only this relay is active till the conclusion of the communication</a:t>
            </a:r>
          </a:p>
          <a:p>
            <a:r>
              <a:rPr lang="en-US" dirty="0" smtClean="0"/>
              <a:t>This achieves </a:t>
            </a:r>
            <a:r>
              <a:rPr lang="en-US" b="1" u="sng" dirty="0" smtClean="0"/>
              <a:t>Space Diversity</a:t>
            </a:r>
            <a:r>
              <a:rPr lang="en-US" dirty="0" smtClean="0"/>
              <a:t> and better </a:t>
            </a:r>
            <a:r>
              <a:rPr lang="en-US" b="1" u="sng" dirty="0" smtClean="0"/>
              <a:t>System Performance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15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FD Relay Transmission: An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360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a relay Information is received and re-transmitted in the </a:t>
            </a:r>
            <a:r>
              <a:rPr lang="en-US" u="sng" dirty="0" smtClean="0"/>
              <a:t>same frequency and time block </a:t>
            </a:r>
            <a:r>
              <a:rPr lang="en-US" dirty="0" smtClean="0"/>
              <a:t>(2 orthogonal channels in HD)</a:t>
            </a:r>
          </a:p>
          <a:p>
            <a:r>
              <a:rPr lang="en-US" dirty="0" smtClean="0"/>
              <a:t>FD Relaying improves: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Throughput in Hot Spot Areas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Service in Edge of Cellular Region</a:t>
            </a:r>
          </a:p>
          <a:p>
            <a:r>
              <a:rPr lang="en-US" dirty="0" smtClean="0"/>
              <a:t>FD Relaying effectively uses the channel BW but suffers from loop interference</a:t>
            </a:r>
          </a:p>
          <a:p>
            <a:r>
              <a:rPr lang="en-US" u="sng" dirty="0" smtClean="0"/>
              <a:t>Antenna Separation </a:t>
            </a:r>
            <a:r>
              <a:rPr lang="en-US" dirty="0" smtClean="0"/>
              <a:t>and </a:t>
            </a:r>
            <a:r>
              <a:rPr lang="en-US" u="sng" dirty="0" smtClean="0"/>
              <a:t>Directional Antennas</a:t>
            </a:r>
            <a:r>
              <a:rPr lang="en-US" dirty="0" smtClean="0"/>
              <a:t> were suggested but, interference prevailed</a:t>
            </a:r>
          </a:p>
          <a:p>
            <a:r>
              <a:rPr lang="en-US" u="sng" dirty="0" smtClean="0"/>
              <a:t>Interference was modelled as additional noise </a:t>
            </a:r>
            <a:r>
              <a:rPr lang="en-US" dirty="0" smtClean="0"/>
              <a:t>in the receiver’s antenna and was solved through Signal Processing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452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Ultimately for </a:t>
            </a:r>
            <a:r>
              <a:rPr lang="en-US" u="sng" dirty="0"/>
              <a:t>M</a:t>
            </a:r>
            <a:r>
              <a:rPr lang="en-US" u="sng" dirty="0" smtClean="0"/>
              <a:t>ultiple Relay Systems </a:t>
            </a:r>
            <a:r>
              <a:rPr lang="en-US" dirty="0" smtClean="0"/>
              <a:t>– Relay Selection was employed to achieve required Space Diversity</a:t>
            </a:r>
          </a:p>
          <a:p>
            <a:r>
              <a:rPr lang="en-US" dirty="0" smtClean="0"/>
              <a:t>Previous innovations incorporate ‘</a:t>
            </a:r>
            <a:r>
              <a:rPr lang="en-US" u="sng" dirty="0" smtClean="0"/>
              <a:t>Hybrid Relaying</a:t>
            </a:r>
            <a:r>
              <a:rPr lang="en-US" dirty="0" smtClean="0"/>
              <a:t>’ – Which allows switching between HD and FD Relaying according to instantaneous channel conditions</a:t>
            </a:r>
          </a:p>
          <a:p>
            <a:r>
              <a:rPr lang="en-US" dirty="0" smtClean="0"/>
              <a:t>But, Relay </a:t>
            </a:r>
            <a:r>
              <a:rPr lang="en-US" u="sng" dirty="0" smtClean="0"/>
              <a:t>Transmitting and Receiving nodes are fixed</a:t>
            </a:r>
            <a:r>
              <a:rPr lang="en-US" dirty="0" smtClean="0"/>
              <a:t> and don’t change according to channel conditions</a:t>
            </a:r>
          </a:p>
          <a:p>
            <a:r>
              <a:rPr lang="en-US" dirty="0" smtClean="0"/>
              <a:t>When channel suffers from </a:t>
            </a:r>
            <a:r>
              <a:rPr lang="en-US" u="sng" dirty="0" smtClean="0"/>
              <a:t>excessive scattering and deep fading</a:t>
            </a:r>
            <a:r>
              <a:rPr lang="en-US" dirty="0" smtClean="0"/>
              <a:t>, system output is not optimal.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99032"/>
          </a:xfrm>
        </p:spPr>
        <p:txBody>
          <a:bodyPr/>
          <a:lstStyle/>
          <a:p>
            <a:pPr algn="ctr"/>
            <a:r>
              <a:rPr lang="en-US" dirty="0" smtClean="0"/>
              <a:t>System Model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432529" y="1752600"/>
            <a:ext cx="6339871" cy="4648200"/>
            <a:chOff x="381000" y="561975"/>
            <a:chExt cx="8485909" cy="5838825"/>
          </a:xfrm>
        </p:grpSpPr>
        <p:sp>
          <p:nvSpPr>
            <p:cNvPr id="77" name="Rectangle 76"/>
            <p:cNvSpPr/>
            <p:nvPr/>
          </p:nvSpPr>
          <p:spPr>
            <a:xfrm>
              <a:off x="381000" y="2930524"/>
              <a:ext cx="1219200" cy="1184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696200" y="2971800"/>
              <a:ext cx="1170709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191000" y="749300"/>
              <a:ext cx="10668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4191000" y="3009900"/>
              <a:ext cx="1066800" cy="1104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191000" y="5334000"/>
              <a:ext cx="10668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048250" y="5167312"/>
              <a:ext cx="419100" cy="581025"/>
              <a:chOff x="5962650" y="1857375"/>
              <a:chExt cx="419100" cy="581025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Isosceles Triangle 113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962400" y="5167312"/>
              <a:ext cx="419100" cy="581025"/>
              <a:chOff x="5962650" y="1857375"/>
              <a:chExt cx="419100" cy="581025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048250" y="566738"/>
              <a:ext cx="419100" cy="581025"/>
              <a:chOff x="5962650" y="1857375"/>
              <a:chExt cx="419100" cy="581025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987799" y="561975"/>
              <a:ext cx="419100" cy="581025"/>
              <a:chOff x="5962650" y="1857375"/>
              <a:chExt cx="419100" cy="581025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Isosceles Triangle 107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048250" y="2806700"/>
              <a:ext cx="419100" cy="581025"/>
              <a:chOff x="5962650" y="1857375"/>
              <a:chExt cx="419100" cy="581025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Isosceles Triangle 105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981450" y="2806700"/>
              <a:ext cx="419100" cy="581025"/>
              <a:chOff x="5962650" y="1857375"/>
              <a:chExt cx="419100" cy="581025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Isosceles Triangle 103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077200" y="2444750"/>
              <a:ext cx="419100" cy="581025"/>
              <a:chOff x="5962650" y="1857375"/>
              <a:chExt cx="419100" cy="581025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Isosceles Triangle 101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19150" y="2428875"/>
              <a:ext cx="419100" cy="581025"/>
              <a:chOff x="5962650" y="1857375"/>
              <a:chExt cx="419100" cy="581025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V="1">
                <a:off x="6172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Isosceles Triangle 99"/>
              <p:cNvSpPr/>
              <p:nvPr/>
            </p:nvSpPr>
            <p:spPr>
              <a:xfrm rot="10800000">
                <a:off x="5962650" y="1857375"/>
                <a:ext cx="419100" cy="24765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57199" y="3146373"/>
              <a:ext cx="114300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S</a:t>
              </a:r>
              <a:endParaRPr lang="en-US" sz="3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44238" y="944849"/>
              <a:ext cx="850901" cy="695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R</a:t>
              </a:r>
              <a:r>
                <a:rPr lang="en-US" sz="1500" dirty="0"/>
                <a:t>1</a:t>
              </a:r>
              <a:endParaRPr lang="en-US" sz="3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19600" y="3146373"/>
              <a:ext cx="641351" cy="695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R</a:t>
              </a:r>
              <a:r>
                <a:rPr lang="en-US" sz="1500" dirty="0" smtClean="0"/>
                <a:t>i</a:t>
              </a:r>
              <a:endParaRPr lang="en-US" sz="15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77197" y="5513460"/>
              <a:ext cx="863602" cy="695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R</a:t>
              </a:r>
              <a:r>
                <a:rPr lang="en-US" sz="1500" dirty="0" smtClean="0"/>
                <a:t>n</a:t>
              </a:r>
              <a:endParaRPr lang="en-US" sz="3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96200" y="3242091"/>
              <a:ext cx="1143000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D</a:t>
              </a:r>
              <a:endParaRPr lang="en-US" sz="3000" dirty="0"/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1828800" y="3256002"/>
              <a:ext cx="2158999" cy="4777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467350" y="3235325"/>
              <a:ext cx="2076450" cy="498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1447800" y="990600"/>
              <a:ext cx="2286000" cy="1454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1447800" y="4267200"/>
              <a:ext cx="2514599" cy="1628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2819400" y="3505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 (</a:t>
            </a:r>
            <a:r>
              <a:rPr lang="en-US" dirty="0" err="1"/>
              <a:t>S</a:t>
            </a:r>
            <a:r>
              <a:rPr lang="en-US" dirty="0" err="1" smtClean="0"/>
              <a:t>,i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486400" y="3593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 (</a:t>
            </a:r>
            <a:r>
              <a:rPr lang="en-US" dirty="0" err="1" smtClean="0"/>
              <a:t>i,D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97608"/>
          </a:xfrm>
        </p:spPr>
        <p:txBody>
          <a:bodyPr/>
          <a:lstStyle/>
          <a:p>
            <a:r>
              <a:rPr lang="en-US" dirty="0" smtClean="0"/>
              <a:t>Assuming </a:t>
            </a:r>
            <a:r>
              <a:rPr lang="en-US" dirty="0" err="1" smtClean="0"/>
              <a:t>ith</a:t>
            </a:r>
            <a:r>
              <a:rPr lang="en-US" dirty="0" smtClean="0"/>
              <a:t> relay node Ri receives and forwards the signal</a:t>
            </a:r>
          </a:p>
          <a:p>
            <a:r>
              <a:rPr lang="en-US" dirty="0" smtClean="0"/>
              <a:t>Received Signal at Ri is defined as:</a:t>
            </a:r>
          </a:p>
          <a:p>
            <a:pPr marL="64008" indent="0">
              <a:buNone/>
            </a:pPr>
            <a:r>
              <a:rPr lang="en-US" dirty="0"/>
              <a:t>	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 =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S,I</a:t>
            </a:r>
            <a:r>
              <a:rPr lang="en-US" i="1" baseline="-25000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[</a:t>
            </a:r>
            <a:r>
              <a:rPr lang="en-US" i="1" dirty="0" smtClean="0"/>
              <a:t>n</a:t>
            </a:r>
            <a:r>
              <a:rPr lang="en-US" dirty="0"/>
              <a:t>] + </a:t>
            </a:r>
            <a:r>
              <a:rPr lang="en-US" i="1" dirty="0" err="1" smtClean="0"/>
              <a:t>h</a:t>
            </a:r>
            <a:r>
              <a:rPr lang="en-US" i="1" baseline="-25000" dirty="0" err="1" smtClean="0"/>
              <a:t>LI,I</a:t>
            </a:r>
            <a:r>
              <a:rPr lang="en-US" i="1" baseline="-25000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[</a:t>
            </a:r>
            <a:r>
              <a:rPr lang="en-US" i="1" dirty="0" smtClean="0"/>
              <a:t>n</a:t>
            </a:r>
            <a:r>
              <a:rPr lang="en-US" dirty="0"/>
              <a:t>] +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 smtClean="0"/>
              <a:t>]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i="1" dirty="0" err="1" smtClean="0"/>
              <a:t>h</a:t>
            </a:r>
            <a:r>
              <a:rPr lang="en-US" i="1" baseline="-25000" dirty="0" err="1" smtClean="0"/>
              <a:t>S,I</a:t>
            </a:r>
            <a:r>
              <a:rPr lang="en-US" i="1" baseline="-25000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[</a:t>
            </a:r>
            <a:r>
              <a:rPr lang="en-US" i="1" dirty="0" smtClean="0"/>
              <a:t>n</a:t>
            </a:r>
            <a:r>
              <a:rPr lang="en-US" dirty="0" smtClean="0"/>
              <a:t>] = Source-Relay Link</a:t>
            </a:r>
          </a:p>
          <a:p>
            <a:pPr marL="64008" indent="0">
              <a:buNone/>
            </a:pPr>
            <a:r>
              <a:rPr lang="en-US" i="1" dirty="0" err="1" smtClean="0"/>
              <a:t>h</a:t>
            </a:r>
            <a:r>
              <a:rPr lang="en-US" i="1" baseline="-25000" dirty="0" err="1" smtClean="0"/>
              <a:t>LI,I</a:t>
            </a:r>
            <a:r>
              <a:rPr lang="en-US" i="1" baseline="-25000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[</a:t>
            </a:r>
            <a:r>
              <a:rPr lang="en-US" i="1" dirty="0" smtClean="0"/>
              <a:t>n</a:t>
            </a:r>
            <a:r>
              <a:rPr lang="en-US" dirty="0" smtClean="0"/>
              <a:t>] = Loop Interference between 			 Relay </a:t>
            </a:r>
            <a:r>
              <a:rPr lang="en-US" dirty="0" err="1" smtClean="0"/>
              <a:t>Tx</a:t>
            </a:r>
            <a:r>
              <a:rPr lang="en-US" dirty="0" smtClean="0"/>
              <a:t> and Rx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 smtClean="0"/>
              <a:t>] = AWGN with </a:t>
            </a:r>
            <a:r>
              <a:rPr lang="el-GR" i="1" dirty="0" smtClean="0"/>
              <a:t>σ</a:t>
            </a:r>
            <a:r>
              <a:rPr lang="en-US" baseline="30000" dirty="0"/>
              <a:t>2</a:t>
            </a:r>
            <a:endParaRPr lang="en-US" baseline="30000" dirty="0" smtClean="0"/>
          </a:p>
          <a:p>
            <a:pPr marL="64008" indent="0">
              <a:buNone/>
            </a:pPr>
            <a:r>
              <a:rPr lang="en-US" dirty="0" smtClean="0"/>
              <a:t>‘</a:t>
            </a:r>
            <a:r>
              <a:rPr lang="en-US" dirty="0" err="1" smtClean="0"/>
              <a:t>n’th</a:t>
            </a:r>
            <a:r>
              <a:rPr lang="en-US" dirty="0" smtClean="0"/>
              <a:t> transmit signal of Source is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3241</TotalTime>
  <Words>989</Words>
  <Application>Microsoft Office PowerPoint</Application>
  <PresentationFormat>On-screen Show (4:3)</PresentationFormat>
  <Paragraphs>121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Verve</vt:lpstr>
      <vt:lpstr>Outage Probability and SER Calculation in Joint Relay and Antenna Selection for Full-Duplex AF Relay Networks</vt:lpstr>
      <vt:lpstr>Abstract</vt:lpstr>
      <vt:lpstr>Introduction</vt:lpstr>
      <vt:lpstr>PowerPoint Presentation</vt:lpstr>
      <vt:lpstr>PowerPoint Presentation</vt:lpstr>
      <vt:lpstr>FD Relay Transmission: An Overview</vt:lpstr>
      <vt:lpstr>PowerPoint Presentation</vt:lpstr>
      <vt:lpstr>System Model</vt:lpstr>
      <vt:lpstr>PowerPoint Presentation</vt:lpstr>
      <vt:lpstr>PowerPoint Presentation</vt:lpstr>
      <vt:lpstr>PowerPoint Presentation</vt:lpstr>
      <vt:lpstr>Antenna Selection Procedure</vt:lpstr>
      <vt:lpstr>Outage Probability</vt:lpstr>
      <vt:lpstr>PowerPoint Presentation</vt:lpstr>
      <vt:lpstr>PowerPoint Presentation</vt:lpstr>
      <vt:lpstr>Symbol Error Rate (SER)</vt:lpstr>
      <vt:lpstr>PowerPoint Presentation</vt:lpstr>
      <vt:lpstr>PowerPoint Presentation</vt:lpstr>
      <vt:lpstr>Further Work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Relay and Antenna Selection for Full-Duplex AF Relay Networks</dc:title>
  <dc:creator>Rashmi Ravichandran</dc:creator>
  <cp:lastModifiedBy>Rashmi Ravichandran</cp:lastModifiedBy>
  <cp:revision>68</cp:revision>
  <dcterms:created xsi:type="dcterms:W3CDTF">2016-04-04T12:17:10Z</dcterms:created>
  <dcterms:modified xsi:type="dcterms:W3CDTF">2016-04-20T18:01:23Z</dcterms:modified>
</cp:coreProperties>
</file>