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0" d="100"/>
          <a:sy n="40" d="100"/>
        </p:scale>
        <p:origin x="-702" y="-72"/>
      </p:cViewPr>
      <p:guideLst>
        <p:guide orient="horz" pos="9620"/>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smtClean="0"/>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smtClean="0"/>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smtClean="0"/>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smtClean="0"/>
              <a:t>Click icon to add picture</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05-05-2016</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33472" y="556260"/>
            <a:ext cx="18390340" cy="1133856"/>
          </a:xfrm>
          <a:prstGeom prst="rect">
            <a:avLst/>
          </a:prstGeom>
        </p:spPr>
        <p:txBody>
          <a:bodyPr vert="horz" lIns="91440" tIns="45720" rIns="91440" bIns="45720" rtlCol="0" anchor="ctr">
            <a:normAutofit fontScale="92500" lnSpcReduction="20000"/>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US" sz="4800" dirty="0" smtClean="0"/>
              <a:t>Outage Probability and SER Analysis of Joint Antenna and Relay Selection in Full Duplex AF Relay Networks</a:t>
            </a:r>
            <a:endParaRPr lang="en-IN" sz="4800" dirty="0"/>
          </a:p>
        </p:txBody>
      </p:sp>
      <p:sp>
        <p:nvSpPr>
          <p:cNvPr id="7" name="Text Placeholder 22"/>
          <p:cNvSpPr txBox="1">
            <a:spLocks/>
          </p:cNvSpPr>
          <p:nvPr/>
        </p:nvSpPr>
        <p:spPr>
          <a:xfrm>
            <a:off x="2633472" y="1613916"/>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smtClean="0"/>
              <a:t>Rashmi Ravichandran| Prof. Rajesh R| SENSE</a:t>
            </a:r>
            <a:endParaRPr lang="en-US" sz="4400" dirty="0"/>
          </a:p>
        </p:txBody>
      </p:sp>
      <mc:AlternateContent xmlns:mc="http://schemas.openxmlformats.org/markup-compatibility/2006" xmlns:a14="http://schemas.microsoft.com/office/drawing/2010/main">
        <mc:Choice Requires="a14">
          <p:sp>
            <p:nvSpPr>
              <p:cNvPr id="10" name="Content Placeholder 10"/>
              <p:cNvSpPr txBox="1">
                <a:spLocks/>
              </p:cNvSpPr>
              <p:nvPr/>
            </p:nvSpPr>
            <p:spPr>
              <a:xfrm>
                <a:off x="359812" y="12241759"/>
                <a:ext cx="10350000" cy="1768000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spcBef>
                    <a:spcPts val="800"/>
                  </a:spcBef>
                  <a:spcAft>
                    <a:spcPts val="800"/>
                  </a:spcAft>
                </a:pPr>
                <a:r>
                  <a:rPr lang="en-IN" sz="2400" dirty="0" smtClean="0"/>
                  <a:t>Considering a multiple relay system, let the source node be (S), destination node be (D) and let M AF relay nodes participate in antenna and relay selection scheme.</a:t>
                </a:r>
              </a:p>
              <a:p>
                <a:pPr>
                  <a:spcBef>
                    <a:spcPts val="800"/>
                  </a:spcBef>
                  <a:spcAft>
                    <a:spcPts val="800"/>
                  </a:spcAft>
                </a:pPr>
                <a:endParaRPr lang="en-US" sz="2400" b="0" i="1" dirty="0" smtClean="0">
                  <a:latin typeface="Cambria Math"/>
                </a:endParaRPr>
              </a:p>
              <a:p>
                <a:pPr>
                  <a:spcBef>
                    <a:spcPts val="800"/>
                  </a:spcBef>
                  <a:spcAft>
                    <a:spcPts val="800"/>
                  </a:spcAft>
                </a:pPr>
                <a:endParaRPr lang="en-US" sz="2400" b="0" i="1" dirty="0" smtClean="0">
                  <a:latin typeface="Cambria Math"/>
                </a:endParaRPr>
              </a:p>
              <a:p>
                <a:pPr>
                  <a:spcBef>
                    <a:spcPts val="800"/>
                  </a:spcBef>
                  <a:spcAft>
                    <a:spcPts val="800"/>
                  </a:spcAft>
                </a:pPr>
                <a:endParaRPr lang="en-US" sz="2400" b="0" i="1" dirty="0" smtClean="0">
                  <a:latin typeface="Cambria Math"/>
                </a:endParaRPr>
              </a:p>
              <a:p>
                <a:pPr>
                  <a:spcBef>
                    <a:spcPts val="800"/>
                  </a:spcBef>
                  <a:spcAft>
                    <a:spcPts val="800"/>
                  </a:spcAft>
                </a:pPr>
                <a:endParaRPr lang="en-US" sz="2400" dirty="0" smtClean="0">
                  <a:latin typeface="Cambria" panose="02040503050406030204" pitchFamily="18" charset="0"/>
                </a:endParaRPr>
              </a:p>
              <a:p>
                <a:pPr>
                  <a:spcBef>
                    <a:spcPts val="800"/>
                  </a:spcBef>
                  <a:spcAft>
                    <a:spcPts val="800"/>
                  </a:spcAft>
                </a:pPr>
                <a:endParaRPr lang="en-US" sz="2400" dirty="0">
                  <a:latin typeface="Cambria" panose="02040503050406030204" pitchFamily="18" charset="0"/>
                </a:endParaRPr>
              </a:p>
              <a:p>
                <a:pPr>
                  <a:spcBef>
                    <a:spcPts val="800"/>
                  </a:spcBef>
                  <a:spcAft>
                    <a:spcPts val="800"/>
                  </a:spcAft>
                </a:pPr>
                <a:endParaRPr lang="en-US" sz="2400" dirty="0" smtClean="0">
                  <a:latin typeface="Cambria" panose="02040503050406030204" pitchFamily="18" charset="0"/>
                </a:endParaRPr>
              </a:p>
              <a:p>
                <a:pPr>
                  <a:spcBef>
                    <a:spcPts val="800"/>
                  </a:spcBef>
                  <a:spcAft>
                    <a:spcPts val="800"/>
                  </a:spcAft>
                </a:pPr>
                <a:endParaRPr lang="en-US" sz="2400" dirty="0">
                  <a:latin typeface="Cambria" panose="02040503050406030204" pitchFamily="18" charset="0"/>
                </a:endParaRPr>
              </a:p>
              <a:p>
                <a:pPr>
                  <a:spcBef>
                    <a:spcPts val="800"/>
                  </a:spcBef>
                  <a:spcAft>
                    <a:spcPts val="800"/>
                  </a:spcAft>
                </a:pPr>
                <a:endParaRPr lang="en-US" sz="2400" dirty="0" smtClean="0">
                  <a:latin typeface="Cambria" panose="02040503050406030204" pitchFamily="18" charset="0"/>
                </a:endParaRPr>
              </a:p>
              <a:p>
                <a:pPr>
                  <a:spcBef>
                    <a:spcPts val="800"/>
                  </a:spcBef>
                  <a:spcAft>
                    <a:spcPts val="800"/>
                  </a:spcAft>
                </a:pPr>
                <a:r>
                  <a:rPr lang="en-US" sz="2400" dirty="0" smtClean="0">
                    <a:latin typeface="Cambria" panose="02040503050406030204" pitchFamily="18" charset="0"/>
                  </a:rPr>
                  <a:t>Assuming the </a:t>
                </a:r>
                <a:r>
                  <a:rPr lang="en-US" sz="2400" i="1" dirty="0" err="1" smtClean="0">
                    <a:latin typeface="Cambria" panose="02040503050406030204" pitchFamily="18" charset="0"/>
                  </a:rPr>
                  <a:t>a</a:t>
                </a:r>
                <a:r>
                  <a:rPr lang="en-US" sz="2400" dirty="0" err="1" smtClean="0">
                    <a:latin typeface="Cambria" panose="02040503050406030204" pitchFamily="18" charset="0"/>
                  </a:rPr>
                  <a:t>th</a:t>
                </a:r>
                <a:r>
                  <a:rPr lang="en-US" sz="2400" dirty="0" smtClean="0">
                    <a:latin typeface="Cambria" panose="02040503050406030204" pitchFamily="18" charset="0"/>
                  </a:rPr>
                  <a:t> relay node, </a:t>
                </a:r>
                <a14:m>
                  <m:oMath xmlns:m="http://schemas.openxmlformats.org/officeDocument/2006/math">
                    <m:sSub>
                      <m:sSubPr>
                        <m:ctrlPr>
                          <a:rPr lang="en-US" sz="2400" i="1" smtClean="0">
                            <a:latin typeface="Cambria Math"/>
                          </a:rPr>
                        </m:ctrlPr>
                      </m:sSubPr>
                      <m:e>
                        <m:r>
                          <a:rPr lang="en-US" sz="2400" b="0" i="1" smtClean="0">
                            <a:latin typeface="Cambria Math"/>
                          </a:rPr>
                          <m:t>𝑅</m:t>
                        </m:r>
                      </m:e>
                      <m:sub>
                        <m:r>
                          <a:rPr lang="en-US" sz="2400" b="0" i="1" smtClean="0">
                            <a:latin typeface="Cambria Math"/>
                          </a:rPr>
                          <m:t>𝑎</m:t>
                        </m:r>
                      </m:sub>
                    </m:sSub>
                  </m:oMath>
                </a14:m>
                <a:r>
                  <a:rPr lang="en-US" sz="2400" dirty="0" smtClean="0">
                    <a:latin typeface="Cambria" panose="02040503050406030204" pitchFamily="18" charset="0"/>
                  </a:rPr>
                  <a:t> is chosen to forward the signal from the source to the destination node. The received signal is:</a:t>
                </a:r>
              </a:p>
              <a:p>
                <a:pPr>
                  <a:spcBef>
                    <a:spcPts val="800"/>
                  </a:spcBef>
                  <a:spcAft>
                    <a:spcPts val="800"/>
                  </a:spcAft>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𝑎</m:t>
                          </m:r>
                        </m:sub>
                      </m:sSub>
                      <m:d>
                        <m:dPr>
                          <m:begChr m:val="["/>
                          <m:endChr m:val="]"/>
                          <m:ctrlPr>
                            <a:rPr lang="en-US" sz="2400" b="0" i="1" smtClean="0">
                              <a:latin typeface="Cambria Math"/>
                            </a:rPr>
                          </m:ctrlPr>
                        </m:dPr>
                        <m:e>
                          <m:r>
                            <a:rPr lang="en-US" sz="2400" b="0" i="1" smtClean="0">
                              <a:latin typeface="Cambria Math"/>
                            </a:rPr>
                            <m:t>𝑛</m:t>
                          </m:r>
                        </m:e>
                      </m:d>
                      <m:r>
                        <a:rPr lang="en-US" sz="2400" b="0" i="1" smtClean="0">
                          <a:latin typeface="Cambria Math"/>
                        </a:rPr>
                        <m:t>= </m:t>
                      </m:r>
                      <m:sSub>
                        <m:sSubPr>
                          <m:ctrlPr>
                            <a:rPr lang="en-US" sz="2400" b="0" i="1" smtClean="0">
                              <a:latin typeface="Cambria Math"/>
                            </a:rPr>
                          </m:ctrlPr>
                        </m:sSubPr>
                        <m:e>
                          <m:r>
                            <a:rPr lang="en-US" sz="2400" b="0" i="1" smtClean="0">
                              <a:latin typeface="Cambria Math"/>
                            </a:rPr>
                            <m:t>h</m:t>
                          </m:r>
                        </m:e>
                        <m:sub>
                          <m:r>
                            <a:rPr lang="en-US" sz="2400" b="0" i="1" smtClean="0">
                              <a:latin typeface="Cambria Math"/>
                            </a:rPr>
                            <m:t>𝑆𝑟𝑐</m:t>
                          </m:r>
                          <m:r>
                            <a:rPr lang="en-US" sz="2400" b="0" i="1" smtClean="0">
                              <a:latin typeface="Cambria Math"/>
                            </a:rPr>
                            <m:t>,</m:t>
                          </m:r>
                          <m:r>
                            <a:rPr lang="en-US" sz="2400" b="0" i="1" smtClean="0">
                              <a:latin typeface="Cambria Math"/>
                            </a:rPr>
                            <m:t>𝑎</m:t>
                          </m:r>
                        </m:sub>
                      </m:sSub>
                      <m:r>
                        <a:rPr lang="en-US" sz="2400" b="0" i="1" smtClean="0">
                          <a:latin typeface="Cambria Math"/>
                        </a:rPr>
                        <m:t>𝑥</m:t>
                      </m:r>
                      <m:d>
                        <m:dPr>
                          <m:begChr m:val="["/>
                          <m:endChr m:val="]"/>
                          <m:ctrlPr>
                            <a:rPr lang="en-US" sz="2400" b="0" i="1" smtClean="0">
                              <a:latin typeface="Cambria Math"/>
                            </a:rPr>
                          </m:ctrlPr>
                        </m:dPr>
                        <m:e>
                          <m:r>
                            <a:rPr lang="en-US" sz="2400" b="0" i="1" smtClean="0">
                              <a:latin typeface="Cambria Math"/>
                            </a:rPr>
                            <m:t>𝑛</m:t>
                          </m:r>
                        </m:e>
                      </m:d>
                      <m:r>
                        <a:rPr lang="en-US" sz="2400" b="0" i="1" smtClean="0">
                          <a:latin typeface="Cambria Math"/>
                        </a:rPr>
                        <m:t>+</m:t>
                      </m:r>
                      <m:sSub>
                        <m:sSubPr>
                          <m:ctrlPr>
                            <a:rPr lang="en-US" sz="2400" b="0" i="1" smtClean="0">
                              <a:latin typeface="Cambria Math"/>
                            </a:rPr>
                          </m:ctrlPr>
                        </m:sSubPr>
                        <m:e>
                          <m:r>
                            <a:rPr lang="en-US" sz="2400" b="0" i="1" smtClean="0">
                              <a:latin typeface="Cambria Math"/>
                            </a:rPr>
                            <m:t>h</m:t>
                          </m:r>
                        </m:e>
                        <m:sub>
                          <m:r>
                            <a:rPr lang="en-US" sz="2400" b="0" i="1" smtClean="0">
                              <a:latin typeface="Cambria Math"/>
                            </a:rPr>
                            <m:t>𝐿𝐼</m:t>
                          </m:r>
                          <m:r>
                            <a:rPr lang="en-US" sz="2400" b="0" i="1" smtClean="0">
                              <a:latin typeface="Cambria Math"/>
                            </a:rPr>
                            <m:t>,</m:t>
                          </m:r>
                          <m:r>
                            <a:rPr lang="en-US" sz="2400" b="0" i="1" smtClean="0">
                              <a:latin typeface="Cambria Math"/>
                            </a:rPr>
                            <m:t>𝑎</m:t>
                          </m:r>
                        </m:sub>
                      </m:sSub>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𝑎</m:t>
                          </m:r>
                        </m:sub>
                      </m:sSub>
                      <m:d>
                        <m:dPr>
                          <m:begChr m:val="["/>
                          <m:endChr m:val="]"/>
                          <m:ctrlPr>
                            <a:rPr lang="en-US" sz="2400" b="0" i="1" smtClean="0">
                              <a:latin typeface="Cambria Math"/>
                            </a:rPr>
                          </m:ctrlPr>
                        </m:dPr>
                        <m:e>
                          <m:r>
                            <a:rPr lang="en-US" sz="2400" b="0" i="1" smtClean="0">
                              <a:latin typeface="Cambria Math"/>
                            </a:rPr>
                            <m:t>𝑛</m:t>
                          </m:r>
                        </m:e>
                      </m:d>
                      <m:r>
                        <a:rPr lang="en-US" sz="2400" b="0" i="1" smtClean="0">
                          <a:latin typeface="Cambria Math"/>
                        </a:rPr>
                        <m:t>+</m:t>
                      </m:r>
                      <m:sSub>
                        <m:sSubPr>
                          <m:ctrlPr>
                            <a:rPr lang="en-US" sz="2400" b="0" i="1" smtClean="0">
                              <a:latin typeface="Cambria Math"/>
                            </a:rPr>
                          </m:ctrlPr>
                        </m:sSubPr>
                        <m:e>
                          <m:r>
                            <a:rPr lang="en-US" sz="2400" b="0" i="1" smtClean="0">
                              <a:latin typeface="Cambria Math"/>
                            </a:rPr>
                            <m:t>𝑛</m:t>
                          </m:r>
                        </m:e>
                        <m:sub>
                          <m:r>
                            <a:rPr lang="en-US" sz="2400" b="0" i="1" smtClean="0">
                              <a:latin typeface="Cambria Math"/>
                            </a:rPr>
                            <m:t>𝑎</m:t>
                          </m:r>
                        </m:sub>
                      </m:sSub>
                      <m:d>
                        <m:dPr>
                          <m:begChr m:val="["/>
                          <m:endChr m:val="]"/>
                          <m:ctrlPr>
                            <a:rPr lang="en-US" sz="2400" b="0" i="1" smtClean="0">
                              <a:latin typeface="Cambria Math"/>
                            </a:rPr>
                          </m:ctrlPr>
                        </m:dPr>
                        <m:e>
                          <m:r>
                            <a:rPr lang="en-US" sz="2400" b="0" i="1" smtClean="0">
                              <a:latin typeface="Cambria Math"/>
                            </a:rPr>
                            <m:t>𝑛</m:t>
                          </m:r>
                        </m:e>
                      </m:d>
                    </m:oMath>
                  </m:oMathPara>
                </a14:m>
                <a:endParaRPr lang="en-US" sz="2400" b="0" i="1" dirty="0" smtClean="0">
                  <a:latin typeface="Cambria Math"/>
                </a:endParaRPr>
              </a:p>
              <a:p>
                <a:pPr>
                  <a:spcBef>
                    <a:spcPts val="800"/>
                  </a:spcBef>
                  <a:spcAft>
                    <a:spcPts val="800"/>
                  </a:spcAft>
                </a:pPr>
                <a:r>
                  <a:rPr lang="en-US" sz="2400" dirty="0" smtClean="0">
                    <a:ea typeface="Cambria Math" panose="02040503050406030204" pitchFamily="18" charset="0"/>
                  </a:rPr>
                  <a:t>Similarly, the received signal at the destination is:</a:t>
                </a:r>
              </a:p>
              <a:p>
                <a:pPr>
                  <a:spcBef>
                    <a:spcPts val="800"/>
                  </a:spcBef>
                  <a:spcAft>
                    <a:spcPts val="800"/>
                  </a:spcAft>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𝐷𝑠𝑡</m:t>
                          </m:r>
                        </m:sub>
                      </m:sSub>
                      <m:d>
                        <m:dPr>
                          <m:begChr m:val="["/>
                          <m:endChr m:val="]"/>
                          <m:ctrlPr>
                            <a:rPr lang="en-US" sz="2400" b="0" i="1" smtClean="0">
                              <a:latin typeface="Cambria Math"/>
                            </a:rPr>
                          </m:ctrlPr>
                        </m:dPr>
                        <m:e>
                          <m:r>
                            <a:rPr lang="en-US" sz="2400" b="0" i="1" smtClean="0">
                              <a:latin typeface="Cambria Math"/>
                            </a:rPr>
                            <m:t>𝑛</m:t>
                          </m:r>
                        </m:e>
                      </m:d>
                      <m:r>
                        <a:rPr lang="en-US" sz="2400" b="0" i="1" smtClean="0">
                          <a:latin typeface="Cambria Math"/>
                        </a:rPr>
                        <m:t>= </m:t>
                      </m:r>
                      <m:sSub>
                        <m:sSubPr>
                          <m:ctrlPr>
                            <a:rPr lang="el-GR" sz="2400" b="0" i="1" smtClean="0">
                              <a:latin typeface="Cambria Math"/>
                            </a:rPr>
                          </m:ctrlPr>
                        </m:sSubPr>
                        <m:e>
                          <m:r>
                            <a:rPr lang="en-US" sz="2400" b="0" i="1" smtClean="0">
                              <a:latin typeface="Cambria Math"/>
                            </a:rPr>
                            <m:t>h</m:t>
                          </m:r>
                        </m:e>
                        <m:sub>
                          <m:r>
                            <a:rPr lang="en-US" sz="2400" b="0" i="1" smtClean="0">
                              <a:latin typeface="Cambria Math"/>
                            </a:rPr>
                            <m:t>𝑎</m:t>
                          </m:r>
                          <m:r>
                            <a:rPr lang="en-US" sz="2400" b="0" i="1" smtClean="0">
                              <a:latin typeface="Cambria Math"/>
                            </a:rPr>
                            <m:t>,</m:t>
                          </m:r>
                          <m:r>
                            <a:rPr lang="en-US" sz="2400" b="0" i="1" smtClean="0">
                              <a:latin typeface="Cambria Math"/>
                            </a:rPr>
                            <m:t>𝐷𝑠𝑡</m:t>
                          </m:r>
                        </m:sub>
                      </m:sSub>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𝑎</m:t>
                          </m:r>
                        </m:sub>
                      </m:sSub>
                      <m:d>
                        <m:dPr>
                          <m:begChr m:val="["/>
                          <m:endChr m:val="]"/>
                          <m:ctrlPr>
                            <a:rPr lang="en-US" sz="2400" b="0" i="1" smtClean="0">
                              <a:latin typeface="Cambria Math"/>
                            </a:rPr>
                          </m:ctrlPr>
                        </m:dPr>
                        <m:e>
                          <m:r>
                            <a:rPr lang="en-US" sz="2400" b="0" i="1" smtClean="0">
                              <a:latin typeface="Cambria Math"/>
                            </a:rPr>
                            <m:t>𝑛</m:t>
                          </m:r>
                        </m:e>
                      </m:d>
                      <m:r>
                        <a:rPr lang="en-US" sz="2400" b="0" i="1" smtClean="0">
                          <a:latin typeface="Cambria Math"/>
                        </a:rPr>
                        <m:t>+ </m:t>
                      </m:r>
                      <m:sSub>
                        <m:sSubPr>
                          <m:ctrlPr>
                            <a:rPr lang="en-US" sz="2400" b="0" i="1" smtClean="0">
                              <a:latin typeface="Cambria Math"/>
                            </a:rPr>
                          </m:ctrlPr>
                        </m:sSubPr>
                        <m:e>
                          <m:r>
                            <a:rPr lang="en-US" sz="2400" b="0" i="1" smtClean="0">
                              <a:latin typeface="Cambria Math"/>
                            </a:rPr>
                            <m:t>𝑛</m:t>
                          </m:r>
                        </m:e>
                        <m:sub>
                          <m:r>
                            <a:rPr lang="en-US" sz="2400" b="0" i="1" smtClean="0">
                              <a:latin typeface="Cambria Math"/>
                            </a:rPr>
                            <m:t>𝐷𝑠𝑡</m:t>
                          </m:r>
                        </m:sub>
                      </m:sSub>
                      <m:r>
                        <a:rPr lang="en-US" sz="2400" b="0" i="1" smtClean="0">
                          <a:latin typeface="Cambria Math"/>
                        </a:rPr>
                        <m:t>[</m:t>
                      </m:r>
                      <m:r>
                        <a:rPr lang="en-US" sz="2400" b="0" i="1" smtClean="0">
                          <a:latin typeface="Cambria Math"/>
                        </a:rPr>
                        <m:t>𝑛</m:t>
                      </m:r>
                      <m:r>
                        <a:rPr lang="en-US" sz="2400" b="0" i="1" smtClean="0">
                          <a:latin typeface="Cambria Math"/>
                        </a:rPr>
                        <m:t>]</m:t>
                      </m:r>
                    </m:oMath>
                  </m:oMathPara>
                </a14:m>
                <a:endParaRPr lang="en-US" sz="2400" b="0" dirty="0" smtClean="0"/>
              </a:p>
              <a:p>
                <a:pPr>
                  <a:lnSpc>
                    <a:spcPct val="100000"/>
                  </a:lnSpc>
                  <a:spcBef>
                    <a:spcPts val="800"/>
                  </a:spcBef>
                  <a:spcAft>
                    <a:spcPts val="800"/>
                  </a:spcAft>
                </a:pPr>
                <a:r>
                  <a:rPr lang="en-US" sz="2400" dirty="0" smtClean="0"/>
                  <a:t>From transmission power constrain equations, the final Signal Interference to Noise ratio (SINR)incorporating different channel links can be written as:</a:t>
                </a:r>
              </a:p>
              <a:p>
                <a:pPr>
                  <a:lnSpc>
                    <a:spcPct val="100000"/>
                  </a:lnSpc>
                  <a:spcBef>
                    <a:spcPts val="800"/>
                  </a:spcBef>
                  <a:spcAft>
                    <a:spcPts val="800"/>
                  </a:spcAft>
                </a:pPr>
                <a14:m>
                  <m:oMathPara xmlns:m="http://schemas.openxmlformats.org/officeDocument/2006/math">
                    <m:oMathParaPr>
                      <m:jc m:val="centerGroup"/>
                    </m:oMathParaPr>
                    <m:oMath xmlns:m="http://schemas.openxmlformats.org/officeDocument/2006/math">
                      <m:r>
                        <m:rPr>
                          <m:sty m:val="p"/>
                        </m:rPr>
                        <a:rPr lang="el-GR" sz="2400" i="1" smtClean="0">
                          <a:latin typeface="Cambria Math"/>
                        </a:rPr>
                        <m:t>Υ</m:t>
                      </m:r>
                      <m:r>
                        <a:rPr lang="en-US" sz="2400" b="0" i="1" smtClean="0">
                          <a:latin typeface="Cambria Math"/>
                        </a:rPr>
                        <m:t>= </m:t>
                      </m:r>
                      <m:f>
                        <m:fPr>
                          <m:ctrlPr>
                            <a:rPr lang="en-US" sz="2400" b="0" i="1" smtClean="0">
                              <a:latin typeface="Cambria Math"/>
                            </a:rPr>
                          </m:ctrlPr>
                        </m:fPr>
                        <m:num>
                          <m:sSub>
                            <m:sSubPr>
                              <m:ctrlPr>
                                <a:rPr lang="en-US" sz="2400" b="0" i="1" smtClean="0">
                                  <a:latin typeface="Cambria Math"/>
                                </a:rPr>
                              </m:ctrlPr>
                            </m:sSubPr>
                            <m:e>
                              <m:r>
                                <m:rPr>
                                  <m:sty m:val="p"/>
                                </m:rPr>
                                <a:rPr lang="el-GR" sz="2400" i="1">
                                  <a:latin typeface="Cambria Math"/>
                                </a:rPr>
                                <m:t>Υ</m:t>
                              </m:r>
                            </m:e>
                            <m:sub>
                              <m:r>
                                <a:rPr lang="en-US" sz="2400" b="0" i="1" smtClean="0">
                                  <a:latin typeface="Cambria Math"/>
                                </a:rPr>
                                <m:t>𝑆𝑟𝑐</m:t>
                              </m:r>
                              <m:r>
                                <a:rPr lang="en-US" sz="2400" b="0" i="1" smtClean="0">
                                  <a:latin typeface="Cambria Math"/>
                                </a:rPr>
                                <m:t>, </m:t>
                              </m:r>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𝑎</m:t>
                                  </m:r>
                                </m:sub>
                              </m:sSub>
                            </m:sub>
                          </m:sSub>
                          <m:sSub>
                            <m:sSubPr>
                              <m:ctrlPr>
                                <a:rPr lang="en-US" sz="2400" b="0" i="1" smtClean="0">
                                  <a:latin typeface="Cambria Math"/>
                                </a:rPr>
                              </m:ctrlPr>
                            </m:sSubPr>
                            <m:e>
                              <m:r>
                                <m:rPr>
                                  <m:sty m:val="p"/>
                                </m:rPr>
                                <a:rPr lang="el-GR" sz="2400" b="0" i="1" smtClean="0">
                                  <a:latin typeface="Cambria Math"/>
                                </a:rPr>
                                <m:t>Υ</m:t>
                              </m:r>
                            </m:e>
                            <m:sub>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𝑎</m:t>
                                  </m:r>
                                </m:sub>
                              </m:sSub>
                              <m:r>
                                <a:rPr lang="en-US" sz="2400" b="0" i="1" smtClean="0">
                                  <a:latin typeface="Cambria Math"/>
                                </a:rPr>
                                <m:t>,</m:t>
                              </m:r>
                              <m:r>
                                <a:rPr lang="en-US" sz="2400" b="0" i="1" smtClean="0">
                                  <a:latin typeface="Cambria Math"/>
                                </a:rPr>
                                <m:t>𝐷𝑠𝑡</m:t>
                              </m:r>
                            </m:sub>
                          </m:sSub>
                        </m:num>
                        <m:den>
                          <m:sSub>
                            <m:sSubPr>
                              <m:ctrlPr>
                                <a:rPr lang="en-US" sz="2400" b="0" i="1" smtClean="0">
                                  <a:latin typeface="Cambria Math"/>
                                </a:rPr>
                              </m:ctrlPr>
                            </m:sSubPr>
                            <m:e>
                              <m:r>
                                <m:rPr>
                                  <m:sty m:val="p"/>
                                </m:rPr>
                                <a:rPr lang="el-GR" sz="2400" b="0" i="1" smtClean="0">
                                  <a:latin typeface="Cambria Math"/>
                                </a:rPr>
                                <m:t>Υ</m:t>
                              </m:r>
                            </m:e>
                            <m:sub>
                              <m:r>
                                <a:rPr lang="en-US" sz="2400" b="0" i="1" smtClean="0">
                                  <a:latin typeface="Cambria Math"/>
                                </a:rPr>
                                <m:t>𝑆𝑟𝑐</m:t>
                              </m:r>
                              <m:r>
                                <a:rPr lang="en-US" sz="2400" b="0" i="1" smtClean="0">
                                  <a:latin typeface="Cambria Math"/>
                                </a:rPr>
                                <m:t>,</m:t>
                              </m:r>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𝑎</m:t>
                                  </m:r>
                                </m:sub>
                              </m:sSub>
                            </m:sub>
                          </m:sSub>
                          <m:r>
                            <a:rPr lang="en-US" sz="2400" b="0" i="1" smtClean="0">
                              <a:latin typeface="Cambria Math"/>
                            </a:rPr>
                            <m:t>+(</m:t>
                          </m:r>
                          <m:sSub>
                            <m:sSubPr>
                              <m:ctrlPr>
                                <a:rPr lang="en-US" sz="2400" b="0" i="1" smtClean="0">
                                  <a:latin typeface="Cambria Math"/>
                                </a:rPr>
                              </m:ctrlPr>
                            </m:sSubPr>
                            <m:e>
                              <m:r>
                                <m:rPr>
                                  <m:sty m:val="p"/>
                                </m:rPr>
                                <a:rPr lang="el-GR" sz="2400" b="0" i="1" smtClean="0">
                                  <a:latin typeface="Cambria Math"/>
                                </a:rPr>
                                <m:t>Υ</m:t>
                              </m:r>
                            </m:e>
                            <m:sub>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𝑎</m:t>
                                  </m:r>
                                </m:sub>
                              </m:sSub>
                              <m:r>
                                <a:rPr lang="en-US" sz="2400" b="0" i="1" smtClean="0">
                                  <a:latin typeface="Cambria Math"/>
                                </a:rPr>
                                <m:t>,</m:t>
                              </m:r>
                              <m:r>
                                <a:rPr lang="en-US" sz="2400" b="0" i="1" smtClean="0">
                                  <a:latin typeface="Cambria Math"/>
                                </a:rPr>
                                <m:t>𝐷𝑠𝑡</m:t>
                              </m:r>
                            </m:sub>
                          </m:sSub>
                          <m:r>
                            <a:rPr lang="en-US" sz="2400" b="0" i="1" smtClean="0">
                              <a:latin typeface="Cambria Math"/>
                            </a:rPr>
                            <m:t>+1)(</m:t>
                          </m:r>
                          <m:sSub>
                            <m:sSubPr>
                              <m:ctrlPr>
                                <a:rPr lang="en-US" sz="2400" b="0" i="1" smtClean="0">
                                  <a:latin typeface="Cambria Math"/>
                                </a:rPr>
                              </m:ctrlPr>
                            </m:sSubPr>
                            <m:e>
                              <m:r>
                                <m:rPr>
                                  <m:sty m:val="p"/>
                                </m:rPr>
                                <a:rPr lang="el-GR" sz="2400" b="0" i="1" smtClean="0">
                                  <a:latin typeface="Cambria Math"/>
                                </a:rPr>
                                <m:t>Υ</m:t>
                              </m:r>
                            </m:e>
                            <m:sub>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𝑎</m:t>
                                  </m:r>
                                </m:sub>
                              </m:sSub>
                            </m:sub>
                          </m:sSub>
                          <m:r>
                            <a:rPr lang="en-US" sz="2400" b="0" i="1" smtClean="0">
                              <a:latin typeface="Cambria Math"/>
                            </a:rPr>
                            <m:t>+1)</m:t>
                          </m:r>
                        </m:den>
                      </m:f>
                    </m:oMath>
                  </m:oMathPara>
                </a14:m>
                <a:endParaRPr lang="en-US" sz="2400" dirty="0"/>
              </a:p>
              <a:p>
                <a:pPr>
                  <a:spcBef>
                    <a:spcPts val="800"/>
                  </a:spcBef>
                  <a:spcAft>
                    <a:spcPts val="800"/>
                  </a:spcAft>
                </a:pPr>
                <a:r>
                  <a:rPr lang="en-IN" sz="2400" dirty="0" smtClean="0"/>
                  <a:t>The </a:t>
                </a:r>
                <a:r>
                  <a:rPr lang="en-IN" sz="2400" dirty="0"/>
                  <a:t>process of selecting the best relay with the best transmitter receiver configuration can be </a:t>
                </a:r>
                <a:r>
                  <a:rPr lang="en-IN" sz="2400" dirty="0" smtClean="0"/>
                  <a:t>described as:</a:t>
                </a:r>
                <a:endParaRPr lang="en-US" sz="2400" i="1" dirty="0">
                  <a:latin typeface="Cambria Math"/>
                </a:endParaRPr>
              </a:p>
              <a:p>
                <a:pPr algn="ctr">
                  <a:spcBef>
                    <a:spcPts val="800"/>
                  </a:spcBef>
                  <a:spcAft>
                    <a:spcPts val="800"/>
                  </a:spcAft>
                </a:pPr>
                <a14:m>
                  <m:oMath xmlns:m="http://schemas.openxmlformats.org/officeDocument/2006/math">
                    <m:sSub>
                      <m:sSubPr>
                        <m:ctrlPr>
                          <a:rPr lang="en-US" sz="2400" b="0" i="1" smtClean="0">
                            <a:latin typeface="Cambria Math"/>
                          </a:rPr>
                        </m:ctrlPr>
                      </m:sSubPr>
                      <m:e>
                        <m:r>
                          <a:rPr lang="en-US" sz="2400" b="0" i="1" smtClean="0">
                            <a:latin typeface="Cambria Math"/>
                          </a:rPr>
                          <m:t>𝑏</m:t>
                        </m:r>
                      </m:e>
                      <m:sub>
                        <m:r>
                          <a:rPr lang="en-US" sz="2400" b="0" i="1" smtClean="0">
                            <a:latin typeface="Cambria Math"/>
                          </a:rPr>
                          <m:t>𝑎</m:t>
                        </m:r>
                        <m:r>
                          <a:rPr lang="en-US" sz="2400" b="0" i="1" smtClean="0">
                            <a:latin typeface="Cambria Math"/>
                          </a:rPr>
                          <m:t>,</m:t>
                        </m:r>
                        <m:r>
                          <a:rPr lang="en-US" sz="2400" b="0" i="1" smtClean="0">
                            <a:latin typeface="Cambria Math"/>
                          </a:rPr>
                          <m:t>𝐴𝑆</m:t>
                        </m:r>
                      </m:sub>
                    </m:sSub>
                    <m:r>
                      <a:rPr lang="en-US" sz="2400" b="0" i="1" smtClean="0">
                        <a:latin typeface="Cambria Math"/>
                      </a:rPr>
                      <m:t>=</m:t>
                    </m:r>
                    <m:r>
                      <a:rPr lang="en-US" sz="2400" b="0" i="1" smtClean="0">
                        <a:latin typeface="Cambria Math"/>
                      </a:rPr>
                      <m:t>𝑎𝑟𝑔</m:t>
                    </m:r>
                    <m:r>
                      <a:rPr lang="en-US" sz="2400" b="0" i="1" smtClean="0">
                        <a:latin typeface="Cambria Math"/>
                      </a:rPr>
                      <m:t>⁡</m:t>
                    </m:r>
                    <m:r>
                      <a:rPr lang="en-US" sz="2400" b="0" i="1" smtClean="0">
                        <a:latin typeface="Cambria Math"/>
                      </a:rPr>
                      <m:t>𝑚𝑎𝑥</m:t>
                    </m:r>
                    <m:r>
                      <a:rPr lang="en-US" sz="2400" b="0" i="1" smtClean="0">
                        <a:latin typeface="Cambria Math"/>
                      </a:rPr>
                      <m:t>⁡{</m:t>
                    </m:r>
                    <m:sSub>
                      <m:sSubPr>
                        <m:ctrlPr>
                          <a:rPr lang="el-GR" sz="2400" b="0" i="1" smtClean="0">
                            <a:latin typeface="Cambria Math"/>
                          </a:rPr>
                        </m:ctrlPr>
                      </m:sSubPr>
                      <m:e>
                        <m:r>
                          <a:rPr lang="en-US" sz="2400" b="0" i="1" smtClean="0">
                            <a:latin typeface="Cambria Math"/>
                          </a:rPr>
                          <m:t> </m:t>
                        </m:r>
                        <m:r>
                          <a:rPr lang="el-GR" sz="2400" i="1" smtClean="0">
                            <a:latin typeface="Cambria Math"/>
                          </a:rPr>
                          <m:t>𝛶</m:t>
                        </m:r>
                      </m:e>
                      <m:sub>
                        <m:r>
                          <a:rPr lang="en-US" sz="2400" i="1">
                            <a:latin typeface="Cambria Math"/>
                          </a:rPr>
                          <m:t>𝑎</m:t>
                        </m:r>
                        <m:r>
                          <a:rPr lang="en-US" sz="2400" i="1">
                            <a:latin typeface="Cambria Math"/>
                          </a:rPr>
                          <m:t>,</m:t>
                        </m:r>
                        <m:r>
                          <a:rPr lang="en-US" sz="2400" i="1">
                            <a:latin typeface="Cambria Math"/>
                          </a:rPr>
                          <m:t>𝐴𝑛𝑡</m:t>
                        </m:r>
                        <m:r>
                          <a:rPr lang="en-US" sz="2400" i="1">
                            <a:latin typeface="Cambria Math"/>
                          </a:rPr>
                          <m:t>1→</m:t>
                        </m:r>
                        <m:r>
                          <a:rPr lang="en-US" sz="2400" i="1">
                            <a:latin typeface="Cambria Math"/>
                            <a:ea typeface="Cambria Math"/>
                          </a:rPr>
                          <m:t>𝐴𝑛𝑡</m:t>
                        </m:r>
                        <m:r>
                          <a:rPr lang="en-US" sz="2400" i="1">
                            <a:latin typeface="Cambria Math"/>
                            <a:ea typeface="Cambria Math"/>
                          </a:rPr>
                          <m:t>2</m:t>
                        </m:r>
                      </m:sub>
                    </m:sSub>
                    <m:r>
                      <a:rPr lang="en-US" sz="2400" b="0" i="1" smtClean="0">
                        <a:latin typeface="Cambria Math"/>
                      </a:rPr>
                      <m:t>,</m:t>
                    </m:r>
                    <m:sSub>
                      <m:sSubPr>
                        <m:ctrlPr>
                          <a:rPr lang="el-GR" sz="2400" i="1">
                            <a:latin typeface="Cambria Math"/>
                          </a:rPr>
                        </m:ctrlPr>
                      </m:sSubPr>
                      <m:e>
                        <m:r>
                          <a:rPr lang="en-US" sz="2400" i="1">
                            <a:latin typeface="Cambria Math"/>
                          </a:rPr>
                          <m:t> </m:t>
                        </m:r>
                        <m:r>
                          <a:rPr lang="el-GR" sz="2400" i="1">
                            <a:latin typeface="Cambria Math"/>
                          </a:rPr>
                          <m:t>𝛶</m:t>
                        </m:r>
                      </m:e>
                      <m:sub>
                        <m:r>
                          <a:rPr lang="en-US" sz="2400" i="1">
                            <a:latin typeface="Cambria Math"/>
                          </a:rPr>
                          <m:t>𝑎</m:t>
                        </m:r>
                        <m:r>
                          <a:rPr lang="en-US" sz="2400" i="1">
                            <a:latin typeface="Cambria Math"/>
                          </a:rPr>
                          <m:t>,</m:t>
                        </m:r>
                        <m:r>
                          <a:rPr lang="en-US" sz="2400" i="1">
                            <a:latin typeface="Cambria Math"/>
                          </a:rPr>
                          <m:t>𝐴𝑛𝑡</m:t>
                        </m:r>
                        <m:r>
                          <a:rPr lang="en-US" sz="2400" b="0" i="1" smtClean="0">
                            <a:latin typeface="Cambria Math"/>
                          </a:rPr>
                          <m:t>2</m:t>
                        </m:r>
                        <m:r>
                          <a:rPr lang="en-US" sz="2400" i="1">
                            <a:latin typeface="Cambria Math"/>
                          </a:rPr>
                          <m:t>→</m:t>
                        </m:r>
                        <m:r>
                          <a:rPr lang="en-US" sz="2400" i="1">
                            <a:latin typeface="Cambria Math"/>
                            <a:ea typeface="Cambria Math"/>
                          </a:rPr>
                          <m:t>𝐴𝑛𝑡</m:t>
                        </m:r>
                        <m:r>
                          <a:rPr lang="en-US" sz="2400" b="0" i="1" smtClean="0">
                            <a:latin typeface="Cambria Math"/>
                            <a:ea typeface="Cambria Math"/>
                          </a:rPr>
                          <m:t>1</m:t>
                        </m:r>
                        <m:r>
                          <a:rPr lang="en-US" sz="2400" i="1">
                            <a:latin typeface="Cambria Math"/>
                            <a:ea typeface="Cambria Math"/>
                          </a:rPr>
                          <m:t>,</m:t>
                        </m:r>
                      </m:sub>
                    </m:sSub>
                  </m:oMath>
                </a14:m>
                <a:r>
                  <a:rPr lang="en-IN" sz="2400" dirty="0" smtClean="0"/>
                  <a:t>}</a:t>
                </a:r>
              </a:p>
              <a:p>
                <a:pPr>
                  <a:spcBef>
                    <a:spcPts val="800"/>
                  </a:spcBef>
                  <a:spcAft>
                    <a:spcPts val="800"/>
                  </a:spcAft>
                </a:pPr>
                <a14:m>
                  <m:oMath xmlns:m="http://schemas.openxmlformats.org/officeDocument/2006/math">
                    <m:sSub>
                      <m:sSubPr>
                        <m:ctrlPr>
                          <a:rPr lang="el-GR" sz="2400" i="1" smtClean="0">
                            <a:latin typeface="Cambria Math"/>
                          </a:rPr>
                        </m:ctrlPr>
                      </m:sSubPr>
                      <m:e>
                        <m:r>
                          <m:rPr>
                            <m:sty m:val="p"/>
                          </m:rPr>
                          <a:rPr lang="en-US" sz="2400" i="1" smtClean="0">
                            <a:latin typeface="Cambria Math"/>
                          </a:rPr>
                          <m:t>Υ</m:t>
                        </m:r>
                      </m:e>
                      <m:sub>
                        <m:r>
                          <a:rPr lang="en-US" sz="2400" i="1">
                            <a:latin typeface="Cambria Math"/>
                          </a:rPr>
                          <m:t>𝑎</m:t>
                        </m:r>
                        <m:r>
                          <a:rPr lang="en-US" sz="2400" i="1">
                            <a:latin typeface="Cambria Math"/>
                          </a:rPr>
                          <m:t>,</m:t>
                        </m:r>
                        <m:r>
                          <a:rPr lang="en-US" sz="2400" i="1">
                            <a:latin typeface="Cambria Math"/>
                          </a:rPr>
                          <m:t>𝐴𝑛𝑡</m:t>
                        </m:r>
                        <m:r>
                          <a:rPr lang="en-US" sz="2400" i="1">
                            <a:latin typeface="Cambria Math"/>
                          </a:rPr>
                          <m:t>1→</m:t>
                        </m:r>
                        <m:r>
                          <a:rPr lang="en-US" sz="2400" i="1">
                            <a:latin typeface="Cambria Math"/>
                            <a:ea typeface="Cambria Math"/>
                          </a:rPr>
                          <m:t>𝐴𝑛𝑡</m:t>
                        </m:r>
                        <m:r>
                          <a:rPr lang="en-US" sz="2400" i="1">
                            <a:latin typeface="Cambria Math"/>
                            <a:ea typeface="Cambria Math"/>
                          </a:rPr>
                          <m:t>2</m:t>
                        </m:r>
                      </m:sub>
                    </m:sSub>
                  </m:oMath>
                </a14:m>
                <a:r>
                  <a:rPr lang="en-US" sz="2400" dirty="0" smtClean="0"/>
                  <a:t> </a:t>
                </a:r>
                <a:r>
                  <a:rPr lang="en-US" sz="2400" dirty="0"/>
                  <a:t> </a:t>
                </a:r>
                <a:r>
                  <a:rPr lang="en-US" sz="2400" dirty="0" smtClean="0"/>
                  <a:t>is </a:t>
                </a:r>
                <a:r>
                  <a:rPr lang="en-US" sz="2400" dirty="0"/>
                  <a:t>the </a:t>
                </a:r>
                <a:r>
                  <a:rPr lang="en-US" sz="2400" dirty="0" smtClean="0"/>
                  <a:t>end-to-end SINR </a:t>
                </a:r>
                <a:r>
                  <a:rPr lang="en-US" sz="2400" dirty="0"/>
                  <a:t>of the transmission system </a:t>
                </a:r>
                <a:r>
                  <a:rPr lang="en-US" sz="2400" dirty="0" smtClean="0"/>
                  <a:t>.This is likewise </a:t>
                </a:r>
                <a14:m>
                  <m:oMath xmlns:m="http://schemas.openxmlformats.org/officeDocument/2006/math">
                    <m:r>
                      <m:rPr>
                        <m:sty m:val="p"/>
                      </m:rPr>
                      <a:rPr lang="en-US" sz="2400" b="0" i="0" smtClean="0">
                        <a:latin typeface="Cambria Math"/>
                      </a:rPr>
                      <m:t>for</m:t>
                    </m:r>
                    <m:sSub>
                      <m:sSubPr>
                        <m:ctrlPr>
                          <a:rPr lang="el-GR" sz="2400" i="1">
                            <a:latin typeface="Cambria Math"/>
                          </a:rPr>
                        </m:ctrlPr>
                      </m:sSubPr>
                      <m:e>
                        <m:r>
                          <a:rPr lang="en-US" sz="2400" i="1">
                            <a:latin typeface="Cambria Math"/>
                          </a:rPr>
                          <m:t> </m:t>
                        </m:r>
                        <m:r>
                          <m:rPr>
                            <m:sty m:val="p"/>
                          </m:rPr>
                          <a:rPr lang="el-GR" sz="2400" i="1">
                            <a:latin typeface="Cambria Math"/>
                          </a:rPr>
                          <m:t>Υ</m:t>
                        </m:r>
                      </m:e>
                      <m:sub>
                        <m:r>
                          <a:rPr lang="en-US" sz="2400" i="1">
                            <a:latin typeface="Cambria Math"/>
                          </a:rPr>
                          <m:t>𝑎</m:t>
                        </m:r>
                        <m:r>
                          <a:rPr lang="en-US" sz="2400" i="1">
                            <a:latin typeface="Cambria Math"/>
                          </a:rPr>
                          <m:t>,</m:t>
                        </m:r>
                        <m:r>
                          <a:rPr lang="en-US" sz="2400" i="1">
                            <a:latin typeface="Cambria Math"/>
                          </a:rPr>
                          <m:t>𝐴𝑛𝑡</m:t>
                        </m:r>
                        <m:r>
                          <a:rPr lang="en-US" sz="2400" i="1">
                            <a:latin typeface="Cambria Math"/>
                          </a:rPr>
                          <m:t>2→</m:t>
                        </m:r>
                        <m:r>
                          <a:rPr lang="en-US" sz="2400" i="1">
                            <a:latin typeface="Cambria Math"/>
                            <a:ea typeface="Cambria Math"/>
                          </a:rPr>
                          <m:t>𝐴𝑛𝑡</m:t>
                        </m:r>
                        <m:r>
                          <a:rPr lang="en-US" sz="2400" i="1">
                            <a:latin typeface="Cambria Math"/>
                            <a:ea typeface="Cambria Math"/>
                          </a:rPr>
                          <m:t>1</m:t>
                        </m:r>
                      </m:sub>
                    </m:sSub>
                    <m:r>
                      <a:rPr lang="en-US" sz="2400" b="0" i="1" smtClean="0">
                        <a:latin typeface="Cambria Math"/>
                        <a:ea typeface="Cambria Math"/>
                      </a:rPr>
                      <m:t>.</m:t>
                    </m:r>
                    <m:r>
                      <a:rPr lang="en-US" sz="2400" b="0" i="0" smtClean="0">
                        <a:latin typeface="Cambria Math"/>
                        <a:ea typeface="Cambria Math"/>
                      </a:rPr>
                      <m:t> </m:t>
                    </m:r>
                  </m:oMath>
                </a14:m>
                <a:r>
                  <a:rPr lang="en-IN" sz="2400" dirty="0" smtClean="0"/>
                  <a:t>The outage probability can be obtained from the cumulative distribution function (CDF) </a:t>
                </a:r>
                <a14:m>
                  <m:oMath xmlns:m="http://schemas.openxmlformats.org/officeDocument/2006/math">
                    <m:r>
                      <a:rPr lang="en-US" sz="2400" i="1">
                        <a:latin typeface="Cambria Math"/>
                      </a:rPr>
                      <m:t>𝐼</m:t>
                    </m:r>
                    <m:d>
                      <m:dPr>
                        <m:ctrlPr>
                          <a:rPr lang="en-US" sz="2400" i="1">
                            <a:latin typeface="Cambria Math"/>
                          </a:rPr>
                        </m:ctrlPr>
                      </m:dPr>
                      <m:e>
                        <m:r>
                          <a:rPr lang="en-US" sz="2400" i="1">
                            <a:latin typeface="Cambria Math"/>
                          </a:rPr>
                          <m:t>𝑥</m:t>
                        </m:r>
                      </m:e>
                    </m:d>
                  </m:oMath>
                </a14:m>
                <a:r>
                  <a:rPr lang="en-IN" sz="2400" dirty="0" smtClean="0"/>
                  <a:t> which has been derived as:</a:t>
                </a:r>
              </a:p>
              <a:p>
                <a:pPr>
                  <a:spcBef>
                    <a:spcPts val="800"/>
                  </a:spcBef>
                  <a:spcAft>
                    <a:spcPts val="800"/>
                  </a:spcAft>
                </a:pPr>
                <a14:m>
                  <m:oMathPara xmlns:m="http://schemas.openxmlformats.org/officeDocument/2006/math">
                    <m:oMathParaPr>
                      <m:jc m:val="centerGroup"/>
                    </m:oMathParaPr>
                    <m:oMath xmlns:m="http://schemas.openxmlformats.org/officeDocument/2006/math">
                      <m:sSub>
                        <m:sSubPr>
                          <m:ctrlPr>
                            <a:rPr lang="en-IN" sz="2400" i="1" smtClean="0">
                              <a:latin typeface="Cambria Math"/>
                            </a:rPr>
                          </m:ctrlPr>
                        </m:sSubPr>
                        <m:e>
                          <m:r>
                            <a:rPr lang="en-US" sz="2400" b="0" i="1" smtClean="0">
                              <a:latin typeface="Cambria Math"/>
                            </a:rPr>
                            <m:t>𝑃</m:t>
                          </m:r>
                        </m:e>
                        <m:sub>
                          <m:r>
                            <a:rPr lang="en-US" sz="2400" b="0" i="1" smtClean="0">
                              <a:latin typeface="Cambria Math"/>
                            </a:rPr>
                            <m:t>𝑜𝑢𝑡</m:t>
                          </m:r>
                        </m:sub>
                      </m:sSub>
                      <m:sSup>
                        <m:sSupPr>
                          <m:ctrlPr>
                            <a:rPr lang="en-US" sz="2400" b="0" i="1" smtClean="0">
                              <a:latin typeface="Cambria Math"/>
                            </a:rPr>
                          </m:ctrlPr>
                        </m:sSupPr>
                        <m:e>
                          <m:r>
                            <a:rPr lang="en-US" sz="2400" i="1">
                              <a:latin typeface="Cambria Math"/>
                            </a:rPr>
                            <m:t>=[1− </m:t>
                          </m:r>
                          <m:f>
                            <m:fPr>
                              <m:ctrlPr>
                                <a:rPr lang="en-US" sz="2400" i="1">
                                  <a:latin typeface="Cambria Math"/>
                                </a:rPr>
                              </m:ctrlPr>
                            </m:fPr>
                            <m:num>
                              <m:r>
                                <a:rPr lang="en-US" sz="2400" i="1">
                                  <a:latin typeface="Cambria Math"/>
                                </a:rPr>
                                <m:t>2</m:t>
                              </m:r>
                            </m:num>
                            <m:den>
                              <m:r>
                                <a:rPr lang="en-US" sz="2400" i="1">
                                  <a:latin typeface="Cambria Math"/>
                                </a:rPr>
                                <m:t>1+ </m:t>
                              </m:r>
                              <m:r>
                                <m:rPr>
                                  <m:sty m:val="p"/>
                                </m:rPr>
                                <a:rPr lang="el-GR" sz="2400" i="1">
                                  <a:latin typeface="Cambria Math"/>
                                </a:rPr>
                                <m:t>η</m:t>
                              </m:r>
                              <m:r>
                                <a:rPr lang="en-US" sz="2400" i="1">
                                  <a:latin typeface="Cambria Math"/>
                                </a:rPr>
                                <m:t>𝑥</m:t>
                              </m:r>
                            </m:den>
                          </m:f>
                          <m:r>
                            <a:rPr lang="en-US" sz="2400" i="1">
                              <a:latin typeface="Cambria Math"/>
                            </a:rPr>
                            <m:t>𝐼</m:t>
                          </m:r>
                          <m:d>
                            <m:dPr>
                              <m:ctrlPr>
                                <a:rPr lang="en-US" sz="2400" i="1">
                                  <a:latin typeface="Cambria Math"/>
                                </a:rPr>
                              </m:ctrlPr>
                            </m:dPr>
                            <m:e>
                              <m:r>
                                <a:rPr lang="en-US" sz="2400" i="1">
                                  <a:latin typeface="Cambria Math"/>
                                </a:rPr>
                                <m:t>𝑥</m:t>
                              </m:r>
                            </m:e>
                          </m:d>
                          <m:r>
                            <a:rPr lang="en-US" sz="2400" i="1">
                              <a:latin typeface="Cambria Math"/>
                            </a:rPr>
                            <m:t>+</m:t>
                          </m:r>
                          <m:f>
                            <m:fPr>
                              <m:ctrlPr>
                                <a:rPr lang="en-US" sz="2400" i="1">
                                  <a:latin typeface="Cambria Math"/>
                                </a:rPr>
                              </m:ctrlPr>
                            </m:fPr>
                            <m:num>
                              <m:r>
                                <a:rPr lang="en-US" sz="2400" i="1">
                                  <a:latin typeface="Cambria Math"/>
                                </a:rPr>
                                <m:t>1</m:t>
                              </m:r>
                            </m:num>
                            <m:den>
                              <m:r>
                                <a:rPr lang="en-US" sz="2400" i="1">
                                  <a:latin typeface="Cambria Math"/>
                                </a:rPr>
                                <m:t>1+2</m:t>
                              </m:r>
                              <m:r>
                                <m:rPr>
                                  <m:sty m:val="p"/>
                                </m:rPr>
                                <a:rPr lang="el-GR" sz="2400" i="1">
                                  <a:latin typeface="Cambria Math"/>
                                </a:rPr>
                                <m:t>η</m:t>
                              </m:r>
                              <m:r>
                                <a:rPr lang="en-US" sz="2400" i="1">
                                  <a:latin typeface="Cambria Math"/>
                                </a:rPr>
                                <m:t>𝑥</m:t>
                              </m:r>
                            </m:den>
                          </m:f>
                          <m:sSup>
                            <m:sSupPr>
                              <m:ctrlPr>
                                <a:rPr lang="en-US" sz="2400" i="1">
                                  <a:latin typeface="Cambria Math"/>
                                </a:rPr>
                              </m:ctrlPr>
                            </m:sSupPr>
                            <m:e>
                              <m:r>
                                <a:rPr lang="en-US" sz="2400" i="1">
                                  <a:latin typeface="Cambria Math"/>
                                </a:rPr>
                                <m:t>𝐼</m:t>
                              </m:r>
                            </m:e>
                            <m:sup>
                              <m:r>
                                <a:rPr lang="en-US" sz="2400" i="1">
                                  <a:latin typeface="Cambria Math"/>
                                </a:rPr>
                                <m:t>2</m:t>
                              </m:r>
                            </m:sup>
                          </m:sSup>
                          <m:d>
                            <m:dPr>
                              <m:ctrlPr>
                                <a:rPr lang="en-US" sz="2400" i="1">
                                  <a:latin typeface="Cambria Math"/>
                                </a:rPr>
                              </m:ctrlPr>
                            </m:dPr>
                            <m:e>
                              <m:r>
                                <a:rPr lang="en-US" sz="2400" i="1">
                                  <a:latin typeface="Cambria Math"/>
                                </a:rPr>
                                <m:t>𝑥</m:t>
                              </m:r>
                            </m:e>
                          </m:d>
                          <m:r>
                            <a:rPr lang="en-US" sz="2400" i="1">
                              <a:latin typeface="Cambria Math"/>
                            </a:rPr>
                            <m:t>]</m:t>
                          </m:r>
                        </m:e>
                        <m:sup>
                          <m:r>
                            <a:rPr lang="en-US" sz="2400" b="0" i="1" smtClean="0">
                              <a:latin typeface="Cambria Math"/>
                            </a:rPr>
                            <m:t>𝑀</m:t>
                          </m:r>
                        </m:sup>
                      </m:sSup>
                    </m:oMath>
                  </m:oMathPara>
                </a14:m>
                <a:endParaRPr lang="en-US" sz="2400" b="0" dirty="0" smtClean="0"/>
              </a:p>
              <a:p>
                <a:pPr algn="ctr">
                  <a:spcBef>
                    <a:spcPts val="800"/>
                  </a:spcBef>
                  <a:spcAft>
                    <a:spcPts val="800"/>
                  </a:spcAft>
                </a:pPr>
                <a:r>
                  <a:rPr lang="en-US" sz="2400" b="0" dirty="0" smtClean="0"/>
                  <a:t> </a:t>
                </a:r>
                <a14:m>
                  <m:oMath xmlns:m="http://schemas.openxmlformats.org/officeDocument/2006/math">
                    <m:r>
                      <a:rPr lang="en-US" sz="2400" b="0" i="1" smtClean="0">
                        <a:latin typeface="Cambria Math"/>
                      </a:rPr>
                      <m:t>𝐼</m:t>
                    </m:r>
                    <m:d>
                      <m:dPr>
                        <m:ctrlPr>
                          <a:rPr lang="en-US" sz="2400" b="0" i="1" smtClean="0">
                            <a:latin typeface="Cambria Math"/>
                          </a:rPr>
                        </m:ctrlPr>
                      </m:dPr>
                      <m:e>
                        <m:r>
                          <a:rPr lang="en-US" sz="2400" b="0" i="1" smtClean="0">
                            <a:latin typeface="Cambria Math"/>
                          </a:rPr>
                          <m:t>𝑥</m:t>
                        </m:r>
                      </m:e>
                    </m:d>
                    <m:r>
                      <a:rPr lang="en-US" sz="2400" b="0" i="1" smtClean="0">
                        <a:latin typeface="Cambria Math"/>
                      </a:rPr>
                      <m:t>=</m:t>
                    </m:r>
                    <m:r>
                      <m:rPr>
                        <m:sty m:val="p"/>
                      </m:rPr>
                      <a:rPr lang="en-US" sz="2400" b="0" i="0" smtClean="0">
                        <a:latin typeface="Cambria Math"/>
                      </a:rPr>
                      <m:t>exp</m:t>
                    </m:r>
                    <m:r>
                      <a:rPr lang="en-US" sz="2400" b="0" i="1" smtClean="0">
                        <a:latin typeface="Cambria Math"/>
                      </a:rPr>
                      <m:t>⁡(−</m:t>
                    </m:r>
                    <m:f>
                      <m:fPr>
                        <m:ctrlPr>
                          <a:rPr lang="en-US" sz="2400" b="0" i="1" smtClean="0">
                            <a:latin typeface="Cambria Math"/>
                          </a:rPr>
                        </m:ctrlPr>
                      </m:fPr>
                      <m:num>
                        <m:r>
                          <a:rPr lang="en-US" sz="2400" b="0" i="1" smtClean="0">
                            <a:latin typeface="Cambria Math"/>
                          </a:rPr>
                          <m:t>2</m:t>
                        </m:r>
                      </m:num>
                      <m:den>
                        <m:r>
                          <m:rPr>
                            <m:sty m:val="p"/>
                          </m:rPr>
                          <a:rPr lang="el-GR" sz="2400" b="0" i="1" smtClean="0">
                            <a:latin typeface="Cambria Math"/>
                          </a:rPr>
                          <m:t>λ</m:t>
                        </m:r>
                      </m:den>
                    </m:f>
                    <m:r>
                      <a:rPr lang="en-US" sz="2400" b="0" i="1" smtClean="0">
                        <a:latin typeface="Cambria Math"/>
                      </a:rPr>
                      <m:t>𝑥</m:t>
                    </m:r>
                    <m:r>
                      <a:rPr lang="en-US" sz="2400" b="0" i="1" smtClean="0">
                        <a:latin typeface="Cambria Math"/>
                      </a:rPr>
                      <m:t>)</m:t>
                    </m:r>
                    <m:f>
                      <m:fPr>
                        <m:ctrlPr>
                          <a:rPr lang="en-US" sz="2400" b="0" i="1" smtClean="0">
                            <a:latin typeface="Cambria Math"/>
                          </a:rPr>
                        </m:ctrlPr>
                      </m:fPr>
                      <m:num>
                        <m:r>
                          <a:rPr lang="en-US" sz="2400" b="0" i="1" smtClean="0">
                            <a:latin typeface="Cambria Math"/>
                          </a:rPr>
                          <m:t>2</m:t>
                        </m:r>
                        <m:rad>
                          <m:radPr>
                            <m:degHide m:val="on"/>
                            <m:ctrlPr>
                              <a:rPr lang="en-US" sz="2400" b="0" i="1" smtClean="0">
                                <a:latin typeface="Cambria Math"/>
                              </a:rPr>
                            </m:ctrlPr>
                          </m:radPr>
                          <m:deg/>
                          <m:e>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r>
                              <a:rPr lang="en-US" sz="2400" b="0" i="1" smtClean="0">
                                <a:latin typeface="Cambria Math"/>
                              </a:rPr>
                              <m:t>𝑥</m:t>
                            </m:r>
                          </m:e>
                        </m:rad>
                      </m:num>
                      <m:den>
                        <m:r>
                          <m:rPr>
                            <m:sty m:val="p"/>
                          </m:rPr>
                          <a:rPr lang="el-GR" sz="2400" b="0" i="1" smtClean="0">
                            <a:latin typeface="Cambria Math"/>
                          </a:rPr>
                          <m:t>λ</m:t>
                        </m:r>
                      </m:den>
                    </m:f>
                    <m:sSub>
                      <m:sSubPr>
                        <m:ctrlPr>
                          <a:rPr lang="en-US" sz="2400" b="0" i="1" smtClean="0">
                            <a:latin typeface="Cambria Math"/>
                          </a:rPr>
                        </m:ctrlPr>
                      </m:sSubPr>
                      <m:e>
                        <m:r>
                          <a:rPr lang="en-US" sz="2400" b="0" i="1" smtClean="0">
                            <a:latin typeface="Cambria Math"/>
                          </a:rPr>
                          <m:t>𝐾</m:t>
                        </m:r>
                      </m:e>
                      <m:sub>
                        <m:r>
                          <a:rPr lang="en-US" sz="2400" b="0" i="1" smtClean="0">
                            <a:latin typeface="Cambria Math"/>
                          </a:rPr>
                          <m:t>1</m:t>
                        </m:r>
                      </m:sub>
                    </m:sSub>
                    <m:r>
                      <a:rPr lang="en-US" sz="2400" b="0" i="1" smtClean="0">
                        <a:latin typeface="Cambria Math"/>
                      </a:rPr>
                      <m:t>(</m:t>
                    </m:r>
                    <m:f>
                      <m:fPr>
                        <m:ctrlPr>
                          <a:rPr lang="en-US" sz="2400" i="1" smtClean="0">
                            <a:latin typeface="Cambria Math"/>
                          </a:rPr>
                        </m:ctrlPr>
                      </m:fPr>
                      <m:num>
                        <m:r>
                          <a:rPr lang="en-US" sz="2400" i="1">
                            <a:latin typeface="Cambria Math"/>
                          </a:rPr>
                          <m:t>2</m:t>
                        </m:r>
                        <m:rad>
                          <m:radPr>
                            <m:degHide m:val="on"/>
                            <m:ctrlPr>
                              <a:rPr lang="en-US" sz="2400" i="1">
                                <a:latin typeface="Cambria Math"/>
                              </a:rPr>
                            </m:ctrlPr>
                          </m:radPr>
                          <m:deg/>
                          <m:e>
                            <m:sSup>
                              <m:sSupPr>
                                <m:ctrlPr>
                                  <a:rPr lang="en-US" sz="2400" i="1">
                                    <a:latin typeface="Cambria Math"/>
                                  </a:rPr>
                                </m:ctrlPr>
                              </m:sSupPr>
                              <m:e>
                                <m:r>
                                  <a:rPr lang="en-US" sz="2400" i="1">
                                    <a:latin typeface="Cambria Math"/>
                                  </a:rPr>
                                  <m:t>𝑥</m:t>
                                </m:r>
                              </m:e>
                              <m:sup>
                                <m:r>
                                  <a:rPr lang="en-US" sz="2400" i="1">
                                    <a:latin typeface="Cambria Math"/>
                                  </a:rPr>
                                  <m:t>2</m:t>
                                </m:r>
                              </m:sup>
                            </m:sSup>
                            <m:r>
                              <a:rPr lang="en-US" sz="2400" i="1">
                                <a:latin typeface="Cambria Math"/>
                              </a:rPr>
                              <m:t>+</m:t>
                            </m:r>
                            <m:r>
                              <a:rPr lang="en-US" sz="2400" i="1">
                                <a:latin typeface="Cambria Math"/>
                              </a:rPr>
                              <m:t>𝑥</m:t>
                            </m:r>
                          </m:e>
                        </m:rad>
                      </m:num>
                      <m:den>
                        <m:r>
                          <m:rPr>
                            <m:sty m:val="p"/>
                          </m:rPr>
                          <a:rPr lang="el-GR" sz="2400" i="1">
                            <a:latin typeface="Cambria Math"/>
                          </a:rPr>
                          <m:t>λ</m:t>
                        </m:r>
                      </m:den>
                    </m:f>
                    <m:r>
                      <a:rPr lang="en-US" sz="2400" b="0" i="1" smtClean="0">
                        <a:latin typeface="Cambria Math"/>
                      </a:rPr>
                      <m:t>)</m:t>
                    </m:r>
                  </m:oMath>
                </a14:m>
                <a:endParaRPr lang="en-IN" sz="2400" dirty="0" smtClean="0">
                  <a:latin typeface="Cambria Math" panose="02040503050406030204" pitchFamily="18" charset="0"/>
                  <a:ea typeface="Cambria Math" panose="02040503050406030204" pitchFamily="18" charset="0"/>
                </a:endParaRPr>
              </a:p>
              <a:p>
                <a:pPr>
                  <a:spcBef>
                    <a:spcPts val="800"/>
                  </a:spcBef>
                  <a:spcAft>
                    <a:spcPts val="800"/>
                  </a:spcAft>
                </a:pPr>
                <a:r>
                  <a:rPr lang="en-IN" sz="2400" dirty="0" smtClean="0">
                    <a:ea typeface="Cambria Math" panose="02040503050406030204" pitchFamily="18" charset="0"/>
                  </a:rPr>
                  <a:t>The average SER is derived as:</a:t>
                </a:r>
              </a:p>
              <a:p>
                <a:pPr algn="ctr">
                  <a:spcBef>
                    <a:spcPts val="800"/>
                  </a:spcBef>
                  <a:spcAft>
                    <a:spcPts val="800"/>
                  </a:spcAft>
                </a:pPr>
                <a14:m>
                  <m:oMath xmlns:m="http://schemas.openxmlformats.org/officeDocument/2006/math">
                    <m:r>
                      <a:rPr lang="en-US" sz="2400" i="1">
                        <a:latin typeface="Cambria Math" panose="02040503050406030204" pitchFamily="18" charset="0"/>
                        <a:ea typeface="Cambria Math" panose="02040503050406030204" pitchFamily="18" charset="0"/>
                      </a:rPr>
                      <m:t>𝑆𝐸𝑅</m:t>
                    </m:r>
                    <m:r>
                      <a:rPr lang="en-US" sz="2400" i="1">
                        <a:latin typeface="Cambria Math" panose="02040503050406030204" pitchFamily="18" charset="0"/>
                        <a:ea typeface="Cambria Math" panose="02040503050406030204" pitchFamily="18" charset="0"/>
                      </a:rPr>
                      <m:t>= </m:t>
                    </m:r>
                    <m:nary>
                      <m:naryPr>
                        <m:chr m:val="∑"/>
                        <m:ctrlPr>
                          <a:rPr lang="en-US" sz="2400" i="1">
                            <a:latin typeface="Cambria Math"/>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𝑀</m:t>
                        </m:r>
                      </m:sup>
                      <m:e>
                        <m:nary>
                          <m:naryPr>
                            <m:chr m:val="∑"/>
                            <m:ctrlPr>
                              <a:rPr lang="pt-BR" sz="2400" i="1">
                                <a:latin typeface="Cambria Math"/>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𝑗</m:t>
                            </m:r>
                            <m:r>
                              <a:rPr lang="pt-BR" sz="2400" i="1">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𝑖</m:t>
                            </m:r>
                          </m:sup>
                          <m:e>
                            <m:d>
                              <m:dPr>
                                <m:ctrlPr>
                                  <a:rPr lang="pt-BR" sz="2400" i="1">
                                    <a:latin typeface="Cambria Math"/>
                                    <a:ea typeface="Cambria Math" panose="02040503050406030204" pitchFamily="18" charset="0"/>
                                  </a:rPr>
                                </m:ctrlPr>
                              </m:dPr>
                              <m:e>
                                <m:f>
                                  <m:fPr>
                                    <m:type m:val="noBar"/>
                                    <m:ctrlPr>
                                      <a:rPr lang="pt-BR" sz="2400" i="1">
                                        <a:latin typeface="Cambria Math"/>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𝑀</m:t>
                                    </m:r>
                                  </m:num>
                                  <m:den>
                                    <m:r>
                                      <a:rPr lang="en-US" sz="2400" b="0" i="1" smtClean="0">
                                        <a:latin typeface="Cambria Math" panose="02040503050406030204" pitchFamily="18" charset="0"/>
                                        <a:ea typeface="Cambria Math" panose="02040503050406030204" pitchFamily="18" charset="0"/>
                                      </a:rPr>
                                      <m:t>𝑖</m:t>
                                    </m:r>
                                  </m:den>
                                </m:f>
                              </m:e>
                            </m:d>
                          </m:e>
                        </m:nary>
                      </m:e>
                    </m:nary>
                    <m:d>
                      <m:dPr>
                        <m:ctrlPr>
                          <a:rPr lang="pt-BR" sz="2400" i="1">
                            <a:latin typeface="Cambria Math"/>
                            <a:ea typeface="Cambria Math" panose="02040503050406030204" pitchFamily="18" charset="0"/>
                          </a:rPr>
                        </m:ctrlPr>
                      </m:dPr>
                      <m:e>
                        <m:f>
                          <m:fPr>
                            <m:type m:val="noBar"/>
                            <m:ctrlPr>
                              <a:rPr lang="pt-BR" sz="2400" i="1">
                                <a:latin typeface="Cambria Math"/>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𝑖</m:t>
                            </m:r>
                          </m:num>
                          <m:den>
                            <m:r>
                              <a:rPr lang="en-US" sz="2400" b="0" i="1" smtClean="0">
                                <a:latin typeface="Cambria Math" panose="02040503050406030204" pitchFamily="18" charset="0"/>
                                <a:ea typeface="Cambria Math" panose="02040503050406030204" pitchFamily="18" charset="0"/>
                              </a:rPr>
                              <m:t>𝑗</m:t>
                            </m:r>
                          </m:den>
                        </m:f>
                      </m:e>
                    </m:d>
                    <m:sSup>
                      <m:sSupPr>
                        <m:ctrlPr>
                          <a:rPr lang="en-US" sz="2400" i="1">
                            <a:latin typeface="Cambria Math"/>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−2</m:t>
                        </m:r>
                      </m:e>
                      <m:sup>
                        <m:r>
                          <a:rPr lang="en-US" sz="2400" b="0" i="1" smtClean="0">
                            <a:latin typeface="Cambria Math" panose="02040503050406030204" pitchFamily="18" charset="0"/>
                            <a:ea typeface="Cambria Math" panose="02040503050406030204" pitchFamily="18" charset="0"/>
                          </a:rPr>
                          <m:t>𝑗</m:t>
                        </m:r>
                      </m:sup>
                    </m:sSup>
                    <m:r>
                      <m:rPr>
                        <m:sty m:val="p"/>
                      </m:rPr>
                      <a:rPr lang="el-GR" sz="2400" dirty="0">
                        <a:latin typeface="Cambria Math" panose="02040503050406030204" pitchFamily="18" charset="0"/>
                        <a:ea typeface="Cambria Math" panose="02040503050406030204" pitchFamily="18" charset="0"/>
                      </a:rPr>
                      <m:t>α</m:t>
                    </m:r>
                  </m:oMath>
                </a14:m>
                <a:r>
                  <a:rPr lang="en-US" sz="2400" i="1" dirty="0" err="1" smtClean="0">
                    <a:latin typeface="Cambria Math" panose="02040503050406030204" pitchFamily="18" charset="0"/>
                    <a:ea typeface="Cambria Math" panose="02040503050406030204" pitchFamily="18" charset="0"/>
                  </a:rPr>
                  <a:t>f</a:t>
                </a:r>
                <a:r>
                  <a:rPr lang="en-US" sz="2400" i="1" baseline="-15000" dirty="0" err="1" smtClean="0">
                    <a:latin typeface="Cambria Math" panose="02040503050406030204" pitchFamily="18" charset="0"/>
                    <a:ea typeface="Cambria Math" panose="02040503050406030204" pitchFamily="18" charset="0"/>
                  </a:rPr>
                  <a:t>i,j</a:t>
                </a:r>
                <a:endParaRPr lang="en-US" sz="2400" i="1" baseline="-15000" dirty="0">
                  <a:latin typeface="Cambria Math" panose="02040503050406030204" pitchFamily="18" charset="0"/>
                  <a:ea typeface="Cambria Math" panose="02040503050406030204" pitchFamily="18" charset="0"/>
                </a:endParaRPr>
              </a:p>
              <a:p>
                <a:pPr algn="ctr">
                  <a:spcBef>
                    <a:spcPts val="800"/>
                  </a:spcBef>
                  <a:spcAft>
                    <a:spcPts val="800"/>
                  </a:spcAft>
                </a:pPr>
                <a:r>
                  <a:rPr lang="en-US" sz="2400" i="1" dirty="0">
                    <a:latin typeface="Cambria Math" panose="02040503050406030204" pitchFamily="18" charset="0"/>
                    <a:ea typeface="Cambria Math" panose="02040503050406030204" pitchFamily="18" charset="0"/>
                  </a:rPr>
                  <a:t>f</a:t>
                </a:r>
                <a:r>
                  <a:rPr lang="en-US" sz="2400" i="1" baseline="-15000" dirty="0">
                    <a:latin typeface="Cambria Math" panose="02040503050406030204" pitchFamily="18" charset="0"/>
                    <a:ea typeface="Cambria Math" panose="02040503050406030204" pitchFamily="18" charset="0"/>
                  </a:rPr>
                  <a:t>n,m</a:t>
                </a:r>
                <a:r>
                  <a:rPr lang="en-US" sz="2400" i="1" dirty="0">
                    <a:latin typeface="Cambria Math" panose="02040503050406030204" pitchFamily="18" charset="0"/>
                    <a:ea typeface="Cambria Math" panose="02040503050406030204" pitchFamily="18" charset="0"/>
                  </a:rPr>
                  <a:t> = </a:t>
                </a:r>
                <a14:m>
                  <m:oMath xmlns:m="http://schemas.openxmlformats.org/officeDocument/2006/math">
                    <m:nary>
                      <m:naryPr>
                        <m:chr m:val="∑"/>
                        <m:ctrlPr>
                          <a:rPr lang="en-US" sz="2400" i="1">
                            <a:latin typeface="Cambria Math"/>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𝑗</m:t>
                        </m:r>
                      </m:sup>
                      <m:e>
                        <m:nary>
                          <m:naryPr>
                            <m:chr m:val="∑"/>
                            <m:ctrlPr>
                              <a:rPr lang="pt-BR" sz="2400" i="1">
                                <a:latin typeface="Cambria Math"/>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𝑚</m:t>
                            </m:r>
                            <m:r>
                              <a:rPr lang="pt-BR" sz="2400" i="1">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m:t>
                            </m:r>
                          </m:sup>
                          <m:e>
                            <m:d>
                              <m:dPr>
                                <m:ctrlPr>
                                  <a:rPr lang="pt-BR" sz="2400" i="1">
                                    <a:latin typeface="Cambria Math"/>
                                    <a:ea typeface="Cambria Math" panose="02040503050406030204" pitchFamily="18" charset="0"/>
                                  </a:rPr>
                                </m:ctrlPr>
                              </m:dPr>
                              <m:e>
                                <m:f>
                                  <m:fPr>
                                    <m:type m:val="noBar"/>
                                    <m:ctrlPr>
                                      <a:rPr lang="pt-BR" sz="2400" i="1">
                                        <a:latin typeface="Cambria Math"/>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𝑛</m:t>
                                    </m:r>
                                  </m:num>
                                  <m:den>
                                    <m:r>
                                      <a:rPr lang="en-US" sz="2400" b="0" i="1" smtClean="0">
                                        <a:latin typeface="Cambria Math" panose="02040503050406030204" pitchFamily="18" charset="0"/>
                                        <a:ea typeface="Cambria Math" panose="02040503050406030204" pitchFamily="18" charset="0"/>
                                      </a:rPr>
                                      <m:t>𝑗</m:t>
                                    </m:r>
                                  </m:den>
                                </m:f>
                              </m:e>
                            </m:d>
                          </m:e>
                        </m:nary>
                      </m:e>
                    </m:nary>
                    <m:d>
                      <m:dPr>
                        <m:ctrlPr>
                          <a:rPr lang="pt-BR" sz="2400" i="1">
                            <a:latin typeface="Cambria Math"/>
                            <a:ea typeface="Cambria Math" panose="02040503050406030204" pitchFamily="18" charset="0"/>
                          </a:rPr>
                        </m:ctrlPr>
                      </m:dPr>
                      <m:e>
                        <m:f>
                          <m:fPr>
                            <m:type m:val="noBar"/>
                            <m:ctrlPr>
                              <a:rPr lang="pt-BR" sz="2400" i="1">
                                <a:latin typeface="Cambria Math"/>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𝑚</m:t>
                            </m:r>
                          </m:num>
                          <m:den>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m:t>
                            </m:r>
                          </m:den>
                        </m:f>
                      </m:e>
                    </m:d>
                    <m:sSup>
                      <m:sSupPr>
                        <m:ctrlPr>
                          <a:rPr lang="en-US" sz="2400" i="1">
                            <a:latin typeface="Cambria Math"/>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(−2)</m:t>
                        </m:r>
                      </m:e>
                      <m:sup>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−1</m:t>
                        </m:r>
                      </m:sup>
                    </m:sSup>
                    <m:rad>
                      <m:radPr>
                        <m:degHide m:val="on"/>
                        <m:ctrlPr>
                          <a:rPr lang="en-US" sz="2400" i="1">
                            <a:latin typeface="Cambria Math"/>
                            <a:ea typeface="Cambria Math" panose="02040503050406030204" pitchFamily="18" charset="0"/>
                          </a:rPr>
                        </m:ctrlPr>
                      </m:radPr>
                      <m:deg/>
                      <m:e>
                        <m:r>
                          <m:rPr>
                            <m:sty m:val="p"/>
                          </m:rPr>
                          <a:rPr lang="el-GR" sz="2400" i="1">
                            <a:latin typeface="Cambria Math" panose="02040503050406030204" pitchFamily="18" charset="0"/>
                            <a:ea typeface="Cambria Math" panose="02040503050406030204" pitchFamily="18" charset="0"/>
                          </a:rPr>
                          <m:t>β</m:t>
                        </m:r>
                      </m:e>
                    </m:rad>
                  </m:oMath>
                </a14:m>
                <a:r>
                  <a:rPr lang="el-GR" sz="2400" i="1" dirty="0">
                    <a:latin typeface="Cambria Math" panose="02040503050406030204" pitchFamily="18" charset="0"/>
                    <a:ea typeface="Cambria Math" panose="02040503050406030204" pitchFamily="18" charset="0"/>
                  </a:rPr>
                  <a:t>η</a:t>
                </a:r>
                <a:r>
                  <a:rPr lang="en-US" sz="2400" i="1" baseline="30000" dirty="0">
                    <a:latin typeface="Cambria Math" panose="02040503050406030204" pitchFamily="18" charset="0"/>
                    <a:ea typeface="Cambria Math" panose="02040503050406030204" pitchFamily="18" charset="0"/>
                  </a:rPr>
                  <a:t>b</a:t>
                </a:r>
                <a14:m>
                  <m:oMath xmlns:m="http://schemas.openxmlformats.org/officeDocument/2006/math">
                    <m:f>
                      <m:fPr>
                        <m:ctrlPr>
                          <a:rPr lang="en-US" sz="2400" i="1">
                            <a:latin typeface="Cambria Math"/>
                            <a:ea typeface="Cambria Math" panose="02040503050406030204" pitchFamily="18" charset="0"/>
                          </a:rPr>
                        </m:ctrlPr>
                      </m:fPr>
                      <m:num>
                        <m:d>
                          <m:dPr>
                            <m:ctrlPr>
                              <a:rPr lang="en-US" sz="2400" i="1">
                                <a:latin typeface="Cambria Math"/>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 −1</m:t>
                            </m:r>
                          </m:e>
                        </m:d>
                        <m:r>
                          <a:rPr lang="en-US" sz="2400" i="1">
                            <a:latin typeface="Cambria Math" panose="02040503050406030204" pitchFamily="18" charset="0"/>
                            <a:ea typeface="Cambria Math" panose="02040503050406030204" pitchFamily="18" charset="0"/>
                          </a:rPr>
                          <m:t>‼</m:t>
                        </m:r>
                      </m:num>
                      <m:den>
                        <m:sSup>
                          <m:sSupPr>
                            <m:ctrlPr>
                              <a:rPr lang="en-US" sz="2400" i="1">
                                <a:latin typeface="Cambria Math"/>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β</m:t>
                            </m:r>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𝑐</m:t>
                            </m:r>
                            <m:r>
                              <a:rPr lang="en-US" sz="2400" i="1">
                                <a:latin typeface="Cambria Math" panose="02040503050406030204" pitchFamily="18" charset="0"/>
                                <a:ea typeface="Cambria Math" panose="02040503050406030204" pitchFamily="18" charset="0"/>
                              </a:rPr>
                              <m:t>)</m:t>
                            </m:r>
                          </m:e>
                          <m:sup>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f>
                              <m:fPr>
                                <m:ctrlPr>
                                  <a:rPr lang="en-US" sz="2400" i="1">
                                    <a:latin typeface="Cambria Math"/>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r>
                              <a:rPr lang="en-US" sz="2400" i="1">
                                <a:latin typeface="Cambria Math" panose="02040503050406030204" pitchFamily="18" charset="0"/>
                                <a:ea typeface="Cambria Math" panose="02040503050406030204" pitchFamily="18" charset="0"/>
                              </a:rPr>
                              <m:t>)</m:t>
                            </m:r>
                          </m:sup>
                        </m:sSup>
                      </m:den>
                    </m:f>
                  </m:oMath>
                </a14:m>
                <a:endParaRPr lang="en-US" sz="2400" dirty="0" smtClean="0">
                  <a:latin typeface="Cambria Math" panose="02040503050406030204" pitchFamily="18" charset="0"/>
                  <a:ea typeface="Cambria Math" panose="02040503050406030204" pitchFamily="18" charset="0"/>
                </a:endParaRPr>
              </a:p>
              <a:p>
                <a:pPr>
                  <a:spcBef>
                    <a:spcPts val="800"/>
                  </a:spcBef>
                  <a:spcAft>
                    <a:spcPts val="800"/>
                  </a:spcAft>
                </a:pPr>
                <a:r>
                  <a:rPr lang="en-US" sz="2400" dirty="0" smtClean="0"/>
                  <a:t>Where,</a:t>
                </a:r>
                <a:endParaRPr lang="en-US" sz="2400" dirty="0"/>
              </a:p>
              <a:p>
                <a:pPr marL="64008" algn="ctr">
                  <a:spcBef>
                    <a:spcPts val="800"/>
                  </a:spcBef>
                  <a:spcAft>
                    <a:spcPts val="800"/>
                  </a:spcAft>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 −2</m:t>
                      </m:r>
                      <m:r>
                        <a:rPr lang="en-US" sz="2400" i="1">
                          <a:latin typeface="Cambria Math" panose="02040503050406030204" pitchFamily="18" charset="0"/>
                          <a:ea typeface="Cambria Math" panose="02040503050406030204" pitchFamily="18" charset="0"/>
                        </a:rPr>
                        <m:t>𝑚</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𝑗</m:t>
                      </m:r>
                    </m:oMath>
                  </m:oMathPara>
                </a14:m>
                <a:endParaRPr lang="en-US" sz="2400" dirty="0">
                  <a:latin typeface="Cambria Math" panose="02040503050406030204" pitchFamily="18" charset="0"/>
                  <a:ea typeface="Cambria Math" panose="02040503050406030204" pitchFamily="18" charset="0"/>
                </a:endParaRPr>
              </a:p>
              <a:p>
                <a:pPr marL="64008" algn="ctr">
                  <a:spcBef>
                    <a:spcPts val="800"/>
                  </a:spcBef>
                  <a:spcAft>
                    <a:spcPts val="800"/>
                  </a:spcAft>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=2</m:t>
                      </m:r>
                      <m:d>
                        <m:dPr>
                          <m:ctrlPr>
                            <a:rPr lang="en-US" sz="2400" i="1">
                              <a:latin typeface="Cambria Math"/>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𝑗</m:t>
                          </m:r>
                        </m:e>
                      </m:d>
                    </m:oMath>
                  </m:oMathPara>
                </a14:m>
                <a:endParaRPr lang="en-US" sz="2400" dirty="0">
                  <a:latin typeface="Cambria Math" panose="02040503050406030204" pitchFamily="18" charset="0"/>
                  <a:ea typeface="Cambria Math" panose="02040503050406030204" pitchFamily="18" charset="0"/>
                </a:endParaRPr>
              </a:p>
              <a:p>
                <a:pPr marL="64008" algn="ctr">
                  <a:spcBef>
                    <a:spcPts val="800"/>
                  </a:spcBef>
                  <a:spcAft>
                    <a:spcPts val="800"/>
                  </a:spcAft>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𝑐</m:t>
                      </m:r>
                      <m:r>
                        <a:rPr lang="en-US" sz="2400" i="1">
                          <a:latin typeface="Cambria Math" panose="02040503050406030204" pitchFamily="18" charset="0"/>
                          <a:ea typeface="Cambria Math" panose="02040503050406030204" pitchFamily="18" charset="0"/>
                        </a:rPr>
                        <m:t>=(</m:t>
                      </m:r>
                      <m:f>
                        <m:fPr>
                          <m:ctrlPr>
                            <a:rPr lang="en-US" sz="2400" i="1">
                              <a:latin typeface="Cambria Math"/>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10</m:t>
                          </m:r>
                        </m:num>
                        <m:den>
                          <m:r>
                            <a:rPr lang="en-US" sz="2400" i="1">
                              <a:latin typeface="Cambria Math" panose="02040503050406030204" pitchFamily="18" charset="0"/>
                              <a:ea typeface="Cambria Math" panose="02040503050406030204" pitchFamily="18" charset="0"/>
                            </a:rPr>
                            <m:t>3</m:t>
                          </m:r>
                        </m:den>
                      </m:f>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 −</m:t>
                      </m:r>
                      <m:f>
                        <m:fPr>
                          <m:ctrlPr>
                            <a:rPr lang="en-US" sz="2400" i="1">
                              <a:latin typeface="Cambria Math"/>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5</m:t>
                          </m:r>
                        </m:num>
                        <m:den>
                          <m:r>
                            <a:rPr lang="en-US" sz="2400" i="1">
                              <a:latin typeface="Cambria Math" panose="02040503050406030204" pitchFamily="18" charset="0"/>
                              <a:ea typeface="Cambria Math" panose="02040503050406030204" pitchFamily="18" charset="0"/>
                            </a:rPr>
                            <m:t>3</m:t>
                          </m:r>
                        </m:den>
                      </m:f>
                      <m:r>
                        <a:rPr lang="en-US" sz="2400" i="1">
                          <a:latin typeface="Cambria Math" panose="02040503050406030204" pitchFamily="18" charset="0"/>
                          <a:ea typeface="Cambria Math" panose="02040503050406030204" pitchFamily="18" charset="0"/>
                        </a:rPr>
                        <m:t>𝑚</m:t>
                      </m:r>
                      <m:r>
                        <a:rPr lang="en-US" sz="2400" i="1">
                          <a:latin typeface="Cambria Math" panose="02040503050406030204" pitchFamily="18" charset="0"/>
                          <a:ea typeface="Cambria Math" panose="02040503050406030204" pitchFamily="18" charset="0"/>
                        </a:rPr>
                        <m:t> −</m:t>
                      </m:r>
                      <m:f>
                        <m:fPr>
                          <m:ctrlPr>
                            <a:rPr lang="en-US" sz="2400" i="1">
                              <a:latin typeface="Cambria Math"/>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2</m:t>
                          </m:r>
                        </m:num>
                        <m:den>
                          <m:r>
                            <a:rPr lang="en-US" sz="2400" i="1">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𝑖</m:t>
                          </m:r>
                        </m:den>
                      </m:f>
                      <m:r>
                        <a:rPr lang="en-US" sz="2400" i="1">
                          <a:latin typeface="Cambria Math" panose="02040503050406030204" pitchFamily="18" charset="0"/>
                          <a:ea typeface="Cambria Math" panose="02040503050406030204" pitchFamily="18" charset="0"/>
                        </a:rPr>
                        <m:t>−</m:t>
                      </m:r>
                      <m:f>
                        <m:fPr>
                          <m:ctrlPr>
                            <a:rPr lang="en-US" sz="2400" i="1">
                              <a:latin typeface="Cambria Math"/>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4</m:t>
                          </m:r>
                        </m:num>
                        <m:den>
                          <m:r>
                            <a:rPr lang="en-US" sz="2400" i="1">
                              <a:latin typeface="Cambria Math" panose="02040503050406030204" pitchFamily="18" charset="0"/>
                              <a:ea typeface="Cambria Math" panose="02040503050406030204" pitchFamily="18" charset="0"/>
                            </a:rPr>
                            <m:t>3</m:t>
                          </m:r>
                        </m:den>
                      </m:f>
                      <m: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η</m:t>
                      </m:r>
                      <m:r>
                        <a:rPr lang="en-US" sz="2400" i="1">
                          <a:latin typeface="Cambria Math" panose="02040503050406030204" pitchFamily="18" charset="0"/>
                          <a:ea typeface="Cambria Math" panose="02040503050406030204" pitchFamily="18" charset="0"/>
                        </a:rPr>
                        <m:t>+ </m:t>
                      </m:r>
                      <m:f>
                        <m:fPr>
                          <m:ctrlPr>
                            <a:rPr lang="en-US" sz="2400" i="1">
                              <a:latin typeface="Cambria Math"/>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4</m:t>
                          </m:r>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 −2</m:t>
                          </m:r>
                          <m:r>
                            <a:rPr lang="en-US" sz="2400" i="1">
                              <a:latin typeface="Cambria Math" panose="02040503050406030204" pitchFamily="18" charset="0"/>
                              <a:ea typeface="Cambria Math" panose="02040503050406030204" pitchFamily="18" charset="0"/>
                            </a:rPr>
                            <m:t>𝑚</m:t>
                          </m:r>
                        </m:num>
                        <m:den>
                          <m:r>
                            <m:rPr>
                              <m:sty m:val="p"/>
                            </m:rPr>
                            <a:rPr lang="el-GR" sz="2400" i="1">
                              <a:latin typeface="Cambria Math" panose="02040503050406030204" pitchFamily="18" charset="0"/>
                              <a:ea typeface="Cambria Math" panose="02040503050406030204" pitchFamily="18" charset="0"/>
                            </a:rPr>
                            <m:t>λ</m:t>
                          </m:r>
                        </m:den>
                      </m:f>
                    </m:oMath>
                  </m:oMathPara>
                </a14:m>
                <a:endParaRPr lang="en-IN" sz="2400" dirty="0">
                  <a:latin typeface="Cambria Math" panose="02040503050406030204" pitchFamily="18" charset="0"/>
                  <a:ea typeface="Cambria Math" panose="02040503050406030204" pitchFamily="18" charset="0"/>
                </a:endParaRPr>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a:p>
              <a:p>
                <a:endParaRPr lang="en-AU" sz="2400" dirty="0"/>
              </a:p>
              <a:p>
                <a:endParaRPr lang="en-IN" sz="2400" dirty="0"/>
              </a:p>
            </p:txBody>
          </p:sp>
        </mc:Choice>
        <mc:Fallback xmlns="">
          <p:sp>
            <p:nvSpPr>
              <p:cNvPr id="10" name="Content Placeholder 10"/>
              <p:cNvSpPr txBox="1">
                <a:spLocks noRot="1" noChangeAspect="1" noMove="1" noResize="1" noEditPoints="1" noAdjustHandles="1" noChangeArrowheads="1" noChangeShapeType="1" noTextEdit="1"/>
              </p:cNvSpPr>
              <p:nvPr/>
            </p:nvSpPr>
            <p:spPr>
              <a:xfrm>
                <a:off x="359812" y="12241759"/>
                <a:ext cx="10350000" cy="17680001"/>
              </a:xfrm>
              <a:prstGeom prst="rect">
                <a:avLst/>
              </a:prstGeom>
              <a:blipFill rotWithShape="1">
                <a:blip r:embed="rId2"/>
                <a:stretch>
                  <a:fillRect l="-823" t="-448" r="-823"/>
                </a:stretch>
              </a:blipFill>
              <a:ln w="15875">
                <a:solidFill>
                  <a:schemeClr val="accent1">
                    <a:shade val="50000"/>
                  </a:schemeClr>
                </a:solidFill>
              </a:ln>
            </p:spPr>
            <p:txBody>
              <a:bodyPr/>
              <a:lstStyle/>
              <a:p>
                <a:r>
                  <a:rPr lang="en-US">
                    <a:noFill/>
                  </a:rPr>
                  <a:t> </a:t>
                </a:r>
              </a:p>
            </p:txBody>
          </p:sp>
        </mc:Fallback>
      </mc:AlternateContent>
      <p:sp>
        <p:nvSpPr>
          <p:cNvPr id="11" name="Text Placeholder 68"/>
          <p:cNvSpPr txBox="1">
            <a:spLocks/>
          </p:cNvSpPr>
          <p:nvPr/>
        </p:nvSpPr>
        <p:spPr>
          <a:xfrm>
            <a:off x="10720912" y="3092215"/>
            <a:ext cx="10314000" cy="19213062"/>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dirty="0"/>
          </a:p>
          <a:p>
            <a:endParaRPr lang="en-IN" dirty="0" smtClean="0"/>
          </a:p>
          <a:p>
            <a:endParaRPr lang="en-AU" i="1" dirty="0"/>
          </a:p>
          <a:p>
            <a:endParaRPr lang="en-IN" dirty="0"/>
          </a:p>
        </p:txBody>
      </p:sp>
      <p:sp>
        <p:nvSpPr>
          <p:cNvPr id="3" name="Rectangle 2"/>
          <p:cNvSpPr/>
          <p:nvPr/>
        </p:nvSpPr>
        <p:spPr>
          <a:xfrm>
            <a:off x="384438" y="6832829"/>
            <a:ext cx="1302921" cy="646331"/>
          </a:xfrm>
          <a:prstGeom prst="rect">
            <a:avLst/>
          </a:prstGeom>
        </p:spPr>
        <p:txBody>
          <a:bodyPr wrap="none">
            <a:spAutoFit/>
          </a:bodyPr>
          <a:lstStyle/>
          <a:p>
            <a:pPr algn="ctr"/>
            <a:r>
              <a:rPr lang="en-US" sz="3600" dirty="0" smtClean="0"/>
              <a:t>Scope</a:t>
            </a:r>
            <a:endParaRPr lang="en-US" sz="3600" dirty="0"/>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smtClean="0"/>
              <a:t>Results</a:t>
            </a:r>
            <a:endParaRPr lang="en-US" sz="3600" dirty="0"/>
          </a:p>
        </p:txBody>
      </p:sp>
      <p:sp>
        <p:nvSpPr>
          <p:cNvPr id="13" name="Rectangle 12"/>
          <p:cNvSpPr/>
          <p:nvPr/>
        </p:nvSpPr>
        <p:spPr>
          <a:xfrm>
            <a:off x="359812" y="11595429"/>
            <a:ext cx="2836802" cy="646331"/>
          </a:xfrm>
          <a:prstGeom prst="rect">
            <a:avLst/>
          </a:prstGeom>
        </p:spPr>
        <p:txBody>
          <a:bodyPr wrap="none">
            <a:spAutoFit/>
          </a:bodyPr>
          <a:lstStyle/>
          <a:p>
            <a:r>
              <a:rPr lang="en-US" altLang="zh-CN" sz="3600" dirty="0" smtClean="0"/>
              <a:t>System Model</a:t>
            </a:r>
            <a:endParaRPr lang="en-US" altLang="zh-CN" sz="3600" dirty="0"/>
          </a:p>
        </p:txBody>
      </p:sp>
      <p:sp>
        <p:nvSpPr>
          <p:cNvPr id="14" name="Content Placeholder 10"/>
          <p:cNvSpPr txBox="1">
            <a:spLocks/>
          </p:cNvSpPr>
          <p:nvPr/>
        </p:nvSpPr>
        <p:spPr>
          <a:xfrm>
            <a:off x="359812" y="7479161"/>
            <a:ext cx="10350000" cy="4084189"/>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2400" dirty="0" smtClean="0"/>
              <a:t>In order to achieve improved space diversity in comparison to conventional schemes, joint antenna and relay selection  has been proposed in multiple FD relay systems. In such a relay network, there is one source, one destination and multiple FD Amplify and Forward (AF) relay nodes. Each FD node is equipped with one transmitter and one receiver antenna. According to the proposed system model, each relay first chooses transmit antenna and receive antenna on the basis of instantaneous channel state information. Out of multiple FD AF relay nodes which exist in the system, </a:t>
            </a:r>
            <a:r>
              <a:rPr lang="en-US" sz="2400" dirty="0"/>
              <a:t>the best relay with the desired transmitter receiver configuration is chosen for end-to-end </a:t>
            </a:r>
            <a:r>
              <a:rPr lang="en-US" sz="2400" dirty="0" smtClean="0"/>
              <a:t>communication. </a:t>
            </a:r>
            <a:r>
              <a:rPr lang="en-US" sz="2400" dirty="0"/>
              <a:t>An extra degree of freedom is added in case of the proposed system model which is an improvement to the conventional antenna selection scheme. Outage Probability and Symbol Error </a:t>
            </a:r>
            <a:r>
              <a:rPr lang="en-US" sz="2400" dirty="0" smtClean="0"/>
              <a:t>Rate (SER) </a:t>
            </a:r>
            <a:r>
              <a:rPr lang="en-US" sz="2400" dirty="0"/>
              <a:t>analysis is carried out for the system to show its </a:t>
            </a:r>
            <a:r>
              <a:rPr lang="en-US" sz="2400" dirty="0" smtClean="0"/>
              <a:t>advantages.</a:t>
            </a:r>
            <a:endParaRPr lang="en-US" sz="2400" dirty="0"/>
          </a:p>
          <a:p>
            <a:endParaRPr lang="en-US" sz="2400" dirty="0"/>
          </a:p>
        </p:txBody>
      </p:sp>
      <p:sp>
        <p:nvSpPr>
          <p:cNvPr id="19" name="Rectangle 18"/>
          <p:cNvSpPr/>
          <p:nvPr/>
        </p:nvSpPr>
        <p:spPr>
          <a:xfrm>
            <a:off x="6849693" y="14415284"/>
            <a:ext cx="2743654" cy="1477328"/>
          </a:xfrm>
          <a:prstGeom prst="rect">
            <a:avLst/>
          </a:prstGeom>
        </p:spPr>
        <p:txBody>
          <a:bodyPr wrap="square">
            <a:spAutoFit/>
          </a:bodyPr>
          <a:lstStyle/>
          <a:p>
            <a:r>
              <a:rPr lang="en-IN" sz="1800" i="1" dirty="0" smtClean="0"/>
              <a:t>System Model of the proposed system comprises of source, destination and M relay nodes arranged as shown in the figure</a:t>
            </a:r>
            <a:endParaRPr lang="en-AU" sz="1800" i="1" dirty="0"/>
          </a:p>
        </p:txBody>
      </p:sp>
      <p:sp>
        <p:nvSpPr>
          <p:cNvPr id="21" name="Text Placeholder 68"/>
          <p:cNvSpPr txBox="1">
            <a:spLocks/>
          </p:cNvSpPr>
          <p:nvPr/>
        </p:nvSpPr>
        <p:spPr>
          <a:xfrm>
            <a:off x="359812" y="3092215"/>
            <a:ext cx="10350000" cy="3739929"/>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smtClean="0"/>
              <a:t>Full Duplex (FD) communication </a:t>
            </a:r>
            <a:r>
              <a:rPr lang="en-IN" dirty="0"/>
              <a:t>has been applied to relay </a:t>
            </a:r>
            <a:r>
              <a:rPr lang="en-IN" dirty="0" smtClean="0"/>
              <a:t>networks, because it improve capacity in wireless communication. FD relay networks receive and transmit information in same time frame and frequency unlike the conventional half </a:t>
            </a:r>
            <a:r>
              <a:rPr lang="en-IN" dirty="0"/>
              <a:t>d</a:t>
            </a:r>
            <a:r>
              <a:rPr lang="en-IN" dirty="0" smtClean="0"/>
              <a:t>uplex method. As FD relaying improves throughput in hotspot areas and the cellular network edge, multiple relay systems have been considered in the proposed system model. Multiple relay FD systems employ relay selection schemes to achieve improved space diversity.  Conventional multiple relay systems allowed for relay selection but, relay antenna for transmission and receiving was fixed hampering system performance. System throughput is improved in the proposed system model through means of joint antenna and relay selection scheme.</a:t>
            </a:r>
            <a:endParaRPr lang="en-IN" dirty="0"/>
          </a:p>
        </p:txBody>
      </p:sp>
      <p:sp>
        <p:nvSpPr>
          <p:cNvPr id="22" name="Rectangle 21"/>
          <p:cNvSpPr/>
          <p:nvPr/>
        </p:nvSpPr>
        <p:spPr>
          <a:xfrm>
            <a:off x="372702" y="2481980"/>
            <a:ext cx="2246321" cy="646331"/>
          </a:xfrm>
          <a:prstGeom prst="rect">
            <a:avLst/>
          </a:prstGeom>
        </p:spPr>
        <p:txBody>
          <a:bodyPr wrap="none">
            <a:spAutoFit/>
          </a:bodyPr>
          <a:lstStyle/>
          <a:p>
            <a:pPr algn="ctr"/>
            <a:r>
              <a:rPr lang="en-US" sz="3600" dirty="0" smtClean="0"/>
              <a:t>Motivation</a:t>
            </a:r>
            <a:endParaRPr lang="en-US" sz="3600" dirty="0"/>
          </a:p>
        </p:txBody>
      </p:sp>
      <p:sp>
        <p:nvSpPr>
          <p:cNvPr id="27" name="Text Placeholder 68"/>
          <p:cNvSpPr txBox="1">
            <a:spLocks/>
          </p:cNvSpPr>
          <p:nvPr/>
        </p:nvSpPr>
        <p:spPr>
          <a:xfrm>
            <a:off x="10703962" y="23007491"/>
            <a:ext cx="10319850" cy="3197288"/>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smtClean="0"/>
              <a:t>A joint relay and antenna selection scheme was proposed for multiple FD relay networks with one source, one destination and </a:t>
            </a:r>
            <a:r>
              <a:rPr lang="en-IN" i="1" dirty="0" smtClean="0"/>
              <a:t>M </a:t>
            </a:r>
            <a:r>
              <a:rPr lang="en-IN" dirty="0" smtClean="0"/>
              <a:t>FD relays. Closed form expressions for outage probability and SER were derived and the performance of the system was evaluated and verified through MATLAB® simulation. The proposed system model achieves additional space diversity at the destination, thereby providing a better performance in comparison to the conventional relay selection scheme. The system model still suffers from self interference between the antennas of the relay and is not realisable at high SNR. Performance of the system can be improved by supressing self-interference. </a:t>
            </a:r>
            <a:endParaRPr lang="en-IN" i="1" dirty="0"/>
          </a:p>
        </p:txBody>
      </p:sp>
      <p:sp>
        <p:nvSpPr>
          <p:cNvPr id="28" name="Rectangle 27"/>
          <p:cNvSpPr/>
          <p:nvPr/>
        </p:nvSpPr>
        <p:spPr>
          <a:xfrm>
            <a:off x="10703962" y="27304353"/>
            <a:ext cx="10333050" cy="2492990"/>
          </a:xfrm>
          <a:prstGeom prst="rect">
            <a:avLst/>
          </a:prstGeom>
        </p:spPr>
        <p:txBody>
          <a:bodyPr wrap="square">
            <a:spAutoFit/>
          </a:bodyPr>
          <a:lstStyle/>
          <a:p>
            <a:r>
              <a:rPr lang="en-US" sz="3600" dirty="0" smtClean="0"/>
              <a:t>References</a:t>
            </a:r>
          </a:p>
          <a:p>
            <a:r>
              <a:rPr lang="en-US" sz="2400" dirty="0" smtClean="0"/>
              <a:t>[</a:t>
            </a:r>
            <a:r>
              <a:rPr lang="en-US" sz="2400" dirty="0"/>
              <a:t>1</a:t>
            </a:r>
            <a:r>
              <a:rPr lang="en-US" sz="2400" dirty="0" smtClean="0"/>
              <a:t>] M</a:t>
            </a:r>
            <a:r>
              <a:rPr lang="en-US" sz="2400" dirty="0"/>
              <a:t>. Zhou, H. Cui, L. Song, and B. Jiao, "Transmit-receive antenna pair selection in full duplex systems, " IEEE Wireless </a:t>
            </a:r>
            <a:r>
              <a:rPr lang="en-US" sz="2400" dirty="0" err="1"/>
              <a:t>Commun</a:t>
            </a:r>
            <a:r>
              <a:rPr lang="en-US" sz="2400" dirty="0"/>
              <a:t>. Lett., pp. 1-4, Nov. </a:t>
            </a:r>
            <a:r>
              <a:rPr lang="en-US" sz="2400" dirty="0" smtClean="0"/>
              <a:t>2013</a:t>
            </a:r>
          </a:p>
          <a:p>
            <a:r>
              <a:rPr lang="en-US" sz="2400" dirty="0" smtClean="0"/>
              <a:t>[2]</a:t>
            </a:r>
            <a:r>
              <a:rPr lang="en-US" sz="2400" dirty="0"/>
              <a:t> I. </a:t>
            </a:r>
            <a:r>
              <a:rPr lang="en-US" sz="2400" dirty="0" err="1"/>
              <a:t>Krikidis</a:t>
            </a:r>
            <a:r>
              <a:rPr lang="en-US" sz="2400" dirty="0"/>
              <a:t>, H.A. </a:t>
            </a:r>
            <a:r>
              <a:rPr lang="en-US" sz="2400" dirty="0" err="1"/>
              <a:t>Suraweera</a:t>
            </a:r>
            <a:r>
              <a:rPr lang="en-US" sz="2400" dirty="0"/>
              <a:t>, P.J. Smith, and C. Yuen, “Full-duplex relay</a:t>
            </a:r>
          </a:p>
          <a:p>
            <a:r>
              <a:rPr lang="en-US" sz="2400" dirty="0"/>
              <a:t>selection for amplify-and-forward cooperative networks,” </a:t>
            </a:r>
            <a:r>
              <a:rPr lang="en-US" sz="2400" i="1" dirty="0"/>
              <a:t>IEEE Trans.</a:t>
            </a:r>
          </a:p>
          <a:p>
            <a:r>
              <a:rPr lang="en-US" sz="2400" i="1" dirty="0"/>
              <a:t>Wireless </a:t>
            </a:r>
            <a:r>
              <a:rPr lang="en-US" sz="2400" i="1" dirty="0" err="1"/>
              <a:t>Commun</a:t>
            </a:r>
            <a:r>
              <a:rPr lang="en-US" sz="2400" i="1" dirty="0"/>
              <a:t>.</a:t>
            </a:r>
            <a:r>
              <a:rPr lang="en-US" sz="2400" dirty="0"/>
              <a:t>, vol. 11, no. 12, pp. 4381–4393, Dec. 2012.</a:t>
            </a:r>
          </a:p>
        </p:txBody>
      </p:sp>
      <p:sp>
        <p:nvSpPr>
          <p:cNvPr id="29" name="Rectangle 28"/>
          <p:cNvSpPr/>
          <p:nvPr/>
        </p:nvSpPr>
        <p:spPr>
          <a:xfrm>
            <a:off x="10744251" y="22361159"/>
            <a:ext cx="1967846" cy="646331"/>
          </a:xfrm>
          <a:prstGeom prst="rect">
            <a:avLst/>
          </a:prstGeom>
        </p:spPr>
        <p:txBody>
          <a:bodyPr wrap="none">
            <a:spAutoFit/>
          </a:bodyPr>
          <a:lstStyle/>
          <a:p>
            <a:pPr algn="ctr"/>
            <a:r>
              <a:rPr lang="en-US" sz="3600" dirty="0" smtClean="0"/>
              <a:t>Summary</a:t>
            </a:r>
            <a:endParaRPr lang="en-US" sz="3600" dirty="0"/>
          </a:p>
        </p:txBody>
      </p:sp>
      <p:sp>
        <p:nvSpPr>
          <p:cNvPr id="30" name="Rectangle 29"/>
          <p:cNvSpPr/>
          <p:nvPr/>
        </p:nvSpPr>
        <p:spPr>
          <a:xfrm>
            <a:off x="10709812" y="26225523"/>
            <a:ext cx="10344150" cy="1015663"/>
          </a:xfrm>
          <a:prstGeom prst="rect">
            <a:avLst/>
          </a:prstGeom>
        </p:spPr>
        <p:txBody>
          <a:bodyPr wrap="square">
            <a:spAutoFit/>
          </a:bodyPr>
          <a:lstStyle/>
          <a:p>
            <a:r>
              <a:rPr lang="en-US" sz="3600" dirty="0" smtClean="0"/>
              <a:t>Contact Details</a:t>
            </a:r>
          </a:p>
          <a:p>
            <a:r>
              <a:rPr lang="en-US" sz="2400" dirty="0" smtClean="0"/>
              <a:t>rashmi.ravichandran2012@vit.ac.in</a:t>
            </a: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pic>
        <p:nvPicPr>
          <p:cNvPr id="8" name="Picture 2" descr="C:\Users\rashmir\Desktop\System Mode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234" y="13182598"/>
            <a:ext cx="5245709" cy="392232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53635" y="3176437"/>
            <a:ext cx="7122561" cy="5341921"/>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53635" y="9341331"/>
            <a:ext cx="7062883" cy="5560555"/>
          </a:xfrm>
          <a:prstGeom prst="rect">
            <a:avLst/>
          </a:prstGeom>
        </p:spPr>
      </p:pic>
      <p:pic>
        <p:nvPicPr>
          <p:cNvPr id="1030" name="Picture 6" descr="C:\Users\rashmir\Desktop\AS-ORS\Final Final\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53635" y="15859118"/>
            <a:ext cx="7122561" cy="556055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0987519" y="8819172"/>
            <a:ext cx="9711559" cy="369332"/>
          </a:xfrm>
          <a:prstGeom prst="rect">
            <a:avLst/>
          </a:prstGeom>
          <a:noFill/>
        </p:spPr>
        <p:txBody>
          <a:bodyPr wrap="square" rtlCol="0">
            <a:spAutoFit/>
          </a:bodyPr>
          <a:lstStyle/>
          <a:p>
            <a:pPr algn="ctr"/>
            <a:r>
              <a:rPr lang="en-US" sz="1800" i="1" dirty="0" smtClean="0"/>
              <a:t>Outage probability versus Transmit Power of ARS method for </a:t>
            </a:r>
            <a:r>
              <a:rPr lang="el-GR" sz="1800" i="1" dirty="0" smtClean="0"/>
              <a:t>η</a:t>
            </a:r>
            <a:r>
              <a:rPr lang="en-US" sz="1800" i="1" dirty="0" smtClean="0"/>
              <a:t> = 0.05</a:t>
            </a:r>
            <a:endParaRPr lang="en-US" sz="1800" i="1" dirty="0"/>
          </a:p>
        </p:txBody>
      </p:sp>
      <p:sp>
        <p:nvSpPr>
          <p:cNvPr id="33" name="TextBox 32"/>
          <p:cNvSpPr txBox="1"/>
          <p:nvPr/>
        </p:nvSpPr>
        <p:spPr>
          <a:xfrm>
            <a:off x="11045385" y="15345408"/>
            <a:ext cx="9711559" cy="369332"/>
          </a:xfrm>
          <a:prstGeom prst="rect">
            <a:avLst/>
          </a:prstGeom>
          <a:noFill/>
        </p:spPr>
        <p:txBody>
          <a:bodyPr wrap="square" rtlCol="0">
            <a:spAutoFit/>
          </a:bodyPr>
          <a:lstStyle/>
          <a:p>
            <a:pPr algn="ctr"/>
            <a:r>
              <a:rPr lang="en-US" sz="1800" i="1" dirty="0" smtClean="0"/>
              <a:t>Outage probability versus Transmission Rate of ARS method for </a:t>
            </a:r>
            <a:r>
              <a:rPr lang="el-GR" sz="1800" i="1" dirty="0" smtClean="0"/>
              <a:t>η</a:t>
            </a:r>
            <a:r>
              <a:rPr lang="en-US" sz="1800" i="1" dirty="0" smtClean="0"/>
              <a:t> = 0.05</a:t>
            </a:r>
            <a:endParaRPr lang="en-US" sz="1800" i="1" dirty="0"/>
          </a:p>
        </p:txBody>
      </p:sp>
      <p:sp>
        <p:nvSpPr>
          <p:cNvPr id="34" name="TextBox 33"/>
          <p:cNvSpPr txBox="1"/>
          <p:nvPr/>
        </p:nvSpPr>
        <p:spPr>
          <a:xfrm>
            <a:off x="11045385" y="21768652"/>
            <a:ext cx="9711559" cy="369332"/>
          </a:xfrm>
          <a:prstGeom prst="rect">
            <a:avLst/>
          </a:prstGeom>
          <a:noFill/>
        </p:spPr>
        <p:txBody>
          <a:bodyPr wrap="square" rtlCol="0">
            <a:spAutoFit/>
          </a:bodyPr>
          <a:lstStyle/>
          <a:p>
            <a:pPr algn="ctr"/>
            <a:r>
              <a:rPr lang="en-US" sz="1800" i="1" dirty="0" smtClean="0"/>
              <a:t>Average Symbol Error Rate versus Transmit Power of ARS method for </a:t>
            </a:r>
            <a:r>
              <a:rPr lang="en-US" sz="1800" i="1" dirty="0"/>
              <a:t>N</a:t>
            </a:r>
            <a:r>
              <a:rPr lang="en-US" sz="1800" i="1" dirty="0" smtClean="0"/>
              <a:t> = 1 relays</a:t>
            </a:r>
            <a:endParaRPr lang="en-US" sz="1800" i="1" dirty="0"/>
          </a:p>
        </p:txBody>
      </p:sp>
    </p:spTree>
    <p:extLst>
      <p:ext uri="{BB962C8B-B14F-4D97-AF65-F5344CB8AC3E}">
        <p14:creationId xmlns:p14="http://schemas.microsoft.com/office/powerpoint/2010/main" val="3606041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2530</TotalTime>
  <Words>1141</Words>
  <Application>Microsoft Office PowerPoint</Application>
  <PresentationFormat>Custom</PresentationFormat>
  <Paragraphs>61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Rashmi Ravichandran</cp:lastModifiedBy>
  <cp:revision>118</cp:revision>
  <dcterms:created xsi:type="dcterms:W3CDTF">2016-03-28T06:32:15Z</dcterms:created>
  <dcterms:modified xsi:type="dcterms:W3CDTF">2016-05-05T12:17:13Z</dcterms:modified>
</cp:coreProperties>
</file>