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62" r:id="rId4"/>
    <p:sldId id="258" r:id="rId5"/>
    <p:sldId id="260" r:id="rId6"/>
    <p:sldId id="264" r:id="rId7"/>
    <p:sldId id="347" r:id="rId8"/>
    <p:sldId id="355" r:id="rId9"/>
    <p:sldId id="356" r:id="rId10"/>
    <p:sldId id="297" r:id="rId11"/>
    <p:sldId id="306" r:id="rId12"/>
    <p:sldId id="346" r:id="rId13"/>
    <p:sldId id="272" r:id="rId14"/>
    <p:sldId id="273" r:id="rId15"/>
    <p:sldId id="275" r:id="rId16"/>
    <p:sldId id="276" r:id="rId17"/>
    <p:sldId id="286" r:id="rId18"/>
    <p:sldId id="308" r:id="rId19"/>
    <p:sldId id="287" r:id="rId20"/>
    <p:sldId id="288" r:id="rId21"/>
    <p:sldId id="278" r:id="rId22"/>
    <p:sldId id="269" r:id="rId23"/>
    <p:sldId id="298" r:id="rId24"/>
    <p:sldId id="332" r:id="rId25"/>
    <p:sldId id="277" r:id="rId26"/>
    <p:sldId id="282" r:id="rId27"/>
    <p:sldId id="284" r:id="rId28"/>
    <p:sldId id="333" r:id="rId29"/>
    <p:sldId id="289" r:id="rId30"/>
    <p:sldId id="334" r:id="rId31"/>
    <p:sldId id="357" r:id="rId32"/>
    <p:sldId id="358" r:id="rId33"/>
    <p:sldId id="349" r:id="rId34"/>
    <p:sldId id="335" r:id="rId35"/>
    <p:sldId id="316" r:id="rId36"/>
    <p:sldId id="317" r:id="rId37"/>
    <p:sldId id="324" r:id="rId38"/>
    <p:sldId id="327" r:id="rId39"/>
    <p:sldId id="325" r:id="rId40"/>
    <p:sldId id="326" r:id="rId41"/>
    <p:sldId id="329" r:id="rId42"/>
    <p:sldId id="330" r:id="rId43"/>
    <p:sldId id="336" r:id="rId44"/>
    <p:sldId id="314" r:id="rId45"/>
    <p:sldId id="318" r:id="rId46"/>
    <p:sldId id="319" r:id="rId47"/>
    <p:sldId id="343" r:id="rId48"/>
    <p:sldId id="345" r:id="rId49"/>
    <p:sldId id="344" r:id="rId50"/>
    <p:sldId id="300" r:id="rId51"/>
    <p:sldId id="268" r:id="rId52"/>
    <p:sldId id="337" r:id="rId53"/>
    <p:sldId id="310" r:id="rId5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5A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85" autoAdjust="0"/>
    <p:restoredTop sz="80333" autoAdjust="0"/>
  </p:normalViewPr>
  <p:slideViewPr>
    <p:cSldViewPr>
      <p:cViewPr varScale="1">
        <p:scale>
          <a:sx n="69" d="100"/>
          <a:sy n="6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>
        <p:scale>
          <a:sx n="125" d="100"/>
          <a:sy n="125" d="100"/>
        </p:scale>
        <p:origin x="-1980" y="1938"/>
      </p:cViewPr>
      <p:guideLst>
        <p:guide orient="horz" pos="3220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17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726" y="0"/>
            <a:ext cx="3076917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7C7E3-6A8B-4203-B64E-1B4F2CBD201D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10687"/>
            <a:ext cx="3076917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726" y="9710687"/>
            <a:ext cx="3076917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0FFE9-634E-44F3-A4D0-7A2844329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756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6C1CA-EE55-47FD-9FF0-B459FF77A47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10551"/>
            <a:ext cx="30763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FC66-DC15-4F41-B9DB-8929C5BA8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31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have now brief review on literature.</a:t>
            </a:r>
            <a:endParaRPr lang="en-US" sz="16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Software Defined Radios are radio communication systems in which the processing components are </a:t>
            </a:r>
            <a:r>
              <a:rPr lang="en-US" sz="14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realised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by means of software on a computer or embedded system instead of in hardware circuits. SDR provides a flexible platform on which application specific radio systems can be implemented.</a:t>
            </a: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Cognitive Radio (CR) is an evolution of SDR incorporating intelligence in adapting the radio to a changing environment.</a:t>
            </a: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Require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Powerful Computational Computer Platform. </a:t>
            </a: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Recently, CR has gained further importance due to spectrum scarcity and inefficient spectrum usage.</a:t>
            </a: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CRs enable a situation where spectrum allocated to licensed users, known as Primary Users, can be reused by unlicensed users,</a:t>
            </a: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referred to as Secondary Users, when the Primary Uses are not using it.</a:t>
            </a:r>
          </a:p>
          <a:p>
            <a:pPr marL="0" algn="l" defTabSz="914400" rtl="0" eaLnBrk="1" latinLnBrk="0" hangingPunct="1"/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Apart from the critical issues of sensing for unused spectrum and allocating bands for transmission, the lower priority of SUs presents a problem in terms of transmission capability and quality of Service. </a:t>
            </a: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If the spectrum bands allowed for a CR are fully occupied by Primary Uses and other users transmission might be blocked. </a:t>
            </a: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Multi-standard cognitive radios can operate in multiple frequency bands providing greater flexibility.</a:t>
            </a:r>
          </a:p>
          <a:p>
            <a:pPr marL="0" algn="l" defTabSz="914400" rtl="0" eaLnBrk="1" latinLnBrk="0" hangingPunct="1"/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OFDM is a multicarrier modulation scheme…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figure below shows the sub-carriers in frequency domain and the spectrum of OFDM signal.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no </a:t>
            </a: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ICI…</a:t>
            </a:r>
            <a:endParaRPr lang="en-US" sz="1600" b="1" i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main spectrum, side </a:t>
            </a: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lobe…</a:t>
            </a:r>
            <a:endParaRPr lang="en-US" sz="1600" b="1" i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below diagram shows the concept of OFDM implementation by using IDFT and DFT.</a:t>
            </a:r>
            <a:endParaRPr lang="en-US" sz="16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 guard interval 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is 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added before each OFDM symbol to avoid ISI.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first Fig. shows how the CP is added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b="1" i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avoiding ISI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OFDM has many advantages such as: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Efficient spectral usage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Robustness against multipath propagation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Easy implementation using Fast Fourier transform </a:t>
            </a:r>
            <a:endParaRPr lang="en-US" sz="16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/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Graph explain sensing and shaping</a:t>
            </a:r>
          </a:p>
          <a:p>
            <a:pPr algn="just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OFDM performance is very sensitive to synchronization.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Frequency offset causes inter-subcarrier interference(ICI).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Timing offset can lead to inter-symbol interference (ISI). 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/>
          </a:p>
          <a:p>
            <a:pPr algn="just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There are some terminology be commonly used for OFDM </a:t>
            </a:r>
            <a:r>
              <a:rPr lang="en-US" sz="14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synchronisation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Timing Synchronization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estimate  the starting point to sample the received signal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Frequency Synchronization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estimate  the frequency mismatch between TX and RX</a:t>
            </a:r>
          </a:p>
          <a:p>
            <a:pPr marL="0" algn="l" defTabSz="914400" rtl="0" eaLnBrk="1" latinLnBrk="0" hangingPunct="1"/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graphs show the effects of timing offset on data symbols.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graph…</a:t>
            </a:r>
            <a:endParaRPr lang="en-US" sz="1600" b="1" i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Timing offset may result in the carrier rotation or ISI.</a:t>
            </a:r>
          </a:p>
          <a:p>
            <a:pPr marL="0" algn="l" defTabSz="914400" rtl="0" eaLnBrk="1" latinLnBrk="0" hangingPunct="1"/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This is presentation outline. 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Firstly, I will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 present the …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Secondly,  Background Literature is considered …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Then, I will discussed ….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Finally,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graph ICI.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OFDM performance is sensitive to even small frequency offsets. 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effect of CFO causes dispersion and also phase rotation in the QPSK constellation.</a:t>
            </a:r>
          </a:p>
          <a:p>
            <a:pPr algn="just"/>
            <a:endParaRPr lang="en-US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One another drawback of OFDM is spectral leakage due to the summation of sinusoidal subcarriers. 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graph shows the spectrum leakage of some window filter applied for ODFM symbols. 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graph…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Defaul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is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Retangular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window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Windowing can reduce side lobes of OFDM signals.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High Performance, low power architecture, flexible reconfiguration make FPGAs an attractive platform for digital circuit implementation in particularly for CR research.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DSP 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…</a:t>
            </a: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 … dynamic and short time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recog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…</a:t>
            </a: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algn="just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thesis presents 5 main contributions: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Correlation is …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accuracy of cross-correlation …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Multiplierless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Correlator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Conventionally, DSP 48 … a large amount DSP48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present a structure for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multiplierless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correlation to overcome the challenge of resource efficiency.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principle of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multiplierless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correlators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 this investigation, four alternative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multiplierless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correlators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coefficient sets are determined by ….</a:t>
            </a:r>
          </a:p>
          <a:p>
            <a:pPr algn="just"/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graph shows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ML2, ML3, ML4 and DSP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Table reports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Multiplierless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correlation consumes less power than DSP48 based correlation.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Moreover, low-cost devices such as the Xilinx Spartan-6 do not include sufficient DSP48 blocks for multiplier-based correlation.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ML2 on a Spartan-6 can save over 85% power compared to a DSP-based design on a Virtex-6 FPGA.</a:t>
            </a:r>
          </a:p>
          <a:p>
            <a:pPr algn="just"/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This work has published in TVLSI. We have 9 citations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for this publication.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the place where Synch is performed…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OFDM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synchronisation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is typically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realised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by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performming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….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Preamble symbols are …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Auto-correlation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 propose a new 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also present an efficient architecture for implementing the </a:t>
            </a:r>
            <a:r>
              <a:rPr lang="en-US" sz="14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synchronisation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method to achieve the hardware cost reduction while maintain good performance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Nowadays, The wireless applications are developed rapidly to make the  social life better. 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Mobil Com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Car Com.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Health Care System…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It also raises many challenges.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It’s requires a low-power design.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highly adaptive, robustness against changing environment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Particularly, Spectrum is limited resource that require … </a:t>
            </a:r>
            <a:r>
              <a:rPr lang="en-CA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dynamic spectrum access to 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... </a:t>
            </a:r>
          </a:p>
          <a:p>
            <a:pPr marL="0" algn="l" defTabSz="914400" rtl="0" eaLnBrk="1" latinLnBrk="0" hangingPunct="1"/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Previously, robust OFDM timing synchronisation was explored to perform well even in the case of large fractional CFO. 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However, the CFO estimation of that method was only estimate the fractional CFO.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large integer CFO may be presented as a result of the Doppler Effect and/or due to local oscillator instabilities. 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IFO causes a circular shift of the subcarrier in the frequency domain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Cross Correlation is the formula of the conventional IFO estimation  consumes a huge computational cost, is not practical for hardware implementation.</a:t>
            </a: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calculation scheme and resource sharing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proposed implementation is an four-fold resource sharing architecture to significantly reduce hardware cost.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method maintains the performance as well as current state-of-the-art methods that employ multiplier-based correlation, but significantly improve power efficiency and reduce hardware cost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Compared to the sig-bit state of the art implementation, the proposed method present a power reduction by 78% and offers better estimation performance in both AWGN and frequency selective channels.</a:t>
            </a:r>
            <a:endParaRPr lang="en-US" sz="16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 contribution present a novel method is proposed to perform spectral leakage filtering within a cognitive radio (CR) architecture.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802.11p is an amendment </a:t>
            </a: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…</a:t>
            </a: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802.11af is 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….</a:t>
            </a: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graphs show </a:t>
            </a: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….</a:t>
            </a: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SEM is spectral emission marks. SEM is defined </a:t>
            </a: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Pulse shaping…</a:t>
            </a: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left figure shows the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realisation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of pulse shaping.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the graph…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investigation on three popular pulse functions are shown in the graph on the </a:t>
            </a:r>
            <a:r>
              <a:rPr lang="en-US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-hand side. 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the graph… 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pulse shaping does not help to cancel image spectrum.</a:t>
            </a:r>
          </a:p>
          <a:p>
            <a:pPr marL="0" algn="l" defTabSz="914400" rtl="0" eaLnBrk="1" latinLnBrk="0" hangingPunct="1"/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FIR filter can be used to cancel image spectrum. </a:t>
            </a: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There are many FIR filter be investigated. </a:t>
            </a: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results for shaping spectral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leakage for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802.11p signals are plotted in the </a:t>
            </a:r>
            <a:r>
              <a:rPr lang="en-US" sz="14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graph.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</a:t>
            </a:r>
            <a:r>
              <a:rPr lang="en-US" sz="1400" b="1" i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the graph… </a:t>
            </a:r>
            <a:endParaRPr lang="en-US" sz="1400" b="1" i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It is impossible to satisfy the most stringent SEMs, because the filters have the limited length due to the guard interval.</a:t>
            </a: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have the observation that: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Pulse shaping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Wide frequency guard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need…</a:t>
            </a:r>
          </a:p>
          <a:p>
            <a:endParaRPr lang="en-SG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graph below shows the block diagram performing proposed filter.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proposed method are performed in the three following steps: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First, Frequency guard is extended. The IFFT length and the sampling frequency are increased by M times. 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MMCM module generate the higher clock rate.</a:t>
            </a: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subcarriers maintain the same spacing.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allocation vector is formed to add data symbols at same subcarriers in the original signal.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remaining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subcarriers are zero-padded to extend the frequency guard.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Next, pulse shaping is applied  with large roll-off factor in the normal way, to meet the given SEM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constraint.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Finally, L-fold interpolation and FIR filter are used to allow simple filtering to remove the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image spectrum.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Chart shows …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spectrum resource …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dedicated frequency band is not always used at any time or any where.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 motivate our project for developing Cognitive radios.</a:t>
            </a:r>
          </a:p>
          <a:p>
            <a:pPr algn="just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investigate the application of the proposed method to filter the signal of two recent standards 802.11p, 802.11af.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For realisation of 802.11p.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There are two alternative configuration of proposed methods be listed here.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graph show the shaped spectrum of proposed method can be fitted in the stringent SEMs. 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Conventional method using only FIR filter.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graph…</a:t>
            </a:r>
          </a:p>
          <a:p>
            <a:endParaRPr lang="en-SG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SG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For the </a:t>
            </a:r>
            <a:r>
              <a:rPr lang="en-US" sz="14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realisation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of 802.11af, the configuration is reported here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graph on the left hand side shows the results of filtering. 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graph … The proposed method totally fits in the SEM. The conventional method has two side glitch that violate the SEM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further investigate on spectral efficiency of proposed method relied upon given a flexible allocation of subcarriers. 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graph… </a:t>
            </a: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Adjusting the number of occupied subcarriers until the transmission spectrum fits within the 802.11af SEM.</a:t>
            </a: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50000"/>
              </a:lnSpc>
            </a:pP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results shown in the graph on the right hand side,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to fit in the SEM, the proposed method allows employing 124 sub carriers while that is 92 subcarriers in conventional methods</a:t>
            </a:r>
          </a:p>
          <a:p>
            <a:pPr marL="0" algn="l" defTabSz="914400" rtl="0" eaLnBrk="1" latinLnBrk="0" hangingPunct="1"/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 contribution can be summarized here. 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Shaping the OFDM leakage spectrum has been investigated at baseband within a CR architecture to relax RF-Front End filtering.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Simulations show that the proposed architecture can meet the specification of the four 802.11p classes A to D, as well as the stringent for 802.11af in the TV white space band.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proposed method is also shown able to improve the achievable spectral efficiency for reuse of Television White Spaces in the 802.11af standard by 32 compared to conventional approaches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 addition, the architecture has the ability to adaptively change the degree of spectral leakage filtering in response to transmission power.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 work is reported in VTC 2014 and  the extension is revised for DSP journal</a:t>
            </a:r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Multi-Standard CRs operating on …. are becoming more attractive for ….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FPGAs offer an ….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can incorporate our contributions in previous chapters into a flexible architecture for multi-standard cognitive radios. 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reconfiguration needs to be …</a:t>
            </a: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developed a MSCR baseband modulation.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 system can perform multiple standards such as 802.11, 802.16, and 802.22.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main specifications of these standards are summarised in 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Table.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figure show block diagram of the overall MSCR system including in scope and out of scope modules.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Generally, …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control plane is a CR engine ….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CR engine also includes the PR controller …. </a:t>
            </a: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CR engine sense</a:t>
            </a:r>
            <a:r>
              <a:rPr lang="en-SG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and control </a:t>
            </a: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baseband to switch to another standard or frequency band that is the best for transmission. </a:t>
            </a:r>
          </a:p>
          <a:p>
            <a:pPr marL="0" algn="l" defTabSz="914400" rtl="0" eaLnBrk="1" latinLnBrk="0" hangingPunct="1"/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PR controller …. </a:t>
            </a:r>
          </a:p>
          <a:p>
            <a:pPr marL="0" algn="l" defTabSz="914400" rtl="0" eaLnBrk="1" latinLnBrk="0" hangingPunct="1"/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 the meantime, the CR engine configures …. </a:t>
            </a:r>
          </a:p>
          <a:p>
            <a:pPr marL="0" algn="l" defTabSz="914400" rtl="0" eaLnBrk="1" latinLnBrk="0" hangingPunct="1"/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data plane performs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data plane must provide the flexibility to perform</a:t>
            </a:r>
            <a:r>
              <a:rPr lang="en-SG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different standards. </a:t>
            </a:r>
          </a:p>
          <a:p>
            <a:pPr marL="0" algn="l" defTabSz="914400" rtl="0" eaLnBrk="1" latinLnBrk="0" hangingPunct="1"/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FIFO is needed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….</a:t>
            </a: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algn="l" defTabSz="914400" rtl="0" eaLnBrk="1" latinLnBrk="0" hangingPunct="1"/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present an analysis model for computing reconfiguration time shown in the figure. </a:t>
            </a:r>
          </a:p>
          <a:p>
            <a:pPr marL="0" algn="l" defTabSz="914400" rtl="0" eaLnBrk="1" latinLnBrk="0" hangingPunct="1"/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consider a system consisting of N modules. These are the parameters be considered.</a:t>
            </a:r>
          </a:p>
          <a:p>
            <a:pPr marL="0" algn="l" defTabSz="914400" rtl="0" eaLnBrk="1" latinLnBrk="0" hangingPunct="1"/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SG" sz="14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Diagram</a:t>
            </a:r>
            <a:r>
              <a:rPr lang="en-SG" sz="1400" b="1" i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…</a:t>
            </a:r>
            <a:endParaRPr lang="en-SG" sz="1400" b="1" i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Note that received data can be processed during the computation latency and a module can not process data during its reconfiguration time. </a:t>
            </a:r>
          </a:p>
          <a:p>
            <a:pPr marL="0" algn="l" defTabSz="914400" rtl="0" eaLnBrk="1" latinLnBrk="0" hangingPunct="1"/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During system stalling time, it would require a FIFO to buffer received data which would otherwise be lost.</a:t>
            </a:r>
          </a:p>
          <a:p>
            <a:pPr marL="0" algn="l" defTabSz="914400" rtl="0" eaLnBrk="1" latinLnBrk="0" hangingPunct="1"/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</a:t>
            </a: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investigate the performance of the three approaches.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chart 7.13…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proposed method significantly reduce the halting time.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halting time is caused by the reconfiguration of Fine STO and IFO estimation PR modules.</a:t>
            </a: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Figure 7.13 compares the three approaches in terms of system reconfiguration latency (respect to the left axis) and FIFO buffering requirements (respect to the left axis) . 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system reconfiguration latency </a:t>
            </a: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of the proposed method is significantly </a:t>
            </a: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reduced in comparison to the </a:t>
            </a: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monolithic PR module and the multiple PR module </a:t>
            </a: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approaches.</a:t>
            </a:r>
          </a:p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FIFO requirement for the proposed approach is only 16 KSs while the other approaches require a FIFO to store up to 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64 KSs.</a:t>
            </a: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4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platform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figures on the left hand side shown the verification of the implemented system.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figures on the right hand side report the comparison of the input, output signals and intermediate signal between the implementation and referent simulation.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identical samples verifies the correctness of implementation. </a:t>
            </a: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 contribution presents an efficient FPGA-based architecture for MSCRs</a:t>
            </a: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have shown that configuring a radio baseband composed of multiple modules can be made more efficient in terms of time, and buffering requirements, by mixing parameterisation and PR.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As a result, overall halting time is reduced by more than half. The FIFO buffering requirement of the proposed method is also decreased to 25 % of that required for the other methods.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 work is presented in FPL 2014 and preparing for </a:t>
            </a: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ACM Transactions on Embedded Computing 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Systems</a:t>
            </a:r>
            <a:endParaRPr lang="en-US" sz="16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CR emerges to be a suitable solution.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CR Systems sense …, learn and adapt to improve …..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For further flexibility, Multiple Standard Cognitive Radios is defined with the agility to operate in multiple frequency bands.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Frequency  band -&gt; corresponding standards.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MSRC is a more flexible generalisation of CRs. </a:t>
            </a:r>
          </a:p>
          <a:p>
            <a:endParaRPr lang="en-SG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/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 thesis has presented techniques for implementing robust, low-power multi-standard cognitive radios using modern FPGAs.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looked at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…</a:t>
            </a: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looked at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…</a:t>
            </a: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looked at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…</a:t>
            </a: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looked at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…</a:t>
            </a:r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Our achievements in this thesis have helped us identify crucial questions to be explored in future along this line.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have some ideas listed here for future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Figure shows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It includes components …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Explain the Figure …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These Components  must …</a:t>
            </a: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Our research focuses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Orthogonal Frequency Division Multiplexing ….</a:t>
            </a:r>
            <a:endParaRPr lang="en-US" sz="16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OFDM has intrinsic … 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present novel enhanced synchronisation methods for.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Secondly, OFDM normally has large spectral leakage …  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research on 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SG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en-SG" sz="16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crutial</a:t>
            </a:r>
            <a:r>
              <a:rPr lang="en-SG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objective </a:t>
            </a: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…</a:t>
            </a:r>
          </a:p>
          <a:p>
            <a:pPr marL="0" algn="l" defTabSz="914400" rtl="0" eaLnBrk="1" latinLnBrk="0" hangingPunct="1">
              <a:lnSpc>
                <a:spcPct val="200000"/>
              </a:lnSpc>
            </a:pPr>
            <a:endParaRPr lang="en-US" sz="1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>
              <a:lnSpc>
                <a:spcPct val="200000"/>
              </a:lnSpc>
            </a:pPr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will explain all of these later.</a:t>
            </a:r>
            <a:endParaRPr lang="en-US" sz="16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 rtl="0" eaLnBrk="1" latinLnBrk="0" hangingPunct="1"/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 thesis has the contributions at a platform level, algorithm level and signal processing techniques to create a general OFDM-based architecture with a high level of adaptation and parameterisation on FPGA. </a:t>
            </a:r>
          </a:p>
          <a:p>
            <a:pPr marL="0" algn="l" defTabSz="914400" rtl="0" eaLnBrk="1" latinLnBrk="0" hangingPunct="1"/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SG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For enhance the synchronisation, we proposed three novel techniques that are published or accepted in two IEEE transaction and one Springer journal.</a:t>
            </a:r>
          </a:p>
          <a:p>
            <a:pPr marL="0" algn="l" defTabSz="914400" rtl="0" eaLnBrk="1" latinLnBrk="0" hangingPunct="1"/>
            <a:endParaRPr lang="en-SG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 addition, We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present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 novel filtering scheme for shaping the spectral leakage of OFDM signals. </a:t>
            </a: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method proposed in this research </a:t>
            </a:r>
            <a:r>
              <a:rPr lang="en-US" sz="1400" b="1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is the first implementation technique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that can achieve the specification for the most stringent SEM of 802.11p and 802.11af.</a:t>
            </a:r>
          </a:p>
          <a:p>
            <a:pPr marL="0" algn="l" defTabSz="914400" rtl="0" eaLnBrk="1" latinLnBrk="0" hangingPunct="1"/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propose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 system-level approach to design a multi-standard radios on FPGAs. </a:t>
            </a:r>
          </a:p>
          <a:p>
            <a:pPr marL="0" algn="l" defTabSz="914400" rtl="0" eaLnBrk="1" latinLnBrk="0" hangingPunct="1"/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will discuss all of these contributions in a subsequent section.</a:t>
            </a:r>
          </a:p>
          <a:p>
            <a:pPr marL="0" algn="l" defTabSz="914400" rtl="0" eaLnBrk="1" latinLnBrk="0" hangingPunct="1"/>
            <a:endParaRPr lang="en-US" sz="1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FC66-DC15-4F41-B9DB-8929C5BA88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A42-91F2-4E10-8CFB-5CFF26E3DF62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6399212"/>
            <a:ext cx="8763000" cy="1588"/>
          </a:xfrm>
          <a:prstGeom prst="line">
            <a:avLst/>
          </a:prstGeom>
          <a:ln>
            <a:solidFill>
              <a:srgbClr val="13B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52400" y="685800"/>
            <a:ext cx="8763000" cy="1588"/>
          </a:xfrm>
          <a:prstGeom prst="line">
            <a:avLst/>
          </a:prstGeom>
          <a:ln>
            <a:solidFill>
              <a:srgbClr val="13B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334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CD975A-567E-4070-AECE-615BC75F470B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6"/>
          </p:nvPr>
        </p:nvSpPr>
        <p:spPr>
          <a:xfrm>
            <a:off x="2667000" y="6356350"/>
            <a:ext cx="3810000" cy="365125"/>
          </a:xfrm>
        </p:spPr>
        <p:txBody>
          <a:bodyPr/>
          <a:lstStyle/>
          <a:p>
            <a:r>
              <a:rPr lang="en-US" dirty="0" smtClean="0"/>
              <a:t>Techniques for Multi-Standard Cognitive Radios on FPGAs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438400" cy="365125"/>
          </a:xfrm>
        </p:spPr>
        <p:txBody>
          <a:bodyPr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7732093-7A8E-4265-816F-DB306C8F8116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Techniques for Multi-Standard Cognitive Radios on FPGAs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Page </a:t>
            </a:r>
            <a:fld id="{8602B8DB-2F9B-4747-B883-1E2ED0C5C15F}" type="slidenum">
              <a:rPr lang="fr-FR" smtClean="0"/>
              <a:pPr/>
              <a:t>‹#›</a:t>
            </a:fld>
            <a:endParaRPr lang="fr-FR" dirty="0" smtClean="0"/>
          </a:p>
          <a:p>
            <a:r>
              <a:rPr lang="fr-FR" dirty="0" smtClean="0"/>
              <a:t>Tuesday, </a:t>
            </a:r>
            <a:r>
              <a:rPr lang="fr-FR" dirty="0" err="1" smtClean="0"/>
              <a:t>September</a:t>
            </a:r>
            <a:r>
              <a:rPr lang="fr-FR" dirty="0" smtClean="0"/>
              <a:t> 29, 2015</a:t>
            </a:r>
            <a:endParaRPr lang="fr-FR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52400" y="6248400"/>
            <a:ext cx="8763000" cy="1588"/>
          </a:xfrm>
          <a:prstGeom prst="line">
            <a:avLst/>
          </a:prstGeom>
          <a:ln>
            <a:solidFill>
              <a:srgbClr val="13B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52400" y="760412"/>
            <a:ext cx="8763000" cy="1588"/>
          </a:xfrm>
          <a:prstGeom prst="line">
            <a:avLst/>
          </a:prstGeom>
          <a:ln>
            <a:solidFill>
              <a:srgbClr val="13B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689D-FD43-4AC2-8AF9-9F01FDE0DB4F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B8DB-2F9B-4747-B883-1E2ED0C5C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3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jpe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2.jpe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2.jpe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da.gov.s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Techniques for Multi-Standard</a:t>
            </a:r>
            <a:br>
              <a:rPr lang="en-US" smtClean="0"/>
            </a:br>
            <a:r>
              <a:rPr lang="en-US" smtClean="0"/>
              <a:t>Cognitive Radios on FPGAs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52400"/>
            <a:ext cx="3733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57200" y="3657600"/>
            <a:ext cx="69342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i="1" dirty="0" smtClean="0">
                <a:solidFill>
                  <a:schemeClr val="tx2"/>
                </a:solidFill>
              </a:rPr>
              <a:t>PhD Oral Defense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chemeClr val="tx2"/>
                </a:solidFill>
              </a:rPr>
              <a:t>Pham Hung </a:t>
            </a:r>
            <a:r>
              <a:rPr lang="en-US" b="1" dirty="0" err="1" smtClean="0">
                <a:solidFill>
                  <a:schemeClr val="tx2"/>
                </a:solidFill>
              </a:rPr>
              <a:t>Thinh</a:t>
            </a:r>
            <a:endParaRPr lang="en-US" b="1" dirty="0" smtClean="0">
              <a:solidFill>
                <a:schemeClr val="tx2"/>
              </a:solidFill>
            </a:endParaRPr>
          </a:p>
          <a:p>
            <a:pPr marL="342900" indent="-342900"/>
            <a:r>
              <a:rPr lang="en-US" i="1" dirty="0" smtClean="0">
                <a:solidFill>
                  <a:schemeClr val="tx2"/>
                </a:solidFill>
              </a:rPr>
              <a:t>School of Computer Engineering</a:t>
            </a:r>
          </a:p>
          <a:p>
            <a:pPr marL="342900" indent="-342900"/>
            <a:endParaRPr lang="en-US" i="1" dirty="0" smtClean="0">
              <a:solidFill>
                <a:schemeClr val="tx2"/>
              </a:solidFill>
            </a:endParaRPr>
          </a:p>
          <a:p>
            <a:pPr marL="342900" indent="-342900"/>
            <a:r>
              <a:rPr lang="en-US" i="1" dirty="0" smtClean="0">
                <a:solidFill>
                  <a:schemeClr val="tx2"/>
                </a:solidFill>
              </a:rPr>
              <a:t>Supervised by</a:t>
            </a:r>
          </a:p>
          <a:p>
            <a:pPr marL="342900" indent="-342900"/>
            <a:r>
              <a:rPr lang="en-US" b="1" dirty="0" smtClean="0">
                <a:solidFill>
                  <a:schemeClr val="tx2"/>
                </a:solidFill>
              </a:rPr>
              <a:t>Asst. Prof. </a:t>
            </a:r>
            <a:r>
              <a:rPr lang="en-US" b="1" dirty="0" err="1" smtClean="0">
                <a:solidFill>
                  <a:schemeClr val="tx2"/>
                </a:solidFill>
              </a:rPr>
              <a:t>Suhaib</a:t>
            </a:r>
            <a:r>
              <a:rPr lang="en-US" b="1" dirty="0" smtClean="0">
                <a:solidFill>
                  <a:schemeClr val="tx2"/>
                </a:solidFill>
              </a:rPr>
              <a:t> A </a:t>
            </a:r>
            <a:r>
              <a:rPr lang="en-US" b="1" dirty="0" err="1" smtClean="0">
                <a:solidFill>
                  <a:schemeClr val="tx2"/>
                </a:solidFill>
              </a:rPr>
              <a:t>Fahmy</a:t>
            </a:r>
            <a:endParaRPr lang="en-US" b="1" dirty="0" smtClean="0">
              <a:solidFill>
                <a:schemeClr val="tx2"/>
              </a:solidFill>
            </a:endParaRPr>
          </a:p>
          <a:p>
            <a:pPr marL="342900" indent="-342900"/>
            <a:r>
              <a:rPr lang="en-US" i="1" dirty="0" smtClean="0">
                <a:solidFill>
                  <a:schemeClr val="tx2"/>
                </a:solidFill>
              </a:rPr>
              <a:t>Co-Supervised by</a:t>
            </a:r>
          </a:p>
          <a:p>
            <a:pPr marL="342900" indent="-342900"/>
            <a:r>
              <a:rPr lang="en-US" b="1" dirty="0" smtClean="0">
                <a:solidFill>
                  <a:schemeClr val="tx2"/>
                </a:solidFill>
              </a:rPr>
              <a:t>Prof. Ian </a:t>
            </a:r>
            <a:r>
              <a:rPr lang="en-US" b="1" dirty="0" err="1" smtClean="0">
                <a:solidFill>
                  <a:schemeClr val="tx2"/>
                </a:solidFill>
              </a:rPr>
              <a:t>McLoughlin</a:t>
            </a:r>
            <a:endParaRPr lang="en-US" b="1" dirty="0" smtClean="0">
              <a:solidFill>
                <a:schemeClr val="tx2"/>
              </a:solidFill>
            </a:endParaRPr>
          </a:p>
          <a:p>
            <a:pPr marL="342900" indent="-342900"/>
            <a:r>
              <a:rPr lang="en-US" i="1" dirty="0" smtClean="0">
                <a:solidFill>
                  <a:schemeClr val="tx2"/>
                </a:solidFill>
              </a:rPr>
              <a:t>Joint TUM Supervisor:</a:t>
            </a:r>
          </a:p>
          <a:p>
            <a:pPr marL="342900" indent="-342900"/>
            <a:r>
              <a:rPr lang="en-US" b="1" dirty="0" smtClean="0">
                <a:solidFill>
                  <a:schemeClr val="tx2"/>
                </a:solidFill>
              </a:rPr>
              <a:t>Prof. </a:t>
            </a:r>
            <a:r>
              <a:rPr lang="en-US" b="1" dirty="0" err="1" smtClean="0">
                <a:solidFill>
                  <a:schemeClr val="tx2"/>
                </a:solidFill>
              </a:rPr>
              <a:t>Samarjit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Chakraborty</a:t>
            </a:r>
            <a:endParaRPr lang="en-US" b="1" dirty="0" smtClean="0">
              <a:solidFill>
                <a:schemeClr val="tx2"/>
              </a:solidFill>
            </a:endParaRPr>
          </a:p>
          <a:p>
            <a:pPr marL="342900" indent="-342900"/>
            <a:endParaRPr lang="en-US" b="1" dirty="0" smtClean="0">
              <a:solidFill>
                <a:schemeClr val="tx2"/>
              </a:solidFill>
            </a:endParaRPr>
          </a:p>
          <a:p>
            <a:pPr marL="342900" indent="-342900"/>
            <a:endParaRPr lang="en-US" b="1" dirty="0" smtClean="0">
              <a:solidFill>
                <a:schemeClr val="tx2"/>
              </a:solidFill>
            </a:endParaRP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pSp>
        <p:nvGrpSpPr>
          <p:cNvPr id="7" name="Group 25"/>
          <p:cNvGrpSpPr/>
          <p:nvPr/>
        </p:nvGrpSpPr>
        <p:grpSpPr>
          <a:xfrm>
            <a:off x="1066800" y="1981200"/>
            <a:ext cx="838200" cy="838200"/>
            <a:chOff x="838200" y="2895600"/>
            <a:chExt cx="838200" cy="838200"/>
          </a:xfrm>
        </p:grpSpPr>
        <p:sp>
          <p:nvSpPr>
            <p:cNvPr id="13" name="Rounded Rectangle 12"/>
            <p:cNvSpPr/>
            <p:nvPr/>
          </p:nvSpPr>
          <p:spPr>
            <a:xfrm>
              <a:off x="838200" y="2895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868" name="Picture 4" descr="https://encrypted-tbn3.google.com/images?q=tbn:ANd9GcQM7xcapN10LWKmfipFC6EBE3dJl7SMnjq580D2NUZOwLmc2t3TH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5345" y="3053688"/>
              <a:ext cx="595951" cy="533400"/>
            </a:xfrm>
            <a:prstGeom prst="rect">
              <a:avLst/>
            </a:prstGeom>
            <a:noFill/>
          </p:spPr>
        </p:pic>
      </p:grpSp>
      <p:sp>
        <p:nvSpPr>
          <p:cNvPr id="14" name="Rectangle 13"/>
          <p:cNvSpPr/>
          <p:nvPr/>
        </p:nvSpPr>
        <p:spPr>
          <a:xfrm>
            <a:off x="1981200" y="2057400"/>
            <a:ext cx="4433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/>
              <a:t>Background Literature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81200" y="4267200"/>
            <a:ext cx="2743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Contributions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1066800" y="4191000"/>
            <a:ext cx="838200" cy="838200"/>
            <a:chOff x="1066800" y="3657600"/>
            <a:chExt cx="838200" cy="838200"/>
          </a:xfrm>
        </p:grpSpPr>
        <p:sp>
          <p:nvSpPr>
            <p:cNvPr id="16" name="Rounded Rectangle 15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938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/>
          <p:nvPr/>
        </p:nvGrpSpPr>
        <p:grpSpPr>
          <a:xfrm>
            <a:off x="1066800" y="990600"/>
            <a:ext cx="838200" cy="838200"/>
            <a:chOff x="838200" y="1752600"/>
            <a:chExt cx="838200" cy="838200"/>
          </a:xfrm>
        </p:grpSpPr>
        <p:sp>
          <p:nvSpPr>
            <p:cNvPr id="23" name="Rounded Rectangle 22"/>
            <p:cNvSpPr/>
            <p:nvPr/>
          </p:nvSpPr>
          <p:spPr>
            <a:xfrm>
              <a:off x="838200" y="1752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https://encrypted-tbn3.google.com/images?q=tbn:ANd9GcR1kBw_Fy0wI96TD5oP7HapAKYipGkutRsCudrzWbOivnZB4-8bjA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90600" y="1905000"/>
              <a:ext cx="533400" cy="565208"/>
            </a:xfrm>
            <a:prstGeom prst="rect">
              <a:avLst/>
            </a:prstGeom>
            <a:noFill/>
          </p:spPr>
        </p:pic>
      </p:grpSp>
      <p:sp>
        <p:nvSpPr>
          <p:cNvPr id="25" name="Rectangle 24"/>
          <p:cNvSpPr/>
          <p:nvPr/>
        </p:nvSpPr>
        <p:spPr>
          <a:xfrm>
            <a:off x="1981200" y="1066800"/>
            <a:ext cx="4414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Research Introduction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66800" y="5181600"/>
            <a:ext cx="838200" cy="838200"/>
            <a:chOff x="838200" y="5181600"/>
            <a:chExt cx="838200" cy="838200"/>
          </a:xfrm>
        </p:grpSpPr>
        <p:sp>
          <p:nvSpPr>
            <p:cNvPr id="27" name="Rounded Rectangle 26"/>
            <p:cNvSpPr/>
            <p:nvPr/>
          </p:nvSpPr>
          <p:spPr>
            <a:xfrm>
              <a:off x="838200" y="5181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8" descr="https://encrypted-tbn2.google.com/images?q=tbn:ANd9GcQY_2s48ogJnrrET6SF4ZiZ7T8CoTdwK5Oh5q7Ed2lyIQhNBvvZ_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55344" y="5306704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29" name="Rectangle 28"/>
          <p:cNvSpPr/>
          <p:nvPr/>
        </p:nvSpPr>
        <p:spPr>
          <a:xfrm>
            <a:off x="1981200" y="5221069"/>
            <a:ext cx="5670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Conclusions and Future Work</a:t>
            </a:r>
            <a:endParaRPr 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3899565" y="2677180"/>
            <a:ext cx="3010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b="1" i="1" dirty="0" smtClean="0"/>
              <a:t>Cognitive Radios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86200" y="3134380"/>
            <a:ext cx="1476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b="1" i="1" dirty="0" smtClean="0"/>
              <a:t>OFDM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3591580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b="1" i="1" dirty="0" smtClean="0"/>
              <a:t>FPGAs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D73E08-3F2F-45BF-BB53-9D5CE7EE17BF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Cognitive Radios</a:t>
            </a:r>
            <a:endParaRPr lang="en-US" sz="4000" b="1" i="1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9821F2-17B9-46E1-839F-6EAAE574D6CD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23" name="Group 13"/>
          <p:cNvGrpSpPr/>
          <p:nvPr/>
        </p:nvGrpSpPr>
        <p:grpSpPr>
          <a:xfrm>
            <a:off x="533400" y="1130300"/>
            <a:ext cx="533400" cy="533400"/>
            <a:chOff x="111456" y="1357952"/>
            <a:chExt cx="726744" cy="699448"/>
          </a:xfrm>
        </p:grpSpPr>
        <p:sp>
          <p:nvSpPr>
            <p:cNvPr id="27" name="Rounded Rectangle 26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29" name="Rectangle 28"/>
          <p:cNvSpPr/>
          <p:nvPr/>
        </p:nvSpPr>
        <p:spPr>
          <a:xfrm>
            <a:off x="1143000" y="2312074"/>
            <a:ext cx="73152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Cognitive Radio (CR): an evolution of SDR in adapting the radio to a changing environment.</a:t>
            </a:r>
          </a:p>
        </p:txBody>
      </p:sp>
      <p:grpSp>
        <p:nvGrpSpPr>
          <p:cNvPr id="30" name="Group 13"/>
          <p:cNvGrpSpPr/>
          <p:nvPr/>
        </p:nvGrpSpPr>
        <p:grpSpPr>
          <a:xfrm>
            <a:off x="533400" y="2381071"/>
            <a:ext cx="533400" cy="533400"/>
            <a:chOff x="111456" y="1357952"/>
            <a:chExt cx="726744" cy="699448"/>
          </a:xfrm>
        </p:grpSpPr>
        <p:sp>
          <p:nvSpPr>
            <p:cNvPr id="31" name="Rounded Rectangle 30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9" y="1483055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33" name="Rectangle 32"/>
          <p:cNvSpPr/>
          <p:nvPr/>
        </p:nvSpPr>
        <p:spPr>
          <a:xfrm>
            <a:off x="1143000" y="10668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Software Defined Radios (SDR): a flexible platform for implementing specific radio systems.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43000" y="3676471"/>
            <a:ext cx="7315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Multi-Standard Cognitive Radio (MSRC): operate in multiple frequency bands with different specified standards, providing greater flexibility.</a:t>
            </a:r>
          </a:p>
        </p:txBody>
      </p:sp>
      <p:grpSp>
        <p:nvGrpSpPr>
          <p:cNvPr id="35" name="Group 13"/>
          <p:cNvGrpSpPr/>
          <p:nvPr/>
        </p:nvGrpSpPr>
        <p:grpSpPr>
          <a:xfrm>
            <a:off x="533400" y="3752671"/>
            <a:ext cx="533400" cy="533400"/>
            <a:chOff x="111456" y="1357952"/>
            <a:chExt cx="726744" cy="699448"/>
          </a:xfrm>
        </p:grpSpPr>
        <p:sp>
          <p:nvSpPr>
            <p:cNvPr id="36" name="Rounded Rectangle 35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9" y="1483055"/>
              <a:ext cx="610385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sz="3600" b="1" i="1" dirty="0" smtClean="0"/>
              <a:t>Orthogonal Frequency Division Multiplexing (OFDM</a:t>
            </a:r>
            <a:r>
              <a:rPr lang="en-US" sz="4000" b="1" i="1" dirty="0" smtClean="0"/>
              <a:t>)</a:t>
            </a:r>
            <a:endParaRPr lang="en-US" sz="4000" b="1" i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373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7338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990600" y="10668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OFDM is a multicarrier modulation scheme; a high-rate data stream is split into multiple parallel low rate streams.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0600" y="2876490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OFDM signals are modulated using sub-carriers across different frequencies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90600" y="19050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 algn="just"/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adjacent sub-carriers are orthogonal and have no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Inter carrier Interference (ICI).</a:t>
            </a:r>
          </a:p>
        </p:txBody>
      </p:sp>
      <p:grpSp>
        <p:nvGrpSpPr>
          <p:cNvPr id="30" name="Group 13"/>
          <p:cNvGrpSpPr/>
          <p:nvPr/>
        </p:nvGrpSpPr>
        <p:grpSpPr>
          <a:xfrm>
            <a:off x="685800" y="1130300"/>
            <a:ext cx="533400" cy="533400"/>
            <a:chOff x="111456" y="1357952"/>
            <a:chExt cx="726744" cy="699448"/>
          </a:xfrm>
        </p:grpSpPr>
        <p:sp>
          <p:nvSpPr>
            <p:cNvPr id="31" name="Rounded Rectangle 30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33" name="Group 16"/>
          <p:cNvGrpSpPr/>
          <p:nvPr/>
        </p:nvGrpSpPr>
        <p:grpSpPr>
          <a:xfrm>
            <a:off x="685800" y="1977886"/>
            <a:ext cx="533400" cy="533400"/>
            <a:chOff x="111456" y="1357952"/>
            <a:chExt cx="726744" cy="699448"/>
          </a:xfrm>
        </p:grpSpPr>
        <p:sp>
          <p:nvSpPr>
            <p:cNvPr id="34" name="Rounded Rectangle 33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36" name="Group 19"/>
          <p:cNvGrpSpPr/>
          <p:nvPr/>
        </p:nvGrpSpPr>
        <p:grpSpPr>
          <a:xfrm>
            <a:off x="685800" y="2819400"/>
            <a:ext cx="533400" cy="533400"/>
            <a:chOff x="111456" y="1357952"/>
            <a:chExt cx="726744" cy="699448"/>
          </a:xfrm>
        </p:grpSpPr>
        <p:sp>
          <p:nvSpPr>
            <p:cNvPr id="37" name="Rounded Rectangle 36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39" name="Date Placeholder 2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69821F2-17B9-46E1-839F-6EAAE574D6CD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40" name="Slide Number Placeholder 24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602B8DB-2F9B-4747-B883-1E2ED0C5C1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1" name="Footer Placeholder 25"/>
          <p:cNvSpPr>
            <a:spLocks noGrp="1"/>
          </p:cNvSpPr>
          <p:nvPr>
            <p:ph type="ftr" sz="quarter" idx="16"/>
          </p:nvPr>
        </p:nvSpPr>
        <p:spPr>
          <a:xfrm>
            <a:off x="2667000" y="6356350"/>
            <a:ext cx="3810000" cy="365125"/>
          </a:xfrm>
        </p:spPr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86400" y="3886200"/>
            <a:ext cx="27432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OFDM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An OFDM symbol signal can be expressed at baseband as a sum of modulated complex exponentials as:</a:t>
            </a:r>
            <a:endParaRPr lang="en-US" sz="20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211226"/>
            <a:ext cx="4648200" cy="203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81000" y="2340114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OFDM symbol signal is modulated by an inverse N-point discrete Fourier transform (IDFT)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81000" y="32766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Inversely, the sampled OFDM symbol signal can be demodulated using discrete Fourier transform (DFT).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57365"/>
            <a:ext cx="1905000" cy="70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152400" y="990600"/>
            <a:ext cx="533400" cy="533400"/>
            <a:chOff x="111456" y="1357952"/>
            <a:chExt cx="726744" cy="699448"/>
          </a:xfrm>
        </p:grpSpPr>
        <p:sp>
          <p:nvSpPr>
            <p:cNvPr id="14" name="Rounded Rectangle 13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152400" y="2416314"/>
            <a:ext cx="533400" cy="533400"/>
            <a:chOff x="111456" y="1357952"/>
            <a:chExt cx="726744" cy="699448"/>
          </a:xfrm>
        </p:grpSpPr>
        <p:sp>
          <p:nvSpPr>
            <p:cNvPr id="17" name="Rounded Rectangle 16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152400" y="3352800"/>
            <a:ext cx="533400" cy="533400"/>
            <a:chOff x="111456" y="1357952"/>
            <a:chExt cx="726744" cy="699448"/>
          </a:xfrm>
        </p:grpSpPr>
        <p:sp>
          <p:nvSpPr>
            <p:cNvPr id="20" name="Rounded Rectangle 19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24" name="Date Placeholder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26C270-68AA-4A9E-8589-D310BDC48127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OFDM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07CFD3-5F69-477D-B41F-076A224B0DDA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8100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25"/>
          <p:cNvSpPr/>
          <p:nvPr/>
        </p:nvSpPr>
        <p:spPr>
          <a:xfrm>
            <a:off x="762000" y="1044714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A guard interval (or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cyclic prefix (CP)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), having a length of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CP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added before each OFDM symbol.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762000" y="19050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The length of CP must be longer than that of the channel impulse response (CIR) to avoid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Inter Symbol Interference (ISI).</a:t>
            </a:r>
            <a:endParaRPr lang="en-US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457200" y="1104900"/>
            <a:ext cx="533400" cy="533400"/>
            <a:chOff x="111456" y="1357952"/>
            <a:chExt cx="726744" cy="699448"/>
          </a:xfrm>
        </p:grpSpPr>
        <p:sp>
          <p:nvSpPr>
            <p:cNvPr id="29" name="Rounded Rectangle 28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31" name="Group 30"/>
          <p:cNvGrpSpPr/>
          <p:nvPr/>
        </p:nvGrpSpPr>
        <p:grpSpPr>
          <a:xfrm>
            <a:off x="457200" y="1943100"/>
            <a:ext cx="533400" cy="533400"/>
            <a:chOff x="111456" y="1357952"/>
            <a:chExt cx="726744" cy="699448"/>
          </a:xfrm>
        </p:grpSpPr>
        <p:sp>
          <p:nvSpPr>
            <p:cNvPr id="32" name="Rounded Rectangle 31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2667000"/>
            <a:ext cx="29058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1" dirty="0" smtClean="0"/>
              <a:t>OFDM</a:t>
            </a:r>
            <a:endParaRPr lang="en-US" sz="4000" b="1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1313" indent="-341313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Evaluating OFDM 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447800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Spectrally efficient usage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3330714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Robustness against fading thanks to splitting a data stream into several parallel low-rate streams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2057400"/>
            <a:ext cx="5372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95288" indent="-395288"/>
            <a:r>
              <a:rPr lang="en-US" sz="2000" dirty="0" smtClean="0">
                <a:latin typeface="Arial" pitchFamily="34" charset="0"/>
                <a:cs typeface="Arial" pitchFamily="34" charset="0"/>
              </a:rPr>
              <a:t>	Robustness against multipath propagation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4171890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/>
            <a:r>
              <a:rPr lang="en-US" sz="2000" dirty="0" smtClean="0">
                <a:latin typeface="Arial" pitchFamily="34" charset="0"/>
                <a:cs typeface="Arial" pitchFamily="34" charset="0"/>
              </a:rPr>
              <a:t>	Easy implementation using fast Fourier transform (FFT)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2667000"/>
            <a:ext cx="5922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95288" indent="-395288"/>
            <a:r>
              <a:rPr lang="en-US" sz="2000" dirty="0" smtClean="0">
                <a:latin typeface="Arial" pitchFamily="34" charset="0"/>
                <a:cs typeface="Arial" pitchFamily="34" charset="0"/>
              </a:rPr>
              <a:t>	Perfect cancellation of ISI and ICI thanks to CP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1447800"/>
            <a:ext cx="381000" cy="381000"/>
            <a:chOff x="838200" y="990600"/>
            <a:chExt cx="609600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533400" y="2057400"/>
            <a:ext cx="381000" cy="381000"/>
            <a:chOff x="838200" y="990600"/>
            <a:chExt cx="609600" cy="609600"/>
          </a:xfrm>
        </p:grpSpPr>
        <p:sp>
          <p:nvSpPr>
            <p:cNvPr id="18" name="Rounded Rectangle 17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>
            <a:off x="533400" y="2667000"/>
            <a:ext cx="381000" cy="381000"/>
            <a:chOff x="838200" y="990600"/>
            <a:chExt cx="609600" cy="609600"/>
          </a:xfrm>
        </p:grpSpPr>
        <p:sp>
          <p:nvSpPr>
            <p:cNvPr id="21" name="Rounded Rectangle 20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533400" y="3352800"/>
            <a:ext cx="381000" cy="381000"/>
            <a:chOff x="838200" y="990600"/>
            <a:chExt cx="609600" cy="609600"/>
          </a:xfrm>
        </p:grpSpPr>
        <p:sp>
          <p:nvSpPr>
            <p:cNvPr id="24" name="Rounded Rectangle 23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/>
          <p:nvPr/>
        </p:nvGrpSpPr>
        <p:grpSpPr>
          <a:xfrm>
            <a:off x="533400" y="4191000"/>
            <a:ext cx="381000" cy="381000"/>
            <a:chOff x="838200" y="990600"/>
            <a:chExt cx="609600" cy="609600"/>
          </a:xfrm>
        </p:grpSpPr>
        <p:sp>
          <p:nvSpPr>
            <p:cNvPr id="27" name="Rounded Rectangle 26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sp>
        <p:nvSpPr>
          <p:cNvPr id="31" name="Date Placeholder 3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F400A4-E788-47BD-BEAE-3006284A4FBD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OFDM</a:t>
            </a:r>
            <a:endParaRPr lang="en-US" sz="4000" b="1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1313" indent="-341313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Good fit for CR: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1439008"/>
            <a:ext cx="7018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/>
            <a:r>
              <a:rPr lang="en-US" sz="2000" dirty="0" smtClean="0">
                <a:latin typeface="Arial" pitchFamily="34" charset="0"/>
                <a:cs typeface="Arial" pitchFamily="34" charset="0"/>
              </a:rPr>
              <a:t>	Performing  spectrum sensing and awareness effectively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1896208"/>
            <a:ext cx="769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/>
            <a:r>
              <a:rPr lang="en-US" sz="2200" dirty="0" smtClean="0"/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Doing spectrum shaping easily with Non-Contiguous OFDM (NC-OFDM)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2715298"/>
            <a:ext cx="6736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8138" indent="-338138"/>
            <a:r>
              <a:rPr lang="en-US" sz="2000" dirty="0" smtClean="0">
                <a:latin typeface="Arial" pitchFamily="34" charset="0"/>
                <a:cs typeface="Arial" pitchFamily="34" charset="0"/>
              </a:rPr>
              <a:t>	Ability to change parameters for adaptation/ scalability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352800"/>
            <a:ext cx="4495800" cy="302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838200" y="1439008"/>
            <a:ext cx="381000" cy="381000"/>
            <a:chOff x="838200" y="990600"/>
            <a:chExt cx="609600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838200" y="2048608"/>
            <a:ext cx="381000" cy="381000"/>
            <a:chOff x="838200" y="990600"/>
            <a:chExt cx="609600" cy="609600"/>
          </a:xfrm>
        </p:grpSpPr>
        <p:sp>
          <p:nvSpPr>
            <p:cNvPr id="17" name="Rounded Rectangle 16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838200" y="2734408"/>
            <a:ext cx="381000" cy="381000"/>
            <a:chOff x="838200" y="990600"/>
            <a:chExt cx="609600" cy="609600"/>
          </a:xfrm>
        </p:grpSpPr>
        <p:sp>
          <p:nvSpPr>
            <p:cNvPr id="20" name="Rounded Rectangle 19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sp>
        <p:nvSpPr>
          <p:cNvPr id="24" name="Date Placeholder 23"/>
          <p:cNvSpPr>
            <a:spLocks noGrp="1"/>
          </p:cNvSpPr>
          <p:nvPr>
            <p:ph type="dt" sz="half" idx="14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DE1675BF-B90C-4162-AA00-C775C5C4043E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5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8602B8DB-2F9B-4747-B883-1E2ED0C5C15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6"/>
          </p:nvPr>
        </p:nvSpPr>
        <p:spPr>
          <a:xfrm>
            <a:off x="2667000" y="6416675"/>
            <a:ext cx="3810000" cy="365125"/>
          </a:xfrm>
        </p:spPr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1" dirty="0" smtClean="0"/>
              <a:t>OFDM</a:t>
            </a:r>
            <a:endParaRPr lang="en-US" sz="4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1371600" y="3787914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Timing offset can lead to inter-symbol interference (ISI).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1787604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Sensitive to synchronization performance. 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778204"/>
            <a:ext cx="662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Frequency offset causes inter-carrier interference (ICI)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90600" y="1752600"/>
            <a:ext cx="381000" cy="381000"/>
            <a:chOff x="228600" y="3048000"/>
            <a:chExt cx="533400" cy="533400"/>
          </a:xfrm>
        </p:grpSpPr>
        <p:sp>
          <p:nvSpPr>
            <p:cNvPr id="13" name="Rounded Rectangle 12"/>
            <p:cNvSpPr/>
            <p:nvPr/>
          </p:nvSpPr>
          <p:spPr>
            <a:xfrm>
              <a:off x="228600" y="3048000"/>
              <a:ext cx="533400" cy="5334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" descr="C:\Users\HTHINH\Desktop\Untitled-1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149600"/>
              <a:ext cx="381000" cy="336755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990600" y="2743200"/>
            <a:ext cx="381000" cy="381000"/>
            <a:chOff x="228600" y="3048000"/>
            <a:chExt cx="533400" cy="533400"/>
          </a:xfrm>
        </p:grpSpPr>
        <p:sp>
          <p:nvSpPr>
            <p:cNvPr id="16" name="Rounded Rectangle 15"/>
            <p:cNvSpPr/>
            <p:nvPr/>
          </p:nvSpPr>
          <p:spPr>
            <a:xfrm>
              <a:off x="228600" y="3048000"/>
              <a:ext cx="533400" cy="5334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" descr="C:\Users\HTHINH\Desktop\Untitled-1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149600"/>
              <a:ext cx="381000" cy="336755"/>
            </a:xfrm>
            <a:prstGeom prst="rect">
              <a:avLst/>
            </a:prstGeom>
            <a:noFill/>
          </p:spPr>
        </p:pic>
      </p:grpSp>
      <p:grpSp>
        <p:nvGrpSpPr>
          <p:cNvPr id="18" name="Group 17"/>
          <p:cNvGrpSpPr/>
          <p:nvPr/>
        </p:nvGrpSpPr>
        <p:grpSpPr>
          <a:xfrm>
            <a:off x="990600" y="3810000"/>
            <a:ext cx="381000" cy="381000"/>
            <a:chOff x="228600" y="3048000"/>
            <a:chExt cx="533400" cy="5334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0" y="3048000"/>
              <a:ext cx="533400" cy="5334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" descr="C:\Users\HTHINH\Desktop\Untitled-1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149600"/>
              <a:ext cx="381000" cy="336755"/>
            </a:xfrm>
            <a:prstGeom prst="rect">
              <a:avLst/>
            </a:prstGeom>
            <a:noFill/>
          </p:spPr>
        </p:pic>
      </p:grpSp>
      <p:sp>
        <p:nvSpPr>
          <p:cNvPr id="23" name="Date Placeholder 2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2F481E-FAD2-4CF8-BC51-89F7AA696627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33400"/>
          </a:xfrm>
        </p:spPr>
        <p:txBody>
          <a:bodyPr>
            <a:normAutofit/>
          </a:bodyPr>
          <a:lstStyle/>
          <a:p>
            <a:pPr marL="341313" indent="-341313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OFDM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Synchonisation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OFDM</a:t>
            </a:r>
          </a:p>
        </p:txBody>
      </p:sp>
      <p:sp>
        <p:nvSpPr>
          <p:cNvPr id="8" name="Rectangle 7"/>
          <p:cNvSpPr/>
          <p:nvPr/>
        </p:nvSpPr>
        <p:spPr>
          <a:xfrm>
            <a:off x="3458024" y="1153180"/>
            <a:ext cx="2028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/>
              <a:t>Terminology</a:t>
            </a:r>
            <a:endParaRPr lang="en-US" sz="2800" b="1" i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1600200"/>
            <a:ext cx="769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Timing offset (STO)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refers to differences in correct sample index and the actual sample index of received sample that causes misaligned window to compute DFT for demodulation.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2590800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Coarse STO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estimation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to find the starting index of OFDM symbol inside the received OFDM symbol including CP.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3352800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Fine STO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estimation is to find the accurate index to obtain correct OFDM symbol’s samples to compute DFT for demodulation.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457200" y="1676400"/>
            <a:ext cx="609600" cy="609600"/>
            <a:chOff x="304800" y="1447800"/>
            <a:chExt cx="609600" cy="609600"/>
          </a:xfrm>
        </p:grpSpPr>
        <p:sp>
          <p:nvSpPr>
            <p:cNvPr id="16" name="Rounded Rectangle 15"/>
            <p:cNvSpPr/>
            <p:nvPr/>
          </p:nvSpPr>
          <p:spPr>
            <a:xfrm>
              <a:off x="304800" y="14478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530" name="Picture 2" descr="http://t3.gstatic.com/images?q=tbn:ANd9GcSkcK-Ezg-AHoScczxSMLAzyM5GeKaWBMY0-Aj6mPv9CTHwsWAAu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096" y="1524000"/>
              <a:ext cx="488804" cy="457200"/>
            </a:xfrm>
            <a:prstGeom prst="rect">
              <a:avLst/>
            </a:prstGeom>
            <a:noFill/>
          </p:spPr>
        </p:pic>
      </p:grpSp>
      <p:grpSp>
        <p:nvGrpSpPr>
          <p:cNvPr id="7" name="Group 18"/>
          <p:cNvGrpSpPr/>
          <p:nvPr/>
        </p:nvGrpSpPr>
        <p:grpSpPr>
          <a:xfrm>
            <a:off x="457200" y="2612886"/>
            <a:ext cx="609600" cy="609600"/>
            <a:chOff x="304800" y="1447800"/>
            <a:chExt cx="609600" cy="609600"/>
          </a:xfrm>
        </p:grpSpPr>
        <p:sp>
          <p:nvSpPr>
            <p:cNvPr id="20" name="Rounded Rectangle 19"/>
            <p:cNvSpPr/>
            <p:nvPr/>
          </p:nvSpPr>
          <p:spPr>
            <a:xfrm>
              <a:off x="304800" y="14478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http://t3.gstatic.com/images?q=tbn:ANd9GcSkcK-Ezg-AHoScczxSMLAzyM5GeKaWBMY0-Aj6mPv9CTHwsWAAu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096" y="1524000"/>
              <a:ext cx="488804" cy="457200"/>
            </a:xfrm>
            <a:prstGeom prst="rect">
              <a:avLst/>
            </a:prstGeom>
            <a:noFill/>
          </p:spPr>
        </p:pic>
      </p:grpSp>
      <p:grpSp>
        <p:nvGrpSpPr>
          <p:cNvPr id="14" name="Group 21"/>
          <p:cNvGrpSpPr/>
          <p:nvPr/>
        </p:nvGrpSpPr>
        <p:grpSpPr>
          <a:xfrm>
            <a:off x="457200" y="3374886"/>
            <a:ext cx="609600" cy="609600"/>
            <a:chOff x="304800" y="1447800"/>
            <a:chExt cx="609600" cy="609600"/>
          </a:xfrm>
        </p:grpSpPr>
        <p:sp>
          <p:nvSpPr>
            <p:cNvPr id="23" name="Rounded Rectangle 22"/>
            <p:cNvSpPr/>
            <p:nvPr/>
          </p:nvSpPr>
          <p:spPr>
            <a:xfrm>
              <a:off x="304800" y="14478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http://t3.gstatic.com/images?q=tbn:ANd9GcSkcK-Ezg-AHoScczxSMLAzyM5GeKaWBMY0-Aj6mPv9CTHwsWAAu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096" y="1524000"/>
              <a:ext cx="488804" cy="457200"/>
            </a:xfrm>
            <a:prstGeom prst="rect">
              <a:avLst/>
            </a:prstGeom>
            <a:noFill/>
          </p:spPr>
        </p:pic>
      </p:grpSp>
      <p:sp>
        <p:nvSpPr>
          <p:cNvPr id="25" name="Date Placeholder 2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F6F96B-114E-4FEC-84B8-1C3427CF4CE0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33400"/>
          </a:xfrm>
        </p:spPr>
        <p:txBody>
          <a:bodyPr>
            <a:normAutofit/>
          </a:bodyPr>
          <a:lstStyle/>
          <a:p>
            <a:pPr marL="341313" indent="-341313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OFDM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Synchonisation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43000" y="4086761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Carrier frequency offset (CFO)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refers to a difference in frequency between the receiver clock with respect to the ‘correct’ frequency of carriers in a transmitted OFDM symbol.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43000" y="5029200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CFO is commonly normalized by the sub-carrier frequency.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integer CFO (IFO)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represents shifted subcarrier symbols in the frequency domain, while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fractional CFO (FFO)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causes the interference between subcarriers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4"/>
          <p:cNvGrpSpPr/>
          <p:nvPr/>
        </p:nvGrpSpPr>
        <p:grpSpPr>
          <a:xfrm>
            <a:off x="457200" y="4111824"/>
            <a:ext cx="609600" cy="609600"/>
            <a:chOff x="304800" y="1447800"/>
            <a:chExt cx="609600" cy="609600"/>
          </a:xfrm>
        </p:grpSpPr>
        <p:sp>
          <p:nvSpPr>
            <p:cNvPr id="31" name="Rounded Rectangle 30"/>
            <p:cNvSpPr/>
            <p:nvPr/>
          </p:nvSpPr>
          <p:spPr>
            <a:xfrm>
              <a:off x="304800" y="14478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http://t3.gstatic.com/images?q=tbn:ANd9GcSkcK-Ezg-AHoScczxSMLAzyM5GeKaWBMY0-Aj6mPv9CTHwsWAAu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096" y="1524000"/>
              <a:ext cx="488804" cy="457200"/>
            </a:xfrm>
            <a:prstGeom prst="rect">
              <a:avLst/>
            </a:prstGeom>
            <a:noFill/>
          </p:spPr>
        </p:pic>
      </p:grpSp>
      <p:grpSp>
        <p:nvGrpSpPr>
          <p:cNvPr id="33" name="Group 27"/>
          <p:cNvGrpSpPr/>
          <p:nvPr/>
        </p:nvGrpSpPr>
        <p:grpSpPr>
          <a:xfrm>
            <a:off x="457200" y="5057239"/>
            <a:ext cx="609600" cy="609600"/>
            <a:chOff x="304800" y="1447800"/>
            <a:chExt cx="609600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304800" y="14478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http://t3.gstatic.com/images?q=tbn:ANd9GcSkcK-Ezg-AHoScczxSMLAzyM5GeKaWBMY0-Aj6mPv9CTHwsWAAu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096" y="1524000"/>
              <a:ext cx="488804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1" dirty="0" smtClean="0"/>
              <a:t>OFDM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1600200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Timing offset refers to differences in correct sample index and the actual sample index of received sample.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2895600"/>
            <a:ext cx="388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Actual sample index is earlier than correct sample index leading to subcarrier rotation.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533400" y="4724400"/>
            <a:ext cx="434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Actual sample index is later than correct sample index resulting in ISI. 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400" y="1701463"/>
            <a:ext cx="381000" cy="381000"/>
            <a:chOff x="111456" y="1357952"/>
            <a:chExt cx="726744" cy="699448"/>
          </a:xfrm>
        </p:grpSpPr>
        <p:sp>
          <p:nvSpPr>
            <p:cNvPr id="19" name="Rounded Rectangle 18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/>
          <p:nvPr/>
        </p:nvGrpSpPr>
        <p:grpSpPr>
          <a:xfrm>
            <a:off x="152400" y="2971800"/>
            <a:ext cx="381000" cy="381000"/>
            <a:chOff x="111456" y="1357952"/>
            <a:chExt cx="726744" cy="699448"/>
          </a:xfrm>
        </p:grpSpPr>
        <p:sp>
          <p:nvSpPr>
            <p:cNvPr id="23" name="Rounded Rectangle 22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25" name="Group 24"/>
          <p:cNvGrpSpPr/>
          <p:nvPr/>
        </p:nvGrpSpPr>
        <p:grpSpPr>
          <a:xfrm>
            <a:off x="152400" y="4800600"/>
            <a:ext cx="381000" cy="381000"/>
            <a:chOff x="111456" y="1357952"/>
            <a:chExt cx="726744" cy="699448"/>
          </a:xfrm>
        </p:grpSpPr>
        <p:sp>
          <p:nvSpPr>
            <p:cNvPr id="26" name="Rounded Rectangle 25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30" name="Date Placeholder 2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28AC45-104A-40C7-B7C3-67136FF5AE71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33400"/>
          </a:xfrm>
        </p:spPr>
        <p:txBody>
          <a:bodyPr>
            <a:normAutofit/>
          </a:bodyPr>
          <a:lstStyle/>
          <a:p>
            <a:pPr marL="341313" indent="-341313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OFDM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Synchonisation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1" y="2286000"/>
            <a:ext cx="434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66800" y="990600"/>
            <a:ext cx="838200" cy="838200"/>
            <a:chOff x="838200" y="1752600"/>
            <a:chExt cx="838200" cy="838200"/>
          </a:xfrm>
        </p:grpSpPr>
        <p:sp>
          <p:nvSpPr>
            <p:cNvPr id="10" name="Rounded Rectangle 9"/>
            <p:cNvSpPr/>
            <p:nvPr/>
          </p:nvSpPr>
          <p:spPr>
            <a:xfrm>
              <a:off x="838200" y="1752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866" name="Picture 2" descr="https://encrypted-tbn3.google.com/images?q=tbn:ANd9GcR1kBw_Fy0wI96TD5oP7HapAKYipGkutRsCudrzWbOivnZB4-8bj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1905000"/>
              <a:ext cx="533400" cy="565208"/>
            </a:xfrm>
            <a:prstGeom prst="rect">
              <a:avLst/>
            </a:prstGeom>
            <a:noFill/>
          </p:spPr>
        </p:pic>
      </p:grpSp>
      <p:sp>
        <p:nvSpPr>
          <p:cNvPr id="8" name="Rectangle 7"/>
          <p:cNvSpPr/>
          <p:nvPr/>
        </p:nvSpPr>
        <p:spPr>
          <a:xfrm>
            <a:off x="1981200" y="1066800"/>
            <a:ext cx="4414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/>
              <a:t>Research Introduction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66800" y="3200400"/>
            <a:ext cx="838200" cy="838200"/>
            <a:chOff x="838200" y="2895600"/>
            <a:chExt cx="838200" cy="838200"/>
          </a:xfrm>
        </p:grpSpPr>
        <p:sp>
          <p:nvSpPr>
            <p:cNvPr id="13" name="Rounded Rectangle 12"/>
            <p:cNvSpPr/>
            <p:nvPr/>
          </p:nvSpPr>
          <p:spPr>
            <a:xfrm>
              <a:off x="838200" y="2895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868" name="Picture 4" descr="https://encrypted-tbn3.google.com/images?q=tbn:ANd9GcQM7xcapN10LWKmfipFC6EBE3dJl7SMnjq580D2NUZOwLmc2t3TH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55345" y="3053688"/>
              <a:ext cx="595951" cy="533400"/>
            </a:xfrm>
            <a:prstGeom prst="rect">
              <a:avLst/>
            </a:prstGeom>
            <a:noFill/>
          </p:spPr>
        </p:pic>
      </p:grpSp>
      <p:sp>
        <p:nvSpPr>
          <p:cNvPr id="14" name="Rectangle 13"/>
          <p:cNvSpPr/>
          <p:nvPr/>
        </p:nvSpPr>
        <p:spPr>
          <a:xfrm>
            <a:off x="1981200" y="3276600"/>
            <a:ext cx="4333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Background Literature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81200" y="4267200"/>
            <a:ext cx="4541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Research Contributions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66800" y="5181600"/>
            <a:ext cx="838200" cy="838200"/>
            <a:chOff x="838200" y="5181600"/>
            <a:chExt cx="838200" cy="838200"/>
          </a:xfrm>
        </p:grpSpPr>
        <p:sp>
          <p:nvSpPr>
            <p:cNvPr id="19" name="Rounded Rectangle 18"/>
            <p:cNvSpPr/>
            <p:nvPr/>
          </p:nvSpPr>
          <p:spPr>
            <a:xfrm>
              <a:off x="838200" y="5181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872" name="Picture 8" descr="https://encrypted-tbn2.google.com/images?q=tbn:ANd9GcQY_2s48ogJnrrET6SF4ZiZ7T8CoTdwK5Oh5q7Ed2lyIQhNBvvZ_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55344" y="5306704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20" name="Rectangle 19"/>
          <p:cNvSpPr/>
          <p:nvPr/>
        </p:nvSpPr>
        <p:spPr>
          <a:xfrm>
            <a:off x="1981200" y="5221069"/>
            <a:ext cx="5670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Conclusions and Future Work</a:t>
            </a:r>
            <a:endParaRPr lang="en-US" sz="3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66800" y="4191000"/>
            <a:ext cx="838200" cy="838200"/>
            <a:chOff x="1066800" y="3657600"/>
            <a:chExt cx="838200" cy="838200"/>
          </a:xfrm>
        </p:grpSpPr>
        <p:sp>
          <p:nvSpPr>
            <p:cNvPr id="16" name="Rounded Rectangle 15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938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sp>
        <p:nvSpPr>
          <p:cNvPr id="24" name="Rectangle 23"/>
          <p:cNvSpPr/>
          <p:nvPr/>
        </p:nvSpPr>
        <p:spPr>
          <a:xfrm>
            <a:off x="3366165" y="1676400"/>
            <a:ext cx="219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b="1" i="1" dirty="0" smtClean="0"/>
              <a:t>Motivation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24844" y="2143780"/>
            <a:ext cx="2074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b="1" i="1" dirty="0" smtClean="0"/>
              <a:t>Objectives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76600" y="2600980"/>
            <a:ext cx="2542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b="1" i="1" dirty="0" smtClean="0"/>
              <a:t>Contributions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12A3C-D836-4178-9F00-E05925A9BC02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1" dirty="0" smtClean="0"/>
              <a:t>OFDM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1425714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Frequency offset introduces the loss of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orthogonality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between the sub-symbols, significantly degrades system performance</a:t>
            </a:r>
            <a:endParaRPr 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64" y="2819400"/>
            <a:ext cx="4769236" cy="256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533400" y="1501914"/>
            <a:ext cx="457200" cy="457200"/>
            <a:chOff x="111456" y="1357952"/>
            <a:chExt cx="726744" cy="699448"/>
          </a:xfrm>
        </p:grpSpPr>
        <p:sp>
          <p:nvSpPr>
            <p:cNvPr id="11" name="Rounded Rectangle 10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16" name="Date Placehold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10AC83-85FE-4B6E-B220-61F8346DDB91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33400"/>
          </a:xfrm>
        </p:spPr>
        <p:txBody>
          <a:bodyPr>
            <a:normAutofit/>
          </a:bodyPr>
          <a:lstStyle/>
          <a:p>
            <a:pPr marL="341313" indent="-341313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OFDM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Synchonisation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2133287"/>
            <a:ext cx="4191000" cy="419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OFDM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276067"/>
            <a:ext cx="5105400" cy="381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90600" y="1676400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/>
            <a:r>
              <a:rPr lang="en-US" sz="2000" dirty="0" smtClean="0">
                <a:latin typeface="Arial" pitchFamily="34" charset="0"/>
                <a:cs typeface="Arial" pitchFamily="34" charset="0"/>
              </a:rPr>
              <a:t>Applying window filter can reduce side lobes of OFDM signals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55C6FA-1BB5-4A3F-A79A-6692BF50AF5A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2791" y="1676400"/>
            <a:ext cx="357809" cy="381000"/>
            <a:chOff x="111456" y="1357952"/>
            <a:chExt cx="726744" cy="699448"/>
          </a:xfrm>
        </p:grpSpPr>
        <p:sp>
          <p:nvSpPr>
            <p:cNvPr id="10" name="Rounded Rectangle 9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15" name="Rectangle 14"/>
          <p:cNvSpPr/>
          <p:nvPr/>
        </p:nvSpPr>
        <p:spPr>
          <a:xfrm>
            <a:off x="1031849" y="1143000"/>
            <a:ext cx="4073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OFDM has large spectral leakage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32791" y="1143000"/>
            <a:ext cx="357809" cy="381000"/>
            <a:chOff x="111456" y="1357952"/>
            <a:chExt cx="726744" cy="699448"/>
          </a:xfrm>
        </p:grpSpPr>
        <p:sp>
          <p:nvSpPr>
            <p:cNvPr id="17" name="Rounded Rectangle 16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>
            <a:off x="5410200" y="3200400"/>
            <a:ext cx="3429000" cy="2011363"/>
            <a:chOff x="5334000" y="2362200"/>
            <a:chExt cx="3429000" cy="2011363"/>
          </a:xfrm>
        </p:grpSpPr>
        <p:sp>
          <p:nvSpPr>
            <p:cNvPr id="20" name="Rectangle 19"/>
            <p:cNvSpPr/>
            <p:nvPr/>
          </p:nvSpPr>
          <p:spPr>
            <a:xfrm>
              <a:off x="5334000" y="2362200"/>
              <a:ext cx="3429000" cy="198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6013450" y="2667000"/>
              <a:ext cx="909650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7086600" y="2667000"/>
              <a:ext cx="909650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auto">
            <a:xfrm>
              <a:off x="5334000" y="2935287"/>
              <a:ext cx="2314574" cy="1401763"/>
            </a:xfrm>
            <a:custGeom>
              <a:avLst/>
              <a:gdLst/>
              <a:ahLst/>
              <a:cxnLst>
                <a:cxn ang="0">
                  <a:pos x="0" y="1001"/>
                </a:cxn>
                <a:cxn ang="0">
                  <a:pos x="725" y="760"/>
                </a:cxn>
                <a:cxn ang="0">
                  <a:pos x="1044" y="109"/>
                </a:cxn>
                <a:cxn ang="0">
                  <a:pos x="1865" y="109"/>
                </a:cxn>
                <a:cxn ang="0">
                  <a:pos x="2165" y="760"/>
                </a:cxn>
                <a:cxn ang="0">
                  <a:pos x="2934" y="1005"/>
                </a:cxn>
              </a:cxnLst>
              <a:rect l="0" t="0" r="r" b="b"/>
              <a:pathLst>
                <a:path w="2934" h="1005">
                  <a:moveTo>
                    <a:pt x="0" y="1001"/>
                  </a:moveTo>
                  <a:cubicBezTo>
                    <a:pt x="121" y="961"/>
                    <a:pt x="551" y="909"/>
                    <a:pt x="725" y="760"/>
                  </a:cubicBezTo>
                  <a:cubicBezTo>
                    <a:pt x="899" y="611"/>
                    <a:pt x="854" y="218"/>
                    <a:pt x="1044" y="109"/>
                  </a:cubicBezTo>
                  <a:cubicBezTo>
                    <a:pt x="1234" y="0"/>
                    <a:pt x="1678" y="0"/>
                    <a:pt x="1865" y="109"/>
                  </a:cubicBezTo>
                  <a:cubicBezTo>
                    <a:pt x="2052" y="218"/>
                    <a:pt x="1987" y="611"/>
                    <a:pt x="2165" y="760"/>
                  </a:cubicBezTo>
                  <a:cubicBezTo>
                    <a:pt x="2343" y="909"/>
                    <a:pt x="2774" y="954"/>
                    <a:pt x="2934" y="100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6400800" y="2971800"/>
              <a:ext cx="2314575" cy="1401763"/>
            </a:xfrm>
            <a:custGeom>
              <a:avLst/>
              <a:gdLst/>
              <a:ahLst/>
              <a:cxnLst>
                <a:cxn ang="0">
                  <a:pos x="0" y="1001"/>
                </a:cxn>
                <a:cxn ang="0">
                  <a:pos x="725" y="760"/>
                </a:cxn>
                <a:cxn ang="0">
                  <a:pos x="1044" y="109"/>
                </a:cxn>
                <a:cxn ang="0">
                  <a:pos x="1865" y="109"/>
                </a:cxn>
                <a:cxn ang="0">
                  <a:pos x="2165" y="760"/>
                </a:cxn>
                <a:cxn ang="0">
                  <a:pos x="2934" y="1005"/>
                </a:cxn>
              </a:cxnLst>
              <a:rect l="0" t="0" r="r" b="b"/>
              <a:pathLst>
                <a:path w="2934" h="1005">
                  <a:moveTo>
                    <a:pt x="0" y="1001"/>
                  </a:moveTo>
                  <a:cubicBezTo>
                    <a:pt x="121" y="961"/>
                    <a:pt x="551" y="909"/>
                    <a:pt x="725" y="760"/>
                  </a:cubicBezTo>
                  <a:cubicBezTo>
                    <a:pt x="899" y="611"/>
                    <a:pt x="854" y="218"/>
                    <a:pt x="1044" y="109"/>
                  </a:cubicBezTo>
                  <a:cubicBezTo>
                    <a:pt x="1234" y="0"/>
                    <a:pt x="1678" y="0"/>
                    <a:pt x="1865" y="109"/>
                  </a:cubicBezTo>
                  <a:cubicBezTo>
                    <a:pt x="2052" y="218"/>
                    <a:pt x="1987" y="611"/>
                    <a:pt x="2165" y="760"/>
                  </a:cubicBezTo>
                  <a:cubicBezTo>
                    <a:pt x="2343" y="909"/>
                    <a:pt x="2774" y="954"/>
                    <a:pt x="2934" y="100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63976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Field Programmable Gate Array (FPGA)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9144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FPGAs are an attractive platform for digital circuit implementation in particularly for CR research.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38200" y="914400"/>
            <a:ext cx="609600" cy="609600"/>
            <a:chOff x="838200" y="990600"/>
            <a:chExt cx="609600" cy="609600"/>
          </a:xfrm>
        </p:grpSpPr>
        <p:sp>
          <p:nvSpPr>
            <p:cNvPr id="22" name="Rounded Rectangle 21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820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sp>
        <p:nvSpPr>
          <p:cNvPr id="21" name="Rectangle 20"/>
          <p:cNvSpPr/>
          <p:nvPr/>
        </p:nvSpPr>
        <p:spPr>
          <a:xfrm>
            <a:off x="1981200" y="1803737"/>
            <a:ext cx="350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 performance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Low power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Flexibility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78F005-7877-484F-B02C-9969B3D4457C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pic>
        <p:nvPicPr>
          <p:cNvPr id="72706" name="Picture 2" descr="Image result for partial reconfigur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3128" y="3872458"/>
            <a:ext cx="3828472" cy="2071142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504825" y="3124200"/>
            <a:ext cx="3686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DSP 48: Powerful hard IP core </a:t>
            </a: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59" y="3581400"/>
            <a:ext cx="417080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4"/>
          <p:cNvSpPr/>
          <p:nvPr/>
        </p:nvSpPr>
        <p:spPr>
          <a:xfrm>
            <a:off x="5295900" y="3124200"/>
            <a:ext cx="3686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Partial Reconfiguration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pSp>
        <p:nvGrpSpPr>
          <p:cNvPr id="7" name="Group 25"/>
          <p:cNvGrpSpPr/>
          <p:nvPr/>
        </p:nvGrpSpPr>
        <p:grpSpPr>
          <a:xfrm>
            <a:off x="685800" y="1752600"/>
            <a:ext cx="838200" cy="838200"/>
            <a:chOff x="838200" y="2895600"/>
            <a:chExt cx="838200" cy="838200"/>
          </a:xfrm>
        </p:grpSpPr>
        <p:sp>
          <p:nvSpPr>
            <p:cNvPr id="13" name="Rounded Rectangle 12"/>
            <p:cNvSpPr/>
            <p:nvPr/>
          </p:nvSpPr>
          <p:spPr>
            <a:xfrm>
              <a:off x="838200" y="2895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868" name="Picture 4" descr="https://encrypted-tbn3.google.com/images?q=tbn:ANd9GcQM7xcapN10LWKmfipFC6EBE3dJl7SMnjq580D2NUZOwLmc2t3TH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5345" y="3053688"/>
              <a:ext cx="595951" cy="533400"/>
            </a:xfrm>
            <a:prstGeom prst="rect">
              <a:avLst/>
            </a:prstGeom>
            <a:noFill/>
          </p:spPr>
        </p:pic>
      </p:grpSp>
      <p:sp>
        <p:nvSpPr>
          <p:cNvPr id="14" name="Rectangle 13"/>
          <p:cNvSpPr/>
          <p:nvPr/>
        </p:nvSpPr>
        <p:spPr>
          <a:xfrm>
            <a:off x="1600200" y="1828800"/>
            <a:ext cx="4333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Background Literature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00200" y="2554069"/>
            <a:ext cx="4602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/>
              <a:t>Research Contributions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685800" y="2667000"/>
            <a:ext cx="838200" cy="838200"/>
            <a:chOff x="1066800" y="3657600"/>
            <a:chExt cx="838200" cy="838200"/>
          </a:xfrm>
        </p:grpSpPr>
        <p:sp>
          <p:nvSpPr>
            <p:cNvPr id="16" name="Rounded Rectangle 15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938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/>
          <p:nvPr/>
        </p:nvGrpSpPr>
        <p:grpSpPr>
          <a:xfrm>
            <a:off x="685800" y="838200"/>
            <a:ext cx="838200" cy="838200"/>
            <a:chOff x="838200" y="1752600"/>
            <a:chExt cx="838200" cy="838200"/>
          </a:xfrm>
        </p:grpSpPr>
        <p:sp>
          <p:nvSpPr>
            <p:cNvPr id="23" name="Rounded Rectangle 22"/>
            <p:cNvSpPr/>
            <p:nvPr/>
          </p:nvSpPr>
          <p:spPr>
            <a:xfrm>
              <a:off x="838200" y="1752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https://encrypted-tbn3.google.com/images?q=tbn:ANd9GcR1kBw_Fy0wI96TD5oP7HapAKYipGkutRsCudrzWbOivnZB4-8bjA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90600" y="1905000"/>
              <a:ext cx="533400" cy="565208"/>
            </a:xfrm>
            <a:prstGeom prst="rect">
              <a:avLst/>
            </a:prstGeom>
            <a:noFill/>
          </p:spPr>
        </p:pic>
      </p:grpSp>
      <p:sp>
        <p:nvSpPr>
          <p:cNvPr id="25" name="Rectangle 24"/>
          <p:cNvSpPr/>
          <p:nvPr/>
        </p:nvSpPr>
        <p:spPr>
          <a:xfrm>
            <a:off x="1600200" y="914400"/>
            <a:ext cx="4414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Research Introduction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85800" y="5334000"/>
            <a:ext cx="838200" cy="838200"/>
            <a:chOff x="838200" y="5181600"/>
            <a:chExt cx="838200" cy="838200"/>
          </a:xfrm>
        </p:grpSpPr>
        <p:sp>
          <p:nvSpPr>
            <p:cNvPr id="27" name="Rounded Rectangle 26"/>
            <p:cNvSpPr/>
            <p:nvPr/>
          </p:nvSpPr>
          <p:spPr>
            <a:xfrm>
              <a:off x="838200" y="5181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8" descr="https://encrypted-tbn2.google.com/images?q=tbn:ANd9GcQY_2s48ogJnrrET6SF4ZiZ7T8CoTdwK5Oh5q7Ed2lyIQhNBvvZ_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55344" y="5306704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29" name="Rectangle 28"/>
          <p:cNvSpPr/>
          <p:nvPr/>
        </p:nvSpPr>
        <p:spPr>
          <a:xfrm>
            <a:off x="1600200" y="5525869"/>
            <a:ext cx="5670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Conclusions and Future Work</a:t>
            </a:r>
            <a:endParaRPr 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3009039" y="3200400"/>
            <a:ext cx="5304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b="1" i="1" dirty="0" err="1" smtClean="0"/>
              <a:t>Multiplierless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Correlator</a:t>
            </a:r>
            <a:r>
              <a:rPr lang="en-US" sz="2800" b="1" i="1" dirty="0" smtClean="0"/>
              <a:t> Design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86497" y="3657600"/>
            <a:ext cx="5536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b="1" i="1" dirty="0" smtClean="0"/>
              <a:t>OFDM Timing </a:t>
            </a:r>
            <a:r>
              <a:rPr lang="en-US" sz="2800" b="1" i="1" dirty="0" err="1" smtClean="0"/>
              <a:t>Synchronisation</a:t>
            </a:r>
            <a:endParaRPr lang="en-US" sz="2800" b="1" i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971799" y="4114800"/>
            <a:ext cx="5536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b="1" i="1" dirty="0" smtClean="0"/>
              <a:t>OFDM IFO Estimation Method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71800" y="4572000"/>
            <a:ext cx="5859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b="1" i="1" dirty="0" smtClean="0"/>
              <a:t>Spectrum Efficient Shaping Method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71800" y="50292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b="1" i="1" dirty="0" smtClean="0"/>
              <a:t>Architecture for Multi-Standard CRs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E08A08-B0FF-4920-A982-987BB89BC781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0" y="2514600"/>
            <a:ext cx="80873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Research Contribution on</a:t>
            </a:r>
            <a:r>
              <a:rPr lang="en-US" sz="3600" b="1" i="1" dirty="0" smtClean="0"/>
              <a:t> </a:t>
            </a:r>
          </a:p>
          <a:p>
            <a:r>
              <a:rPr lang="en-US" sz="3600" b="1" i="1" dirty="0" smtClean="0"/>
              <a:t>		</a:t>
            </a:r>
            <a:r>
              <a:rPr lang="en-US" sz="3600" b="1" i="1" dirty="0" err="1" smtClean="0"/>
              <a:t>Multiplierless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Correlator</a:t>
            </a:r>
            <a:r>
              <a:rPr lang="en-US" sz="3600" b="1" i="1" dirty="0" smtClean="0"/>
              <a:t> Design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E08A08-B0FF-4920-A982-987BB89BC781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b="1" i="1" dirty="0" err="1" smtClean="0"/>
              <a:t>Multiplierless</a:t>
            </a:r>
            <a:r>
              <a:rPr lang="en-US" b="1" i="1" dirty="0" smtClean="0"/>
              <a:t> </a:t>
            </a:r>
            <a:r>
              <a:rPr lang="en-US" b="1" i="1" dirty="0" err="1" smtClean="0"/>
              <a:t>Correlator</a:t>
            </a:r>
            <a:r>
              <a:rPr lang="en-US" b="1" i="1" dirty="0" smtClean="0"/>
              <a:t> Design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1900535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Correlation commonly to perform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synchronisation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28956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Cross-Correlation better than Auto-Correlation, come at hardware cost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4262735"/>
            <a:ext cx="8001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Multiplierless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-Correlation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reduces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complexity, power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828800"/>
            <a:ext cx="533400" cy="533400"/>
            <a:chOff x="111456" y="1357952"/>
            <a:chExt cx="726744" cy="699448"/>
          </a:xfrm>
        </p:grpSpPr>
        <p:sp>
          <p:nvSpPr>
            <p:cNvPr id="15" name="Rounded Rectangle 14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457200" y="3048000"/>
            <a:ext cx="533400" cy="533400"/>
            <a:chOff x="111456" y="1357952"/>
            <a:chExt cx="726744" cy="699448"/>
          </a:xfrm>
        </p:grpSpPr>
        <p:sp>
          <p:nvSpPr>
            <p:cNvPr id="24" name="Rounded Rectangle 23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/>
          <p:nvPr/>
        </p:nvGrpSpPr>
        <p:grpSpPr>
          <a:xfrm>
            <a:off x="457200" y="4179153"/>
            <a:ext cx="533400" cy="533400"/>
            <a:chOff x="111456" y="1357952"/>
            <a:chExt cx="726744" cy="699448"/>
          </a:xfrm>
        </p:grpSpPr>
        <p:sp>
          <p:nvSpPr>
            <p:cNvPr id="27" name="Rounded Rectangle 26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20" name="Date Placeholder 1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15C1F8-8B0C-409D-83F9-4C091FBA2B41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" y="152400"/>
            <a:ext cx="457200" cy="457200"/>
            <a:chOff x="838200" y="1752600"/>
            <a:chExt cx="838200" cy="838200"/>
          </a:xfrm>
        </p:grpSpPr>
        <p:sp>
          <p:nvSpPr>
            <p:cNvPr id="30" name="Rounded Rectangle 29"/>
            <p:cNvSpPr/>
            <p:nvPr/>
          </p:nvSpPr>
          <p:spPr>
            <a:xfrm>
              <a:off x="838200" y="1752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s://encrypted-tbn3.google.com/images?q=tbn:ANd9GcR1kBw_Fy0wI96TD5oP7HapAKYipGkutRsCudrzWbOivnZB4-8bj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0600" y="1905000"/>
              <a:ext cx="533400" cy="56520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b="1" i="1" dirty="0" err="1" smtClean="0"/>
              <a:t>Multiplierless</a:t>
            </a:r>
            <a:r>
              <a:rPr lang="en-US" b="1" i="1" dirty="0" smtClean="0"/>
              <a:t> </a:t>
            </a:r>
            <a:r>
              <a:rPr lang="en-US" b="1" i="1" dirty="0" err="1" smtClean="0"/>
              <a:t>Correlator</a:t>
            </a:r>
            <a:r>
              <a:rPr lang="en-US" b="1" i="1" dirty="0" smtClean="0"/>
              <a:t> Design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5405" y="1219200"/>
            <a:ext cx="447859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85800" y="2013228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Coefficients are rounded in the form of summed powers of two.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3918228"/>
            <a:ext cx="403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Four alternative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multiplierless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Correlation with 4 coefficient sets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400" y="2035314"/>
            <a:ext cx="533400" cy="533400"/>
            <a:chOff x="111456" y="1357952"/>
            <a:chExt cx="726744" cy="699448"/>
          </a:xfrm>
        </p:grpSpPr>
        <p:sp>
          <p:nvSpPr>
            <p:cNvPr id="13" name="Rounded Rectangle 12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18" name="Rectangle 17"/>
          <p:cNvSpPr/>
          <p:nvPr/>
        </p:nvSpPr>
        <p:spPr>
          <a:xfrm>
            <a:off x="685800" y="2927628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Shift, Add  instead of multiplying by coefficients.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85800" y="4930914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Quantisation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0.125, 0.25, 0.5, and 1 corresponding to using 4, 3, 2, 1 bits 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52400" y="2965728"/>
            <a:ext cx="533400" cy="533400"/>
            <a:chOff x="111456" y="1357952"/>
            <a:chExt cx="726744" cy="699448"/>
          </a:xfrm>
        </p:grpSpPr>
        <p:sp>
          <p:nvSpPr>
            <p:cNvPr id="22" name="Rounded Rectangle 21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>
            <a:off x="152400" y="3940314"/>
            <a:ext cx="533400" cy="533400"/>
            <a:chOff x="111456" y="1357952"/>
            <a:chExt cx="726744" cy="699448"/>
          </a:xfrm>
        </p:grpSpPr>
        <p:sp>
          <p:nvSpPr>
            <p:cNvPr id="25" name="Rounded Rectangle 24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>
            <a:off x="152400" y="5007114"/>
            <a:ext cx="533400" cy="533400"/>
            <a:chOff x="111456" y="1357952"/>
            <a:chExt cx="726744" cy="699448"/>
          </a:xfrm>
        </p:grpSpPr>
        <p:sp>
          <p:nvSpPr>
            <p:cNvPr id="28" name="Rounded Rectangle 27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35" name="Date Placeholder 3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723BC5-E06A-4194-8D8D-5A5CCD4A6D42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52400" y="152400"/>
            <a:ext cx="457200" cy="457200"/>
            <a:chOff x="838200" y="4114800"/>
            <a:chExt cx="838200" cy="838200"/>
          </a:xfrm>
        </p:grpSpPr>
        <p:sp>
          <p:nvSpPr>
            <p:cNvPr id="39" name="Rounded Rectangle 38"/>
            <p:cNvSpPr/>
            <p:nvPr/>
          </p:nvSpPr>
          <p:spPr>
            <a:xfrm>
              <a:off x="838200" y="41148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6" descr="https://encrypted-tbn2.google.com/images?q=tbn:ANd9GcTHHSMS2_7cQwcjupIVc5pKCNs8XuaHoU-uvGMv5tjBFfYIniyU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3226" y="4253552"/>
              <a:ext cx="512814" cy="591236"/>
            </a:xfrm>
            <a:prstGeom prst="rect">
              <a:avLst/>
            </a:prstGeom>
            <a:noFill/>
          </p:spPr>
        </p:pic>
      </p:grpSp>
      <p:sp>
        <p:nvSpPr>
          <p:cNvPr id="33" name="Rectangle 32"/>
          <p:cNvSpPr/>
          <p:nvPr/>
        </p:nvSpPr>
        <p:spPr>
          <a:xfrm>
            <a:off x="762000" y="1197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DSP48 used as multiplier for Correlation operation </a:t>
            </a:r>
            <a:endParaRPr lang="en-US" sz="2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228600" y="1238250"/>
            <a:ext cx="533400" cy="533400"/>
            <a:chOff x="111456" y="1357952"/>
            <a:chExt cx="726744" cy="699448"/>
          </a:xfrm>
        </p:grpSpPr>
        <p:sp>
          <p:nvSpPr>
            <p:cNvPr id="41" name="Rounded Rectangle 40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39762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b="1" i="1" dirty="0" err="1" smtClean="0"/>
              <a:t>Multiplierless</a:t>
            </a:r>
            <a:r>
              <a:rPr lang="en-US" b="1" i="1" dirty="0" smtClean="0"/>
              <a:t> </a:t>
            </a:r>
            <a:r>
              <a:rPr lang="en-US" b="1" i="1" dirty="0" err="1" smtClean="0"/>
              <a:t>Correlator</a:t>
            </a:r>
            <a:r>
              <a:rPr lang="en-US" b="1" i="1" dirty="0" smtClean="0"/>
              <a:t>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7620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sz="3000" dirty="0" err="1" smtClean="0"/>
              <a:t>Multiplierless</a:t>
            </a:r>
            <a:r>
              <a:rPr lang="en-US" sz="3000" dirty="0" smtClean="0"/>
              <a:t> Correlation Results</a:t>
            </a:r>
          </a:p>
          <a:p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685800" y="5772090"/>
            <a:ext cx="464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Published in TVLSI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930914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ML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Cor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save over 85% power compared to a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DSP based design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4171890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Sufficient DSP Blocks on large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Virtex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but not Spartan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" y="4168914"/>
            <a:ext cx="381000" cy="381000"/>
            <a:chOff x="111456" y="1480355"/>
            <a:chExt cx="726744" cy="699448"/>
          </a:xfrm>
        </p:grpSpPr>
        <p:sp>
          <p:nvSpPr>
            <p:cNvPr id="14" name="Rounded Rectangle 13"/>
            <p:cNvSpPr/>
            <p:nvPr/>
          </p:nvSpPr>
          <p:spPr>
            <a:xfrm>
              <a:off x="111456" y="1480355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7" y="1623259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304800" y="4953000"/>
            <a:ext cx="381000" cy="381000"/>
            <a:chOff x="838200" y="990600"/>
            <a:chExt cx="609600" cy="609600"/>
          </a:xfrm>
        </p:grpSpPr>
        <p:sp>
          <p:nvSpPr>
            <p:cNvPr id="17" name="Rounded Rectangle 16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>
            <a:off x="304800" y="5772090"/>
            <a:ext cx="381000" cy="381000"/>
            <a:chOff x="152400" y="5181600"/>
            <a:chExt cx="381000" cy="381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5181600"/>
              <a:ext cx="381000" cy="3810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6" name="Picture 6" descr="http://t2.gstatic.com/images?q=tbn:ANd9GcSSPZqFowHV7AlqjqzpVucv8b2YaTKgn7qE9kl8MNeWgsIiWJQPq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3675" y="5219700"/>
              <a:ext cx="304800" cy="304800"/>
            </a:xfrm>
            <a:prstGeom prst="rect">
              <a:avLst/>
            </a:prstGeom>
            <a:noFill/>
          </p:spPr>
        </p:pic>
      </p:grpSp>
      <p:sp>
        <p:nvSpPr>
          <p:cNvPr id="25" name="Date Placeholder 2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94FCA-2574-4A1F-AE5D-E62CBCB249B7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Techniques for Multi-Standard Cognitive Radios on FPGAs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1385304"/>
            <a:ext cx="4272192" cy="257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2"/>
          <p:cNvGrpSpPr/>
          <p:nvPr/>
        </p:nvGrpSpPr>
        <p:grpSpPr>
          <a:xfrm>
            <a:off x="152400" y="152400"/>
            <a:ext cx="457200" cy="457200"/>
            <a:chOff x="1066800" y="3657600"/>
            <a:chExt cx="838200" cy="838200"/>
          </a:xfrm>
        </p:grpSpPr>
        <p:sp>
          <p:nvSpPr>
            <p:cNvPr id="29" name="Rounded Rectangle 28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1143000"/>
            <a:ext cx="4572000" cy="383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4953000" y="5181600"/>
            <a:ext cx="4191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SNR: Signal to Noise Radio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DSPc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   : DSP48 based correlation</a:t>
            </a:r>
          </a:p>
          <a:p>
            <a:pPr marL="1146175" indent="-1146175"/>
            <a:r>
              <a:rPr lang="en-US" sz="1400" dirty="0" smtClean="0">
                <a:latin typeface="Arial" pitchFamily="34" charset="0"/>
                <a:cs typeface="Arial" pitchFamily="34" charset="0"/>
              </a:rPr>
              <a:t>ML1, …, ML4: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Multiplierless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correlator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with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quantisation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of 1, 0.5, 0.25, 0.125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0" y="2514600"/>
            <a:ext cx="78228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Research Contribution on</a:t>
            </a:r>
            <a:r>
              <a:rPr lang="en-US" sz="3600" b="1" i="1" dirty="0" smtClean="0"/>
              <a:t> </a:t>
            </a:r>
          </a:p>
          <a:p>
            <a:r>
              <a:rPr lang="en-US" sz="3600" b="1" i="1" dirty="0" smtClean="0"/>
              <a:t>		OFDM Timing </a:t>
            </a:r>
            <a:r>
              <a:rPr lang="en-US" sz="3600" b="1" i="1" dirty="0" err="1" smtClean="0"/>
              <a:t>Synchronisation</a:t>
            </a:r>
            <a:endParaRPr lang="en-US" sz="3600" b="1" i="1" dirty="0" smtClean="0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E08A08-B0FF-4920-A982-987BB89BC781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OFDM Timing </a:t>
            </a:r>
            <a:r>
              <a:rPr lang="en-US" b="1" i="1" dirty="0" err="1" smtClean="0"/>
              <a:t>Synchronisation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2000" y="2492514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OFDM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synchronisation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obtained by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performming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the correlation on the CP or the preamble symbols of OFDM frame.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276600"/>
            <a:ext cx="518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Auto-correlation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Cross-correlation.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1000" y="2492514"/>
            <a:ext cx="381000" cy="381000"/>
            <a:chOff x="111456" y="1357952"/>
            <a:chExt cx="726744" cy="699448"/>
          </a:xfrm>
        </p:grpSpPr>
        <p:sp>
          <p:nvSpPr>
            <p:cNvPr id="36" name="Rounded Rectangle 35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/>
        </p:nvGrpSpPr>
        <p:grpSpPr>
          <a:xfrm>
            <a:off x="381000" y="3313331"/>
            <a:ext cx="381000" cy="381000"/>
            <a:chOff x="111456" y="1357952"/>
            <a:chExt cx="726744" cy="699448"/>
          </a:xfrm>
        </p:grpSpPr>
        <p:sp>
          <p:nvSpPr>
            <p:cNvPr id="40" name="Rounded Rectangle 39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44" name="Date Placeholder 4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02E6F05-DA19-4DC1-89D9-B05F5D225DF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" y="152400"/>
            <a:ext cx="457200" cy="457200"/>
            <a:chOff x="838200" y="1752600"/>
            <a:chExt cx="838200" cy="838200"/>
          </a:xfrm>
        </p:grpSpPr>
        <p:sp>
          <p:nvSpPr>
            <p:cNvPr id="48" name="Rounded Rectangle 47"/>
            <p:cNvSpPr/>
            <p:nvPr/>
          </p:nvSpPr>
          <p:spPr>
            <a:xfrm>
              <a:off x="838200" y="1752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https://encrypted-tbn3.google.com/images?q=tbn:ANd9GcR1kBw_Fy0wI96TD5oP7HapAKYipGkutRsCudrzWbOivnZB4-8bj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0600" y="1905000"/>
              <a:ext cx="533400" cy="565208"/>
            </a:xfrm>
            <a:prstGeom prst="rect">
              <a:avLst/>
            </a:prstGeom>
            <a:noFill/>
          </p:spPr>
        </p:pic>
      </p:grpSp>
      <p:sp>
        <p:nvSpPr>
          <p:cNvPr id="50" name="Rectangle 49"/>
          <p:cNvSpPr/>
          <p:nvPr/>
        </p:nvSpPr>
        <p:spPr>
          <a:xfrm>
            <a:off x="838200" y="3824645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New timing metrics take advantage of preamble characteristics (periodic, energy distribution)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81000" y="3900845"/>
            <a:ext cx="381000" cy="381000"/>
            <a:chOff x="111456" y="1357952"/>
            <a:chExt cx="726744" cy="699448"/>
          </a:xfrm>
        </p:grpSpPr>
        <p:sp>
          <p:nvSpPr>
            <p:cNvPr id="52" name="Rounded Rectangle 51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55" name="Group 54"/>
          <p:cNvGrpSpPr/>
          <p:nvPr/>
        </p:nvGrpSpPr>
        <p:grpSpPr>
          <a:xfrm>
            <a:off x="381000" y="4702314"/>
            <a:ext cx="381000" cy="381000"/>
            <a:chOff x="111456" y="1357952"/>
            <a:chExt cx="726744" cy="699448"/>
          </a:xfrm>
        </p:grpSpPr>
        <p:sp>
          <p:nvSpPr>
            <p:cNvPr id="56" name="Rounded Rectangle 55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58" name="Rectangle 57"/>
          <p:cNvSpPr/>
          <p:nvPr/>
        </p:nvSpPr>
        <p:spPr>
          <a:xfrm>
            <a:off x="838200" y="4549914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Efficient implementation using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Multiplierless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correlation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to estimate timing offset and Fractional CFO.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14400" y="54102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Published in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Circuits, Systems, and Signal Processing journal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04800" y="5334000"/>
            <a:ext cx="533400" cy="533400"/>
            <a:chOff x="152400" y="5181600"/>
            <a:chExt cx="381000" cy="381000"/>
          </a:xfrm>
        </p:grpSpPr>
        <p:sp>
          <p:nvSpPr>
            <p:cNvPr id="61" name="Rounded Rectangle 60"/>
            <p:cNvSpPr/>
            <p:nvPr/>
          </p:nvSpPr>
          <p:spPr>
            <a:xfrm>
              <a:off x="152400" y="5181600"/>
              <a:ext cx="381000" cy="3810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" descr="http://t2.gstatic.com/images?q=tbn:ANd9GcSSPZqFowHV7AlqjqzpVucv8b2YaTKgn7qE9kl8MNeWgsIiWJQPq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3675" y="5219700"/>
              <a:ext cx="304800" cy="304800"/>
            </a:xfrm>
            <a:prstGeom prst="rect">
              <a:avLst/>
            </a:prstGeom>
            <a:noFill/>
          </p:spPr>
        </p:pic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838200"/>
            <a:ext cx="467345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Research Introduction</a:t>
            </a:r>
            <a:endParaRPr lang="en-US" sz="4000" b="1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Wireless Applications</a:t>
            </a:r>
          </a:p>
          <a:p>
            <a:endParaRPr lang="en-US" dirty="0"/>
          </a:p>
        </p:txBody>
      </p:sp>
      <p:pic>
        <p:nvPicPr>
          <p:cNvPr id="8" name="Picture 10" descr="https://encrypted-tbn3.google.com/images?q=tbn:ANd9GcSidtWY7TykHPPgdQal2_nYgR9KK5f-u9HxIBhxmsWpQLLO8OhqP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174156"/>
            <a:ext cx="2971800" cy="1845644"/>
          </a:xfrm>
          <a:prstGeom prst="rect">
            <a:avLst/>
          </a:prstGeom>
          <a:noFill/>
        </p:spPr>
      </p:pic>
      <p:pic>
        <p:nvPicPr>
          <p:cNvPr id="9" name="Picture 14" descr="https://encrypted-tbn1.google.com/images?q=tbn:ANd9GcS-qTs9lURH-o5kAMNN0r1aTM_lllwJbZwmibRIrOwFxS6-mKGE1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752600"/>
            <a:ext cx="2760671" cy="1828800"/>
          </a:xfrm>
          <a:prstGeom prst="rect">
            <a:avLst/>
          </a:prstGeom>
          <a:noFill/>
        </p:spPr>
      </p:pic>
      <p:pic>
        <p:nvPicPr>
          <p:cNvPr id="10" name="Picture 16" descr="https://encrypted-tbn1.google.com/images?q=tbn:ANd9GcTCDQ-eA7teKVOgSNW0C7185mqzBsZdqMldIKoLRwuMxkZYDjsVs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1600200"/>
            <a:ext cx="3200400" cy="200713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276600" y="3805535"/>
            <a:ext cx="3132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Vehicle Communication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1371600"/>
            <a:ext cx="2960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Mobil Communication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776F8E-C684-4548-8C60-87983CF3D08A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0" y="2514600"/>
            <a:ext cx="7769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Research Contribution on</a:t>
            </a:r>
            <a:r>
              <a:rPr lang="en-US" sz="3600" b="1" i="1" dirty="0" smtClean="0"/>
              <a:t> </a:t>
            </a:r>
          </a:p>
          <a:p>
            <a:r>
              <a:rPr lang="en-US" sz="3600" b="1" i="1" dirty="0" smtClean="0"/>
              <a:t>		OFDM IFO Estimation Method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E08A08-B0FF-4920-A982-987BB89BC781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OFDM IFO Estimation Method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9AA4A4-5D1A-404E-A255-CFCD46BF9B6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838200"/>
            <a:ext cx="467345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33"/>
          <p:cNvGrpSpPr/>
          <p:nvPr/>
        </p:nvGrpSpPr>
        <p:grpSpPr>
          <a:xfrm>
            <a:off x="76200" y="2743200"/>
            <a:ext cx="4724400" cy="1524000"/>
            <a:chOff x="1828800" y="2514600"/>
            <a:chExt cx="5638800" cy="158836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28800" y="2667000"/>
              <a:ext cx="5638800" cy="1435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Rectangle 26"/>
            <p:cNvSpPr/>
            <p:nvPr/>
          </p:nvSpPr>
          <p:spPr>
            <a:xfrm>
              <a:off x="6324600" y="2667000"/>
              <a:ext cx="609600" cy="9144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209800" y="2514600"/>
              <a:ext cx="4114800" cy="228600"/>
            </a:xfrm>
            <a:custGeom>
              <a:avLst/>
              <a:gdLst>
                <a:gd name="connsiteX0" fmla="*/ 4229100 w 4229100"/>
                <a:gd name="connsiteY0" fmla="*/ 245533 h 347133"/>
                <a:gd name="connsiteX1" fmla="*/ 2311400 w 4229100"/>
                <a:gd name="connsiteY1" fmla="*/ 16933 h 347133"/>
                <a:gd name="connsiteX2" fmla="*/ 0 w 4229100"/>
                <a:gd name="connsiteY2" fmla="*/ 347133 h 34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0" h="347133">
                  <a:moveTo>
                    <a:pt x="4229100" y="245533"/>
                  </a:moveTo>
                  <a:cubicBezTo>
                    <a:pt x="3622675" y="122766"/>
                    <a:pt x="3016250" y="0"/>
                    <a:pt x="2311400" y="16933"/>
                  </a:cubicBezTo>
                  <a:cubicBezTo>
                    <a:pt x="1606550" y="33866"/>
                    <a:pt x="803275" y="190499"/>
                    <a:pt x="0" y="347133"/>
                  </a:cubicBezTo>
                </a:path>
              </a:pathLst>
            </a:custGeom>
            <a:ln w="19050">
              <a:solidFill>
                <a:srgbClr val="FFC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2050" y="2813050"/>
              <a:ext cx="6096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3048000" y="3657600"/>
              <a:ext cx="4114800" cy="228600"/>
            </a:xfrm>
            <a:custGeom>
              <a:avLst/>
              <a:gdLst>
                <a:gd name="connsiteX0" fmla="*/ 4229100 w 4229100"/>
                <a:gd name="connsiteY0" fmla="*/ 245533 h 347133"/>
                <a:gd name="connsiteX1" fmla="*/ 2311400 w 4229100"/>
                <a:gd name="connsiteY1" fmla="*/ 16933 h 347133"/>
                <a:gd name="connsiteX2" fmla="*/ 0 w 4229100"/>
                <a:gd name="connsiteY2" fmla="*/ 347133 h 34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0" h="347133">
                  <a:moveTo>
                    <a:pt x="4229100" y="245533"/>
                  </a:moveTo>
                  <a:cubicBezTo>
                    <a:pt x="3622675" y="122766"/>
                    <a:pt x="3016250" y="0"/>
                    <a:pt x="2311400" y="16933"/>
                  </a:cubicBezTo>
                  <a:cubicBezTo>
                    <a:pt x="1606550" y="33866"/>
                    <a:pt x="803275" y="190499"/>
                    <a:pt x="0" y="347133"/>
                  </a:cubicBezTo>
                </a:path>
              </a:pathLst>
            </a:custGeom>
            <a:ln w="19050">
              <a:solidFill>
                <a:srgbClr val="FF0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4"/>
          <p:cNvGrpSpPr/>
          <p:nvPr/>
        </p:nvGrpSpPr>
        <p:grpSpPr>
          <a:xfrm>
            <a:off x="152400" y="152400"/>
            <a:ext cx="457200" cy="457200"/>
            <a:chOff x="838200" y="1752600"/>
            <a:chExt cx="838200" cy="838200"/>
          </a:xfrm>
        </p:grpSpPr>
        <p:sp>
          <p:nvSpPr>
            <p:cNvPr id="36" name="Rounded Rectangle 35"/>
            <p:cNvSpPr/>
            <p:nvPr/>
          </p:nvSpPr>
          <p:spPr>
            <a:xfrm>
              <a:off x="838200" y="1752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2" descr="https://encrypted-tbn3.google.com/images?q=tbn:ANd9GcR1kBw_Fy0wI96TD5oP7HapAKYipGkutRsCudrzWbOivnZB4-8bjA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90600" y="1905000"/>
              <a:ext cx="533400" cy="565208"/>
            </a:xfrm>
            <a:prstGeom prst="rect">
              <a:avLst/>
            </a:prstGeom>
            <a:noFill/>
          </p:spPr>
        </p:pic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9353" y="2819400"/>
            <a:ext cx="3683647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762000" y="46482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Robust IFO Estimation: relax analogue RF constraints, reduced cost.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OFDM IFO Estimation Method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9AA4A4-5D1A-404E-A255-CFCD46BF9B6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152400" y="152400"/>
            <a:ext cx="457200" cy="457200"/>
            <a:chOff x="838200" y="4114800"/>
            <a:chExt cx="838200" cy="838200"/>
          </a:xfrm>
        </p:grpSpPr>
        <p:sp>
          <p:nvSpPr>
            <p:cNvPr id="17" name="Rounded Rectangle 16"/>
            <p:cNvSpPr/>
            <p:nvPr/>
          </p:nvSpPr>
          <p:spPr>
            <a:xfrm>
              <a:off x="838200" y="41148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6" descr="https://encrypted-tbn2.google.com/images?q=tbn:ANd9GcTHHSMS2_7cQwcjupIVc5pKCNs8XuaHoU-uvGMv5tjBFfYIniyU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3226" y="4253552"/>
              <a:ext cx="512814" cy="591236"/>
            </a:xfrm>
            <a:prstGeom prst="rect">
              <a:avLst/>
            </a:prstGeom>
            <a:noFill/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739604"/>
            <a:ext cx="4648200" cy="474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3029" y="1981200"/>
            <a:ext cx="398015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762000"/>
            <a:ext cx="421277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295400" y="57912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low power, low resource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utilisation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implementation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OFDM IFO Estimation Method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9AA4A4-5D1A-404E-A255-CFCD46BF9B6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4400" y="42672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Accepted for publication in IEEE TVLSI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4800" y="4191000"/>
            <a:ext cx="533400" cy="533400"/>
            <a:chOff x="152400" y="5181600"/>
            <a:chExt cx="381000" cy="381000"/>
          </a:xfrm>
        </p:grpSpPr>
        <p:sp>
          <p:nvSpPr>
            <p:cNvPr id="25" name="Rounded Rectangle 24"/>
            <p:cNvSpPr/>
            <p:nvPr/>
          </p:nvSpPr>
          <p:spPr>
            <a:xfrm>
              <a:off x="152400" y="5181600"/>
              <a:ext cx="381000" cy="3810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6" descr="http://t2.gstatic.com/images?q=tbn:ANd9GcSSPZqFowHV7AlqjqzpVucv8b2YaTKgn7qE9kl8MNeWgsIiWJQPq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675" y="5219700"/>
              <a:ext cx="304800" cy="304800"/>
            </a:xfrm>
            <a:prstGeom prst="rect">
              <a:avLst/>
            </a:prstGeom>
            <a:noFill/>
          </p:spPr>
        </p:pic>
      </p:grpSp>
      <p:sp>
        <p:nvSpPr>
          <p:cNvPr id="33" name="Rectangle 32"/>
          <p:cNvSpPr/>
          <p:nvPr/>
        </p:nvSpPr>
        <p:spPr>
          <a:xfrm>
            <a:off x="914400" y="1730514"/>
            <a:ext cx="82296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Four-fold resource sharing architecture to reduce hardware cost;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ML Correlation with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optimised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wordlength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improve accuracy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04800" y="1806714"/>
            <a:ext cx="457200" cy="457200"/>
            <a:chOff x="838200" y="990600"/>
            <a:chExt cx="609600" cy="609600"/>
          </a:xfrm>
        </p:grpSpPr>
        <p:sp>
          <p:nvSpPr>
            <p:cNvPr id="35" name="Rounded Rectangle 34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37" name="Group 36"/>
          <p:cNvGrpSpPr/>
          <p:nvPr/>
        </p:nvGrpSpPr>
        <p:grpSpPr>
          <a:xfrm>
            <a:off x="304800" y="3070086"/>
            <a:ext cx="457200" cy="457200"/>
            <a:chOff x="838200" y="990600"/>
            <a:chExt cx="609600" cy="609600"/>
          </a:xfrm>
        </p:grpSpPr>
        <p:sp>
          <p:nvSpPr>
            <p:cNvPr id="38" name="Rounded Rectangle 37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sp>
        <p:nvSpPr>
          <p:cNvPr id="40" name="Rectangle 39"/>
          <p:cNvSpPr/>
          <p:nvPr/>
        </p:nvSpPr>
        <p:spPr>
          <a:xfrm>
            <a:off x="914400" y="29718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Dynamic power consumption 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reduced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by 78%;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accurate estimation in both AWGN and frequency selective channels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04800" y="2514600"/>
            <a:ext cx="87738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Research Contribution on</a:t>
            </a:r>
            <a:r>
              <a:rPr lang="en-US" sz="3600" b="1" i="1" dirty="0" smtClean="0"/>
              <a:t> </a:t>
            </a:r>
          </a:p>
          <a:p>
            <a:r>
              <a:rPr lang="en-US" sz="3600" b="1" i="1" dirty="0" smtClean="0"/>
              <a:t>		Spectrum Efficient Shaping Method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E08A08-B0FF-4920-A982-987BB89BC781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Spectrum Efficient Shaping Method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628891-E885-424E-93CE-F641840C452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4924" y="1209532"/>
            <a:ext cx="3495676" cy="267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371600"/>
            <a:ext cx="3745289" cy="2400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304800" y="4191000"/>
            <a:ext cx="510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200" dirty="0" smtClean="0">
                <a:latin typeface="Arial" pitchFamily="34" charset="0"/>
                <a:cs typeface="Arial" pitchFamily="34" charset="0"/>
              </a:rPr>
              <a:t>802.11p defined for vehicular channels</a:t>
            </a:r>
            <a:endParaRPr lang="en-US" sz="220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4750713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200" dirty="0" smtClean="0">
                <a:latin typeface="Arial" pitchFamily="34" charset="0"/>
                <a:cs typeface="Arial" pitchFamily="34" charset="0"/>
              </a:rPr>
              <a:t>802.11af defined for reuse Television white space</a:t>
            </a:r>
            <a:endParaRPr lang="en-US" sz="2200" dirty="0" err="1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11"/>
          <p:cNvGrpSpPr/>
          <p:nvPr/>
        </p:nvGrpSpPr>
        <p:grpSpPr>
          <a:xfrm>
            <a:off x="152400" y="152400"/>
            <a:ext cx="457200" cy="457200"/>
            <a:chOff x="838200" y="1752600"/>
            <a:chExt cx="838200" cy="838200"/>
          </a:xfrm>
        </p:grpSpPr>
        <p:sp>
          <p:nvSpPr>
            <p:cNvPr id="33" name="Rounded Rectangle 32"/>
            <p:cNvSpPr/>
            <p:nvPr/>
          </p:nvSpPr>
          <p:spPr>
            <a:xfrm>
              <a:off x="838200" y="1752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2" descr="https://encrypted-tbn3.google.com/images?q=tbn:ANd9GcR1kBw_Fy0wI96TD5oP7HapAKYipGkutRsCudrzWbOivnZB4-8bjA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90600" y="1905000"/>
              <a:ext cx="533400" cy="565208"/>
            </a:xfrm>
            <a:prstGeom prst="rect">
              <a:avLst/>
            </a:prstGeom>
            <a:noFill/>
          </p:spPr>
        </p:pic>
      </p:grpSp>
      <p:sp>
        <p:nvSpPr>
          <p:cNvPr id="19" name="TextBox 18"/>
          <p:cNvSpPr txBox="1"/>
          <p:nvPr/>
        </p:nvSpPr>
        <p:spPr>
          <a:xfrm>
            <a:off x="5638800" y="603146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SEMs: spectral emission masks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5257800"/>
            <a:ext cx="75937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SG" sz="2200" dirty="0" smtClean="0">
                <a:latin typeface="Arial" pitchFamily="34" charset="0"/>
                <a:cs typeface="Arial" pitchFamily="34" charset="0"/>
              </a:rPr>
              <a:t>Pulse Shaping &amp; FIR Filtering for shaping spectral Leakage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Spectrum Efficient Shaping Method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628891-E885-424E-93CE-F641840C452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17" name="Group 44"/>
          <p:cNvGrpSpPr/>
          <p:nvPr/>
        </p:nvGrpSpPr>
        <p:grpSpPr>
          <a:xfrm>
            <a:off x="152400" y="838200"/>
            <a:ext cx="457200" cy="457200"/>
            <a:chOff x="111456" y="1357952"/>
            <a:chExt cx="726744" cy="699448"/>
          </a:xfrm>
        </p:grpSpPr>
        <p:sp>
          <p:nvSpPr>
            <p:cNvPr id="18" name="Rounded Rectangle 17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20" name="Rectangle 19"/>
          <p:cNvSpPr/>
          <p:nvPr/>
        </p:nvSpPr>
        <p:spPr>
          <a:xfrm>
            <a:off x="685800" y="838200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dirty="0" smtClean="0">
                <a:latin typeface="Arial" pitchFamily="34" charset="0"/>
                <a:cs typeface="Arial" pitchFamily="34" charset="0"/>
              </a:rPr>
              <a:t>Pulse Shaping &amp; FIR Filtering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760372"/>
            <a:ext cx="4800600" cy="304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758055"/>
            <a:ext cx="3962400" cy="289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3750159"/>
            <a:ext cx="4038600" cy="261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Group 11"/>
          <p:cNvGrpSpPr/>
          <p:nvPr/>
        </p:nvGrpSpPr>
        <p:grpSpPr>
          <a:xfrm>
            <a:off x="152400" y="152400"/>
            <a:ext cx="457200" cy="457200"/>
            <a:chOff x="838200" y="1752600"/>
            <a:chExt cx="838200" cy="838200"/>
          </a:xfrm>
        </p:grpSpPr>
        <p:sp>
          <p:nvSpPr>
            <p:cNvPr id="23" name="Rounded Rectangle 22"/>
            <p:cNvSpPr/>
            <p:nvPr/>
          </p:nvSpPr>
          <p:spPr>
            <a:xfrm>
              <a:off x="838200" y="1752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https://encrypted-tbn3.google.com/images?q=tbn:ANd9GcR1kBw_Fy0wI96TD5oP7HapAKYipGkutRsCudrzWbOivnZB4-8bjA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90600" y="1905000"/>
              <a:ext cx="533400" cy="56520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Spectrum Efficient Shaping Method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628891-E885-424E-93CE-F641840C452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4" name="Group 44"/>
          <p:cNvGrpSpPr/>
          <p:nvPr/>
        </p:nvGrpSpPr>
        <p:grpSpPr>
          <a:xfrm>
            <a:off x="152400" y="838200"/>
            <a:ext cx="457200" cy="457200"/>
            <a:chOff x="111456" y="1357952"/>
            <a:chExt cx="726744" cy="699448"/>
          </a:xfrm>
        </p:grpSpPr>
        <p:sp>
          <p:nvSpPr>
            <p:cNvPr id="18" name="Rounded Rectangle 17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20" name="Rectangle 19"/>
          <p:cNvSpPr/>
          <p:nvPr/>
        </p:nvSpPr>
        <p:spPr>
          <a:xfrm>
            <a:off x="685800" y="838200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dirty="0" smtClean="0">
                <a:latin typeface="Arial" pitchFamily="34" charset="0"/>
                <a:cs typeface="Arial" pitchFamily="34" charset="0"/>
              </a:rPr>
              <a:t>FIR Filtering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9439" y="1524000"/>
            <a:ext cx="54445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Group 11"/>
          <p:cNvGrpSpPr/>
          <p:nvPr/>
        </p:nvGrpSpPr>
        <p:grpSpPr>
          <a:xfrm>
            <a:off x="152400" y="152400"/>
            <a:ext cx="457200" cy="457200"/>
            <a:chOff x="838200" y="1752600"/>
            <a:chExt cx="838200" cy="838200"/>
          </a:xfrm>
        </p:grpSpPr>
        <p:sp>
          <p:nvSpPr>
            <p:cNvPr id="22" name="Rounded Rectangle 21"/>
            <p:cNvSpPr/>
            <p:nvPr/>
          </p:nvSpPr>
          <p:spPr>
            <a:xfrm>
              <a:off x="838200" y="1752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" descr="https://encrypted-tbn3.google.com/images?q=tbn:ANd9GcR1kBw_Fy0wI96TD5oP7HapAKYipGkutRsCudrzWbOivnZB4-8bjA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90600" y="1905000"/>
              <a:ext cx="533400" cy="565208"/>
            </a:xfrm>
            <a:prstGeom prst="rect">
              <a:avLst/>
            </a:prstGeom>
            <a:noFill/>
          </p:spPr>
        </p:pic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99" y="1992429"/>
            <a:ext cx="3657601" cy="265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Spectrum Efficient Shaping Method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628891-E885-424E-93CE-F641840C452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152400" y="152400"/>
            <a:ext cx="457200" cy="457200"/>
            <a:chOff x="838200" y="4114800"/>
            <a:chExt cx="838200" cy="838200"/>
          </a:xfrm>
        </p:grpSpPr>
        <p:sp>
          <p:nvSpPr>
            <p:cNvPr id="16" name="Rounded Rectangle 15"/>
            <p:cNvSpPr/>
            <p:nvPr/>
          </p:nvSpPr>
          <p:spPr>
            <a:xfrm>
              <a:off x="838200" y="41148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6" descr="https://encrypted-tbn2.google.com/images?q=tbn:ANd9GcTHHSMS2_7cQwcjupIVc5pKCNs8XuaHoU-uvGMv5tjBFfYIniyU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3226" y="4253552"/>
              <a:ext cx="512814" cy="591236"/>
            </a:xfrm>
            <a:prstGeom prst="rect">
              <a:avLst/>
            </a:prstGeom>
            <a:noFill/>
          </p:spPr>
        </p:pic>
      </p:grpSp>
      <p:grpSp>
        <p:nvGrpSpPr>
          <p:cNvPr id="14" name="Group 15"/>
          <p:cNvGrpSpPr/>
          <p:nvPr/>
        </p:nvGrpSpPr>
        <p:grpSpPr>
          <a:xfrm>
            <a:off x="228600" y="1973997"/>
            <a:ext cx="457200" cy="457200"/>
            <a:chOff x="838200" y="4114800"/>
            <a:chExt cx="8382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838200" y="41148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6" descr="https://encrypted-tbn2.google.com/images?q=tbn:ANd9GcTHHSMS2_7cQwcjupIVc5pKCNs8XuaHoU-uvGMv5tjBFfYIniyU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3226" y="4253552"/>
              <a:ext cx="512814" cy="591236"/>
            </a:xfrm>
            <a:prstGeom prst="rect">
              <a:avLst/>
            </a:prstGeom>
            <a:noFill/>
          </p:spPr>
        </p:pic>
      </p:grpSp>
      <p:sp>
        <p:nvSpPr>
          <p:cNvPr id="22" name="Rectangle 21"/>
          <p:cNvSpPr/>
          <p:nvPr/>
        </p:nvSpPr>
        <p:spPr>
          <a:xfrm>
            <a:off x="838200" y="18288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dirty="0" smtClean="0">
                <a:latin typeface="Arial" pitchFamily="34" charset="0"/>
                <a:cs typeface="Arial" pitchFamily="34" charset="0"/>
              </a:rPr>
              <a:t>Pulse shaping with </a:t>
            </a:r>
            <a:r>
              <a:rPr lang="en-SG" sz="2400" i="1" dirty="0" smtClean="0">
                <a:latin typeface="Arial" pitchFamily="34" charset="0"/>
                <a:cs typeface="Arial" pitchFamily="34" charset="0"/>
              </a:rPr>
              <a:t>large roll-off factors </a:t>
            </a:r>
            <a:r>
              <a:rPr lang="en-SG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SG" sz="2400" i="1" dirty="0" smtClean="0">
                <a:latin typeface="Arial" pitchFamily="34" charset="0"/>
                <a:cs typeface="Arial" pitchFamily="34" charset="0"/>
              </a:rPr>
              <a:t>wide frequency guard have </a:t>
            </a:r>
            <a:r>
              <a:rPr lang="en-SG" sz="2400" dirty="0" smtClean="0">
                <a:latin typeface="Arial" pitchFamily="34" charset="0"/>
                <a:cs typeface="Arial" pitchFamily="34" charset="0"/>
              </a:rPr>
              <a:t>significant side lobe compression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200" y="3207603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i="1" dirty="0" smtClean="0">
                <a:latin typeface="Arial" pitchFamily="34" charset="0"/>
                <a:cs typeface="Arial" pitchFamily="34" charset="0"/>
              </a:rPr>
              <a:t>Wide frequency guard extends </a:t>
            </a:r>
            <a:r>
              <a:rPr lang="en-SG" sz="2400" dirty="0" smtClean="0">
                <a:latin typeface="Arial" pitchFamily="34" charset="0"/>
                <a:cs typeface="Arial" pitchFamily="34" charset="0"/>
              </a:rPr>
              <a:t>the transition band  </a:t>
            </a:r>
          </a:p>
          <a:p>
            <a:pPr algn="just"/>
            <a:r>
              <a:rPr lang="en-SG" sz="2400" dirty="0" smtClean="0">
                <a:latin typeface="Arial" pitchFamily="34" charset="0"/>
                <a:cs typeface="Arial" pitchFamily="34" charset="0"/>
              </a:rPr>
              <a:t>=&gt; shorter filter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15"/>
          <p:cNvGrpSpPr/>
          <p:nvPr/>
        </p:nvGrpSpPr>
        <p:grpSpPr>
          <a:xfrm>
            <a:off x="228600" y="3360004"/>
            <a:ext cx="457200" cy="457200"/>
            <a:chOff x="838200" y="4533902"/>
            <a:chExt cx="838200" cy="838200"/>
          </a:xfrm>
        </p:grpSpPr>
        <p:sp>
          <p:nvSpPr>
            <p:cNvPr id="25" name="Rounded Rectangle 24"/>
            <p:cNvSpPr/>
            <p:nvPr/>
          </p:nvSpPr>
          <p:spPr>
            <a:xfrm>
              <a:off x="838200" y="4533902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6" descr="https://encrypted-tbn2.google.com/images?q=tbn:ANd9GcTHHSMS2_7cQwcjupIVc5pKCNs8XuaHoU-uvGMv5tjBFfYIniyU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3226" y="4673600"/>
              <a:ext cx="512815" cy="591235"/>
            </a:xfrm>
            <a:prstGeom prst="rect">
              <a:avLst/>
            </a:prstGeom>
            <a:noFill/>
          </p:spPr>
        </p:pic>
      </p:grpSp>
      <p:grpSp>
        <p:nvGrpSpPr>
          <p:cNvPr id="27" name="Group 15"/>
          <p:cNvGrpSpPr/>
          <p:nvPr/>
        </p:nvGrpSpPr>
        <p:grpSpPr>
          <a:xfrm>
            <a:off x="228600" y="4724400"/>
            <a:ext cx="457200" cy="457200"/>
            <a:chOff x="838200" y="4533902"/>
            <a:chExt cx="838200" cy="838200"/>
          </a:xfrm>
        </p:grpSpPr>
        <p:sp>
          <p:nvSpPr>
            <p:cNvPr id="28" name="Rounded Rectangle 27"/>
            <p:cNvSpPr/>
            <p:nvPr/>
          </p:nvSpPr>
          <p:spPr>
            <a:xfrm>
              <a:off x="838200" y="4533902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6" descr="https://encrypted-tbn2.google.com/images?q=tbn:ANd9GcTHHSMS2_7cQwcjupIVc5pKCNs8XuaHoU-uvGMv5tjBFfYIniyU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3226" y="4673600"/>
              <a:ext cx="512815" cy="591235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838200" y="47244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smtClean="0">
                <a:latin typeface="Arial" pitchFamily="34" charset="0"/>
                <a:cs typeface="Arial" pitchFamily="34" charset="0"/>
              </a:rPr>
              <a:t>=&gt; Demand a </a:t>
            </a:r>
            <a:r>
              <a:rPr lang="en-SG" sz="2400" b="1" i="1" dirty="0" smtClean="0">
                <a:latin typeface="Arial" pitchFamily="34" charset="0"/>
                <a:cs typeface="Arial" pitchFamily="34" charset="0"/>
              </a:rPr>
              <a:t>frequency guard extension technique</a:t>
            </a:r>
            <a:endParaRPr lang="en-US" sz="24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Spectrum Efficient Shaping Method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628891-E885-424E-93CE-F641840C452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4" name="Group 44"/>
          <p:cNvGrpSpPr/>
          <p:nvPr/>
        </p:nvGrpSpPr>
        <p:grpSpPr>
          <a:xfrm>
            <a:off x="685800" y="990600"/>
            <a:ext cx="457200" cy="457200"/>
            <a:chOff x="111456" y="1357952"/>
            <a:chExt cx="726744" cy="699448"/>
          </a:xfrm>
        </p:grpSpPr>
        <p:sp>
          <p:nvSpPr>
            <p:cNvPr id="18" name="Rounded Rectangle 17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grpSp>
        <p:nvGrpSpPr>
          <p:cNvPr id="15" name="Group 15"/>
          <p:cNvGrpSpPr/>
          <p:nvPr/>
        </p:nvGrpSpPr>
        <p:grpSpPr>
          <a:xfrm>
            <a:off x="152400" y="152400"/>
            <a:ext cx="457200" cy="457200"/>
            <a:chOff x="838200" y="4114800"/>
            <a:chExt cx="838200" cy="838200"/>
          </a:xfrm>
        </p:grpSpPr>
        <p:sp>
          <p:nvSpPr>
            <p:cNvPr id="16" name="Rounded Rectangle 15"/>
            <p:cNvSpPr/>
            <p:nvPr/>
          </p:nvSpPr>
          <p:spPr>
            <a:xfrm>
              <a:off x="838200" y="41148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6" descr="https://encrypted-tbn2.google.com/images?q=tbn:ANd9GcTHHSMS2_7cQwcjupIVc5pKCNs8XuaHoU-uvGMv5tjBFfYIniyU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3226" y="4253552"/>
              <a:ext cx="512814" cy="591236"/>
            </a:xfrm>
            <a:prstGeom prst="rect">
              <a:avLst/>
            </a:prstGeom>
            <a:noFill/>
          </p:spPr>
        </p:pic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3208779"/>
            <a:ext cx="5486400" cy="311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1219200" y="8382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dirty="0" smtClean="0">
                <a:latin typeface="Arial" pitchFamily="34" charset="0"/>
                <a:cs typeface="Arial" pitchFamily="34" charset="0"/>
              </a:rPr>
              <a:t>Increase IFFT Length, Sampling (M times); (MMCM)</a:t>
            </a:r>
          </a:p>
          <a:p>
            <a:pPr algn="just"/>
            <a:r>
              <a:rPr lang="en-SG" sz="2400" dirty="0" smtClean="0">
                <a:latin typeface="Arial" pitchFamily="34" charset="0"/>
                <a:cs typeface="Arial" pitchFamily="34" charset="0"/>
              </a:rPr>
              <a:t>Employ allocation vectors (</a:t>
            </a:r>
            <a:r>
              <a:rPr lang="en-SG" sz="2400" dirty="0" err="1" smtClean="0">
                <a:latin typeface="Arial" pitchFamily="34" charset="0"/>
                <a:cs typeface="Arial" pitchFamily="34" charset="0"/>
              </a:rPr>
              <a:t>CR_Ctrl</a:t>
            </a:r>
            <a:r>
              <a:rPr lang="en-SG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44"/>
          <p:cNvGrpSpPr/>
          <p:nvPr/>
        </p:nvGrpSpPr>
        <p:grpSpPr>
          <a:xfrm>
            <a:off x="685800" y="1828800"/>
            <a:ext cx="457200" cy="457200"/>
            <a:chOff x="111456" y="1357952"/>
            <a:chExt cx="726744" cy="699448"/>
          </a:xfrm>
        </p:grpSpPr>
        <p:sp>
          <p:nvSpPr>
            <p:cNvPr id="24" name="Rounded Rectangle 23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26" name="Rectangle 25"/>
          <p:cNvSpPr/>
          <p:nvPr/>
        </p:nvSpPr>
        <p:spPr>
          <a:xfrm>
            <a:off x="1219200" y="18288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smtClean="0">
                <a:latin typeface="Arial" pitchFamily="34" charset="0"/>
                <a:cs typeface="Arial" pitchFamily="34" charset="0"/>
              </a:rPr>
              <a:t>Pulse shaping is applied  with large roll-off factor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19200" y="2586335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smtClean="0">
                <a:latin typeface="Arial" pitchFamily="34" charset="0"/>
                <a:cs typeface="Arial" pitchFamily="34" charset="0"/>
              </a:rPr>
              <a:t>L-fold inter and FIR filter remove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image spectrum.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44"/>
          <p:cNvGrpSpPr/>
          <p:nvPr/>
        </p:nvGrpSpPr>
        <p:grpSpPr>
          <a:xfrm>
            <a:off x="685800" y="2586335"/>
            <a:ext cx="457200" cy="457200"/>
            <a:chOff x="111456" y="1357952"/>
            <a:chExt cx="726744" cy="699448"/>
          </a:xfrm>
        </p:grpSpPr>
        <p:sp>
          <p:nvSpPr>
            <p:cNvPr id="30" name="Rounded Rectangle 29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xplosion 1 10"/>
          <p:cNvSpPr/>
          <p:nvPr/>
        </p:nvSpPr>
        <p:spPr>
          <a:xfrm>
            <a:off x="0" y="2743200"/>
            <a:ext cx="2286000" cy="1295400"/>
          </a:xfrm>
          <a:prstGeom prst="irregularSeal1">
            <a:avLst/>
          </a:prstGeom>
          <a:solidFill>
            <a:srgbClr val="13B5AD"/>
          </a:solidFill>
          <a:ln>
            <a:solidFill>
              <a:srgbClr val="13B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Research Introduction</a:t>
            </a:r>
            <a:endParaRPr lang="en-US" sz="4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892925"/>
            <a:ext cx="7010400" cy="49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133600" y="5867400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Source: </a:t>
            </a:r>
            <a:r>
              <a:rPr lang="en-US" sz="1200" i="1" dirty="0" smtClean="0">
                <a:hlinkClick r:id="rId4"/>
              </a:rPr>
              <a:t>http://www.ida.gov.sg/</a:t>
            </a:r>
            <a:r>
              <a:rPr lang="en-US" sz="1200" i="1" dirty="0" smtClean="0"/>
              <a:t> (16-July-2012)</a:t>
            </a:r>
            <a:endParaRPr lang="en-US" sz="1200" i="1" dirty="0"/>
          </a:p>
        </p:txBody>
      </p:sp>
      <p:sp>
        <p:nvSpPr>
          <p:cNvPr id="9" name="Rectangle 8"/>
          <p:cNvSpPr/>
          <p:nvPr/>
        </p:nvSpPr>
        <p:spPr>
          <a:xfrm>
            <a:off x="76200" y="3133725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Lack of spectrum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4B57E5-C91F-402D-B4ED-AC3EE4B57C88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Spectrum Efficient Shaping Method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628891-E885-424E-93CE-F641840C452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3" name="Group 22"/>
          <p:cNvGrpSpPr/>
          <p:nvPr/>
        </p:nvGrpSpPr>
        <p:grpSpPr>
          <a:xfrm>
            <a:off x="152400" y="152400"/>
            <a:ext cx="457200" cy="457200"/>
            <a:chOff x="1066800" y="3657600"/>
            <a:chExt cx="838200" cy="838200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grpSp>
        <p:nvGrpSpPr>
          <p:cNvPr id="4" name="Group 44"/>
          <p:cNvGrpSpPr/>
          <p:nvPr/>
        </p:nvGrpSpPr>
        <p:grpSpPr>
          <a:xfrm>
            <a:off x="533400" y="1062335"/>
            <a:ext cx="457200" cy="457200"/>
            <a:chOff x="111456" y="1357952"/>
            <a:chExt cx="726744" cy="699448"/>
          </a:xfrm>
        </p:grpSpPr>
        <p:sp>
          <p:nvSpPr>
            <p:cNvPr id="18" name="Rounded Rectangle 17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20" name="Rectangle 19"/>
          <p:cNvSpPr/>
          <p:nvPr/>
        </p:nvSpPr>
        <p:spPr>
          <a:xfrm>
            <a:off x="1066800" y="10623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dirty="0" smtClean="0">
                <a:latin typeface="Arial" pitchFamily="34" charset="0"/>
                <a:cs typeface="Arial" pitchFamily="34" charset="0"/>
              </a:rPr>
              <a:t>Configuration and Performance Evaluation for 802.11p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785" y="3581400"/>
            <a:ext cx="424961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31338" y="3581399"/>
            <a:ext cx="42840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762000" y="1638925"/>
            <a:ext cx="83058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spcAft>
                <a:spcPts val="600"/>
              </a:spcAft>
              <a:buFont typeface="Wingdings" pitchFamily="2" charset="2"/>
              <a:buChar char="Ø"/>
            </a:pPr>
            <a:r>
              <a:rPr lang="en-SG" dirty="0" smtClean="0">
                <a:latin typeface="Arial" pitchFamily="34" charset="0"/>
                <a:cs typeface="Arial" pitchFamily="34" charset="0"/>
              </a:rPr>
              <a:t>Prop1:  double IFFT size (M = 2); 4-fold interpolation (L = 4); Fs=80 </a:t>
            </a:r>
            <a:r>
              <a:rPr lang="en-SG" dirty="0" err="1" smtClean="0">
                <a:latin typeface="Arial" pitchFamily="34" charset="0"/>
                <a:cs typeface="Arial" pitchFamily="34" charset="0"/>
              </a:rPr>
              <a:t>MHz.</a:t>
            </a:r>
            <a:endParaRPr lang="en-SG" dirty="0" smtClean="0">
              <a:latin typeface="Arial" pitchFamily="34" charset="0"/>
              <a:cs typeface="Arial" pitchFamily="34" charset="0"/>
            </a:endParaRPr>
          </a:p>
          <a:p>
            <a:pPr marL="292100" indent="-292100"/>
            <a:r>
              <a:rPr lang="en-SG" dirty="0" smtClean="0">
                <a:latin typeface="Arial" pitchFamily="34" charset="0"/>
                <a:cs typeface="Arial" pitchFamily="34" charset="0"/>
              </a:rPr>
              <a:t>	=&gt; GI usage: 500 ns for PS; 500ns for FIR and matched filter; 600ns for CIR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2400925"/>
            <a:ext cx="83058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SG" dirty="0" smtClean="0">
                <a:latin typeface="Arial" pitchFamily="34" charset="0"/>
                <a:cs typeface="Arial" pitchFamily="34" charset="0"/>
              </a:rPr>
              <a:t>Prop2: 4 x IFFT size (M = 4); 2-fold interpolation (L = 2); Fs=80 </a:t>
            </a:r>
            <a:r>
              <a:rPr lang="en-SG" dirty="0" err="1" smtClean="0">
                <a:latin typeface="Arial" pitchFamily="34" charset="0"/>
                <a:cs typeface="Arial" pitchFamily="34" charset="0"/>
              </a:rPr>
              <a:t>MHz.</a:t>
            </a:r>
            <a:endParaRPr lang="en-SG" dirty="0" smtClean="0">
              <a:latin typeface="Arial" pitchFamily="34" charset="0"/>
              <a:cs typeface="Arial" pitchFamily="34" charset="0"/>
            </a:endParaRPr>
          </a:p>
          <a:p>
            <a:pPr marL="292100" indent="-292100">
              <a:spcAft>
                <a:spcPts val="600"/>
              </a:spcAft>
            </a:pPr>
            <a:r>
              <a:rPr lang="en-SG" dirty="0" smtClean="0">
                <a:latin typeface="Arial" pitchFamily="34" charset="0"/>
                <a:cs typeface="Arial" pitchFamily="34" charset="0"/>
              </a:rPr>
              <a:t>	=&gt; GI usage: 500 ns for PS; 300ns for FIR and matched filter; 800ns for CIR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1242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Conventional method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Spectrum Efficient Shaping Method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628891-E885-424E-93CE-F641840C452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3" name="Group 22"/>
          <p:cNvGrpSpPr/>
          <p:nvPr/>
        </p:nvGrpSpPr>
        <p:grpSpPr>
          <a:xfrm>
            <a:off x="152400" y="152400"/>
            <a:ext cx="457200" cy="457200"/>
            <a:chOff x="1066800" y="3657600"/>
            <a:chExt cx="838200" cy="838200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grpSp>
        <p:nvGrpSpPr>
          <p:cNvPr id="4" name="Group 44"/>
          <p:cNvGrpSpPr/>
          <p:nvPr/>
        </p:nvGrpSpPr>
        <p:grpSpPr>
          <a:xfrm>
            <a:off x="533400" y="1062335"/>
            <a:ext cx="457200" cy="457200"/>
            <a:chOff x="111456" y="1357952"/>
            <a:chExt cx="726744" cy="699448"/>
          </a:xfrm>
        </p:grpSpPr>
        <p:sp>
          <p:nvSpPr>
            <p:cNvPr id="18" name="Rounded Rectangle 17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20" name="Rectangle 19"/>
          <p:cNvSpPr/>
          <p:nvPr/>
        </p:nvSpPr>
        <p:spPr>
          <a:xfrm>
            <a:off x="1066800" y="10623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dirty="0" smtClean="0">
                <a:latin typeface="Arial" pitchFamily="34" charset="0"/>
                <a:cs typeface="Arial" pitchFamily="34" charset="0"/>
              </a:rPr>
              <a:t>Configuration and Performance Evaluation for 802.11af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1752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itchFamily="2" charset="2"/>
              <a:buChar char="Ø"/>
            </a:pPr>
            <a:r>
              <a:rPr lang="en-SG" dirty="0" smtClean="0">
                <a:latin typeface="Arial" pitchFamily="34" charset="0"/>
                <a:cs typeface="Arial" pitchFamily="34" charset="0"/>
              </a:rPr>
              <a:t>BW = 6MHz:  4xIFFT size (M = 4); 2-fold interpolation (L = 2); Fs = 48 </a:t>
            </a:r>
            <a:r>
              <a:rPr lang="en-SG" dirty="0" err="1" smtClean="0">
                <a:latin typeface="Arial" pitchFamily="34" charset="0"/>
                <a:cs typeface="Arial" pitchFamily="34" charset="0"/>
              </a:rPr>
              <a:t>MHz.</a:t>
            </a:r>
            <a:endParaRPr lang="en-SG" dirty="0" smtClean="0">
              <a:latin typeface="Arial" pitchFamily="34" charset="0"/>
              <a:cs typeface="Arial" pitchFamily="34" charset="0"/>
            </a:endParaRPr>
          </a:p>
          <a:p>
            <a:pPr marL="292100" indent="-292100"/>
            <a:r>
              <a:rPr lang="en-SG" dirty="0" smtClean="0">
                <a:latin typeface="Arial" pitchFamily="34" charset="0"/>
                <a:cs typeface="Arial" pitchFamily="34" charset="0"/>
              </a:rPr>
              <a:t>	=&gt; GI usage: 3.75 ns for PS; 1.12ns for FIR and match filter; 1.13ns for CIR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2895600"/>
            <a:ext cx="4513542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2899484"/>
            <a:ext cx="4229768" cy="289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Spectrum Efficient Shaping Method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628891-E885-424E-93CE-F641840C4529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800" y="363849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000" dirty="0" smtClean="0">
                <a:latin typeface="Arial" pitchFamily="34" charset="0"/>
                <a:cs typeface="Arial" pitchFamily="34" charset="0"/>
              </a:rPr>
              <a:t>Achieve spectral efficiency for reuse of TVWS in 802.11af by 32%,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800" y="501009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This work is reported in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VTC 2014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extended for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DSP journal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6800" y="14286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000" dirty="0" smtClean="0">
                <a:latin typeface="Arial" pitchFamily="34" charset="0"/>
                <a:cs typeface="Arial" pitchFamily="34" charset="0"/>
              </a:rPr>
              <a:t>CR architecture for shaping spectral leakage at baseband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4933890"/>
            <a:ext cx="457200" cy="457200"/>
            <a:chOff x="152400" y="5181600"/>
            <a:chExt cx="381000" cy="381000"/>
          </a:xfrm>
        </p:grpSpPr>
        <p:sp>
          <p:nvSpPr>
            <p:cNvPr id="24" name="Rounded Rectangle 23"/>
            <p:cNvSpPr/>
            <p:nvPr/>
          </p:nvSpPr>
          <p:spPr>
            <a:xfrm>
              <a:off x="152400" y="5181600"/>
              <a:ext cx="381000" cy="3810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6" descr="http://t2.gstatic.com/images?q=tbn:ANd9GcSSPZqFowHV7AlqjqzpVucv8b2YaTKgn7qE9kl8MNeWgsIiWJQPq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675" y="5219700"/>
              <a:ext cx="304800" cy="304800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/>
          <p:nvPr/>
        </p:nvGrpSpPr>
        <p:grpSpPr>
          <a:xfrm>
            <a:off x="457200" y="3581400"/>
            <a:ext cx="457200" cy="457200"/>
            <a:chOff x="838200" y="990600"/>
            <a:chExt cx="609600" cy="609600"/>
          </a:xfrm>
        </p:grpSpPr>
        <p:sp>
          <p:nvSpPr>
            <p:cNvPr id="27" name="Rounded Rectangle 26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29" name="Group 28"/>
          <p:cNvGrpSpPr/>
          <p:nvPr/>
        </p:nvGrpSpPr>
        <p:grpSpPr>
          <a:xfrm>
            <a:off x="457200" y="1371600"/>
            <a:ext cx="457200" cy="457200"/>
            <a:chOff x="838200" y="990600"/>
            <a:chExt cx="609600" cy="609600"/>
          </a:xfrm>
        </p:grpSpPr>
        <p:sp>
          <p:nvSpPr>
            <p:cNvPr id="30" name="Rounded Rectangle 29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sp>
        <p:nvSpPr>
          <p:cNvPr id="32" name="Rectangle 31"/>
          <p:cNvSpPr/>
          <p:nvPr/>
        </p:nvSpPr>
        <p:spPr>
          <a:xfrm>
            <a:off x="1066800" y="249549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000" dirty="0" smtClean="0">
                <a:latin typeface="Arial" pitchFamily="34" charset="0"/>
                <a:cs typeface="Arial" pitchFamily="34" charset="0"/>
              </a:rPr>
              <a:t>Meet stringent SEMs of 802.11p, 802.11af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57200" y="2438400"/>
            <a:ext cx="457200" cy="457200"/>
            <a:chOff x="838200" y="990600"/>
            <a:chExt cx="609600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40" name="Group 39"/>
          <p:cNvGrpSpPr/>
          <p:nvPr/>
        </p:nvGrpSpPr>
        <p:grpSpPr>
          <a:xfrm>
            <a:off x="152400" y="152400"/>
            <a:ext cx="457200" cy="457200"/>
            <a:chOff x="838200" y="990600"/>
            <a:chExt cx="609600" cy="609600"/>
          </a:xfrm>
        </p:grpSpPr>
        <p:sp>
          <p:nvSpPr>
            <p:cNvPr id="41" name="Rounded Rectangle 40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04801" y="25146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Research Contribution on</a:t>
            </a:r>
            <a:r>
              <a:rPr lang="en-US" sz="3600" b="1" i="1" dirty="0" smtClean="0"/>
              <a:t> </a:t>
            </a:r>
          </a:p>
          <a:p>
            <a:r>
              <a:rPr lang="en-US" sz="3600" b="1" i="1" dirty="0" smtClean="0"/>
              <a:t>		Architecture for Multi-Standard CRs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E08A08-B0FF-4920-A982-987BB89BC781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Architecture for Multi-Standard CRs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988B00-60FE-4C57-9B9D-62BC37041BDA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Techniques for Multi-Standard Cognitive Radios on FPGAs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2400" y="152400"/>
            <a:ext cx="457200" cy="457200"/>
            <a:chOff x="838200" y="1752600"/>
            <a:chExt cx="838200" cy="838200"/>
          </a:xfrm>
        </p:grpSpPr>
        <p:sp>
          <p:nvSpPr>
            <p:cNvPr id="13" name="Rounded Rectangle 12"/>
            <p:cNvSpPr/>
            <p:nvPr/>
          </p:nvSpPr>
          <p:spPr>
            <a:xfrm>
              <a:off x="838200" y="1752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https://encrypted-tbn3.google.com/images?q=tbn:ANd9GcR1kBw_Fy0wI96TD5oP7HapAKYipGkutRsCudrzWbOivnZB4-8bj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" y="1905000"/>
              <a:ext cx="533400" cy="565208"/>
            </a:xfrm>
            <a:prstGeom prst="rect">
              <a:avLst/>
            </a:prstGeom>
            <a:noFill/>
          </p:spPr>
        </p:pic>
      </p:grpSp>
      <p:grpSp>
        <p:nvGrpSpPr>
          <p:cNvPr id="15" name="Group 44"/>
          <p:cNvGrpSpPr/>
          <p:nvPr/>
        </p:nvGrpSpPr>
        <p:grpSpPr>
          <a:xfrm>
            <a:off x="609600" y="1519535"/>
            <a:ext cx="457200" cy="457200"/>
            <a:chOff x="111456" y="1357952"/>
            <a:chExt cx="726744" cy="699448"/>
          </a:xfrm>
        </p:grpSpPr>
        <p:sp>
          <p:nvSpPr>
            <p:cNvPr id="16" name="Rounded Rectangle 15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18" name="Rectangle 17"/>
          <p:cNvSpPr/>
          <p:nvPr/>
        </p:nvSpPr>
        <p:spPr>
          <a:xfrm>
            <a:off x="1143000" y="158109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000" dirty="0" smtClean="0">
                <a:latin typeface="Arial" pitchFamily="34" charset="0"/>
                <a:cs typeface="Arial" pitchFamily="34" charset="0"/>
              </a:rPr>
              <a:t>MSCR for the demand: higher bandwidth, efficient spectrum usage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44"/>
          <p:cNvGrpSpPr/>
          <p:nvPr/>
        </p:nvGrpSpPr>
        <p:grpSpPr>
          <a:xfrm>
            <a:off x="609600" y="2738735"/>
            <a:ext cx="457200" cy="457200"/>
            <a:chOff x="111456" y="1357952"/>
            <a:chExt cx="726744" cy="699448"/>
          </a:xfrm>
        </p:grpSpPr>
        <p:sp>
          <p:nvSpPr>
            <p:cNvPr id="20" name="Rounded Rectangle 19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  <p:sp>
        <p:nvSpPr>
          <p:cNvPr id="22" name="Rectangle 21"/>
          <p:cNvSpPr/>
          <p:nvPr/>
        </p:nvSpPr>
        <p:spPr>
          <a:xfrm>
            <a:off x="1143000" y="27432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000" dirty="0" smtClean="0">
                <a:latin typeface="Arial" pitchFamily="34" charset="0"/>
                <a:cs typeface="Arial" pitchFamily="34" charset="0"/>
              </a:rPr>
              <a:t>FPGAs: ideal platform for flexibility, performance, and efficiency.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3000" y="394329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The reconfiguration: fast to prevent suspending data processing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44"/>
          <p:cNvGrpSpPr/>
          <p:nvPr/>
        </p:nvGrpSpPr>
        <p:grpSpPr>
          <a:xfrm>
            <a:off x="609600" y="3886200"/>
            <a:ext cx="457200" cy="457200"/>
            <a:chOff x="111456" y="1357952"/>
            <a:chExt cx="726744" cy="699448"/>
          </a:xfrm>
        </p:grpSpPr>
        <p:sp>
          <p:nvSpPr>
            <p:cNvPr id="29" name="Rounded Rectangle 28"/>
            <p:cNvSpPr/>
            <p:nvPr/>
          </p:nvSpPr>
          <p:spPr>
            <a:xfrm>
              <a:off x="111456" y="1357952"/>
              <a:ext cx="726744" cy="699448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https://encrypted-tbn0.google.com/images?q=tbn:ANd9GcTiB729w8Ri-eKepmxPo3WaKu4yF9GLiuq_JJjWo7RLIPW65X6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008" y="1483056"/>
              <a:ext cx="610385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Architecture for Multi-Standard CRs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988B00-60FE-4C57-9B9D-62BC37041BDA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Techniques for Multi-Standard Cognitive Radios on FPGAs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2400" y="152400"/>
            <a:ext cx="457200" cy="457200"/>
            <a:chOff x="838200" y="4114800"/>
            <a:chExt cx="8382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838200" y="41148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6" descr="https://encrypted-tbn2.google.com/images?q=tbn:ANd9GcTHHSMS2_7cQwcjupIVc5pKCNs8XuaHoU-uvGMv5tjBFfYIniyU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3226" y="4253552"/>
              <a:ext cx="512814" cy="591236"/>
            </a:xfrm>
            <a:prstGeom prst="rect">
              <a:avLst/>
            </a:prstGeom>
            <a:noFill/>
          </p:spPr>
        </p:pic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962400"/>
            <a:ext cx="48006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769036"/>
            <a:ext cx="6400800" cy="304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76200" y="3962400"/>
            <a:ext cx="3866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SG" sz="2000" dirty="0" smtClean="0">
                <a:latin typeface="Arial" pitchFamily="34" charset="0"/>
                <a:cs typeface="Arial" pitchFamily="34" charset="0"/>
              </a:rPr>
              <a:t>Control plane and Data plane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" y="4953000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SG" sz="2000" dirty="0" smtClean="0">
                <a:latin typeface="Arial" pitchFamily="34" charset="0"/>
                <a:cs typeface="Arial" pitchFamily="34" charset="0"/>
              </a:rPr>
              <a:t>Stream processing.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" y="447669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SG" sz="2000" dirty="0" smtClean="0">
                <a:latin typeface="Arial" pitchFamily="34" charset="0"/>
                <a:cs typeface="Arial" pitchFamily="34" charset="0"/>
              </a:rPr>
              <a:t>Flexibility of switching baseband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5467290"/>
            <a:ext cx="358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SG" sz="2000" dirty="0" smtClean="0">
                <a:latin typeface="Arial" pitchFamily="34" charset="0"/>
                <a:cs typeface="Arial" pitchFamily="34" charset="0"/>
              </a:rPr>
              <a:t>FIFO is needed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Architecture for Multi-Standard CRs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988B00-60FE-4C57-9B9D-62BC37041BDA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12" name="Group 22"/>
          <p:cNvGrpSpPr/>
          <p:nvPr/>
        </p:nvGrpSpPr>
        <p:grpSpPr>
          <a:xfrm>
            <a:off x="152400" y="152400"/>
            <a:ext cx="457200" cy="457200"/>
            <a:chOff x="1066800" y="3657600"/>
            <a:chExt cx="838200" cy="838200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19200"/>
            <a:ext cx="4524375" cy="432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720755" y="838200"/>
            <a:ext cx="6365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 smtClean="0">
                <a:latin typeface="Arial" pitchFamily="34" charset="0"/>
                <a:cs typeface="Arial" pitchFamily="34" charset="0"/>
              </a:rPr>
              <a:t>Latency and Stalling for PR-Based Baseband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1921740"/>
            <a:ext cx="4114800" cy="112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876800" y="1600200"/>
            <a:ext cx="3477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Large monolithic PR module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9600" y="3581400"/>
            <a:ext cx="472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4899727" y="3200400"/>
            <a:ext cx="3177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Multiple finer PR modules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" y="5446693"/>
            <a:ext cx="480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 err="1" smtClean="0">
                <a:latin typeface="Arial" pitchFamily="34" charset="0"/>
                <a:cs typeface="Arial" pitchFamily="34" charset="0"/>
              </a:rPr>
              <a:t>Tc</a:t>
            </a:r>
            <a:r>
              <a:rPr lang="en-SG" sz="1400" dirty="0" smtClean="0">
                <a:latin typeface="Arial" pitchFamily="34" charset="0"/>
                <a:cs typeface="Arial" pitchFamily="34" charset="0"/>
              </a:rPr>
              <a:t> : Reconfiguration time </a:t>
            </a:r>
          </a:p>
          <a:p>
            <a:r>
              <a:rPr lang="en-SG" sz="1400" dirty="0" smtClean="0">
                <a:latin typeface="Arial" pitchFamily="34" charset="0"/>
                <a:cs typeface="Arial" pitchFamily="34" charset="0"/>
              </a:rPr>
              <a:t>Li  : Computation latency of the </a:t>
            </a:r>
            <a:r>
              <a:rPr lang="en-SG" sz="1400" dirty="0" err="1" smtClean="0">
                <a:latin typeface="Arial" pitchFamily="34" charset="0"/>
                <a:cs typeface="Arial" pitchFamily="34" charset="0"/>
              </a:rPr>
              <a:t>ith</a:t>
            </a:r>
            <a:r>
              <a:rPr lang="en-SG" sz="1400" dirty="0" smtClean="0">
                <a:latin typeface="Arial" pitchFamily="34" charset="0"/>
                <a:cs typeface="Arial" pitchFamily="34" charset="0"/>
              </a:rPr>
              <a:t> module</a:t>
            </a:r>
          </a:p>
          <a:p>
            <a:r>
              <a:rPr lang="en-SG" sz="1400" dirty="0" smtClean="0">
                <a:latin typeface="Arial" pitchFamily="34" charset="0"/>
                <a:cs typeface="Arial" pitchFamily="34" charset="0"/>
              </a:rPr>
              <a:t>Ts : Stalling time. Subsequence module is busy</a:t>
            </a:r>
          </a:p>
          <a:p>
            <a:r>
              <a:rPr lang="en-SG" sz="1400" dirty="0" smtClean="0">
                <a:latin typeface="Arial" pitchFamily="34" charset="0"/>
                <a:cs typeface="Arial" pitchFamily="34" charset="0"/>
              </a:rPr>
              <a:t>Td: Delay time. Subsequence module have to wait for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Architecture for Multi-Standard CRs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988B00-60FE-4C57-9B9D-62BC37041BDA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371600"/>
            <a:ext cx="4419599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20755" y="838200"/>
            <a:ext cx="6808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 smtClean="0">
                <a:latin typeface="Arial" pitchFamily="34" charset="0"/>
                <a:cs typeface="Arial" pitchFamily="34" charset="0"/>
              </a:rPr>
              <a:t>Analysing the Proposed OFDM MSCR Approach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352800"/>
            <a:ext cx="4724400" cy="29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2999" y="3714750"/>
            <a:ext cx="4038601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Group 22"/>
          <p:cNvGrpSpPr/>
          <p:nvPr/>
        </p:nvGrpSpPr>
        <p:grpSpPr>
          <a:xfrm>
            <a:off x="152400" y="152400"/>
            <a:ext cx="457200" cy="457200"/>
            <a:chOff x="1066800" y="3657600"/>
            <a:chExt cx="838200" cy="838200"/>
          </a:xfrm>
        </p:grpSpPr>
        <p:sp>
          <p:nvSpPr>
            <p:cNvPr id="17" name="Rounded Rectangle 16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sp>
        <p:nvSpPr>
          <p:cNvPr id="19" name="Rectangle 18"/>
          <p:cNvSpPr/>
          <p:nvPr/>
        </p:nvSpPr>
        <p:spPr>
          <a:xfrm>
            <a:off x="4953000" y="1524000"/>
            <a:ext cx="419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i="1" dirty="0" smtClean="0">
                <a:latin typeface="Arial" pitchFamily="34" charset="0"/>
                <a:cs typeface="Arial" pitchFamily="34" charset="0"/>
              </a:rPr>
              <a:t>Mon, </a:t>
            </a:r>
            <a:r>
              <a:rPr lang="en-SG" sz="2000" b="1" i="1" dirty="0" err="1" smtClean="0">
                <a:latin typeface="Arial" pitchFamily="34" charset="0"/>
                <a:cs typeface="Arial" pitchFamily="34" charset="0"/>
              </a:rPr>
              <a:t>Mul</a:t>
            </a:r>
            <a:r>
              <a:rPr lang="en-SG" sz="2000" b="1" i="1" dirty="0" smtClean="0">
                <a:latin typeface="Arial" pitchFamily="34" charset="0"/>
                <a:cs typeface="Arial" pitchFamily="34" charset="0"/>
              </a:rPr>
              <a:t>, Pro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denote monolithic PR, Multiple PR, Proposed method 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53000" y="2286000"/>
            <a:ext cx="388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SG" sz="2000" baseline="-25000" dirty="0" err="1" smtClean="0">
                <a:latin typeface="Arial" pitchFamily="34" charset="0"/>
                <a:cs typeface="Arial" pitchFamily="34" charset="0"/>
              </a:rPr>
              <a:t>sn</a:t>
            </a:r>
            <a:r>
              <a:rPr lang="en-SG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: Stalling time of   </a:t>
            </a:r>
            <a:r>
              <a:rPr lang="en-SG" sz="2000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en-SG" sz="2000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 module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3000" y="2819400"/>
            <a:ext cx="419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22288" algn="l"/>
              </a:tabLst>
            </a:pPr>
            <a:r>
              <a:rPr lang="en-SG" sz="2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SG" sz="2000" baseline="-25000" dirty="0" err="1" smtClean="0">
                <a:latin typeface="Arial" pitchFamily="34" charset="0"/>
                <a:cs typeface="Arial" pitchFamily="34" charset="0"/>
              </a:rPr>
              <a:t>sR</a:t>
            </a:r>
            <a:r>
              <a:rPr lang="en-SG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: Stalling time of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monolithic 	receiver</a:t>
            </a:r>
            <a:endParaRPr lang="en-SG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Architecture for Multi-Standard CRs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988B00-60FE-4C57-9B9D-62BC37041BDA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0755" y="838200"/>
            <a:ext cx="280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 smtClean="0">
                <a:latin typeface="Arial" pitchFamily="34" charset="0"/>
                <a:cs typeface="Arial" pitchFamily="34" charset="0"/>
              </a:rPr>
              <a:t>System Verification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152400" y="152400"/>
            <a:ext cx="457200" cy="457200"/>
            <a:chOff x="1066800" y="3657600"/>
            <a:chExt cx="838200" cy="838200"/>
          </a:xfrm>
        </p:grpSpPr>
        <p:sp>
          <p:nvSpPr>
            <p:cNvPr id="17" name="Rounded Rectangle 16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087564"/>
            <a:ext cx="3581400" cy="324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685800"/>
            <a:ext cx="3810000" cy="430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953000"/>
            <a:ext cx="3810000" cy="147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90600" y="1195848"/>
            <a:ext cx="3352800" cy="185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b="1" i="1" dirty="0" smtClean="0"/>
              <a:t>Architecture for Multi-Standard CRs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988B00-60FE-4C57-9B9D-62BC37041BDA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52400" y="152400"/>
            <a:ext cx="457200" cy="457200"/>
            <a:chOff x="838200" y="990600"/>
            <a:chExt cx="609600" cy="609600"/>
          </a:xfrm>
        </p:grpSpPr>
        <p:sp>
          <p:nvSpPr>
            <p:cNvPr id="15" name="Rounded Rectangle 14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sp>
        <p:nvSpPr>
          <p:cNvPr id="14" name="Rectangle 13"/>
          <p:cNvSpPr/>
          <p:nvPr/>
        </p:nvSpPr>
        <p:spPr>
          <a:xfrm>
            <a:off x="1066800" y="48768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Presented at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FPL 2014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prepared for </a:t>
            </a:r>
            <a:r>
              <a:rPr lang="en-SG" sz="2000" i="1" dirty="0" smtClean="0">
                <a:latin typeface="Arial" pitchFamily="34" charset="0"/>
                <a:cs typeface="Arial" pitchFamily="34" charset="0"/>
              </a:rPr>
              <a:t>ACM Transactions on Embedded Computing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Systems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800" y="2416314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000" dirty="0" smtClean="0">
                <a:latin typeface="Arial" pitchFamily="34" charset="0"/>
                <a:cs typeface="Arial" pitchFamily="34" charset="0"/>
              </a:rPr>
              <a:t>Mixing parameterisation and PR =&gt; more efficient in terms of time, and buffering requirements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57200" y="4933890"/>
            <a:ext cx="457200" cy="457200"/>
            <a:chOff x="152400" y="5181600"/>
            <a:chExt cx="381000" cy="381000"/>
          </a:xfrm>
        </p:grpSpPr>
        <p:sp>
          <p:nvSpPr>
            <p:cNvPr id="19" name="Rounded Rectangle 18"/>
            <p:cNvSpPr/>
            <p:nvPr/>
          </p:nvSpPr>
          <p:spPr>
            <a:xfrm>
              <a:off x="152400" y="5181600"/>
              <a:ext cx="381000" cy="3810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6" descr="http://t2.gstatic.com/images?q=tbn:ANd9GcSSPZqFowHV7AlqjqzpVucv8b2YaTKgn7qE9kl8MNeWgsIiWJQPq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3675" y="5219700"/>
              <a:ext cx="304800" cy="304800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>
            <a:off x="457200" y="2511624"/>
            <a:ext cx="457200" cy="457200"/>
            <a:chOff x="838200" y="990600"/>
            <a:chExt cx="609600" cy="609600"/>
          </a:xfrm>
        </p:grpSpPr>
        <p:sp>
          <p:nvSpPr>
            <p:cNvPr id="22" name="Rounded Rectangle 21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sp>
        <p:nvSpPr>
          <p:cNvPr id="27" name="Rectangle 26"/>
          <p:cNvSpPr/>
          <p:nvPr/>
        </p:nvSpPr>
        <p:spPr>
          <a:xfrm>
            <a:off x="1066800" y="150489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000" dirty="0" smtClean="0">
                <a:latin typeface="Arial" pitchFamily="34" charset="0"/>
                <a:cs typeface="Arial" pitchFamily="34" charset="0"/>
              </a:rPr>
              <a:t>An efficient FPGA-based architecture for MSCRs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1447800"/>
            <a:ext cx="457200" cy="457200"/>
            <a:chOff x="838200" y="990600"/>
            <a:chExt cx="609600" cy="609600"/>
          </a:xfrm>
        </p:grpSpPr>
        <p:sp>
          <p:nvSpPr>
            <p:cNvPr id="29" name="Rounded Rectangle 28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sp>
        <p:nvSpPr>
          <p:cNvPr id="31" name="Rectangle 30"/>
          <p:cNvSpPr/>
          <p:nvPr/>
        </p:nvSpPr>
        <p:spPr>
          <a:xfrm>
            <a:off x="1066800" y="36576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000" dirty="0" smtClean="0">
                <a:latin typeface="Arial" pitchFamily="34" charset="0"/>
                <a:cs typeface="Arial" pitchFamily="34" charset="0"/>
              </a:rPr>
              <a:t>Overall halting time is reduced by more than half;</a:t>
            </a:r>
          </a:p>
          <a:p>
            <a:pPr algn="just"/>
            <a:r>
              <a:rPr lang="en-SG" sz="2000" dirty="0" smtClean="0">
                <a:latin typeface="Arial" pitchFamily="34" charset="0"/>
                <a:cs typeface="Arial" pitchFamily="34" charset="0"/>
              </a:rPr>
              <a:t>FIFO requirement of the proposed method is decreased to 25 % 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" y="3755886"/>
            <a:ext cx="457200" cy="457200"/>
            <a:chOff x="838200" y="990600"/>
            <a:chExt cx="609600" cy="609600"/>
          </a:xfrm>
        </p:grpSpPr>
        <p:sp>
          <p:nvSpPr>
            <p:cNvPr id="33" name="Rounded Rectangle 32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Research Introduction</a:t>
            </a:r>
            <a:endParaRPr lang="en-US" sz="4000" b="1" i="1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C39230-FDE6-4D86-B76B-332840066E7D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3733800" y="1143000"/>
            <a:ext cx="2057400" cy="914400"/>
          </a:xfrm>
          <a:prstGeom prst="cloud">
            <a:avLst/>
          </a:prstGeom>
          <a:solidFill>
            <a:srgbClr val="13B5AD"/>
          </a:solidFill>
          <a:ln>
            <a:solidFill>
              <a:srgbClr val="13B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Low power system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2209800" y="4114800"/>
            <a:ext cx="2057400" cy="914400"/>
          </a:xfrm>
          <a:prstGeom prst="cloud">
            <a:avLst/>
          </a:prstGeom>
          <a:solidFill>
            <a:srgbClr val="13B5AD"/>
          </a:solidFill>
          <a:ln>
            <a:solidFill>
              <a:srgbClr val="13B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Adaptation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5715000" y="3505200"/>
            <a:ext cx="2057400" cy="990600"/>
          </a:xfrm>
          <a:prstGeom prst="cloud">
            <a:avLst/>
          </a:prstGeom>
          <a:solidFill>
            <a:srgbClr val="13B5AD"/>
          </a:solidFill>
          <a:ln>
            <a:solidFill>
              <a:srgbClr val="13B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Efficient Spectrum Usage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" name="Explosion 1 24"/>
          <p:cNvSpPr/>
          <p:nvPr/>
        </p:nvSpPr>
        <p:spPr>
          <a:xfrm>
            <a:off x="2590800" y="1371600"/>
            <a:ext cx="4191000" cy="3581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52800" y="2438400"/>
            <a:ext cx="259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Multi-Standard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Cognitive Radios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(MSCR)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" y="1447800"/>
            <a:ext cx="24384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WiFi</a:t>
            </a:r>
            <a:r>
              <a:rPr lang="en-US" sz="3200" dirty="0" smtClean="0"/>
              <a:t>(802.11)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1853625"/>
            <a:ext cx="28194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WiMax</a:t>
            </a:r>
            <a:r>
              <a:rPr lang="en-US" sz="3200" dirty="0" smtClean="0"/>
              <a:t>(802.16)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52600" y="3352800"/>
            <a:ext cx="10668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LTE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4572000"/>
            <a:ext cx="28956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WRAN(802.22)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pSp>
        <p:nvGrpSpPr>
          <p:cNvPr id="3" name="Group 21"/>
          <p:cNvGrpSpPr/>
          <p:nvPr/>
        </p:nvGrpSpPr>
        <p:grpSpPr>
          <a:xfrm>
            <a:off x="1066800" y="1295400"/>
            <a:ext cx="838200" cy="838200"/>
            <a:chOff x="838200" y="1752600"/>
            <a:chExt cx="838200" cy="838200"/>
          </a:xfrm>
        </p:grpSpPr>
        <p:sp>
          <p:nvSpPr>
            <p:cNvPr id="10" name="Rounded Rectangle 9"/>
            <p:cNvSpPr/>
            <p:nvPr/>
          </p:nvSpPr>
          <p:spPr>
            <a:xfrm>
              <a:off x="838200" y="1752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866" name="Picture 2" descr="https://encrypted-tbn3.google.com/images?q=tbn:ANd9GcR1kBw_Fy0wI96TD5oP7HapAKYipGkutRsCudrzWbOivnZB4-8bj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1905000"/>
              <a:ext cx="533400" cy="565208"/>
            </a:xfrm>
            <a:prstGeom prst="rect">
              <a:avLst/>
            </a:prstGeom>
            <a:noFill/>
          </p:spPr>
        </p:pic>
      </p:grpSp>
      <p:sp>
        <p:nvSpPr>
          <p:cNvPr id="8" name="Rectangle 7"/>
          <p:cNvSpPr/>
          <p:nvPr/>
        </p:nvSpPr>
        <p:spPr>
          <a:xfrm>
            <a:off x="1981200" y="1371600"/>
            <a:ext cx="4313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Research Introduction</a:t>
            </a:r>
          </a:p>
        </p:txBody>
      </p:sp>
      <p:grpSp>
        <p:nvGrpSpPr>
          <p:cNvPr id="7" name="Group 25"/>
          <p:cNvGrpSpPr/>
          <p:nvPr/>
        </p:nvGrpSpPr>
        <p:grpSpPr>
          <a:xfrm>
            <a:off x="1066800" y="2438400"/>
            <a:ext cx="838200" cy="838200"/>
            <a:chOff x="838200" y="2895600"/>
            <a:chExt cx="838200" cy="838200"/>
          </a:xfrm>
        </p:grpSpPr>
        <p:sp>
          <p:nvSpPr>
            <p:cNvPr id="13" name="Rounded Rectangle 12"/>
            <p:cNvSpPr/>
            <p:nvPr/>
          </p:nvSpPr>
          <p:spPr>
            <a:xfrm>
              <a:off x="838200" y="2895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868" name="Picture 4" descr="https://encrypted-tbn3.google.com/images?q=tbn:ANd9GcQM7xcapN10LWKmfipFC6EBE3dJl7SMnjq580D2NUZOwLmc2t3TH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55345" y="3053688"/>
              <a:ext cx="595951" cy="533400"/>
            </a:xfrm>
            <a:prstGeom prst="rect">
              <a:avLst/>
            </a:prstGeom>
            <a:noFill/>
          </p:spPr>
        </p:pic>
      </p:grpSp>
      <p:sp>
        <p:nvSpPr>
          <p:cNvPr id="14" name="Rectangle 13"/>
          <p:cNvSpPr/>
          <p:nvPr/>
        </p:nvSpPr>
        <p:spPr>
          <a:xfrm>
            <a:off x="1981200" y="2514600"/>
            <a:ext cx="4333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Background Literature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81200" y="3733800"/>
            <a:ext cx="4541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Research Contributions</a:t>
            </a:r>
          </a:p>
        </p:txBody>
      </p:sp>
      <p:grpSp>
        <p:nvGrpSpPr>
          <p:cNvPr id="9" name="Group 24"/>
          <p:cNvGrpSpPr/>
          <p:nvPr/>
        </p:nvGrpSpPr>
        <p:grpSpPr>
          <a:xfrm>
            <a:off x="1066800" y="4876800"/>
            <a:ext cx="838200" cy="838200"/>
            <a:chOff x="838200" y="5181600"/>
            <a:chExt cx="838200" cy="838200"/>
          </a:xfrm>
        </p:grpSpPr>
        <p:sp>
          <p:nvSpPr>
            <p:cNvPr id="19" name="Rounded Rectangle 18"/>
            <p:cNvSpPr/>
            <p:nvPr/>
          </p:nvSpPr>
          <p:spPr>
            <a:xfrm>
              <a:off x="838200" y="5181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872" name="Picture 8" descr="https://encrypted-tbn2.google.com/images?q=tbn:ANd9GcQY_2s48ogJnrrET6SF4ZiZ7T8CoTdwK5Oh5q7Ed2lyIQhNBvvZ_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55344" y="5306704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20" name="Rectangle 19"/>
          <p:cNvSpPr/>
          <p:nvPr/>
        </p:nvSpPr>
        <p:spPr>
          <a:xfrm>
            <a:off x="1981200" y="4916269"/>
            <a:ext cx="57364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/>
              <a:t>Conclusions and Future Work</a:t>
            </a:r>
            <a:endParaRPr lang="en-US" sz="3600" b="1" i="1" dirty="0"/>
          </a:p>
        </p:txBody>
      </p:sp>
      <p:grpSp>
        <p:nvGrpSpPr>
          <p:cNvPr id="11" name="Group 22"/>
          <p:cNvGrpSpPr/>
          <p:nvPr/>
        </p:nvGrpSpPr>
        <p:grpSpPr>
          <a:xfrm>
            <a:off x="1066800" y="3657600"/>
            <a:ext cx="838200" cy="838200"/>
            <a:chOff x="1066800" y="3657600"/>
            <a:chExt cx="838200" cy="838200"/>
          </a:xfrm>
        </p:grpSpPr>
        <p:sp>
          <p:nvSpPr>
            <p:cNvPr id="16" name="Rounded Rectangle 15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938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sp>
        <p:nvSpPr>
          <p:cNvPr id="24" name="Date Placeholder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E49CE6-69F9-4F69-BB89-F03565650C3D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Conclusion</a:t>
            </a:r>
            <a:endParaRPr lang="en-US" b="1" i="1" dirty="0"/>
          </a:p>
        </p:txBody>
      </p:sp>
      <p:sp>
        <p:nvSpPr>
          <p:cNvPr id="8" name="Rectangle 7"/>
          <p:cNvSpPr/>
          <p:nvPr/>
        </p:nvSpPr>
        <p:spPr>
          <a:xfrm>
            <a:off x="1143000" y="13716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Low power, Robust, Efficient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Synchronisation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325749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 OFDM Spectrum Shaping based on CR Architecture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4338935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Multi-Standard Cognitive Radio Design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E1C6C70-C72E-4D1A-AA17-BC818558041D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33" name="Group 11"/>
          <p:cNvGrpSpPr/>
          <p:nvPr/>
        </p:nvGrpSpPr>
        <p:grpSpPr>
          <a:xfrm>
            <a:off x="152400" y="152400"/>
            <a:ext cx="457200" cy="457200"/>
            <a:chOff x="838200" y="990600"/>
            <a:chExt cx="609600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36" name="Group 11"/>
          <p:cNvGrpSpPr/>
          <p:nvPr/>
        </p:nvGrpSpPr>
        <p:grpSpPr>
          <a:xfrm>
            <a:off x="533400" y="1371600"/>
            <a:ext cx="457200" cy="457200"/>
            <a:chOff x="838200" y="990600"/>
            <a:chExt cx="609600" cy="609600"/>
          </a:xfrm>
        </p:grpSpPr>
        <p:sp>
          <p:nvSpPr>
            <p:cNvPr id="37" name="Rounded Rectangle 36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39" name="Group 11"/>
          <p:cNvGrpSpPr/>
          <p:nvPr/>
        </p:nvGrpSpPr>
        <p:grpSpPr>
          <a:xfrm>
            <a:off x="533400" y="3276600"/>
            <a:ext cx="457200" cy="457200"/>
            <a:chOff x="838200" y="990600"/>
            <a:chExt cx="609600" cy="609600"/>
          </a:xfrm>
        </p:grpSpPr>
        <p:sp>
          <p:nvSpPr>
            <p:cNvPr id="40" name="Rounded Rectangle 39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42" name="Group 11"/>
          <p:cNvGrpSpPr/>
          <p:nvPr/>
        </p:nvGrpSpPr>
        <p:grpSpPr>
          <a:xfrm>
            <a:off x="533400" y="4338935"/>
            <a:ext cx="457200" cy="457200"/>
            <a:chOff x="838200" y="990600"/>
            <a:chExt cx="609600" cy="609600"/>
          </a:xfrm>
        </p:grpSpPr>
        <p:sp>
          <p:nvSpPr>
            <p:cNvPr id="43" name="Rounded Rectangle 42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grpSp>
        <p:nvGrpSpPr>
          <p:cNvPr id="45" name="Group 11"/>
          <p:cNvGrpSpPr/>
          <p:nvPr/>
        </p:nvGrpSpPr>
        <p:grpSpPr>
          <a:xfrm>
            <a:off x="533400" y="2281535"/>
            <a:ext cx="457200" cy="457200"/>
            <a:chOff x="838200" y="990600"/>
            <a:chExt cx="609600" cy="609600"/>
          </a:xfrm>
        </p:grpSpPr>
        <p:sp>
          <p:nvSpPr>
            <p:cNvPr id="46" name="Rounded Rectangle 45"/>
            <p:cNvSpPr/>
            <p:nvPr/>
          </p:nvSpPr>
          <p:spPr>
            <a:xfrm>
              <a:off x="838200" y="990600"/>
              <a:ext cx="609600" cy="6096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" descr="http://t1.gstatic.com/images?q=tbn:ANd9GcS4S5APMXda-jyCcHPFZV4itB0vXfgN48sR0DXv26QESCGtx2Kp6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800" y="1104900"/>
              <a:ext cx="409092" cy="381000"/>
            </a:xfrm>
            <a:prstGeom prst="rect">
              <a:avLst/>
            </a:prstGeom>
            <a:noFill/>
          </p:spPr>
        </p:pic>
      </p:grpSp>
      <p:sp>
        <p:nvSpPr>
          <p:cNvPr id="48" name="Rectangle 47"/>
          <p:cNvSpPr/>
          <p:nvPr/>
        </p:nvSpPr>
        <p:spPr>
          <a:xfrm>
            <a:off x="1066800" y="2281535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 An Architecture for IFO Estimation to Enhance Sync.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Future Direction</a:t>
            </a:r>
            <a:endParaRPr lang="en-US" b="1" i="1" dirty="0"/>
          </a:p>
        </p:txBody>
      </p:sp>
      <p:sp>
        <p:nvSpPr>
          <p:cNvPr id="8" name="Rectangle 7"/>
          <p:cNvSpPr/>
          <p:nvPr/>
        </p:nvSpPr>
        <p:spPr>
          <a:xfrm>
            <a:off x="838200" y="1367135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smtClean="0">
                <a:latin typeface="Arial" pitchFamily="34" charset="0"/>
                <a:cs typeface="Arial" pitchFamily="34" charset="0"/>
              </a:rPr>
              <a:t>Increase Spectrum Efficiency with Shaping for NC-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OFDM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2098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dirty="0" smtClean="0">
                <a:latin typeface="Arial" pitchFamily="34" charset="0"/>
                <a:cs typeface="Arial" pitchFamily="34" charset="0"/>
              </a:rPr>
              <a:t>Efficiently Adaptive Shaping Spectral Leakage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9718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Standardised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Software Interface for Multi-Standard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Radio Platform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493389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smtClean="0">
                <a:latin typeface="Arial" pitchFamily="34" charset="0"/>
                <a:cs typeface="Arial" pitchFamily="34" charset="0"/>
              </a:rPr>
              <a:t>Higher Layer Knowledge to Minimise </a:t>
            </a:r>
            <a:r>
              <a:rPr lang="en-SG" sz="2400" dirty="0" err="1" smtClean="0">
                <a:latin typeface="Arial" pitchFamily="34" charset="0"/>
                <a:cs typeface="Arial" pitchFamily="34" charset="0"/>
              </a:rPr>
              <a:t>Reconfig</a:t>
            </a:r>
            <a:r>
              <a:rPr lang="en-SG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Time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" y="40386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Alternative Multi-Carrier Modulations Techniques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E1C6C70-C72E-4D1A-AA17-BC818558041D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grpSp>
        <p:nvGrpSpPr>
          <p:cNvPr id="34" name="Group 24"/>
          <p:cNvGrpSpPr/>
          <p:nvPr/>
        </p:nvGrpSpPr>
        <p:grpSpPr>
          <a:xfrm>
            <a:off x="152400" y="152400"/>
            <a:ext cx="457200" cy="457200"/>
            <a:chOff x="838200" y="5181600"/>
            <a:chExt cx="838200" cy="838200"/>
          </a:xfrm>
        </p:grpSpPr>
        <p:sp>
          <p:nvSpPr>
            <p:cNvPr id="35" name="Rounded Rectangle 34"/>
            <p:cNvSpPr/>
            <p:nvPr/>
          </p:nvSpPr>
          <p:spPr>
            <a:xfrm>
              <a:off x="838200" y="5181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8" descr="https://encrypted-tbn2.google.com/images?q=tbn:ANd9GcQY_2s48ogJnrrET6SF4ZiZ7T8CoTdwK5Oh5q7Ed2lyIQhNBvvZ_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5344" y="5306704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37" name="Group 24"/>
          <p:cNvGrpSpPr/>
          <p:nvPr/>
        </p:nvGrpSpPr>
        <p:grpSpPr>
          <a:xfrm>
            <a:off x="381000" y="1371600"/>
            <a:ext cx="457200" cy="457200"/>
            <a:chOff x="838200" y="5181600"/>
            <a:chExt cx="838200" cy="838200"/>
          </a:xfrm>
        </p:grpSpPr>
        <p:sp>
          <p:nvSpPr>
            <p:cNvPr id="38" name="Rounded Rectangle 37"/>
            <p:cNvSpPr/>
            <p:nvPr/>
          </p:nvSpPr>
          <p:spPr>
            <a:xfrm>
              <a:off x="838200" y="5181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8" descr="https://encrypted-tbn2.google.com/images?q=tbn:ANd9GcQY_2s48ogJnrrET6SF4ZiZ7T8CoTdwK5Oh5q7Ed2lyIQhNBvvZ_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5344" y="5306704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40" name="Group 24"/>
          <p:cNvGrpSpPr/>
          <p:nvPr/>
        </p:nvGrpSpPr>
        <p:grpSpPr>
          <a:xfrm>
            <a:off x="381000" y="2209800"/>
            <a:ext cx="457200" cy="457200"/>
            <a:chOff x="838200" y="5181600"/>
            <a:chExt cx="838200" cy="838200"/>
          </a:xfrm>
        </p:grpSpPr>
        <p:sp>
          <p:nvSpPr>
            <p:cNvPr id="41" name="Rounded Rectangle 40"/>
            <p:cNvSpPr/>
            <p:nvPr/>
          </p:nvSpPr>
          <p:spPr>
            <a:xfrm>
              <a:off x="838200" y="5181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8" descr="https://encrypted-tbn2.google.com/images?q=tbn:ANd9GcQY_2s48ogJnrrET6SF4ZiZ7T8CoTdwK5Oh5q7Ed2lyIQhNBvvZ_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5344" y="5306704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43" name="Group 24"/>
          <p:cNvGrpSpPr/>
          <p:nvPr/>
        </p:nvGrpSpPr>
        <p:grpSpPr>
          <a:xfrm>
            <a:off x="381000" y="3124200"/>
            <a:ext cx="457200" cy="457200"/>
            <a:chOff x="838200" y="5181600"/>
            <a:chExt cx="838200" cy="838200"/>
          </a:xfrm>
        </p:grpSpPr>
        <p:sp>
          <p:nvSpPr>
            <p:cNvPr id="44" name="Rounded Rectangle 43"/>
            <p:cNvSpPr/>
            <p:nvPr/>
          </p:nvSpPr>
          <p:spPr>
            <a:xfrm>
              <a:off x="838200" y="5181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8" descr="https://encrypted-tbn2.google.com/images?q=tbn:ANd9GcQY_2s48ogJnrrET6SF4ZiZ7T8CoTdwK5Oh5q7Ed2lyIQhNBvvZ_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5344" y="5306704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48" name="Group 24"/>
          <p:cNvGrpSpPr/>
          <p:nvPr/>
        </p:nvGrpSpPr>
        <p:grpSpPr>
          <a:xfrm>
            <a:off x="381000" y="4038600"/>
            <a:ext cx="457200" cy="457200"/>
            <a:chOff x="838200" y="5181600"/>
            <a:chExt cx="838200" cy="838200"/>
          </a:xfrm>
        </p:grpSpPr>
        <p:sp>
          <p:nvSpPr>
            <p:cNvPr id="49" name="Rounded Rectangle 48"/>
            <p:cNvSpPr/>
            <p:nvPr/>
          </p:nvSpPr>
          <p:spPr>
            <a:xfrm>
              <a:off x="838200" y="5181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https://encrypted-tbn2.google.com/images?q=tbn:ANd9GcQY_2s48ogJnrrET6SF4ZiZ7T8CoTdwK5Oh5q7Ed2lyIQhNBvvZ_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5344" y="5306704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51" name="Group 24"/>
          <p:cNvGrpSpPr/>
          <p:nvPr/>
        </p:nvGrpSpPr>
        <p:grpSpPr>
          <a:xfrm>
            <a:off x="381000" y="4876800"/>
            <a:ext cx="457200" cy="457200"/>
            <a:chOff x="838200" y="5181600"/>
            <a:chExt cx="838200" cy="838200"/>
          </a:xfrm>
        </p:grpSpPr>
        <p:sp>
          <p:nvSpPr>
            <p:cNvPr id="52" name="Rounded Rectangle 51"/>
            <p:cNvSpPr/>
            <p:nvPr/>
          </p:nvSpPr>
          <p:spPr>
            <a:xfrm>
              <a:off x="838200" y="5181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8" descr="https://encrypted-tbn2.google.com/images?q=tbn:ANd9GcQY_2s48ogJnrrET6SF4ZiZ7T8CoTdwK5Oh5q7Ed2lyIQhNBvvZ_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5344" y="5306704"/>
              <a:ext cx="609600" cy="609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19200" y="22286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THANK YOU!</a:t>
            </a:r>
            <a:endParaRPr lang="en-US" sz="7200" dirty="0">
              <a:solidFill>
                <a:srgbClr val="0070C0"/>
              </a:solidFill>
            </a:endParaRPr>
          </a:p>
        </p:txBody>
      </p:sp>
      <p:pic>
        <p:nvPicPr>
          <p:cNvPr id="1028" name="Picture 4" descr="http://t3.gstatic.com/images?q=tbn:ANd9GcQp_EqRZpMHY4D6KtCzjvKusAp5a1SwB05pd_bAAz7ba6D92sLYN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1905000" cy="1981200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61482B-3E9E-4B12-AED2-8B590268C553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Research Introduction</a:t>
            </a:r>
            <a:endParaRPr lang="en-US" sz="4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934862"/>
            <a:ext cx="5943600" cy="41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52400" y="6123801"/>
            <a:ext cx="891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Source: </a:t>
            </a:r>
            <a:r>
              <a:rPr lang="en-US" sz="1200" i="1" dirty="0" err="1" smtClean="0"/>
              <a:t>Mahmoud</a:t>
            </a:r>
            <a:r>
              <a:rPr lang="en-US" sz="1200" i="1" dirty="0" smtClean="0"/>
              <a:t> et. al., OFDM for Cognitive Radio: Merits and Challenges, IEEE Wireless Communication, </a:t>
            </a:r>
            <a:r>
              <a:rPr lang="en-US" sz="1200" dirty="0" smtClean="0"/>
              <a:t>vol.16, no.2, pp.6-15, April 2009.</a:t>
            </a:r>
            <a:r>
              <a:rPr lang="en-US" sz="1200" i="1" dirty="0" smtClean="0"/>
              <a:t>  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1295400" y="11430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  <a:tabLst>
                <a:tab pos="231775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Our research focuses on low power physical layer for Multi-Standard CRs for high performance and flexibility.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1905000"/>
            <a:ext cx="17526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PHYSICAL LAYER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AF826B-8771-406F-8B00-87EF8E158D38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33400"/>
          </a:xfrm>
        </p:spPr>
        <p:txBody>
          <a:bodyPr>
            <a:normAutofit/>
          </a:bodyPr>
          <a:lstStyle/>
          <a:p>
            <a:pPr marL="341313" indent="-341313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Research Objective: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Research Introduction</a:t>
            </a:r>
            <a:endParaRPr lang="en-US" sz="4000" b="1" i="1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AF826B-8771-406F-8B00-87EF8E158D38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33400"/>
          </a:xfrm>
        </p:spPr>
        <p:txBody>
          <a:bodyPr>
            <a:normAutofit/>
          </a:bodyPr>
          <a:lstStyle/>
          <a:p>
            <a:pPr marL="341313" indent="-341313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Research Objectives: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33600" y="1828800"/>
            <a:ext cx="6629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 algn="just"/>
            <a:r>
              <a:rPr lang="en-US" sz="2600" dirty="0" smtClean="0">
                <a:latin typeface="Arial" pitchFamily="34" charset="0"/>
                <a:cs typeface="Arial" pitchFamily="34" charset="0"/>
              </a:rPr>
              <a:t>Enhanced OFDM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Synchronisation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3600" y="2864822"/>
            <a:ext cx="6934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 algn="just"/>
            <a:r>
              <a:rPr lang="en-US" sz="2600" dirty="0" smtClean="0">
                <a:latin typeface="Arial" pitchFamily="34" charset="0"/>
                <a:cs typeface="Arial" pitchFamily="34" charset="0"/>
              </a:rPr>
              <a:t>Dynamic Spectral Leakage Filtering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33600" y="3927157"/>
            <a:ext cx="6858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latin typeface="Arial" pitchFamily="34" charset="0"/>
                <a:cs typeface="Arial" pitchFamily="34" charset="0"/>
              </a:rPr>
              <a:t>Architecture for Standard Agility and Reduced Configuration Time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457200" cy="457200"/>
            <a:chOff x="1066800" y="3657600"/>
            <a:chExt cx="838200" cy="838200"/>
          </a:xfrm>
        </p:grpSpPr>
        <p:sp>
          <p:nvSpPr>
            <p:cNvPr id="24" name="Rounded Rectangle 23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/>
          <p:nvPr/>
        </p:nvGrpSpPr>
        <p:grpSpPr>
          <a:xfrm>
            <a:off x="1600200" y="2864822"/>
            <a:ext cx="457200" cy="457200"/>
            <a:chOff x="1066800" y="3657600"/>
            <a:chExt cx="838200" cy="838200"/>
          </a:xfrm>
        </p:grpSpPr>
        <p:sp>
          <p:nvSpPr>
            <p:cNvPr id="27" name="Rounded Rectangle 26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  <p:grpSp>
        <p:nvGrpSpPr>
          <p:cNvPr id="29" name="Group 28"/>
          <p:cNvGrpSpPr/>
          <p:nvPr/>
        </p:nvGrpSpPr>
        <p:grpSpPr>
          <a:xfrm>
            <a:off x="1600200" y="3927157"/>
            <a:ext cx="457200" cy="457200"/>
            <a:chOff x="1066800" y="3657600"/>
            <a:chExt cx="838200" cy="838200"/>
          </a:xfrm>
        </p:grpSpPr>
        <p:sp>
          <p:nvSpPr>
            <p:cNvPr id="30" name="Rounded Rectangle 29"/>
            <p:cNvSpPr/>
            <p:nvPr/>
          </p:nvSpPr>
          <p:spPr>
            <a:xfrm>
              <a:off x="1066800" y="3657600"/>
              <a:ext cx="838200" cy="838200"/>
            </a:xfrm>
            <a:prstGeom prst="roundRect">
              <a:avLst>
                <a:gd name="adj" fmla="val 279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s://encrypted-tbn1.google.com/images?q=tbn:ANd9GcTfc9ArH01iBkL6YXMxW4f4qhbNEyoIUxurZnm97fAK0990fHTjb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4475" y="3847448"/>
              <a:ext cx="609600" cy="45661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Research Introduction</a:t>
            </a:r>
            <a:endParaRPr lang="en-US" sz="4000" b="1" i="1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AF826B-8771-406F-8B00-87EF8E158D38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33400"/>
          </a:xfrm>
        </p:spPr>
        <p:txBody>
          <a:bodyPr>
            <a:normAutofit/>
          </a:bodyPr>
          <a:lstStyle/>
          <a:p>
            <a:pPr marL="341313" indent="-341313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Research Contributions: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5908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A novel OFDM synchronisation method combining robust performance with computational efficiency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4478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multipilerless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correlation technique for OFDM timing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synchronisation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272135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(2)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T. H. Pham, I. V.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McLoughlin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and S. A.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Fahmy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“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Robust and Efficient OFDM </a:t>
            </a:r>
            <a:r>
              <a:rPr lang="en-US" sz="1200" b="1" i="1" dirty="0" err="1" smtClean="0">
                <a:latin typeface="Arial" pitchFamily="34" charset="0"/>
                <a:cs typeface="Arial" pitchFamily="34" charset="0"/>
              </a:rPr>
              <a:t>Synchronisation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 for FPGA-Based Radios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,” in Circuits, Systems, and Signal Processing, vol. 33, no. 8, pp. 2475 - 2493, Aug. 2014, Springer.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82433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(1)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T. H. Pham, S. A.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Fahmy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and I. V.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McLoughlin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“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Low-power correlation for IEEE 802.16 </a:t>
            </a:r>
            <a:r>
              <a:rPr lang="en-US" sz="1200" b="1" i="1" dirty="0" err="1" smtClean="0">
                <a:latin typeface="Arial" pitchFamily="34" charset="0"/>
                <a:cs typeface="Arial" pitchFamily="34" charset="0"/>
              </a:rPr>
              <a:t>synchronisation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 on FPGA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," in IEEE Transactions on Very Large Scale Integration (VLSI) Systems, vol. 21, no. 8, pp. 1549 – 1553, Aug. 2013.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79613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(3)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T. H. Pham, S. A.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Fahmy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and I. V.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McLoughlin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“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Efficient Integer Frequency Offset Estimation Architecture for Enhanced OFDM </a:t>
            </a:r>
            <a:r>
              <a:rPr lang="en-US" sz="1200" b="1" i="1" dirty="0" err="1" smtClean="0">
                <a:latin typeface="Arial" pitchFamily="34" charset="0"/>
                <a:cs typeface="Arial" pitchFamily="34" charset="0"/>
              </a:rPr>
              <a:t>Synchronisation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,” accepted for IEEE Transactions on Very Large Scale Integration (VLSI) Systems, to appear 2016.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4110335"/>
            <a:ext cx="82296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novel IFO estimation technique that reduces both the power and computational cost in OFDM implementations.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4000" b="1" i="1" dirty="0" smtClean="0"/>
              <a:t>Research Introduction</a:t>
            </a:r>
            <a:endParaRPr lang="en-US" sz="4000" b="1" i="1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AF826B-8771-406F-8B00-87EF8E158D38}" type="datetime4">
              <a:rPr lang="en-US" smtClean="0"/>
              <a:pPr/>
              <a:t>September 28, 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02B8DB-2F9B-4747-B883-1E2ED0C5C1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Techniques for Multi-Standard Cognitive Radios on FPGAs</a:t>
            </a:r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33400"/>
          </a:xfrm>
        </p:spPr>
        <p:txBody>
          <a:bodyPr>
            <a:normAutofit/>
          </a:bodyPr>
          <a:lstStyle/>
          <a:p>
            <a:pPr marL="341313" indent="-341313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Research Contributions: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2814935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(5)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T. H. Pham, S. A.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Fahmy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and I. V.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McLoughlin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“Spectrally Efficient Emission Mask Shaping for OFDM Cognitive Radios,” under 2</a:t>
            </a:r>
            <a:r>
              <a:rPr lang="en-US" sz="1200" i="1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round review for Digital Signal Processing Journal.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2281535"/>
            <a:ext cx="8229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(4)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T. H. Pham, I. V.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McLoughlin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and S. A.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Fahmy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“Shaping Spectral Leakage for IEEE 802.11p Vehicular Communications," in Proceedings of IEEE Vehicular Technology Conference (VTC Spring), Seoul, Korea, May 2014.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4567535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(6)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T. H. Pham, S. A.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Fahmy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and I. V.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McLoughlin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“Efficient Multi-Standard Cognitive Radios on FPGAs," PhD Forum Poster in Proceedings of the International Conference on Field Programmable Logic and Applications (FPL), Munich, Germany, September 2014.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5253335"/>
            <a:ext cx="8229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(7)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T. H. Pham, S. A.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Fahmy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and I. V.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McLoughlin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, “Efficient OFDM-based baseband processing for Multi-Standard Cognitive Radios on FPGAs," in preparation for submission to ACM Transactions on Embedded Computing Systems.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1455003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A novel filtering scheme for adaptively shaping the spectral leakage of OFDM signals.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3733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A system-level approach for designing multi-standard radios on FPGAs.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14777</TotalTime>
  <Words>4719</Words>
  <Application>Microsoft Macintosh PowerPoint</Application>
  <PresentationFormat>On-screen Show (4:3)</PresentationFormat>
  <Paragraphs>746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Techniques for Multi-Standard Cognitive Radios on FPGAs</vt:lpstr>
      <vt:lpstr>OUTLINE</vt:lpstr>
      <vt:lpstr>Research Introduction</vt:lpstr>
      <vt:lpstr>Research Introduction</vt:lpstr>
      <vt:lpstr>Research Introduction</vt:lpstr>
      <vt:lpstr>Research Introduction</vt:lpstr>
      <vt:lpstr>Research Introduction</vt:lpstr>
      <vt:lpstr>Research Introduction</vt:lpstr>
      <vt:lpstr>Research Introduction</vt:lpstr>
      <vt:lpstr>OUTLINE</vt:lpstr>
      <vt:lpstr>Cognitive Radios</vt:lpstr>
      <vt:lpstr>Orthogonal Frequency Division Multiplexing (OFDM)</vt:lpstr>
      <vt:lpstr>OFDM</vt:lpstr>
      <vt:lpstr>OFDM</vt:lpstr>
      <vt:lpstr>OFDM</vt:lpstr>
      <vt:lpstr>OFDM</vt:lpstr>
      <vt:lpstr>OFDM</vt:lpstr>
      <vt:lpstr>OFDM</vt:lpstr>
      <vt:lpstr>OFDM</vt:lpstr>
      <vt:lpstr>OFDM</vt:lpstr>
      <vt:lpstr>OFDM</vt:lpstr>
      <vt:lpstr>Field Programmable Gate Array (FPGA)</vt:lpstr>
      <vt:lpstr>OUTLINE</vt:lpstr>
      <vt:lpstr>Slide 24</vt:lpstr>
      <vt:lpstr>Multiplierless Correlator Design</vt:lpstr>
      <vt:lpstr>Multiplierless Correlator Design</vt:lpstr>
      <vt:lpstr>Multiplierless Correlator Design</vt:lpstr>
      <vt:lpstr>Slide 28</vt:lpstr>
      <vt:lpstr>OFDM Timing Synchronisation</vt:lpstr>
      <vt:lpstr>Slide 30</vt:lpstr>
      <vt:lpstr>OFDM IFO Estimation Method</vt:lpstr>
      <vt:lpstr>OFDM IFO Estimation Method</vt:lpstr>
      <vt:lpstr>OFDM IFO Estimation Method</vt:lpstr>
      <vt:lpstr>Slide 34</vt:lpstr>
      <vt:lpstr>Spectrum Efficient Shaping Method</vt:lpstr>
      <vt:lpstr>Spectrum Efficient Shaping Method</vt:lpstr>
      <vt:lpstr>Spectrum Efficient Shaping Method</vt:lpstr>
      <vt:lpstr>Spectrum Efficient Shaping Method</vt:lpstr>
      <vt:lpstr>Spectrum Efficient Shaping Method</vt:lpstr>
      <vt:lpstr>Spectrum Efficient Shaping Method</vt:lpstr>
      <vt:lpstr>Spectrum Efficient Shaping Method</vt:lpstr>
      <vt:lpstr>Spectrum Efficient Shaping Method</vt:lpstr>
      <vt:lpstr>Slide 43</vt:lpstr>
      <vt:lpstr>Architecture for Multi-Standard CRs</vt:lpstr>
      <vt:lpstr>Architecture for Multi-Standard CRs</vt:lpstr>
      <vt:lpstr>Architecture for Multi-Standard CRs</vt:lpstr>
      <vt:lpstr>Architecture for Multi-Standard CRs</vt:lpstr>
      <vt:lpstr>Architecture for Multi-Standard CRs</vt:lpstr>
      <vt:lpstr>Architecture for Multi-Standard CRs</vt:lpstr>
      <vt:lpstr>OUTLINE</vt:lpstr>
      <vt:lpstr>Conclusion</vt:lpstr>
      <vt:lpstr>Future Direction</vt:lpstr>
      <vt:lpstr>Slide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Optimisation for Adaptive Embedded Wideband Radios</dc:title>
  <dc:creator>hung3</dc:creator>
  <cp:lastModifiedBy>hung3</cp:lastModifiedBy>
  <cp:revision>923</cp:revision>
  <dcterms:created xsi:type="dcterms:W3CDTF">2012-07-15T06:03:09Z</dcterms:created>
  <dcterms:modified xsi:type="dcterms:W3CDTF">2015-09-28T15:07:57Z</dcterms:modified>
</cp:coreProperties>
</file>