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80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50941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6949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88900"/>
            <a:ext cx="14630400" cy="8229600"/>
          </a:xfrm>
          <a:prstGeom prst="rect">
            <a:avLst/>
          </a:prstGeom>
          <a:solidFill>
            <a:srgbClr val="FFF8F0"/>
          </a:solidFill>
          <a:ln/>
        </p:spPr>
      </p:sp>
      <p:sp>
        <p:nvSpPr>
          <p:cNvPr id="5" name="Text 2"/>
          <p:cNvSpPr/>
          <p:nvPr/>
        </p:nvSpPr>
        <p:spPr>
          <a:xfrm>
            <a:off x="361791" y="3295252"/>
            <a:ext cx="7477601" cy="3892947"/>
          </a:xfrm>
          <a:prstGeom prst="rect">
            <a:avLst/>
          </a:prstGeom>
          <a:noFill/>
          <a:ln/>
        </p:spPr>
        <p:txBody>
          <a:bodyPr wrap="square" rtlCol="0" anchor="t"/>
          <a:lstStyle/>
          <a:p>
            <a:pPr marL="0" indent="0">
              <a:lnSpc>
                <a:spcPts val="7545"/>
              </a:lnSpc>
              <a:buNone/>
            </a:pPr>
            <a:r>
              <a:rPr lang="en-US" sz="8800" u="sng" kern="0" spc="-181" dirty="0">
                <a:solidFill>
                  <a:srgbClr val="2C3F42"/>
                </a:solidFill>
                <a:effectLst>
                  <a:outerShdw blurRad="38100" dist="38100" dir="2700000" algn="tl">
                    <a:srgbClr val="000000">
                      <a:alpha val="43137"/>
                    </a:srgbClr>
                  </a:outerShdw>
                </a:effectLst>
                <a:latin typeface="Bauhaus 93" panose="04030905020B02020C02" pitchFamily="82" charset="0"/>
                <a:ea typeface="Bitter" pitchFamily="34" charset="-122"/>
                <a:cs typeface="Bitter" pitchFamily="34" charset="-120"/>
              </a:rPr>
              <a:t> l'injection SQL</a:t>
            </a:r>
            <a:endParaRPr lang="en-US" sz="8800" u="sng" dirty="0">
              <a:effectLst>
                <a:outerShdw blurRad="38100" dist="38100" dir="2700000" algn="tl">
                  <a:srgbClr val="000000">
                    <a:alpha val="43137"/>
                  </a:srgbClr>
                </a:outerShdw>
              </a:effectLst>
              <a:latin typeface="Bauhaus 93" panose="04030905020B02020C02" pitchFamily="82" charset="0"/>
            </a:endParaRPr>
          </a:p>
        </p:txBody>
      </p:sp>
      <p:pic>
        <p:nvPicPr>
          <p:cNvPr id="9" name="Image 8">
            <a:extLst>
              <a:ext uri="{FF2B5EF4-FFF2-40B4-BE49-F238E27FC236}">
                <a16:creationId xmlns:a16="http://schemas.microsoft.com/office/drawing/2014/main" id="{A727E10E-F7FF-732B-E68A-5FEDCAABC922}"/>
              </a:ext>
            </a:extLst>
          </p:cNvPr>
          <p:cNvPicPr>
            <a:picLocks noChangeAspect="1"/>
          </p:cNvPicPr>
          <p:nvPr/>
        </p:nvPicPr>
        <p:blipFill>
          <a:blip r:embed="rId3"/>
          <a:stretch>
            <a:fillRect/>
          </a:stretch>
        </p:blipFill>
        <p:spPr>
          <a:xfrm>
            <a:off x="7620000" y="342900"/>
            <a:ext cx="6694408" cy="734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655320"/>
            <a:ext cx="10302597"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Outils et techniques de test d'injection SQL</a:t>
            </a:r>
            <a:endParaRPr lang="en-US" sz="4374" dirty="0"/>
          </a:p>
        </p:txBody>
      </p:sp>
      <p:pic>
        <p:nvPicPr>
          <p:cNvPr id="5" name="Image 0" descr="preencoded.png"/>
          <p:cNvPicPr>
            <a:picLocks noChangeAspect="1"/>
          </p:cNvPicPr>
          <p:nvPr/>
        </p:nvPicPr>
        <p:blipFill>
          <a:blip r:embed="rId3"/>
          <a:stretch>
            <a:fillRect/>
          </a:stretch>
        </p:blipFill>
        <p:spPr>
          <a:xfrm>
            <a:off x="2037993" y="1794034"/>
            <a:ext cx="2388632" cy="1476256"/>
          </a:xfrm>
          <a:prstGeom prst="rect">
            <a:avLst/>
          </a:prstGeom>
        </p:spPr>
      </p:pic>
      <p:sp>
        <p:nvSpPr>
          <p:cNvPr id="6" name="Text 3"/>
          <p:cNvSpPr/>
          <p:nvPr/>
        </p:nvSpPr>
        <p:spPr>
          <a:xfrm>
            <a:off x="2037993" y="3547943"/>
            <a:ext cx="2388632" cy="694373"/>
          </a:xfrm>
          <a:prstGeom prst="rect">
            <a:avLst/>
          </a:prstGeom>
          <a:noFill/>
          <a:ln/>
        </p:spPr>
        <p:txBody>
          <a:bodyPr wrap="squar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Scanners </a:t>
            </a:r>
            <a:r>
              <a:rPr lang="en-US" sz="2187" kern="0" spc="-66" dirty="0" err="1">
                <a:solidFill>
                  <a:srgbClr val="2B2E3C"/>
                </a:solidFill>
                <a:latin typeface="Bitter" pitchFamily="34" charset="0"/>
                <a:ea typeface="Bitter" pitchFamily="34" charset="-122"/>
                <a:cs typeface="Bitter" pitchFamily="34" charset="-120"/>
              </a:rPr>
              <a:t>d'injection</a:t>
            </a:r>
            <a:r>
              <a:rPr lang="en-US" sz="2187" kern="0" spc="-66" dirty="0">
                <a:solidFill>
                  <a:srgbClr val="2B2E3C"/>
                </a:solidFill>
                <a:latin typeface="Bitter" pitchFamily="34" charset="0"/>
                <a:ea typeface="Bitter" pitchFamily="34" charset="-122"/>
                <a:cs typeface="Bitter" pitchFamily="34" charset="-120"/>
              </a:rPr>
              <a:t> SQL</a:t>
            </a:r>
            <a:endParaRPr lang="en-US" sz="2187" dirty="0"/>
          </a:p>
        </p:txBody>
      </p:sp>
      <p:sp>
        <p:nvSpPr>
          <p:cNvPr id="7" name="Text 4"/>
          <p:cNvSpPr/>
          <p:nvPr/>
        </p:nvSpPr>
        <p:spPr>
          <a:xfrm>
            <a:off x="2037993" y="4375547"/>
            <a:ext cx="2388632"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Des outils comme SQLmap permettent d'automatiser la détection et l'exploitation des failles d'injection SQL sur un site web cible.</a:t>
            </a:r>
            <a:endParaRPr lang="en-US" sz="1750" dirty="0"/>
          </a:p>
        </p:txBody>
      </p:sp>
      <p:pic>
        <p:nvPicPr>
          <p:cNvPr id="8" name="Image 1" descr="preencoded.png"/>
          <p:cNvPicPr>
            <a:picLocks noChangeAspect="1"/>
          </p:cNvPicPr>
          <p:nvPr/>
        </p:nvPicPr>
        <p:blipFill>
          <a:blip r:embed="rId4"/>
          <a:stretch>
            <a:fillRect/>
          </a:stretch>
        </p:blipFill>
        <p:spPr>
          <a:xfrm>
            <a:off x="4759881" y="1794034"/>
            <a:ext cx="2388632" cy="1476256"/>
          </a:xfrm>
          <a:prstGeom prst="rect">
            <a:avLst/>
          </a:prstGeom>
        </p:spPr>
      </p:pic>
      <p:sp>
        <p:nvSpPr>
          <p:cNvPr id="9" name="Text 5"/>
          <p:cNvSpPr/>
          <p:nvPr/>
        </p:nvSpPr>
        <p:spPr>
          <a:xfrm>
            <a:off x="4759881" y="3547943"/>
            <a:ext cx="2388632" cy="694373"/>
          </a:xfrm>
          <a:prstGeom prst="rect">
            <a:avLst/>
          </a:prstGeom>
          <a:noFill/>
          <a:ln/>
        </p:spPr>
        <p:txBody>
          <a:bodyPr wrap="squar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Tests manuels d'injection</a:t>
            </a:r>
            <a:endParaRPr lang="en-US" sz="2187" dirty="0"/>
          </a:p>
        </p:txBody>
      </p:sp>
      <p:sp>
        <p:nvSpPr>
          <p:cNvPr id="10" name="Text 6"/>
          <p:cNvSpPr/>
          <p:nvPr/>
        </p:nvSpPr>
        <p:spPr>
          <a:xfrm>
            <a:off x="4759881" y="4375547"/>
            <a:ext cx="2388632" cy="3198614"/>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Les experts en sécurité effectuent également des tests d'injection SQL manuels, en injectant du code malveillant dans les différentes zones d'entrée de l'application.</a:t>
            </a:r>
            <a:endParaRPr lang="en-US" sz="1750" dirty="0"/>
          </a:p>
        </p:txBody>
      </p:sp>
      <p:pic>
        <p:nvPicPr>
          <p:cNvPr id="11" name="Image 2" descr="preencoded.png"/>
          <p:cNvPicPr>
            <a:picLocks noChangeAspect="1"/>
          </p:cNvPicPr>
          <p:nvPr/>
        </p:nvPicPr>
        <p:blipFill>
          <a:blip r:embed="rId5"/>
          <a:stretch>
            <a:fillRect/>
          </a:stretch>
        </p:blipFill>
        <p:spPr>
          <a:xfrm>
            <a:off x="7481768" y="1794034"/>
            <a:ext cx="2388632" cy="1476256"/>
          </a:xfrm>
          <a:prstGeom prst="rect">
            <a:avLst/>
          </a:prstGeom>
        </p:spPr>
      </p:pic>
      <p:sp>
        <p:nvSpPr>
          <p:cNvPr id="12" name="Text 7"/>
          <p:cNvSpPr/>
          <p:nvPr/>
        </p:nvSpPr>
        <p:spPr>
          <a:xfrm>
            <a:off x="7481768" y="3547943"/>
            <a:ext cx="2388632" cy="694373"/>
          </a:xfrm>
          <a:prstGeom prst="rect">
            <a:avLst/>
          </a:prstGeom>
          <a:noFill/>
          <a:ln/>
        </p:spPr>
        <p:txBody>
          <a:bodyPr wrap="squar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Analyse des journaux</a:t>
            </a:r>
            <a:endParaRPr lang="en-US" sz="2187" dirty="0"/>
          </a:p>
        </p:txBody>
      </p:sp>
      <p:sp>
        <p:nvSpPr>
          <p:cNvPr id="13" name="Text 8"/>
          <p:cNvSpPr/>
          <p:nvPr/>
        </p:nvSpPr>
        <p:spPr>
          <a:xfrm>
            <a:off x="7481768" y="4375547"/>
            <a:ext cx="2388632"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Le suivi et l'analyse des journaux d'activité du système et de la base de données permettent de détecter les tentatives d'injection SQL en temps réel.</a:t>
            </a:r>
            <a:endParaRPr lang="en-US" sz="1750" dirty="0"/>
          </a:p>
        </p:txBody>
      </p:sp>
      <p:pic>
        <p:nvPicPr>
          <p:cNvPr id="14" name="Image 3" descr="preencoded.png"/>
          <p:cNvPicPr>
            <a:picLocks noChangeAspect="1"/>
          </p:cNvPicPr>
          <p:nvPr/>
        </p:nvPicPr>
        <p:blipFill>
          <a:blip r:embed="rId6"/>
          <a:stretch>
            <a:fillRect/>
          </a:stretch>
        </p:blipFill>
        <p:spPr>
          <a:xfrm>
            <a:off x="10203656" y="1794034"/>
            <a:ext cx="2388751" cy="1476256"/>
          </a:xfrm>
          <a:prstGeom prst="rect">
            <a:avLst/>
          </a:prstGeom>
        </p:spPr>
      </p:pic>
      <p:sp>
        <p:nvSpPr>
          <p:cNvPr id="15" name="Text 9"/>
          <p:cNvSpPr/>
          <p:nvPr/>
        </p:nvSpPr>
        <p:spPr>
          <a:xfrm>
            <a:off x="10203656" y="3547943"/>
            <a:ext cx="2388751" cy="694373"/>
          </a:xfrm>
          <a:prstGeom prst="rect">
            <a:avLst/>
          </a:prstGeom>
          <a:noFill/>
          <a:ln/>
        </p:spPr>
        <p:txBody>
          <a:bodyPr wrap="squar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Inspection des requêtes</a:t>
            </a:r>
            <a:endParaRPr lang="en-US" sz="2187" dirty="0"/>
          </a:p>
        </p:txBody>
      </p:sp>
      <p:sp>
        <p:nvSpPr>
          <p:cNvPr id="16" name="Text 10"/>
          <p:cNvSpPr/>
          <p:nvPr/>
        </p:nvSpPr>
        <p:spPr>
          <a:xfrm>
            <a:off x="10203656" y="4375547"/>
            <a:ext cx="2388751"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Des outils d'analyse du trafic web peuvent examiner en détail les paramètres des requêtes HTTP afin de détecter les signes d'injection SQL.</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228493" y="3560882"/>
            <a:ext cx="9303306" cy="694373"/>
          </a:xfrm>
          <a:prstGeom prst="rect">
            <a:avLst/>
          </a:prstGeom>
          <a:noFill/>
          <a:ln/>
        </p:spPr>
        <p:txBody>
          <a:bodyPr wrap="none" rtlCol="0" anchor="t"/>
          <a:lstStyle/>
          <a:p>
            <a:pPr marL="0" indent="0">
              <a:lnSpc>
                <a:spcPts val="5468"/>
              </a:lnSpc>
              <a:buNone/>
            </a:pPr>
            <a:endParaRPr lang="en-US" sz="7200" b="1" u="sng" dirty="0">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EC87EA0E-DE70-B32A-5D4A-46AF441642C0}"/>
              </a:ext>
            </a:extLst>
          </p:cNvPr>
          <p:cNvPicPr>
            <a:picLocks noChangeAspect="1"/>
          </p:cNvPicPr>
          <p:nvPr/>
        </p:nvPicPr>
        <p:blipFill>
          <a:blip r:embed="rId3"/>
          <a:stretch>
            <a:fillRect/>
          </a:stretch>
        </p:blipFill>
        <p:spPr>
          <a:xfrm>
            <a:off x="635000" y="1181101"/>
            <a:ext cx="12776200" cy="6515100"/>
          </a:xfrm>
          <a:prstGeom prst="rect">
            <a:avLst/>
          </a:prstGeom>
        </p:spPr>
      </p:pic>
      <p:sp>
        <p:nvSpPr>
          <p:cNvPr id="7" name="ZoneTexte 6">
            <a:extLst>
              <a:ext uri="{FF2B5EF4-FFF2-40B4-BE49-F238E27FC236}">
                <a16:creationId xmlns:a16="http://schemas.microsoft.com/office/drawing/2014/main" id="{A9BF94C2-3E85-5437-9696-0ACF660F45BB}"/>
              </a:ext>
            </a:extLst>
          </p:cNvPr>
          <p:cNvSpPr txBox="1"/>
          <p:nvPr/>
        </p:nvSpPr>
        <p:spPr>
          <a:xfrm>
            <a:off x="1574800" y="304800"/>
            <a:ext cx="10820400" cy="646331"/>
          </a:xfrm>
          <a:prstGeom prst="rect">
            <a:avLst/>
          </a:prstGeom>
          <a:noFill/>
        </p:spPr>
        <p:txBody>
          <a:bodyPr wrap="square" rtlCol="0">
            <a:spAutoFit/>
          </a:bodyPr>
          <a:lstStyle/>
          <a:p>
            <a:r>
              <a:rPr lang="de-DE" sz="3600" b="1" dirty="0"/>
              <a:t>Exemple </a:t>
            </a:r>
            <a:r>
              <a:rPr lang="de-DE" sz="3600" b="1" dirty="0" err="1"/>
              <a:t>d‘une</a:t>
            </a:r>
            <a:r>
              <a:rPr lang="de-DE" sz="3600" b="1" dirty="0"/>
              <a:t> </a:t>
            </a:r>
            <a:r>
              <a:rPr lang="de-DE" sz="3600" b="1" dirty="0" err="1"/>
              <a:t>injection</a:t>
            </a:r>
            <a:r>
              <a:rPr lang="de-DE" sz="3600" b="1" dirty="0"/>
              <a:t> </a:t>
            </a:r>
            <a:r>
              <a:rPr lang="de-DE" sz="3600" b="1" dirty="0" err="1"/>
              <a:t>sql</a:t>
            </a:r>
            <a:r>
              <a:rPr lang="de-DE" sz="3600" b="1" dirty="0"/>
              <a:t>:</a:t>
            </a:r>
            <a:endParaRPr lang="fr-FR" sz="3600" b="1" dirty="0"/>
          </a:p>
        </p:txBody>
      </p:sp>
    </p:spTree>
    <p:extLst>
      <p:ext uri="{BB962C8B-B14F-4D97-AF65-F5344CB8AC3E}">
        <p14:creationId xmlns:p14="http://schemas.microsoft.com/office/powerpoint/2010/main" val="4239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228493" y="3560882"/>
            <a:ext cx="9303306" cy="694373"/>
          </a:xfrm>
          <a:prstGeom prst="rect">
            <a:avLst/>
          </a:prstGeom>
          <a:noFill/>
          <a:ln/>
        </p:spPr>
        <p:txBody>
          <a:bodyPr wrap="none" rtlCol="0" anchor="t"/>
          <a:lstStyle/>
          <a:p>
            <a:pPr marL="0" indent="0">
              <a:lnSpc>
                <a:spcPts val="5468"/>
              </a:lnSpc>
              <a:buNone/>
            </a:pPr>
            <a:r>
              <a:rPr lang="en-US" sz="7200" b="1" u="sng" dirty="0">
                <a:effectLst>
                  <a:outerShdw blurRad="38100" dist="38100" dir="2700000" algn="tl">
                    <a:srgbClr val="000000">
                      <a:alpha val="43137"/>
                    </a:srgbClr>
                  </a:outerShdw>
                </a:effectLst>
              </a:rPr>
              <a:t>Merci pour votre attention</a:t>
            </a:r>
          </a:p>
        </p:txBody>
      </p:sp>
    </p:spTree>
    <p:extLst>
      <p:ext uri="{BB962C8B-B14F-4D97-AF65-F5344CB8AC3E}">
        <p14:creationId xmlns:p14="http://schemas.microsoft.com/office/powerpoint/2010/main" val="395556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193369"/>
            <a:ext cx="5294828" cy="555427"/>
          </a:xfrm>
          <a:prstGeom prst="rect">
            <a:avLst/>
          </a:prstGeom>
          <a:noFill/>
          <a:ln/>
        </p:spPr>
        <p:txBody>
          <a:bodyPr wrap="none" rtlCol="0" anchor="t"/>
          <a:lstStyle/>
          <a:p>
            <a:pPr marL="0" indent="0">
              <a:lnSpc>
                <a:spcPts val="4374"/>
              </a:lnSpc>
              <a:buNone/>
            </a:pPr>
            <a:r>
              <a:rPr lang="en-US" sz="3499" kern="0" spc="-105" dirty="0">
                <a:solidFill>
                  <a:srgbClr val="2C3F42"/>
                </a:solidFill>
                <a:latin typeface="Bitter" pitchFamily="34" charset="0"/>
                <a:ea typeface="Bitter" pitchFamily="34" charset="-122"/>
                <a:cs typeface="Bitter" pitchFamily="34" charset="-120"/>
              </a:rPr>
              <a:t>Objectifs de la présentation</a:t>
            </a:r>
            <a:endParaRPr lang="en-US" sz="3499" dirty="0"/>
          </a:p>
        </p:txBody>
      </p:sp>
      <p:sp>
        <p:nvSpPr>
          <p:cNvPr id="5" name="Text 3"/>
          <p:cNvSpPr/>
          <p:nvPr/>
        </p:nvSpPr>
        <p:spPr>
          <a:xfrm>
            <a:off x="2393394" y="3193137"/>
            <a:ext cx="10199013" cy="399812"/>
          </a:xfrm>
          <a:prstGeom prst="rect">
            <a:avLst/>
          </a:prstGeom>
          <a:noFill/>
          <a:ln/>
        </p:spPr>
        <p:txBody>
          <a:bodyPr wrap="none" rtlCol="0" anchor="t"/>
          <a:lstStyle/>
          <a:p>
            <a:pPr marL="342900" indent="-342900" algn="l">
              <a:lnSpc>
                <a:spcPts val="3149"/>
              </a:lnSpc>
              <a:buSzPct val="100000"/>
              <a:buFont typeface="+mj-lt"/>
              <a:buAutoNum type="arabicPeriod"/>
            </a:pPr>
            <a:r>
              <a:rPr lang="en-US" sz="1750" kern="0" spc="-35" dirty="0">
                <a:solidFill>
                  <a:srgbClr val="2B2E3C"/>
                </a:solidFill>
                <a:latin typeface="Open Sans" pitchFamily="34" charset="0"/>
                <a:ea typeface="Open Sans" pitchFamily="34" charset="-122"/>
                <a:cs typeface="Open Sans" pitchFamily="34" charset="-120"/>
              </a:rPr>
              <a:t>Comprendre ce qu'est l'injection SQL et ses différentes formes</a:t>
            </a:r>
            <a:endParaRPr lang="en-US" sz="1750" dirty="0"/>
          </a:p>
        </p:txBody>
      </p:sp>
      <p:sp>
        <p:nvSpPr>
          <p:cNvPr id="6" name="Text 4"/>
          <p:cNvSpPr/>
          <p:nvPr/>
        </p:nvSpPr>
        <p:spPr>
          <a:xfrm>
            <a:off x="2393394" y="3681770"/>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2"/>
            </a:pPr>
            <a:r>
              <a:rPr lang="en-US" sz="1750" kern="0" spc="-35" dirty="0">
                <a:solidFill>
                  <a:srgbClr val="2B2E3C"/>
                </a:solidFill>
                <a:latin typeface="Open Sans" pitchFamily="34" charset="0"/>
                <a:ea typeface="Open Sans" pitchFamily="34" charset="-122"/>
                <a:cs typeface="Open Sans" pitchFamily="34" charset="-120"/>
              </a:rPr>
              <a:t>Découvrir comment fonctionne cette technique d'attaque insidieuse</a:t>
            </a:r>
            <a:endParaRPr lang="en-US" sz="1750" dirty="0"/>
          </a:p>
        </p:txBody>
      </p:sp>
      <p:sp>
        <p:nvSpPr>
          <p:cNvPr id="7" name="Text 5"/>
          <p:cNvSpPr/>
          <p:nvPr/>
        </p:nvSpPr>
        <p:spPr>
          <a:xfrm>
            <a:off x="2393394" y="4170402"/>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3"/>
            </a:pPr>
            <a:r>
              <a:rPr lang="en-US" sz="1750" kern="0" spc="-35" dirty="0">
                <a:solidFill>
                  <a:srgbClr val="2B2E3C"/>
                </a:solidFill>
                <a:latin typeface="Open Sans" pitchFamily="34" charset="0"/>
                <a:ea typeface="Open Sans" pitchFamily="34" charset="-122"/>
                <a:cs typeface="Open Sans" pitchFamily="34" charset="-120"/>
              </a:rPr>
              <a:t>Identifier les risques majeurs liés à l'injection SQL pour les entreprises</a:t>
            </a:r>
            <a:endParaRPr lang="en-US" sz="1750" dirty="0"/>
          </a:p>
        </p:txBody>
      </p:sp>
      <p:sp>
        <p:nvSpPr>
          <p:cNvPr id="8" name="Text 6"/>
          <p:cNvSpPr/>
          <p:nvPr/>
        </p:nvSpPr>
        <p:spPr>
          <a:xfrm>
            <a:off x="2393394" y="4659035"/>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4"/>
            </a:pPr>
            <a:r>
              <a:rPr lang="en-US" sz="1750" kern="0" spc="-35" dirty="0">
                <a:solidFill>
                  <a:srgbClr val="2B2E3C"/>
                </a:solidFill>
                <a:latin typeface="Open Sans" pitchFamily="34" charset="0"/>
                <a:ea typeface="Open Sans" pitchFamily="34" charset="-122"/>
                <a:cs typeface="Open Sans" pitchFamily="34" charset="-120"/>
              </a:rPr>
              <a:t>Apprendre à détecter les signes d'une tentative d'injection SQL</a:t>
            </a:r>
            <a:endParaRPr lang="en-US" sz="1750" dirty="0"/>
          </a:p>
        </p:txBody>
      </p:sp>
      <p:sp>
        <p:nvSpPr>
          <p:cNvPr id="9" name="Text 7"/>
          <p:cNvSpPr/>
          <p:nvPr/>
        </p:nvSpPr>
        <p:spPr>
          <a:xfrm>
            <a:off x="2393394" y="5147667"/>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5"/>
            </a:pPr>
            <a:r>
              <a:rPr lang="en-US" sz="1750" kern="0" spc="-35" dirty="0">
                <a:solidFill>
                  <a:srgbClr val="2B2E3C"/>
                </a:solidFill>
                <a:latin typeface="Open Sans" pitchFamily="34" charset="0"/>
                <a:ea typeface="Open Sans" pitchFamily="34" charset="-122"/>
                <a:cs typeface="Open Sans" pitchFamily="34" charset="-120"/>
              </a:rPr>
              <a:t>Adopter les meilleures pratiques de codage pour se prémunir contre ce type d'attaque</a:t>
            </a:r>
            <a:endParaRPr lang="en-US" sz="1750" dirty="0"/>
          </a:p>
        </p:txBody>
      </p:sp>
      <p:sp>
        <p:nvSpPr>
          <p:cNvPr id="10" name="Text 8"/>
          <p:cNvSpPr/>
          <p:nvPr/>
        </p:nvSpPr>
        <p:spPr>
          <a:xfrm>
            <a:off x="2393394" y="5636300"/>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6"/>
            </a:pPr>
            <a:r>
              <a:rPr lang="en-US" sz="1750" kern="0" spc="-35" dirty="0">
                <a:solidFill>
                  <a:srgbClr val="2B2E3C"/>
                </a:solidFill>
                <a:latin typeface="Open Sans" pitchFamily="34" charset="0"/>
                <a:ea typeface="Open Sans" pitchFamily="34" charset="-122"/>
                <a:cs typeface="Open Sans" pitchFamily="34" charset="-120"/>
              </a:rPr>
              <a:t>Connaître les outils et techniques permettant de tester la vulnérabilité d'un système à l'injection SQL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712482"/>
            <a:ext cx="7257693"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Qu'est-ce que l'injection SQL ?</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L'injection SQL est une technique d'attaque informatique qui consiste à insérer du code SQL malveillant dans les requêtes d'une application web afin de manipuler les données de la base de données. Cela permet aux attaquants d'accéder, de modifier ou de supprimer des informations sensibles, voire d'obtenir le contrôle total du système.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txBody>
          <a:bodyPr/>
          <a:lstStyle/>
          <a:p>
            <a:endParaRPr lang="fr-FR" dirty="0"/>
          </a:p>
        </p:txBody>
      </p:sp>
      <p:sp>
        <p:nvSpPr>
          <p:cNvPr id="5" name="Text 2"/>
          <p:cNvSpPr/>
          <p:nvPr/>
        </p:nvSpPr>
        <p:spPr>
          <a:xfrm>
            <a:off x="6319599" y="1565672"/>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Les </a:t>
            </a:r>
            <a:r>
              <a:rPr lang="en-US" sz="4374" kern="0" spc="-131" dirty="0" err="1">
                <a:solidFill>
                  <a:srgbClr val="2C3F42"/>
                </a:solidFill>
                <a:latin typeface="Bitter" pitchFamily="34" charset="0"/>
                <a:ea typeface="Bitter" pitchFamily="34" charset="-122"/>
                <a:cs typeface="Bitter" pitchFamily="34" charset="-120"/>
              </a:rPr>
              <a:t>différents</a:t>
            </a:r>
            <a:r>
              <a:rPr lang="en-US" sz="4374" kern="0" spc="-131" dirty="0">
                <a:solidFill>
                  <a:srgbClr val="2C3F42"/>
                </a:solidFill>
                <a:latin typeface="Bitter" pitchFamily="34" charset="0"/>
                <a:ea typeface="Bitter" pitchFamily="34" charset="-122"/>
                <a:cs typeface="Bitter" pitchFamily="34" charset="-120"/>
              </a:rPr>
              <a:t> types </a:t>
            </a:r>
            <a:r>
              <a:rPr lang="en-US" sz="4374" kern="0" spc="-131" dirty="0" err="1">
                <a:solidFill>
                  <a:srgbClr val="2C3F42"/>
                </a:solidFill>
                <a:latin typeface="Bitter" pitchFamily="34" charset="0"/>
                <a:ea typeface="Bitter" pitchFamily="34" charset="-122"/>
                <a:cs typeface="Bitter" pitchFamily="34" charset="-120"/>
              </a:rPr>
              <a:t>d'injection</a:t>
            </a:r>
            <a:r>
              <a:rPr lang="en-US" sz="4374" kern="0" spc="-131" dirty="0">
                <a:solidFill>
                  <a:srgbClr val="2C3F42"/>
                </a:solidFill>
                <a:latin typeface="Bitter" pitchFamily="34" charset="0"/>
                <a:ea typeface="Bitter" pitchFamily="34" charset="-122"/>
                <a:cs typeface="Bitter" pitchFamily="34" charset="-120"/>
              </a:rPr>
              <a:t> SQL</a:t>
            </a:r>
            <a:endParaRPr lang="en-US" sz="4374" dirty="0"/>
          </a:p>
        </p:txBody>
      </p:sp>
      <p:sp>
        <p:nvSpPr>
          <p:cNvPr id="6" name="Text 3"/>
          <p:cNvSpPr/>
          <p:nvPr/>
        </p:nvSpPr>
        <p:spPr>
          <a:xfrm>
            <a:off x="6675000" y="2937688"/>
            <a:ext cx="7122200" cy="799624"/>
          </a:xfrm>
          <a:prstGeom prst="rect">
            <a:avLst/>
          </a:prstGeom>
          <a:noFill/>
          <a:ln/>
        </p:spPr>
        <p:txBody>
          <a:bodyPr wrap="square" rtlCol="0" anchor="t"/>
          <a:lstStyle/>
          <a:p>
            <a:pPr marL="342900" indent="-342900" algn="l">
              <a:lnSpc>
                <a:spcPts val="3149"/>
              </a:lnSpc>
              <a:buSzPct val="100000"/>
              <a:buFont typeface="+mj-lt"/>
              <a:buAutoNum type="arabicPeriod"/>
            </a:pPr>
            <a:r>
              <a:rPr lang="en-US" sz="1750" b="1" kern="0" spc="-35" dirty="0">
                <a:solidFill>
                  <a:srgbClr val="2B2E3C"/>
                </a:solidFill>
                <a:latin typeface="Open Sans" pitchFamily="34" charset="0"/>
                <a:ea typeface="Open Sans" pitchFamily="34" charset="-122"/>
                <a:cs typeface="Open Sans" pitchFamily="34" charset="-120"/>
              </a:rPr>
              <a:t>L'injection de code SQL classique : </a:t>
            </a:r>
            <a:r>
              <a:rPr lang="en-US" sz="1750" kern="0" spc="-35" dirty="0">
                <a:solidFill>
                  <a:srgbClr val="2B2E3C"/>
                </a:solidFill>
                <a:latin typeface="Open Sans" pitchFamily="34" charset="0"/>
                <a:ea typeface="Open Sans" pitchFamily="34" charset="-122"/>
                <a:cs typeface="Open Sans" pitchFamily="34" charset="-120"/>
              </a:rPr>
              <a:t>L'attaquant insère du code SQL malveillant directement dans les champs de saisie d'un </a:t>
            </a:r>
            <a:r>
              <a:rPr lang="en-US" sz="1750" kern="0" spc="-35" dirty="0" err="1">
                <a:solidFill>
                  <a:srgbClr val="2B2E3C"/>
                </a:solidFill>
                <a:latin typeface="Open Sans" pitchFamily="34" charset="0"/>
                <a:ea typeface="Open Sans" pitchFamily="34" charset="-122"/>
                <a:cs typeface="Open Sans" pitchFamily="34" charset="-120"/>
              </a:rPr>
              <a:t>formulaire</a:t>
            </a:r>
            <a:r>
              <a:rPr lang="en-US" sz="1750" kern="0" spc="-35" dirty="0">
                <a:solidFill>
                  <a:srgbClr val="2B2E3C"/>
                </a:solidFill>
                <a:latin typeface="Open Sans" pitchFamily="34" charset="0"/>
                <a:ea typeface="Open Sans" pitchFamily="34" charset="-122"/>
                <a:cs typeface="Open Sans" pitchFamily="34" charset="-120"/>
              </a:rPr>
              <a:t> web.</a:t>
            </a:r>
            <a:endParaRPr lang="en-US" sz="1750" dirty="0"/>
          </a:p>
        </p:txBody>
      </p:sp>
      <p:sp>
        <p:nvSpPr>
          <p:cNvPr id="7" name="Text 4"/>
          <p:cNvSpPr/>
          <p:nvPr/>
        </p:nvSpPr>
        <p:spPr>
          <a:xfrm>
            <a:off x="6675001" y="4176117"/>
            <a:ext cx="7122200" cy="1199436"/>
          </a:xfrm>
          <a:prstGeom prst="rect">
            <a:avLst/>
          </a:prstGeom>
          <a:noFill/>
          <a:ln/>
        </p:spPr>
        <p:txBody>
          <a:bodyPr wrap="square" rtlCol="0" anchor="t"/>
          <a:lstStyle/>
          <a:p>
            <a:pPr marL="342900" indent="-342900" algn="l">
              <a:lnSpc>
                <a:spcPts val="3149"/>
              </a:lnSpc>
              <a:buSzPct val="100000"/>
              <a:buFont typeface="+mj-lt"/>
              <a:buAutoNum type="arabicPeriod" startAt="2"/>
            </a:pPr>
            <a:r>
              <a:rPr lang="en-US" sz="1750" b="1" kern="0" spc="-35" dirty="0">
                <a:solidFill>
                  <a:srgbClr val="2B2E3C"/>
                </a:solidFill>
                <a:latin typeface="Open Sans" pitchFamily="34" charset="0"/>
                <a:ea typeface="Open Sans" pitchFamily="34" charset="-122"/>
                <a:cs typeface="Open Sans" pitchFamily="34" charset="-120"/>
              </a:rPr>
              <a:t>L'injection de paramètres : </a:t>
            </a:r>
            <a:r>
              <a:rPr lang="en-US" sz="1750" kern="0" spc="-35" dirty="0">
                <a:solidFill>
                  <a:srgbClr val="2B2E3C"/>
                </a:solidFill>
                <a:latin typeface="Open Sans" pitchFamily="34" charset="0"/>
                <a:ea typeface="Open Sans" pitchFamily="34" charset="-122"/>
                <a:cs typeface="Open Sans" pitchFamily="34" charset="-120"/>
              </a:rPr>
              <a:t>L'attaquant exploite les failles de sécurité dans le traitement des paramètres d'une requête HTTP pour injecter du code SQL.</a:t>
            </a:r>
            <a:endParaRPr lang="en-US" sz="1750" dirty="0"/>
          </a:p>
        </p:txBody>
      </p:sp>
      <p:sp>
        <p:nvSpPr>
          <p:cNvPr id="8" name="Text 5"/>
          <p:cNvSpPr/>
          <p:nvPr/>
        </p:nvSpPr>
        <p:spPr>
          <a:xfrm>
            <a:off x="6675001" y="5464373"/>
            <a:ext cx="7122200" cy="1199436"/>
          </a:xfrm>
          <a:prstGeom prst="rect">
            <a:avLst/>
          </a:prstGeom>
          <a:noFill/>
          <a:ln/>
        </p:spPr>
        <p:txBody>
          <a:bodyPr wrap="square" rtlCol="0" anchor="t"/>
          <a:lstStyle/>
          <a:p>
            <a:pPr marL="342900" indent="-342900" algn="l">
              <a:lnSpc>
                <a:spcPts val="3149"/>
              </a:lnSpc>
              <a:buSzPct val="100000"/>
              <a:buFont typeface="+mj-lt"/>
              <a:buAutoNum type="arabicPeriod" startAt="3"/>
            </a:pPr>
            <a:r>
              <a:rPr lang="en-US" sz="1750" b="1" kern="0" spc="-35" dirty="0">
                <a:solidFill>
                  <a:srgbClr val="2B2E3C"/>
                </a:solidFill>
                <a:latin typeface="Open Sans" pitchFamily="34" charset="0"/>
                <a:ea typeface="Open Sans" pitchFamily="34" charset="-122"/>
                <a:cs typeface="Open Sans" pitchFamily="34" charset="-120"/>
              </a:rPr>
              <a:t>L'injection aveugle : </a:t>
            </a:r>
            <a:r>
              <a:rPr lang="en-US" sz="1750" kern="0" spc="-35" dirty="0">
                <a:solidFill>
                  <a:srgbClr val="2B2E3C"/>
                </a:solidFill>
                <a:latin typeface="Open Sans" pitchFamily="34" charset="0"/>
                <a:ea typeface="Open Sans" pitchFamily="34" charset="-122"/>
                <a:cs typeface="Open Sans" pitchFamily="34" charset="-120"/>
              </a:rPr>
              <a:t>L'attaquant n'a pas d'information sur la structure de la base de données, mais teste différentes requêtes pour en déduire le schéma.</a:t>
            </a:r>
            <a:endParaRPr lang="en-US" sz="1750" dirty="0"/>
          </a:p>
        </p:txBody>
      </p:sp>
      <p:pic>
        <p:nvPicPr>
          <p:cNvPr id="11" name="Image 10">
            <a:extLst>
              <a:ext uri="{FF2B5EF4-FFF2-40B4-BE49-F238E27FC236}">
                <a16:creationId xmlns:a16="http://schemas.microsoft.com/office/drawing/2014/main" id="{99802C2C-4E25-9CFE-42FC-1C1927ED4740}"/>
              </a:ext>
            </a:extLst>
          </p:cNvPr>
          <p:cNvPicPr>
            <a:picLocks noChangeAspect="1"/>
          </p:cNvPicPr>
          <p:nvPr/>
        </p:nvPicPr>
        <p:blipFill>
          <a:blip r:embed="rId3"/>
          <a:stretch>
            <a:fillRect/>
          </a:stretch>
        </p:blipFill>
        <p:spPr>
          <a:xfrm>
            <a:off x="29726" y="1066800"/>
            <a:ext cx="6289874" cy="6324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51836"/>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Comment fonctionne l'injection SQL ?</a:t>
            </a:r>
            <a:endParaRPr lang="en-US" sz="4374" dirty="0"/>
          </a:p>
        </p:txBody>
      </p:sp>
      <p:sp>
        <p:nvSpPr>
          <p:cNvPr id="6" name="Text 3"/>
          <p:cNvSpPr/>
          <p:nvPr/>
        </p:nvSpPr>
        <p:spPr>
          <a:xfrm>
            <a:off x="833199" y="3073837"/>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L'injection SQL exploite les failles de sécurité dans le traitement des requêtes envoyées à la base de données. L'attaquant insère du code SQL malveillant dans les champs de saisie d'un formulaire web, par exemple. Ce code est alors exécuté par le serveur, donnant à l'attaquant un accès non autorisé aux données sensibles.</a:t>
            </a:r>
            <a:endParaRPr lang="en-US" sz="1750" dirty="0"/>
          </a:p>
        </p:txBody>
      </p:sp>
      <p:sp>
        <p:nvSpPr>
          <p:cNvPr id="7" name="Text 4"/>
          <p:cNvSpPr/>
          <p:nvPr/>
        </p:nvSpPr>
        <p:spPr>
          <a:xfrm>
            <a:off x="833199" y="5100757"/>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Le fonctionnement de l'injection SQL repose sur le fait que les applications web n'effectuent pas toujours une vérification suffisante des données saisies par l'utilisateur avant de les transmettre à la base de données. Ainsi, les attaquants peuvent contourner les contrôles de sécurité et prendre le contrôle du système.</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857375"/>
            <a:ext cx="9845397"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Quels sont les risques de l'injection SQL ?</a:t>
            </a:r>
            <a:endParaRPr lang="en-US" sz="4374" dirty="0"/>
          </a:p>
        </p:txBody>
      </p:sp>
      <p:sp>
        <p:nvSpPr>
          <p:cNvPr id="5" name="Text 3"/>
          <p:cNvSpPr/>
          <p:nvPr/>
        </p:nvSpPr>
        <p:spPr>
          <a:xfrm>
            <a:off x="2393394" y="2996089"/>
            <a:ext cx="10199013" cy="1199436"/>
          </a:xfrm>
          <a:prstGeom prst="rect">
            <a:avLst/>
          </a:prstGeom>
          <a:noFill/>
          <a:ln/>
        </p:spPr>
        <p:txBody>
          <a:bodyPr wrap="square" rtlCol="0" anchor="t"/>
          <a:lstStyle/>
          <a:p>
            <a:pPr marL="342900" indent="-342900" algn="l">
              <a:lnSpc>
                <a:spcPts val="3149"/>
              </a:lnSpc>
              <a:buSzPct val="100000"/>
              <a:buFont typeface="+mj-lt"/>
              <a:buAutoNum type="arabicPeriod"/>
            </a:pPr>
            <a:r>
              <a:rPr lang="en-US" sz="1750" b="1" kern="0" spc="-35" dirty="0">
                <a:solidFill>
                  <a:srgbClr val="2B2E3C"/>
                </a:solidFill>
                <a:latin typeface="Open Sans" pitchFamily="34" charset="0"/>
                <a:ea typeface="Open Sans" pitchFamily="34" charset="-122"/>
                <a:cs typeface="Open Sans" pitchFamily="34" charset="-120"/>
              </a:rPr>
              <a:t>Accès non autorisé aux données sensibles de l'entreprise : </a:t>
            </a:r>
            <a:r>
              <a:rPr lang="en-US" sz="1750" kern="0" spc="-35" dirty="0">
                <a:solidFill>
                  <a:srgbClr val="2B2E3C"/>
                </a:solidFill>
                <a:latin typeface="Open Sans" pitchFamily="34" charset="0"/>
                <a:ea typeface="Open Sans" pitchFamily="34" charset="-122"/>
                <a:cs typeface="Open Sans" pitchFamily="34" charset="-120"/>
              </a:rPr>
              <a:t>les attaquants peuvent voler des informations confidentielles comme les mots de passe, les numéros de carte bancaire ou les dossiers des clients.</a:t>
            </a:r>
            <a:endParaRPr lang="en-US" sz="1750" dirty="0"/>
          </a:p>
        </p:txBody>
      </p:sp>
      <p:sp>
        <p:nvSpPr>
          <p:cNvPr id="6" name="Text 4"/>
          <p:cNvSpPr/>
          <p:nvPr/>
        </p:nvSpPr>
        <p:spPr>
          <a:xfrm>
            <a:off x="2393394" y="4524137"/>
            <a:ext cx="10199013" cy="799624"/>
          </a:xfrm>
          <a:prstGeom prst="rect">
            <a:avLst/>
          </a:prstGeom>
          <a:noFill/>
          <a:ln/>
        </p:spPr>
        <p:txBody>
          <a:bodyPr wrap="square" rtlCol="0" anchor="t"/>
          <a:lstStyle/>
          <a:p>
            <a:pPr marL="342900" indent="-342900" algn="l">
              <a:lnSpc>
                <a:spcPts val="3149"/>
              </a:lnSpc>
              <a:buSzPct val="100000"/>
              <a:buFont typeface="+mj-lt"/>
              <a:buAutoNum type="arabicPeriod" startAt="2"/>
            </a:pPr>
            <a:r>
              <a:rPr lang="en-US" sz="1750" b="1" kern="0" spc="-35" dirty="0">
                <a:solidFill>
                  <a:srgbClr val="2B2E3C"/>
                </a:solidFill>
                <a:latin typeface="Open Sans" pitchFamily="34" charset="0"/>
                <a:ea typeface="Open Sans" pitchFamily="34" charset="-122"/>
                <a:cs typeface="Open Sans" pitchFamily="34" charset="-120"/>
              </a:rPr>
              <a:t>Altération ou suppression des données : </a:t>
            </a:r>
            <a:r>
              <a:rPr lang="en-US" sz="1750" kern="0" spc="-35" dirty="0">
                <a:solidFill>
                  <a:srgbClr val="2B2E3C"/>
                </a:solidFill>
                <a:latin typeface="Open Sans" pitchFamily="34" charset="0"/>
                <a:ea typeface="Open Sans" pitchFamily="34" charset="-122"/>
                <a:cs typeface="Open Sans" pitchFamily="34" charset="-120"/>
              </a:rPr>
              <a:t>les attaquants peuvent modifier ou détruire les informations stockées dans la base de données, causant des dommages importants à l'entreprise.</a:t>
            </a:r>
            <a:endParaRPr lang="en-US" sz="1750" dirty="0"/>
          </a:p>
        </p:txBody>
      </p:sp>
      <p:sp>
        <p:nvSpPr>
          <p:cNvPr id="7" name="Text 5"/>
          <p:cNvSpPr/>
          <p:nvPr/>
        </p:nvSpPr>
        <p:spPr>
          <a:xfrm>
            <a:off x="2393393" y="5945743"/>
            <a:ext cx="10199013" cy="1199436"/>
          </a:xfrm>
          <a:prstGeom prst="rect">
            <a:avLst/>
          </a:prstGeom>
          <a:noFill/>
          <a:ln/>
        </p:spPr>
        <p:txBody>
          <a:bodyPr wrap="square" rtlCol="0" anchor="t"/>
          <a:lstStyle/>
          <a:p>
            <a:pPr marL="342900" indent="-342900" algn="l">
              <a:lnSpc>
                <a:spcPts val="3149"/>
              </a:lnSpc>
              <a:buSzPct val="100000"/>
              <a:buFont typeface="+mj-lt"/>
              <a:buAutoNum type="arabicPeriod" startAt="3"/>
            </a:pPr>
            <a:r>
              <a:rPr lang="en-US" sz="1750" b="1" kern="0" spc="-35" dirty="0">
                <a:solidFill>
                  <a:srgbClr val="2B2E3C"/>
                </a:solidFill>
                <a:latin typeface="Open Sans" pitchFamily="34" charset="0"/>
                <a:ea typeface="Open Sans" pitchFamily="34" charset="-122"/>
                <a:cs typeface="Open Sans" pitchFamily="34" charset="-120"/>
              </a:rPr>
              <a:t>Obtention du contrôle total du système : </a:t>
            </a:r>
            <a:r>
              <a:rPr lang="en-US" sz="1750" kern="0" spc="-35" dirty="0">
                <a:solidFill>
                  <a:srgbClr val="2B2E3C"/>
                </a:solidFill>
                <a:latin typeface="Open Sans" pitchFamily="34" charset="0"/>
                <a:ea typeface="Open Sans" pitchFamily="34" charset="-122"/>
                <a:cs typeface="Open Sans" pitchFamily="34" charset="-120"/>
              </a:rPr>
              <a:t>dans les cas les plus graves, l'injection SQL peut permettre aux pirates d'accéder aux droits d'administration et de prendre le contrôle complet du serveur de l'entreprise.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176582"/>
            <a:ext cx="9303306"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Comment détecter une injection SQL ?</a:t>
            </a:r>
            <a:endParaRPr lang="en-US" sz="4374" dirty="0"/>
          </a:p>
        </p:txBody>
      </p:sp>
      <p:sp>
        <p:nvSpPr>
          <p:cNvPr id="5" name="Text 3"/>
          <p:cNvSpPr/>
          <p:nvPr/>
        </p:nvSpPr>
        <p:spPr>
          <a:xfrm>
            <a:off x="2037993" y="3315295"/>
            <a:ext cx="10554414"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Identifier les tentatives d'injection SQL est crucial pour protéger votre système. Vous pouvez détecter ces attaques en analysant les journaux d'activité de votre application web et de votre base de données, à la recherche de requêtes suspectes ou d'erreurs inhabituelles. Des outils d'analyse de journaux et de surveillance des accès peuvent également vous aider à détecter les activités malveillantes.</a:t>
            </a:r>
            <a:endParaRPr lang="en-US" sz="1750" dirty="0"/>
          </a:p>
        </p:txBody>
      </p:sp>
      <p:sp>
        <p:nvSpPr>
          <p:cNvPr id="6" name="Text 4"/>
          <p:cNvSpPr/>
          <p:nvPr/>
        </p:nvSpPr>
        <p:spPr>
          <a:xfrm>
            <a:off x="2037993" y="4986814"/>
            <a:ext cx="10554414"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Des tests d'intrusion réguliers sont également essentiels pour évaluer la vulnérabilité de votre système aux injections SQL. Ces tests vous permettront d'identifier les failles de sécurité et de les corriger avant qu'elles ne soient exploitées par des attaquants malveillants.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540669"/>
            <a:ext cx="10554414"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Techniques de prévention de </a:t>
            </a:r>
            <a:r>
              <a:rPr lang="en-US" sz="4374" kern="0" spc="-131" dirty="0" err="1">
                <a:solidFill>
                  <a:srgbClr val="2C3F42"/>
                </a:solidFill>
                <a:latin typeface="Bitter" pitchFamily="34" charset="0"/>
                <a:ea typeface="Bitter" pitchFamily="34" charset="-122"/>
                <a:cs typeface="Bitter" pitchFamily="34" charset="-120"/>
              </a:rPr>
              <a:t>l'injection</a:t>
            </a:r>
            <a:r>
              <a:rPr lang="en-US" sz="4374" kern="0" spc="-131" dirty="0">
                <a:solidFill>
                  <a:srgbClr val="2C3F42"/>
                </a:solidFill>
                <a:latin typeface="Bitter" pitchFamily="34" charset="0"/>
                <a:ea typeface="Bitter" pitchFamily="34" charset="-122"/>
                <a:cs typeface="Bitter" pitchFamily="34" charset="-120"/>
              </a:rPr>
              <a:t> </a:t>
            </a:r>
            <a:r>
              <a:rPr lang="en-US" sz="4374" kern="0" spc="-131" dirty="0" err="1">
                <a:solidFill>
                  <a:srgbClr val="2C3F42"/>
                </a:solidFill>
                <a:latin typeface="Bitter" pitchFamily="34" charset="0"/>
                <a:ea typeface="Bitter" pitchFamily="34" charset="-122"/>
                <a:cs typeface="Bitter" pitchFamily="34" charset="-120"/>
              </a:rPr>
              <a:t>SQl</a:t>
            </a:r>
            <a:endParaRPr lang="en-US" sz="4374" dirty="0"/>
          </a:p>
        </p:txBody>
      </p:sp>
      <p:sp>
        <p:nvSpPr>
          <p:cNvPr id="5" name="Text 3"/>
          <p:cNvSpPr/>
          <p:nvPr/>
        </p:nvSpPr>
        <p:spPr>
          <a:xfrm>
            <a:off x="2037993" y="3373755"/>
            <a:ext cx="10554414"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Pour se prémunir contre les attaques par injection SQL, il est essentiel d'adopter des mesures de sécurité rigoureuses. Voici quelques techniques clés :</a:t>
            </a:r>
            <a:endParaRPr lang="en-US" sz="1750" dirty="0"/>
          </a:p>
        </p:txBody>
      </p:sp>
      <p:sp>
        <p:nvSpPr>
          <p:cNvPr id="6" name="Text 4"/>
          <p:cNvSpPr/>
          <p:nvPr/>
        </p:nvSpPr>
        <p:spPr>
          <a:xfrm>
            <a:off x="2393394" y="4334470"/>
            <a:ext cx="10199013" cy="399812"/>
          </a:xfrm>
          <a:prstGeom prst="rect">
            <a:avLst/>
          </a:prstGeom>
          <a:noFill/>
          <a:ln/>
        </p:spPr>
        <p:txBody>
          <a:bodyPr wrap="none" rtlCol="0" anchor="t"/>
          <a:lstStyle/>
          <a:p>
            <a:pPr marL="342900" indent="-342900" algn="l">
              <a:lnSpc>
                <a:spcPts val="3149"/>
              </a:lnSpc>
              <a:buSzPct val="100000"/>
              <a:buFont typeface="+mj-lt"/>
              <a:buAutoNum type="arabicPeriod"/>
            </a:pPr>
            <a:r>
              <a:rPr lang="en-US" sz="1750" kern="0" spc="-35" dirty="0">
                <a:solidFill>
                  <a:srgbClr val="2B2E3C"/>
                </a:solidFill>
                <a:latin typeface="Open Sans" pitchFamily="34" charset="0"/>
                <a:ea typeface="Open Sans" pitchFamily="34" charset="-122"/>
                <a:cs typeface="Open Sans" pitchFamily="34" charset="-120"/>
              </a:rPr>
              <a:t>Valider et assainir tous les champs d'entrée utilisateur avant de les transmettre à la base de données</a:t>
            </a:r>
            <a:endParaRPr lang="en-US" sz="1750" dirty="0"/>
          </a:p>
        </p:txBody>
      </p:sp>
      <p:sp>
        <p:nvSpPr>
          <p:cNvPr id="7" name="Text 5"/>
          <p:cNvSpPr/>
          <p:nvPr/>
        </p:nvSpPr>
        <p:spPr>
          <a:xfrm>
            <a:off x="2393394" y="4823103"/>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2"/>
            </a:pPr>
            <a:r>
              <a:rPr lang="en-US" sz="1750" kern="0" spc="-35" dirty="0">
                <a:solidFill>
                  <a:srgbClr val="2B2E3C"/>
                </a:solidFill>
                <a:latin typeface="Open Sans" pitchFamily="34" charset="0"/>
                <a:ea typeface="Open Sans" pitchFamily="34" charset="-122"/>
                <a:cs typeface="Open Sans" pitchFamily="34" charset="-120"/>
              </a:rPr>
              <a:t>Utiliser des requêtes préparées avec des paramètres sécurisés plutôt que de concaténer du code SQL</a:t>
            </a:r>
            <a:endParaRPr lang="en-US" sz="1750" dirty="0"/>
          </a:p>
        </p:txBody>
      </p:sp>
      <p:sp>
        <p:nvSpPr>
          <p:cNvPr id="8" name="Text 6"/>
          <p:cNvSpPr/>
          <p:nvPr/>
        </p:nvSpPr>
        <p:spPr>
          <a:xfrm>
            <a:off x="2393394" y="5311735"/>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3"/>
            </a:pPr>
            <a:r>
              <a:rPr lang="en-US" sz="1750" kern="0" spc="-35" dirty="0">
                <a:solidFill>
                  <a:srgbClr val="2B2E3C"/>
                </a:solidFill>
                <a:latin typeface="Open Sans" pitchFamily="34" charset="0"/>
                <a:ea typeface="Open Sans" pitchFamily="34" charset="-122"/>
                <a:cs typeface="Open Sans" pitchFamily="34" charset="-120"/>
              </a:rPr>
              <a:t>Limiter les privilèges des comptes d'accès à la base de données au strict nécessaire</a:t>
            </a:r>
            <a:endParaRPr lang="en-US" sz="1750" dirty="0"/>
          </a:p>
        </p:txBody>
      </p:sp>
      <p:sp>
        <p:nvSpPr>
          <p:cNvPr id="9" name="Text 7"/>
          <p:cNvSpPr/>
          <p:nvPr/>
        </p:nvSpPr>
        <p:spPr>
          <a:xfrm>
            <a:off x="2393394" y="5800368"/>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4"/>
            </a:pPr>
            <a:r>
              <a:rPr lang="en-US" sz="1750" kern="0" spc="-35" dirty="0">
                <a:solidFill>
                  <a:srgbClr val="2B2E3C"/>
                </a:solidFill>
                <a:latin typeface="Open Sans" pitchFamily="34" charset="0"/>
                <a:ea typeface="Open Sans" pitchFamily="34" charset="-122"/>
                <a:cs typeface="Open Sans" pitchFamily="34" charset="-120"/>
              </a:rPr>
              <a:t>Activer le filtrage et la journalisation des requêtes SQL suspectes</a:t>
            </a:r>
            <a:endParaRPr lang="en-US" sz="1750" dirty="0"/>
          </a:p>
        </p:txBody>
      </p:sp>
      <p:sp>
        <p:nvSpPr>
          <p:cNvPr id="10" name="Text 8"/>
          <p:cNvSpPr/>
          <p:nvPr/>
        </p:nvSpPr>
        <p:spPr>
          <a:xfrm>
            <a:off x="2393394" y="6289000"/>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5"/>
            </a:pPr>
            <a:r>
              <a:rPr lang="en-US" sz="1750" kern="0" spc="-35" dirty="0">
                <a:solidFill>
                  <a:srgbClr val="2B2E3C"/>
                </a:solidFill>
                <a:latin typeface="Open Sans" pitchFamily="34" charset="0"/>
                <a:ea typeface="Open Sans" pitchFamily="34" charset="-122"/>
                <a:cs typeface="Open Sans" pitchFamily="34" charset="-120"/>
              </a:rPr>
              <a:t>Mettre régulièrement à jour tous les composants logiciels et les correctifs de sécurité</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725567"/>
            <a:ext cx="10554414"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Bonnes pratiques de codage pour éviter l'injection SQL</a:t>
            </a:r>
            <a:endParaRPr lang="en-US" sz="4374" dirty="0"/>
          </a:p>
        </p:txBody>
      </p:sp>
      <p:sp>
        <p:nvSpPr>
          <p:cNvPr id="5" name="Shape 3"/>
          <p:cNvSpPr/>
          <p:nvPr/>
        </p:nvSpPr>
        <p:spPr>
          <a:xfrm>
            <a:off x="2037993" y="2558653"/>
            <a:ext cx="5166122" cy="2361605"/>
          </a:xfrm>
          <a:prstGeom prst="roundRect">
            <a:avLst>
              <a:gd name="adj" fmla="val 4234"/>
            </a:avLst>
          </a:prstGeom>
          <a:solidFill>
            <a:srgbClr val="FCE2CF"/>
          </a:solidFill>
          <a:ln w="7620">
            <a:solidFill>
              <a:srgbClr val="E2C8B5"/>
            </a:solidFill>
            <a:prstDash val="solid"/>
          </a:ln>
        </p:spPr>
      </p:sp>
      <p:sp>
        <p:nvSpPr>
          <p:cNvPr id="6" name="Text 4"/>
          <p:cNvSpPr/>
          <p:nvPr/>
        </p:nvSpPr>
        <p:spPr>
          <a:xfrm>
            <a:off x="2267783" y="2788444"/>
            <a:ext cx="3555563"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Valider les entrées utilisateur</a:t>
            </a:r>
            <a:endParaRPr lang="en-US" sz="2187" dirty="0"/>
          </a:p>
        </p:txBody>
      </p:sp>
      <p:sp>
        <p:nvSpPr>
          <p:cNvPr id="7" name="Text 5"/>
          <p:cNvSpPr/>
          <p:nvPr/>
        </p:nvSpPr>
        <p:spPr>
          <a:xfrm>
            <a:off x="2267783" y="3268861"/>
            <a:ext cx="470654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Vérifier et assainir systématiquement toutes les données saisies par les utilisateurs avant de les utiliser dans les requêtes SQL. Cela empêche l'insertion de code malveillant.</a:t>
            </a:r>
            <a:endParaRPr lang="en-US" sz="1750" dirty="0"/>
          </a:p>
        </p:txBody>
      </p:sp>
      <p:sp>
        <p:nvSpPr>
          <p:cNvPr id="8" name="Shape 6"/>
          <p:cNvSpPr/>
          <p:nvPr/>
        </p:nvSpPr>
        <p:spPr>
          <a:xfrm>
            <a:off x="7426285" y="2558653"/>
            <a:ext cx="5166122" cy="2361605"/>
          </a:xfrm>
          <a:prstGeom prst="roundRect">
            <a:avLst>
              <a:gd name="adj" fmla="val 4234"/>
            </a:avLst>
          </a:prstGeom>
          <a:solidFill>
            <a:srgbClr val="FCE2CF"/>
          </a:solidFill>
          <a:ln w="7620">
            <a:solidFill>
              <a:srgbClr val="E2C8B5"/>
            </a:solidFill>
            <a:prstDash val="solid"/>
          </a:ln>
        </p:spPr>
      </p:sp>
      <p:sp>
        <p:nvSpPr>
          <p:cNvPr id="9" name="Text 7"/>
          <p:cNvSpPr/>
          <p:nvPr/>
        </p:nvSpPr>
        <p:spPr>
          <a:xfrm>
            <a:off x="7656076" y="2788444"/>
            <a:ext cx="378083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Utiliser des requêtes préparées</a:t>
            </a:r>
            <a:endParaRPr lang="en-US" sz="2187" dirty="0"/>
          </a:p>
        </p:txBody>
      </p:sp>
      <p:sp>
        <p:nvSpPr>
          <p:cNvPr id="10" name="Text 8"/>
          <p:cNvSpPr/>
          <p:nvPr/>
        </p:nvSpPr>
        <p:spPr>
          <a:xfrm>
            <a:off x="7656076" y="3268861"/>
            <a:ext cx="470654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Privilégier l'utilisation de requêtes SQL préparées avec des paramètres sécurisés plutôt que de concaténer du code SQL de manière dynamique.</a:t>
            </a:r>
            <a:endParaRPr lang="en-US" sz="1750" dirty="0"/>
          </a:p>
        </p:txBody>
      </p:sp>
      <p:sp>
        <p:nvSpPr>
          <p:cNvPr id="11" name="Shape 9"/>
          <p:cNvSpPr/>
          <p:nvPr/>
        </p:nvSpPr>
        <p:spPr>
          <a:xfrm>
            <a:off x="2037993" y="5142428"/>
            <a:ext cx="5166122" cy="2361605"/>
          </a:xfrm>
          <a:prstGeom prst="roundRect">
            <a:avLst>
              <a:gd name="adj" fmla="val 4234"/>
            </a:avLst>
          </a:prstGeom>
          <a:solidFill>
            <a:srgbClr val="FCE2CF"/>
          </a:solidFill>
          <a:ln w="7620">
            <a:solidFill>
              <a:srgbClr val="E2C8B5"/>
            </a:solidFill>
            <a:prstDash val="solid"/>
          </a:ln>
        </p:spPr>
      </p:sp>
      <p:sp>
        <p:nvSpPr>
          <p:cNvPr id="12" name="Text 10"/>
          <p:cNvSpPr/>
          <p:nvPr/>
        </p:nvSpPr>
        <p:spPr>
          <a:xfrm>
            <a:off x="2267783" y="537221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Limiter les privilèges</a:t>
            </a:r>
            <a:endParaRPr lang="en-US" sz="2187" dirty="0"/>
          </a:p>
        </p:txBody>
      </p:sp>
      <p:sp>
        <p:nvSpPr>
          <p:cNvPr id="13" name="Text 11"/>
          <p:cNvSpPr/>
          <p:nvPr/>
        </p:nvSpPr>
        <p:spPr>
          <a:xfrm>
            <a:off x="2267783" y="5852636"/>
            <a:ext cx="470654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Réduire les droits d'accès à la base de données au strict minimum requis pour le fonctionnement de l'application, afin de limiter les dégâts en cas d'attaque réussie.</a:t>
            </a:r>
            <a:endParaRPr lang="en-US" sz="1750" dirty="0"/>
          </a:p>
        </p:txBody>
      </p:sp>
      <p:sp>
        <p:nvSpPr>
          <p:cNvPr id="14" name="Shape 12"/>
          <p:cNvSpPr/>
          <p:nvPr/>
        </p:nvSpPr>
        <p:spPr>
          <a:xfrm>
            <a:off x="7426285" y="5142428"/>
            <a:ext cx="5166122" cy="2361605"/>
          </a:xfrm>
          <a:prstGeom prst="roundRect">
            <a:avLst>
              <a:gd name="adj" fmla="val 4234"/>
            </a:avLst>
          </a:prstGeom>
          <a:solidFill>
            <a:srgbClr val="FCE2CF"/>
          </a:solidFill>
          <a:ln w="7620">
            <a:solidFill>
              <a:srgbClr val="E2C8B5"/>
            </a:solidFill>
            <a:prstDash val="solid"/>
          </a:ln>
        </p:spPr>
      </p:sp>
      <p:sp>
        <p:nvSpPr>
          <p:cNvPr id="15" name="Text 13"/>
          <p:cNvSpPr/>
          <p:nvPr/>
        </p:nvSpPr>
        <p:spPr>
          <a:xfrm>
            <a:off x="7656076" y="5372219"/>
            <a:ext cx="3385185"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Mettre à jour régulièrement</a:t>
            </a:r>
            <a:endParaRPr lang="en-US" sz="2187" dirty="0"/>
          </a:p>
        </p:txBody>
      </p:sp>
      <p:sp>
        <p:nvSpPr>
          <p:cNvPr id="16" name="Text 14"/>
          <p:cNvSpPr/>
          <p:nvPr/>
        </p:nvSpPr>
        <p:spPr>
          <a:xfrm>
            <a:off x="7656076" y="5852636"/>
            <a:ext cx="470654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Veiller à maintenir l'application web, le serveur et les bibliothèques logicielles à jour pour corriger rapidement les failles de sécurité connues.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894</Words>
  <Application>Microsoft Office PowerPoint</Application>
  <PresentationFormat>Personnalisé</PresentationFormat>
  <Paragraphs>63</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Bauhaus 93</vt:lpstr>
      <vt:lpstr>Bitter</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omaymaabdelmalki81@gmail.com</cp:lastModifiedBy>
  <cp:revision>6</cp:revision>
  <dcterms:created xsi:type="dcterms:W3CDTF">2024-05-06T23:49:22Z</dcterms:created>
  <dcterms:modified xsi:type="dcterms:W3CDTF">2024-05-07T14:16:23Z</dcterms:modified>
</cp:coreProperties>
</file>