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4"/>
  </p:notesMasterIdLst>
  <p:sldIdLst>
    <p:sldId id="256" r:id="rId2"/>
    <p:sldId id="260" r:id="rId3"/>
    <p:sldId id="268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>
        <p:scale>
          <a:sx n="90" d="100"/>
          <a:sy n="90" d="100"/>
        </p:scale>
        <p:origin x="-370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1C4025-173E-4D8D-A343-3159B91A8504}" type="datetimeFigureOut">
              <a:rPr lang="ar-EG" smtClean="0"/>
              <a:t>14/03/1445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A5A7A12-E942-4005-8DED-76756BBF4E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1126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0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1" y="1544813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0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2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1" y="1516913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516913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1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6"/>
            <a:ext cx="10160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7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81" y="2998765"/>
            <a:ext cx="4071820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6"/>
            <a:ext cx="28448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6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6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6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42718D-C828-63A1-AE43-DA355D90D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Model for Breast </a:t>
            </a:r>
            <a:r>
              <a:rPr lang="en-US" dirty="0" smtClean="0"/>
              <a:t>Cancer Detection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7C539F-6CD1-79B8-AC57-C8FBD0BB6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6" y="3509963"/>
            <a:ext cx="8791575" cy="1655762"/>
          </a:xfrm>
        </p:spPr>
        <p:txBody>
          <a:bodyPr/>
          <a:lstStyle/>
          <a:p>
            <a:r>
              <a:rPr lang="en-US" dirty="0"/>
              <a:t>An Innovative Approach to </a:t>
            </a:r>
            <a:r>
              <a:rPr lang="en-US" dirty="0" smtClean="0"/>
              <a:t>Early Diagnosis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1533" y="5261001"/>
            <a:ext cx="35103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Supervision</a:t>
            </a:r>
            <a:r>
              <a:rPr lang="ar-EG" b="1" dirty="0" smtClean="0">
                <a:solidFill>
                  <a:schemeClr val="accent1">
                    <a:lumMod val="75000"/>
                  </a:schemeClr>
                </a:solidFill>
              </a:rPr>
              <a:t>  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Sara Ashraf</a:t>
            </a:r>
            <a:endParaRPr lang="ar-EG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6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D0586B-9E20-933C-4FAC-A77BB33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6E80F7-BBCD-D229-7A29-486D197D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5998" cy="2243855"/>
          </a:xfrm>
        </p:spPr>
        <p:txBody>
          <a:bodyPr/>
          <a:lstStyle/>
          <a:p>
            <a:r>
              <a:rPr lang="en-US" dirty="0"/>
              <a:t>The model is trained using the preprocessed data and the data generator (</a:t>
            </a:r>
            <a:r>
              <a:rPr lang="en-US" dirty="0" err="1"/>
              <a:t>train_generator</a:t>
            </a:r>
            <a:r>
              <a:rPr lang="en-US" dirty="0"/>
              <a:t>).</a:t>
            </a:r>
            <a:endParaRPr lang="ar-EG" dirty="0"/>
          </a:p>
          <a:p>
            <a:r>
              <a:rPr lang="en-US" dirty="0"/>
              <a:t>The model is evaluated using the testing data, and </a:t>
            </a:r>
            <a:r>
              <a:rPr lang="en-US" dirty="0" smtClean="0"/>
              <a:t>both </a:t>
            </a:r>
            <a:r>
              <a:rPr lang="en-US" dirty="0"/>
              <a:t>accuracy and loss are calculated.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733" y="4470400"/>
            <a:ext cx="57150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Acceursy</a:t>
            </a: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*train acceurcy</a:t>
            </a: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90%</a:t>
            </a:r>
          </a:p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" pitchFamily="2" charset="2"/>
              </a:rPr>
              <a:t>*validate acceurcy80%</a:t>
            </a:r>
            <a:endParaRPr lang="ar-E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1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20B83-4FF1-B036-863B-D58DAA14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7BAE12-EF7B-F0F9-113E-38C71A0B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summary of the model, including details about the layers and the number of parameters, is printed.</a:t>
            </a:r>
            <a:endParaRPr lang="ar-EG" dirty="0"/>
          </a:p>
          <a:p>
            <a:r>
              <a:rPr lang="en-US" dirty="0"/>
              <a:t>The accuracy of the model on the testing data is printed.</a:t>
            </a:r>
            <a:endParaRPr lang="ar-EG" dirty="0"/>
          </a:p>
          <a:p>
            <a:r>
              <a:rPr lang="en-US"/>
              <a:t>Predictions </a:t>
            </a:r>
            <a:r>
              <a:rPr lang="en-US" dirty="0"/>
              <a:t>are made using the model on the testing data, and a classification report is generated by comparing the actual labels with the predicted labels.</a:t>
            </a:r>
          </a:p>
        </p:txBody>
      </p:sp>
    </p:spTree>
    <p:extLst>
      <p:ext uri="{BB962C8B-B14F-4D97-AF65-F5344CB8AC3E}">
        <p14:creationId xmlns:p14="http://schemas.microsoft.com/office/powerpoint/2010/main" val="513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60C2B-DEC4-4ABC-0C72-E0ACD45D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9C78F7-76F8-0087-582B-A553997A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Dalia </a:t>
            </a:r>
            <a:r>
              <a:rPr lang="en-US" dirty="0" err="1"/>
              <a:t>hesham</a:t>
            </a:r>
            <a:endParaRPr lang="en-US" dirty="0"/>
          </a:p>
          <a:p>
            <a:r>
              <a:rPr lang="en-US" dirty="0" err="1"/>
              <a:t>Abdelrahman</a:t>
            </a:r>
            <a:r>
              <a:rPr lang="en-US" dirty="0"/>
              <a:t> Mohamad</a:t>
            </a:r>
          </a:p>
          <a:p>
            <a:r>
              <a:rPr lang="en-US" dirty="0" err="1"/>
              <a:t>Habiba</a:t>
            </a:r>
            <a:r>
              <a:rPr lang="en-US" dirty="0"/>
              <a:t> Mohamad </a:t>
            </a:r>
            <a:r>
              <a:rPr lang="en-US" dirty="0" err="1"/>
              <a:t>Elnaggar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44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E0E0A9-E29E-1DD5-0B2D-E463A09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D84B88-EF93-AC02-DC78-B2BE25CA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Breast cancer is a global health issue, affecting millions of people annually.</a:t>
            </a:r>
          </a:p>
          <a:p>
            <a:r>
              <a:rPr lang="en-US" dirty="0"/>
              <a:t>According to the World Health Organization (WHO), breast cancer is the most common cancer in women worldwide, both in developed and 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202689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Intoduction</a:t>
            </a:r>
            <a:endParaRPr lang="ar-EG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sz="1800" dirty="0" smtClean="0"/>
              <a:t>1-This </a:t>
            </a:r>
            <a:r>
              <a:rPr lang="en-US" sz="1800" dirty="0"/>
              <a:t>code loads and processes medical images representing benign, normal, and malignant </a:t>
            </a:r>
            <a:r>
              <a:rPr lang="en-US" sz="1800" dirty="0" smtClean="0"/>
              <a:t>cells</a:t>
            </a:r>
          </a:p>
          <a:p>
            <a:pPr algn="l" rtl="0"/>
            <a:r>
              <a:rPr lang="en-US" sz="1800" dirty="0" smtClean="0"/>
              <a:t> </a:t>
            </a:r>
            <a:r>
              <a:rPr lang="en-US" sz="1800" dirty="0"/>
              <a:t>It uses these images to train a deep learning model for classification using MobileNetV2</a:t>
            </a:r>
            <a:r>
              <a:rPr lang="en-US" sz="1800" dirty="0" smtClean="0"/>
              <a:t>.</a:t>
            </a:r>
          </a:p>
          <a:p>
            <a:pPr algn="l" rtl="0"/>
            <a:r>
              <a:rPr lang="en-US" sz="1800" dirty="0" smtClean="0"/>
              <a:t>2-Used </a:t>
            </a:r>
            <a:r>
              <a:rPr lang="en-US" sz="1800" dirty="0" err="1"/>
              <a:t>LibrariesOpenCV</a:t>
            </a:r>
            <a:r>
              <a:rPr lang="en-US" sz="1800" dirty="0"/>
              <a:t> (cv2</a:t>
            </a:r>
            <a:r>
              <a:rPr lang="en-US" sz="1800" dirty="0" smtClean="0"/>
              <a:t>):</a:t>
            </a:r>
          </a:p>
          <a:p>
            <a:pPr algn="l" rtl="0"/>
            <a:r>
              <a:rPr lang="en-US" sz="1800" dirty="0" smtClean="0"/>
              <a:t> </a:t>
            </a:r>
            <a:r>
              <a:rPr lang="en-US" sz="1800" dirty="0"/>
              <a:t>For image </a:t>
            </a:r>
            <a:r>
              <a:rPr lang="en-US" sz="1800" dirty="0" err="1"/>
              <a:t>processing.NumPy</a:t>
            </a:r>
            <a:r>
              <a:rPr lang="en-US" sz="1800" dirty="0"/>
              <a:t> (</a:t>
            </a:r>
            <a:r>
              <a:rPr lang="en-US" sz="1800" dirty="0" err="1"/>
              <a:t>np</a:t>
            </a:r>
            <a:r>
              <a:rPr lang="en-US" sz="1800" dirty="0"/>
              <a:t>): For efficient data </a:t>
            </a:r>
            <a:r>
              <a:rPr lang="en-US" sz="1800" dirty="0" err="1"/>
              <a:t>handling.scikit</a:t>
            </a:r>
            <a:r>
              <a:rPr lang="en-US" sz="1800" dirty="0"/>
              <a:t>-learn (</a:t>
            </a:r>
            <a:r>
              <a:rPr lang="en-US" sz="1800" dirty="0" err="1"/>
              <a:t>sklearn</a:t>
            </a:r>
            <a:r>
              <a:rPr lang="en-US" sz="1800" dirty="0"/>
              <a:t>): For splitting the data into training and testing </a:t>
            </a:r>
            <a:r>
              <a:rPr lang="en-US" sz="1800" dirty="0" err="1"/>
              <a:t>sets.TensorFlow</a:t>
            </a:r>
            <a:r>
              <a:rPr lang="en-US" sz="1800" dirty="0"/>
              <a:t> (</a:t>
            </a:r>
            <a:r>
              <a:rPr lang="en-US" sz="1800" dirty="0" err="1"/>
              <a:t>tf</a:t>
            </a:r>
            <a:r>
              <a:rPr lang="en-US" sz="1800" dirty="0"/>
              <a:t>): For building and training the deep learning </a:t>
            </a:r>
            <a:r>
              <a:rPr lang="en-US" sz="1800" dirty="0" err="1"/>
              <a:t>model.Matplotlib</a:t>
            </a:r>
            <a:r>
              <a:rPr lang="en-US" sz="1800" dirty="0"/>
              <a:t> (</a:t>
            </a:r>
            <a:r>
              <a:rPr lang="en-US" sz="1800" dirty="0" err="1"/>
              <a:t>matplotlib.pyplot</a:t>
            </a:r>
            <a:r>
              <a:rPr lang="en-US" sz="1800" dirty="0"/>
              <a:t>): For plotting graphs</a:t>
            </a:r>
            <a:r>
              <a:rPr lang="en-US" sz="1800" dirty="0" smtClean="0"/>
              <a:t>.</a:t>
            </a:r>
          </a:p>
          <a:p>
            <a:pPr algn="l" rtl="0"/>
            <a:r>
              <a:rPr lang="en-US" sz="1800" dirty="0" smtClean="0"/>
              <a:t>3-. </a:t>
            </a:r>
            <a:r>
              <a:rPr lang="en-US" sz="1800" dirty="0"/>
              <a:t>Loading and Labeling </a:t>
            </a:r>
            <a:r>
              <a:rPr lang="en-US" sz="1800" dirty="0" err="1"/>
              <a:t>ImagesImages</a:t>
            </a:r>
            <a:r>
              <a:rPr lang="en-US" sz="1800" dirty="0"/>
              <a:t> are loaded from different paths (</a:t>
            </a:r>
            <a:r>
              <a:rPr lang="en-US" sz="1800" dirty="0" err="1"/>
              <a:t>benign_path</a:t>
            </a:r>
            <a:r>
              <a:rPr lang="en-US" sz="1800" dirty="0"/>
              <a:t>, </a:t>
            </a:r>
            <a:r>
              <a:rPr lang="en-US" sz="1800" dirty="0" err="1"/>
              <a:t>normal_path</a:t>
            </a:r>
            <a:r>
              <a:rPr lang="en-US" sz="1800" dirty="0"/>
              <a:t>, </a:t>
            </a:r>
            <a:r>
              <a:rPr lang="en-US" sz="1800" dirty="0" err="1"/>
              <a:t>malignant_path</a:t>
            </a:r>
            <a:r>
              <a:rPr lang="en-US" sz="1800" dirty="0"/>
              <a:t>) and labeled based on their type (0: benign, 1: normal, 2: malignant</a:t>
            </a:r>
            <a:r>
              <a:rPr lang="en-US" sz="1800" dirty="0" smtClean="0"/>
              <a:t>).</a:t>
            </a:r>
          </a:p>
          <a:p>
            <a:pPr algn="l" rtl="0"/>
            <a:r>
              <a:rPr lang="en-US" sz="1800" dirty="0" smtClean="0"/>
              <a:t>4</a:t>
            </a:r>
            <a:r>
              <a:rPr lang="en-US" sz="1800" dirty="0"/>
              <a:t>. Data </a:t>
            </a:r>
            <a:r>
              <a:rPr lang="en-US" sz="1800" dirty="0" err="1"/>
              <a:t>PreparationData</a:t>
            </a:r>
            <a:r>
              <a:rPr lang="en-US" sz="1800" dirty="0"/>
              <a:t> is split into training and testing data using </a:t>
            </a:r>
            <a:r>
              <a:rPr lang="en-US" sz="1800" dirty="0" err="1"/>
              <a:t>train_test_split.A</a:t>
            </a:r>
            <a:r>
              <a:rPr lang="en-US" sz="1800" dirty="0"/>
              <a:t> data generator (</a:t>
            </a:r>
            <a:r>
              <a:rPr lang="en-US" sz="1800" dirty="0" err="1"/>
              <a:t>ImageDataGenerator</a:t>
            </a:r>
            <a:r>
              <a:rPr lang="en-US" sz="1800" dirty="0"/>
              <a:t>) is prepared to augment data by performing transformations such as rotation, flipping, and zooming</a:t>
            </a:r>
            <a:r>
              <a:rPr lang="en-US" sz="1800" dirty="0" smtClean="0"/>
              <a:t>.</a:t>
            </a:r>
          </a:p>
          <a:p>
            <a:pPr algn="l" rtl="0"/>
            <a:r>
              <a:rPr lang="en-US" sz="1800" dirty="0" smtClean="0"/>
              <a:t>5</a:t>
            </a:r>
            <a:r>
              <a:rPr lang="en-US" sz="1800" dirty="0"/>
              <a:t>. Model BuildingMobileNetV2 is used as the base model and is pre-trained, with its base layers </a:t>
            </a:r>
            <a:r>
              <a:rPr lang="en-US" sz="1800" dirty="0" err="1"/>
              <a:t>frozen.Additional</a:t>
            </a:r>
            <a:r>
              <a:rPr lang="en-US" sz="1800" dirty="0"/>
              <a:t> layers like convolutional and pooling layers, as well as dropout for regularization, are added to improve </a:t>
            </a:r>
            <a:r>
              <a:rPr lang="en-US" sz="1800" dirty="0" err="1"/>
              <a:t>performance.The</a:t>
            </a:r>
            <a:r>
              <a:rPr lang="en-US" sz="1800" dirty="0"/>
              <a:t> model is defined for categorical classification</a:t>
            </a:r>
            <a:r>
              <a:rPr lang="en-US" sz="1800" dirty="0" smtClean="0"/>
              <a:t>.</a:t>
            </a:r>
          </a:p>
          <a:p>
            <a:pPr algn="l" rtl="0"/>
            <a:r>
              <a:rPr lang="en-US" sz="1800" dirty="0" smtClean="0"/>
              <a:t>6</a:t>
            </a:r>
            <a:r>
              <a:rPr lang="en-US" sz="1800" dirty="0"/>
              <a:t>. Training and </a:t>
            </a:r>
            <a:r>
              <a:rPr lang="en-US" sz="1800" dirty="0" err="1"/>
              <a:t>EvaluationThe</a:t>
            </a:r>
            <a:r>
              <a:rPr lang="en-US" sz="1800" dirty="0"/>
              <a:t> model is trained using the preprocessed data and the data generator (</a:t>
            </a:r>
            <a:r>
              <a:rPr lang="en-US" sz="1800" dirty="0" err="1"/>
              <a:t>train_generator</a:t>
            </a:r>
            <a:r>
              <a:rPr lang="en-US" sz="1800" dirty="0"/>
              <a:t>).The model is evaluated using the testing data, and both accuracy and loss are calculated</a:t>
            </a:r>
            <a:r>
              <a:rPr lang="en-US" sz="1800" dirty="0" smtClean="0"/>
              <a:t>.</a:t>
            </a:r>
          </a:p>
          <a:p>
            <a:pPr algn="l" rtl="0"/>
            <a:r>
              <a:rPr lang="en-US" sz="1800" dirty="0" smtClean="0"/>
              <a:t>7</a:t>
            </a:r>
            <a:r>
              <a:rPr lang="en-US" sz="1800" dirty="0"/>
              <a:t>. </a:t>
            </a:r>
            <a:r>
              <a:rPr lang="en-US" sz="1800" dirty="0" err="1"/>
              <a:t>OutputA</a:t>
            </a:r>
            <a:r>
              <a:rPr lang="en-US" sz="1800" dirty="0"/>
              <a:t> summary of the model, including details about the layers and the number of parameters, is </a:t>
            </a:r>
            <a:r>
              <a:rPr lang="en-US" sz="1800" dirty="0" err="1"/>
              <a:t>printed.The</a:t>
            </a:r>
            <a:r>
              <a:rPr lang="en-US" sz="1800" dirty="0"/>
              <a:t> accuracy of the model on the testing data is </a:t>
            </a:r>
            <a:r>
              <a:rPr lang="en-US" sz="1800" dirty="0" err="1"/>
              <a:t>printed.Predictions</a:t>
            </a:r>
            <a:r>
              <a:rPr lang="en-US" sz="1800" dirty="0"/>
              <a:t> are made using the model on the testing data, and a classification report is generated by comparing the actual labels with the predicted labels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9195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38EE5-8BFC-1EF6-AC08-163CE029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77372"/>
            <a:ext cx="995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importance of breast cancer detection and the need for accurate prediction models.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D393CFA0-26ED-2F70-D201-D3795CFE0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470" y="1938072"/>
            <a:ext cx="6481252" cy="4585486"/>
          </a:xfrm>
        </p:spPr>
      </p:pic>
    </p:spTree>
    <p:extLst>
      <p:ext uri="{BB962C8B-B14F-4D97-AF65-F5344CB8AC3E}">
        <p14:creationId xmlns:p14="http://schemas.microsoft.com/office/powerpoint/2010/main" val="3479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84E0B5-7320-D97C-0917-4EE76DDF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tumor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FE129-240F-826D-4B0B-F9360980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58663"/>
            <a:ext cx="3537744" cy="3636939"/>
          </a:xfrm>
        </p:spPr>
        <p:txBody>
          <a:bodyPr>
            <a:normAutofit/>
          </a:bodyPr>
          <a:lstStyle/>
          <a:p>
            <a:r>
              <a:rPr lang="en-US" sz="2800" dirty="0"/>
              <a:t>Benign tumor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Non-cancerous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Capsulated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Slow Growing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Non-invasive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4CB9E3D-15E4-7CF4-0188-4F05D7CEC616}"/>
              </a:ext>
            </a:extLst>
          </p:cNvPr>
          <p:cNvSpPr txBox="1"/>
          <p:nvPr/>
        </p:nvSpPr>
        <p:spPr>
          <a:xfrm>
            <a:off x="4841331" y="1958663"/>
            <a:ext cx="60439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Malignant tumor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Cancerous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Non-capsulated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Fast growing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Cells have Large dark nuclei ; may have abnormal shape </a:t>
            </a:r>
          </a:p>
        </p:txBody>
      </p:sp>
    </p:spTree>
    <p:extLst>
      <p:ext uri="{BB962C8B-B14F-4D97-AF65-F5344CB8AC3E}">
        <p14:creationId xmlns:p14="http://schemas.microsoft.com/office/powerpoint/2010/main" val="32340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9C4E00-1DD7-BEE1-1935-F851B151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C5FF9B-FE1D-738D-5212-31F8967E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433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OpenCV (cv2): For image processing.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NumPy (np): For efficient data handling.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scikit-learn (</a:t>
            </a:r>
            <a:r>
              <a:rPr lang="en-US" dirty="0" err="1"/>
              <a:t>sklearn</a:t>
            </a:r>
            <a:r>
              <a:rPr lang="en-US" dirty="0"/>
              <a:t>): For splitting the data into training and testing sets.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TensorFlow (</a:t>
            </a:r>
            <a:r>
              <a:rPr lang="en-US" dirty="0" err="1"/>
              <a:t>tf</a:t>
            </a:r>
            <a:r>
              <a:rPr lang="en-US" dirty="0"/>
              <a:t>): For building and training the deep learning model.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Matplotlib (</a:t>
            </a:r>
            <a:r>
              <a:rPr lang="en-US" dirty="0" err="1"/>
              <a:t>matplotlib.pyplot</a:t>
            </a:r>
            <a:r>
              <a:rPr lang="en-US" dirty="0"/>
              <a:t>): For plotting graphs.</a:t>
            </a:r>
          </a:p>
        </p:txBody>
      </p:sp>
    </p:spTree>
    <p:extLst>
      <p:ext uri="{BB962C8B-B14F-4D97-AF65-F5344CB8AC3E}">
        <p14:creationId xmlns:p14="http://schemas.microsoft.com/office/powerpoint/2010/main" val="951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2B6C60-C4E5-5CBA-AB9E-1829CB54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and Labeling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D26BA6-1231-3233-2002-FC28714E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1840732"/>
          </a:xfrm>
        </p:spPr>
        <p:txBody>
          <a:bodyPr>
            <a:normAutofit/>
          </a:bodyPr>
          <a:lstStyle/>
          <a:p>
            <a:r>
              <a:rPr lang="en-US" dirty="0"/>
              <a:t>Images are loaded from different paths (</a:t>
            </a:r>
            <a:r>
              <a:rPr lang="en-US" dirty="0" err="1"/>
              <a:t>benign_path</a:t>
            </a:r>
            <a:r>
              <a:rPr lang="en-US" dirty="0"/>
              <a:t>, </a:t>
            </a:r>
            <a:r>
              <a:rPr lang="en-US" dirty="0" err="1"/>
              <a:t>normal_path</a:t>
            </a:r>
            <a:r>
              <a:rPr lang="en-US" dirty="0"/>
              <a:t>, </a:t>
            </a:r>
            <a:r>
              <a:rPr lang="en-US" dirty="0" err="1"/>
              <a:t>malignant_path</a:t>
            </a:r>
            <a:r>
              <a:rPr lang="en-US" dirty="0"/>
              <a:t>) and labeled based on their type (0: benign, 1: normal, 2: malignant).</a:t>
            </a:r>
          </a:p>
        </p:txBody>
      </p:sp>
    </p:spTree>
    <p:extLst>
      <p:ext uri="{BB962C8B-B14F-4D97-AF65-F5344CB8AC3E}">
        <p14:creationId xmlns:p14="http://schemas.microsoft.com/office/powerpoint/2010/main" val="69097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55C0C-472F-EDDA-C0C5-7D22CB13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B249EA-8A9F-3C02-3E10-31EBB143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into training and testing data using </a:t>
            </a:r>
            <a:r>
              <a:rPr lang="en-US" dirty="0" err="1"/>
              <a:t>train_test_split</a:t>
            </a:r>
            <a:r>
              <a:rPr lang="en-US" dirty="0"/>
              <a:t>.</a:t>
            </a:r>
            <a:endParaRPr lang="ar-EG" dirty="0"/>
          </a:p>
          <a:p>
            <a:r>
              <a:rPr lang="en-US" dirty="0"/>
              <a:t>A data generator (</a:t>
            </a:r>
            <a:r>
              <a:rPr lang="en-US" dirty="0" err="1"/>
              <a:t>ImageDataGenerator</a:t>
            </a:r>
            <a:r>
              <a:rPr lang="en-US" dirty="0"/>
              <a:t>) is prepared to augment data by performing transformations such as rotation, flipping, and zooming.</a:t>
            </a:r>
          </a:p>
        </p:txBody>
      </p:sp>
    </p:spTree>
    <p:extLst>
      <p:ext uri="{BB962C8B-B14F-4D97-AF65-F5344CB8AC3E}">
        <p14:creationId xmlns:p14="http://schemas.microsoft.com/office/powerpoint/2010/main" val="310088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59374-6335-949D-1BE6-D08EC5F0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76E9F-D89A-A664-3682-E94AB04A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MobileNetV2 is used as the base model and is pre-trained, with its base layers frozen.</a:t>
            </a:r>
            <a:endParaRPr lang="ar-EG" dirty="0"/>
          </a:p>
          <a:p>
            <a:r>
              <a:rPr lang="en-US" dirty="0"/>
              <a:t>Additional layers like convolutional and pooling layers, as well as dropout for regularization, are added to improve performance.</a:t>
            </a:r>
            <a:endParaRPr lang="ar-EG" dirty="0"/>
          </a:p>
          <a:p>
            <a:r>
              <a:rPr lang="en-US" dirty="0"/>
              <a:t>The model is defined for categorical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209522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</TotalTime>
  <Words>680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AI Model for Breast Cancer Detection </vt:lpstr>
      <vt:lpstr>Breast cancer </vt:lpstr>
      <vt:lpstr>:Intoduction</vt:lpstr>
      <vt:lpstr>The importance of breast cancer detection and the need for accurate prediction models.</vt:lpstr>
      <vt:lpstr>Types of tumor </vt:lpstr>
      <vt:lpstr>Used Libraries</vt:lpstr>
      <vt:lpstr>Loading and Labeling Images</vt:lpstr>
      <vt:lpstr>Data Preparation</vt:lpstr>
      <vt:lpstr>Model Building</vt:lpstr>
      <vt:lpstr>Training and Evaluation</vt:lpstr>
      <vt:lpstr>summary of the model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Model for Breast Cancer Detection</dc:title>
  <dc:creator>Guest User</dc:creator>
  <cp:lastModifiedBy>pcw_fouda</cp:lastModifiedBy>
  <cp:revision>6</cp:revision>
  <dcterms:created xsi:type="dcterms:W3CDTF">2023-09-28T04:56:00Z</dcterms:created>
  <dcterms:modified xsi:type="dcterms:W3CDTF">2023-09-28T13:52:34Z</dcterms:modified>
</cp:coreProperties>
</file>