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17" r:id="rId3"/>
    <p:sldId id="319" r:id="rId4"/>
    <p:sldId id="645" r:id="rId5"/>
    <p:sldId id="679" r:id="rId6"/>
    <p:sldId id="513" r:id="rId7"/>
    <p:sldId id="657" r:id="rId8"/>
    <p:sldId id="660" r:id="rId9"/>
    <p:sldId id="514" r:id="rId10"/>
    <p:sldId id="612" r:id="rId11"/>
    <p:sldId id="646" r:id="rId12"/>
    <p:sldId id="647" r:id="rId13"/>
    <p:sldId id="648" r:id="rId14"/>
    <p:sldId id="672" r:id="rId15"/>
    <p:sldId id="671" r:id="rId16"/>
    <p:sldId id="712" r:id="rId17"/>
    <p:sldId id="649" r:id="rId18"/>
    <p:sldId id="668" r:id="rId19"/>
    <p:sldId id="669" r:id="rId20"/>
    <p:sldId id="670" r:id="rId21"/>
    <p:sldId id="673" r:id="rId22"/>
    <p:sldId id="650" r:id="rId23"/>
    <p:sldId id="658" r:id="rId25"/>
    <p:sldId id="651" r:id="rId26"/>
    <p:sldId id="652" r:id="rId27"/>
    <p:sldId id="653" r:id="rId28"/>
    <p:sldId id="659" r:id="rId29"/>
    <p:sldId id="655" r:id="rId30"/>
    <p:sldId id="656" r:id="rId31"/>
    <p:sldId id="713" r:id="rId32"/>
    <p:sldId id="740" r:id="rId33"/>
    <p:sldId id="715" r:id="rId34"/>
    <p:sldId id="716" r:id="rId35"/>
    <p:sldId id="717" r:id="rId36"/>
    <p:sldId id="661" r:id="rId37"/>
    <p:sldId id="662" r:id="rId38"/>
    <p:sldId id="674" r:id="rId39"/>
    <p:sldId id="676" r:id="rId40"/>
    <p:sldId id="678" r:id="rId41"/>
    <p:sldId id="663" r:id="rId42"/>
    <p:sldId id="677" r:id="rId43"/>
    <p:sldId id="318" r:id="rId44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课程介绍" id="{354347DB-713E-8E4C-B426-7A036AC9D821}">
          <p14:sldIdLst>
            <p14:sldId id="317"/>
            <p14:sldId id="319"/>
            <p14:sldId id="513"/>
            <p14:sldId id="657"/>
            <p14:sldId id="514"/>
            <p14:sldId id="647"/>
            <p14:sldId id="648"/>
            <p14:sldId id="672"/>
            <p14:sldId id="671"/>
            <p14:sldId id="712"/>
            <p14:sldId id="649"/>
            <p14:sldId id="668"/>
            <p14:sldId id="669"/>
            <p14:sldId id="650"/>
            <p14:sldId id="651"/>
            <p14:sldId id="652"/>
            <p14:sldId id="653"/>
            <p14:sldId id="655"/>
            <p14:sldId id="656"/>
            <p14:sldId id="713"/>
            <p14:sldId id="740"/>
            <p14:sldId id="717"/>
            <p14:sldId id="661"/>
            <p14:sldId id="678"/>
            <p14:sldId id="677"/>
            <p14:sldId id="318"/>
            <p14:sldId id="645"/>
            <p14:sldId id="679"/>
            <p14:sldId id="646"/>
            <p14:sldId id="673"/>
            <p14:sldId id="670"/>
            <p14:sldId id="658"/>
            <p14:sldId id="659"/>
            <p14:sldId id="716"/>
            <p14:sldId id="715"/>
            <p14:sldId id="662"/>
            <p14:sldId id="676"/>
            <p14:sldId id="674"/>
            <p14:sldId id="663"/>
            <p14:sldId id="612"/>
            <p14:sldId id="6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 autoAdjust="0"/>
    <p:restoredTop sz="94870" autoAdjust="0"/>
  </p:normalViewPr>
  <p:slideViewPr>
    <p:cSldViewPr snapToGrid="0" snapToObjects="1">
      <p:cViewPr>
        <p:scale>
          <a:sx n="112" d="100"/>
          <a:sy n="112" d="100"/>
        </p:scale>
        <p:origin x="18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04BF55-27CF-F846-AA76-5CC00F69AE13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D3FF16-0AD0-3146-A68B-ABAF422C7701}">
      <dgm:prSet phldrT="[文本]"/>
      <dgm:spPr/>
      <dgm:t>
        <a:bodyPr/>
        <a:lstStyle/>
        <a:p>
          <a:r>
            <a:rPr lang="zh-CN" altLang="en-US" dirty="0" smtClean="0"/>
            <a:t>数据挖掘</a:t>
          </a:r>
          <a:endParaRPr lang="zh-CN" altLang="en-US" dirty="0"/>
        </a:p>
      </dgm:t>
    </dgm:pt>
    <dgm:pt modelId="{32D010E5-65E2-8141-86F9-CC00B6ECF7A7}" cxnId="{ED27B0FD-9D65-B946-87D1-FD75B92C656D}" type="parTrans">
      <dgm:prSet/>
      <dgm:spPr/>
      <dgm:t>
        <a:bodyPr/>
        <a:lstStyle/>
        <a:p>
          <a:endParaRPr lang="zh-CN" altLang="en-US"/>
        </a:p>
      </dgm:t>
    </dgm:pt>
    <dgm:pt modelId="{02C19439-8D7B-4945-ADAB-81DECD8196FB}" cxnId="{ED27B0FD-9D65-B946-87D1-FD75B92C656D}" type="sibTrans">
      <dgm:prSet/>
      <dgm:spPr/>
      <dgm:t>
        <a:bodyPr/>
        <a:lstStyle/>
        <a:p>
          <a:endParaRPr lang="zh-CN" altLang="en-US"/>
        </a:p>
      </dgm:t>
    </dgm:pt>
    <dgm:pt modelId="{0CD31979-E255-E346-BAE8-45860B89F3AA}">
      <dgm:prSet phldrT="[文本]"/>
      <dgm:spPr/>
      <dgm:t>
        <a:bodyPr/>
        <a:lstStyle/>
        <a:p>
          <a:r>
            <a:rPr lang="zh-CN" altLang="en-US" dirty="0" smtClean="0"/>
            <a:t>基础</a:t>
          </a:r>
          <a:endParaRPr lang="zh-CN" altLang="en-US" dirty="0"/>
        </a:p>
      </dgm:t>
    </dgm:pt>
    <dgm:pt modelId="{642745FC-5DD9-C24A-8ACB-43DA46C20D12}" cxnId="{AFBD9E7D-3DC4-6248-AC27-24179B0E957E}" type="parTrans">
      <dgm:prSet/>
      <dgm:spPr/>
      <dgm:t>
        <a:bodyPr/>
        <a:lstStyle/>
        <a:p>
          <a:endParaRPr lang="zh-CN" altLang="en-US"/>
        </a:p>
      </dgm:t>
    </dgm:pt>
    <dgm:pt modelId="{01A8C11C-10E0-1A44-8225-A6700CA39A53}" cxnId="{AFBD9E7D-3DC4-6248-AC27-24179B0E957E}" type="sibTrans">
      <dgm:prSet/>
      <dgm:spPr/>
      <dgm:t>
        <a:bodyPr/>
        <a:lstStyle/>
        <a:p>
          <a:endParaRPr lang="zh-CN" altLang="en-US"/>
        </a:p>
      </dgm:t>
    </dgm:pt>
    <dgm:pt modelId="{5D15C6AC-A889-D644-8838-4678B66ABDE2}">
      <dgm:prSet phldrT="[文本]"/>
      <dgm:spPr/>
      <dgm:t>
        <a:bodyPr/>
        <a:lstStyle/>
        <a:p>
          <a:r>
            <a:rPr lang="zh-CN" altLang="en-US" dirty="0" smtClean="0"/>
            <a:t>环境</a:t>
          </a:r>
          <a:endParaRPr lang="zh-CN" altLang="en-US" dirty="0"/>
        </a:p>
      </dgm:t>
    </dgm:pt>
    <dgm:pt modelId="{B8E6E05F-DA9F-E740-B4D5-61E0B270E62E}" cxnId="{BAC7FBAC-59D5-AC4D-9D77-3205E26F05D9}" type="parTrans">
      <dgm:prSet/>
      <dgm:spPr/>
      <dgm:t>
        <a:bodyPr/>
        <a:lstStyle/>
        <a:p>
          <a:endParaRPr lang="zh-CN" altLang="en-US"/>
        </a:p>
      </dgm:t>
    </dgm:pt>
    <dgm:pt modelId="{1BB8F276-D081-2341-8E32-82D96FC726CF}" cxnId="{BAC7FBAC-59D5-AC4D-9D77-3205E26F05D9}" type="sibTrans">
      <dgm:prSet/>
      <dgm:spPr/>
      <dgm:t>
        <a:bodyPr/>
        <a:lstStyle/>
        <a:p>
          <a:endParaRPr lang="zh-CN" altLang="en-US"/>
        </a:p>
      </dgm:t>
    </dgm:pt>
    <dgm:pt modelId="{026DF76F-092C-EA4F-B8A8-9DB2780A128C}">
      <dgm:prSet phldrT="[文本]"/>
      <dgm:spPr/>
      <dgm:t>
        <a:bodyPr/>
        <a:lstStyle/>
        <a:p>
          <a:r>
            <a:rPr lang="zh-CN" altLang="en-US" dirty="0" smtClean="0"/>
            <a:t>基础库</a:t>
          </a:r>
          <a:endParaRPr lang="zh-CN" altLang="en-US" dirty="0"/>
        </a:p>
      </dgm:t>
    </dgm:pt>
    <dgm:pt modelId="{D2D5E06A-6B0F-FE4E-A2F0-D7450AC61E7E}" cxnId="{D7F9739B-AC8A-E44D-B376-AE45530E26FF}" type="parTrans">
      <dgm:prSet/>
      <dgm:spPr/>
      <dgm:t>
        <a:bodyPr/>
        <a:lstStyle/>
        <a:p>
          <a:endParaRPr lang="zh-CN" altLang="en-US"/>
        </a:p>
      </dgm:t>
    </dgm:pt>
    <dgm:pt modelId="{1B30ECA9-F6F5-C644-9146-4176E79F395C}" cxnId="{D7F9739B-AC8A-E44D-B376-AE45530E26FF}" type="sibTrans">
      <dgm:prSet/>
      <dgm:spPr/>
      <dgm:t>
        <a:bodyPr/>
        <a:lstStyle/>
        <a:p>
          <a:endParaRPr lang="zh-CN" altLang="en-US"/>
        </a:p>
      </dgm:t>
    </dgm:pt>
    <dgm:pt modelId="{8B1D43AC-812A-CE41-9DEB-665CCB58264D}">
      <dgm:prSet phldrT="[文本]"/>
      <dgm:spPr/>
      <dgm:t>
        <a:bodyPr/>
        <a:lstStyle/>
        <a:p>
          <a:r>
            <a:rPr lang="zh-CN" altLang="en-US" dirty="0" smtClean="0"/>
            <a:t>提升</a:t>
          </a:r>
          <a:endParaRPr lang="zh-CN" altLang="en-US" dirty="0"/>
        </a:p>
      </dgm:t>
    </dgm:pt>
    <dgm:pt modelId="{A85FB45F-F810-E548-BAE9-4045ACAFFBDB}" cxnId="{9B789F34-5A38-5740-8AF5-460173BFA094}" type="parTrans">
      <dgm:prSet/>
      <dgm:spPr/>
      <dgm:t>
        <a:bodyPr/>
        <a:lstStyle/>
        <a:p>
          <a:endParaRPr lang="zh-CN" altLang="en-US"/>
        </a:p>
      </dgm:t>
    </dgm:pt>
    <dgm:pt modelId="{11DE40B9-1650-3C4E-91D3-713E9B690DB0}" cxnId="{9B789F34-5A38-5740-8AF5-460173BFA094}" type="sibTrans">
      <dgm:prSet/>
      <dgm:spPr/>
      <dgm:t>
        <a:bodyPr/>
        <a:lstStyle/>
        <a:p>
          <a:endParaRPr lang="zh-CN" altLang="en-US"/>
        </a:p>
      </dgm:t>
    </dgm:pt>
    <dgm:pt modelId="{8A9791E2-C7FB-CB42-AFDF-0C36F267A2D8}">
      <dgm:prSet phldrT="[文本]"/>
      <dgm:spPr/>
      <dgm:t>
        <a:bodyPr/>
        <a:lstStyle/>
        <a:p>
          <a:r>
            <a:rPr lang="zh-CN" altLang="en-US" dirty="0" smtClean="0"/>
            <a:t>机器学习</a:t>
          </a:r>
          <a:endParaRPr lang="zh-CN" altLang="en-US" dirty="0"/>
        </a:p>
      </dgm:t>
    </dgm:pt>
    <dgm:pt modelId="{5D184B43-D2B3-174F-A677-09BE52FDABEE}" cxnId="{5561B23D-DB3E-4B41-B6DA-9D743D01DD53}" type="parTrans">
      <dgm:prSet/>
      <dgm:spPr/>
      <dgm:t>
        <a:bodyPr/>
        <a:lstStyle/>
        <a:p>
          <a:endParaRPr lang="zh-CN" altLang="en-US"/>
        </a:p>
      </dgm:t>
    </dgm:pt>
    <dgm:pt modelId="{81E6ABE6-7127-9E42-A3B3-8E19F36555C0}" cxnId="{5561B23D-DB3E-4B41-B6DA-9D743D01DD53}" type="sibTrans">
      <dgm:prSet/>
      <dgm:spPr/>
      <dgm:t>
        <a:bodyPr/>
        <a:lstStyle/>
        <a:p>
          <a:endParaRPr lang="zh-CN" altLang="en-US"/>
        </a:p>
      </dgm:t>
    </dgm:pt>
    <dgm:pt modelId="{5AC59066-E9AF-2847-9268-FC4F132B5556}">
      <dgm:prSet/>
      <dgm:spPr/>
      <dgm:t>
        <a:bodyPr/>
        <a:lstStyle/>
        <a:p>
          <a:r>
            <a:rPr lang="zh-CN" altLang="en-US" dirty="0" smtClean="0"/>
            <a:t>深度学习</a:t>
          </a:r>
          <a:endParaRPr lang="zh-CN" altLang="en-US" dirty="0"/>
        </a:p>
      </dgm:t>
    </dgm:pt>
    <dgm:pt modelId="{967E9858-5582-E043-B8A7-FA07A1FFEB31}" cxnId="{506955D8-17A3-3A40-8246-2E95EFCED47C}" type="parTrans">
      <dgm:prSet/>
      <dgm:spPr/>
      <dgm:t>
        <a:bodyPr/>
        <a:lstStyle/>
        <a:p>
          <a:endParaRPr lang="zh-CN" altLang="en-US"/>
        </a:p>
      </dgm:t>
    </dgm:pt>
    <dgm:pt modelId="{6C9D5634-A26C-1947-9F0B-4FC623362E7F}" cxnId="{506955D8-17A3-3A40-8246-2E95EFCED47C}" type="sibTrans">
      <dgm:prSet/>
      <dgm:spPr/>
      <dgm:t>
        <a:bodyPr/>
        <a:lstStyle/>
        <a:p>
          <a:endParaRPr lang="zh-CN" altLang="en-US"/>
        </a:p>
      </dgm:t>
    </dgm:pt>
    <dgm:pt modelId="{F1C1958F-3E7E-DD4D-ACFA-636B1EF10085}">
      <dgm:prSet/>
      <dgm:spPr/>
      <dgm:t>
        <a:bodyPr/>
        <a:lstStyle/>
        <a:p>
          <a:r>
            <a:rPr lang="zh-CN" altLang="en-US"/>
            <a:t>金融数据分析与挖掘</a:t>
          </a:r>
          <a:endParaRPr lang="en-US" altLang="zh-CN"/>
        </a:p>
      </dgm:t>
    </dgm:pt>
    <dgm:pt modelId="{51C8F423-D6C1-9A4D-BF11-2775764BDF3B}" cxnId="{AEA8335E-2A86-ED4B-BB9D-836D38D89105}" type="parTrans">
      <dgm:prSet/>
      <dgm:spPr/>
      <dgm:t>
        <a:bodyPr/>
        <a:lstStyle/>
        <a:p>
          <a:endParaRPr lang="zh-CN" altLang="en-US"/>
        </a:p>
      </dgm:t>
    </dgm:pt>
    <dgm:pt modelId="{47AB58C7-D01E-FA4D-B1AA-66A2BEE065DE}" cxnId="{AEA8335E-2A86-ED4B-BB9D-836D38D89105}" type="sibTrans">
      <dgm:prSet/>
      <dgm:spPr/>
      <dgm:t>
        <a:bodyPr/>
        <a:lstStyle/>
        <a:p>
          <a:endParaRPr lang="zh-CN" altLang="en-US"/>
        </a:p>
      </dgm:t>
    </dgm:pt>
    <dgm:pt modelId="{F8EBF976-6022-6149-A2CD-70B3221E635E}" type="pres">
      <dgm:prSet presAssocID="{E904BF55-27CF-F846-AA76-5CC00F69AE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C1EF32-89F2-C044-949D-8C1C87ECA1AB}" type="pres">
      <dgm:prSet presAssocID="{ECD3FF16-0AD0-3146-A68B-ABAF422C7701}" presName="root1" presStyleCnt="0"/>
      <dgm:spPr/>
    </dgm:pt>
    <dgm:pt modelId="{B93FB78C-37C3-0444-8BA9-D52D2BB8A7B7}" type="pres">
      <dgm:prSet presAssocID="{ECD3FF16-0AD0-3146-A68B-ABAF422C770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CCC63C-EEB7-0240-9583-24381054B842}" type="pres">
      <dgm:prSet presAssocID="{ECD3FF16-0AD0-3146-A68B-ABAF422C7701}" presName="level2hierChild" presStyleCnt="0"/>
      <dgm:spPr/>
    </dgm:pt>
    <dgm:pt modelId="{9267F4B3-E500-F240-8854-A4D8FC173D66}" type="pres">
      <dgm:prSet presAssocID="{642745FC-5DD9-C24A-8ACB-43DA46C20D12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78153188-DBA0-BA42-AABD-ABF750098457}" type="pres">
      <dgm:prSet presAssocID="{642745FC-5DD9-C24A-8ACB-43DA46C20D12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8A196ECC-B5EF-9E4F-807F-09D804859043}" type="pres">
      <dgm:prSet presAssocID="{0CD31979-E255-E346-BAE8-45860B89F3AA}" presName="root2" presStyleCnt="0"/>
      <dgm:spPr/>
    </dgm:pt>
    <dgm:pt modelId="{3F2CF9CB-48A7-1944-9C1F-47EAB8D03143}" type="pres">
      <dgm:prSet presAssocID="{0CD31979-E255-E346-BAE8-45860B89F3AA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7B7830-2871-F348-A58F-31F095FC5E69}" type="pres">
      <dgm:prSet presAssocID="{0CD31979-E255-E346-BAE8-45860B89F3AA}" presName="level3hierChild" presStyleCnt="0"/>
      <dgm:spPr/>
    </dgm:pt>
    <dgm:pt modelId="{3C136E9A-FF81-5E41-A143-6C8DC79D93C6}" type="pres">
      <dgm:prSet presAssocID="{B8E6E05F-DA9F-E740-B4D5-61E0B270E62E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D0500CBF-8680-404C-9E80-214EB1B619DD}" type="pres">
      <dgm:prSet presAssocID="{B8E6E05F-DA9F-E740-B4D5-61E0B270E62E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9D75AA41-34C9-A649-B1DB-0E4C326589B6}" type="pres">
      <dgm:prSet presAssocID="{5D15C6AC-A889-D644-8838-4678B66ABDE2}" presName="root2" presStyleCnt="0"/>
      <dgm:spPr/>
    </dgm:pt>
    <dgm:pt modelId="{2D8DB504-0B28-254D-94EF-BF864E3E3E21}" type="pres">
      <dgm:prSet presAssocID="{5D15C6AC-A889-D644-8838-4678B66ABDE2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70A218-A317-A340-8E5A-B88B668CCC0F}" type="pres">
      <dgm:prSet presAssocID="{5D15C6AC-A889-D644-8838-4678B66ABDE2}" presName="level3hierChild" presStyleCnt="0"/>
      <dgm:spPr/>
    </dgm:pt>
    <dgm:pt modelId="{FBE05549-5972-7A43-97E8-B6EA230DE88A}" type="pres">
      <dgm:prSet presAssocID="{D2D5E06A-6B0F-FE4E-A2F0-D7450AC61E7E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8529AD4A-323A-8641-AC08-17B43F4026F7}" type="pres">
      <dgm:prSet presAssocID="{D2D5E06A-6B0F-FE4E-A2F0-D7450AC61E7E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9B1146AD-5F33-C940-940C-F617B5B7DF9E}" type="pres">
      <dgm:prSet presAssocID="{026DF76F-092C-EA4F-B8A8-9DB2780A128C}" presName="root2" presStyleCnt="0"/>
      <dgm:spPr/>
    </dgm:pt>
    <dgm:pt modelId="{1AC18265-3406-5747-8EBD-05DB6E6CC989}" type="pres">
      <dgm:prSet presAssocID="{026DF76F-092C-EA4F-B8A8-9DB2780A128C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E7CB92-37D8-A149-BF1B-6438AFBA7CBC}" type="pres">
      <dgm:prSet presAssocID="{026DF76F-092C-EA4F-B8A8-9DB2780A128C}" presName="level3hierChild" presStyleCnt="0"/>
      <dgm:spPr/>
    </dgm:pt>
    <dgm:pt modelId="{12CEF5E8-7A6E-6A43-A915-5C04315F92A1}" type="pres">
      <dgm:prSet presAssocID="{51C8F423-D6C1-9A4D-BF11-2775764BDF3B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56ED5FB3-862B-BC48-906E-72CA87D654BE}" type="pres">
      <dgm:prSet presAssocID="{51C8F423-D6C1-9A4D-BF11-2775764BDF3B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CFF49C92-C2C6-6542-AC0F-DE2611B5BA43}" type="pres">
      <dgm:prSet presAssocID="{F1C1958F-3E7E-DD4D-ACFA-636B1EF10085}" presName="root2" presStyleCnt="0"/>
      <dgm:spPr/>
    </dgm:pt>
    <dgm:pt modelId="{62FFF28F-D807-2F41-AB4A-058085C744DE}" type="pres">
      <dgm:prSet presAssocID="{F1C1958F-3E7E-DD4D-ACFA-636B1EF10085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332A6B-8128-B24B-ADA6-51FD9EDB365A}" type="pres">
      <dgm:prSet presAssocID="{F1C1958F-3E7E-DD4D-ACFA-636B1EF10085}" presName="level3hierChild" presStyleCnt="0"/>
      <dgm:spPr/>
    </dgm:pt>
    <dgm:pt modelId="{AA48E68C-7159-3544-80D3-165E2FCD1A70}" type="pres">
      <dgm:prSet presAssocID="{A85FB45F-F810-E548-BAE9-4045ACAFFBDB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FB97EE48-FFFF-5040-B819-0C951182F4AC}" type="pres">
      <dgm:prSet presAssocID="{A85FB45F-F810-E548-BAE9-4045ACAFFBDB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37129869-5DA6-754A-84DE-A67D44EA2E8D}" type="pres">
      <dgm:prSet presAssocID="{8B1D43AC-812A-CE41-9DEB-665CCB58264D}" presName="root2" presStyleCnt="0"/>
      <dgm:spPr/>
    </dgm:pt>
    <dgm:pt modelId="{BEA1DEAD-9107-EC41-9314-E1486F95F2D2}" type="pres">
      <dgm:prSet presAssocID="{8B1D43AC-812A-CE41-9DEB-665CCB58264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99E97B-AC46-B249-936A-9B3786DAFBDE}" type="pres">
      <dgm:prSet presAssocID="{8B1D43AC-812A-CE41-9DEB-665CCB58264D}" presName="level3hierChild" presStyleCnt="0"/>
      <dgm:spPr/>
    </dgm:pt>
    <dgm:pt modelId="{DC8CA502-A733-2145-95FA-1DA556FC5EAD}" type="pres">
      <dgm:prSet presAssocID="{5D184B43-D2B3-174F-A677-09BE52FDABEE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975A256B-0A4A-2F4A-A406-136D182DA0E1}" type="pres">
      <dgm:prSet presAssocID="{5D184B43-D2B3-174F-A677-09BE52FDABEE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1C5A426E-2E4E-F44D-9A33-3EB32B94D341}" type="pres">
      <dgm:prSet presAssocID="{8A9791E2-C7FB-CB42-AFDF-0C36F267A2D8}" presName="root2" presStyleCnt="0"/>
      <dgm:spPr/>
    </dgm:pt>
    <dgm:pt modelId="{D1C6B2CE-A7F5-B94F-8C74-1BF548F59937}" type="pres">
      <dgm:prSet presAssocID="{8A9791E2-C7FB-CB42-AFDF-0C36F267A2D8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605CD9-C1B4-014E-BAA7-00BD48593B11}" type="pres">
      <dgm:prSet presAssocID="{8A9791E2-C7FB-CB42-AFDF-0C36F267A2D8}" presName="level3hierChild" presStyleCnt="0"/>
      <dgm:spPr/>
    </dgm:pt>
    <dgm:pt modelId="{30573A52-47D4-FF4F-AABD-611FF69F432A}" type="pres">
      <dgm:prSet presAssocID="{967E9858-5582-E043-B8A7-FA07A1FFEB31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173B9F1E-06C1-F142-83EE-84888DC9DCF0}" type="pres">
      <dgm:prSet presAssocID="{967E9858-5582-E043-B8A7-FA07A1FFEB31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14BC08B9-6442-E147-8E21-E5E409164D07}" type="pres">
      <dgm:prSet presAssocID="{5AC59066-E9AF-2847-9268-FC4F132B5556}" presName="root2" presStyleCnt="0"/>
      <dgm:spPr/>
    </dgm:pt>
    <dgm:pt modelId="{2D006791-A6A6-084A-9E21-41214630F9DA}" type="pres">
      <dgm:prSet presAssocID="{5AC59066-E9AF-2847-9268-FC4F132B5556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9403FC-75BF-354B-8DA2-FD2EE5DA35A2}" type="pres">
      <dgm:prSet presAssocID="{5AC59066-E9AF-2847-9268-FC4F132B5556}" presName="level3hierChild" presStyleCnt="0"/>
      <dgm:spPr/>
    </dgm:pt>
  </dgm:ptLst>
  <dgm:cxnLst>
    <dgm:cxn modelId="{1B270569-58E1-1647-9D24-E6E00EB0FAE1}" type="presOf" srcId="{A85FB45F-F810-E548-BAE9-4045ACAFFBDB}" destId="{AA48E68C-7159-3544-80D3-165E2FCD1A70}" srcOrd="0" destOrd="0" presId="urn:microsoft.com/office/officeart/2005/8/layout/hierarchy2"/>
    <dgm:cxn modelId="{AFBD9E7D-3DC4-6248-AC27-24179B0E957E}" srcId="{ECD3FF16-0AD0-3146-A68B-ABAF422C7701}" destId="{0CD31979-E255-E346-BAE8-45860B89F3AA}" srcOrd="0" destOrd="0" parTransId="{642745FC-5DD9-C24A-8ACB-43DA46C20D12}" sibTransId="{01A8C11C-10E0-1A44-8225-A6700CA39A53}"/>
    <dgm:cxn modelId="{D7F9739B-AC8A-E44D-B376-AE45530E26FF}" srcId="{0CD31979-E255-E346-BAE8-45860B89F3AA}" destId="{026DF76F-092C-EA4F-B8A8-9DB2780A128C}" srcOrd="1" destOrd="0" parTransId="{D2D5E06A-6B0F-FE4E-A2F0-D7450AC61E7E}" sibTransId="{1B30ECA9-F6F5-C644-9146-4176E79F395C}"/>
    <dgm:cxn modelId="{AEA8335E-2A86-ED4B-BB9D-836D38D89105}" srcId="{0CD31979-E255-E346-BAE8-45860B89F3AA}" destId="{F1C1958F-3E7E-DD4D-ACFA-636B1EF10085}" srcOrd="2" destOrd="0" parTransId="{51C8F423-D6C1-9A4D-BF11-2775764BDF3B}" sibTransId="{47AB58C7-D01E-FA4D-B1AA-66A2BEE065DE}"/>
    <dgm:cxn modelId="{7A8E7D5B-FE2B-354B-A471-19E98BE54F73}" type="presOf" srcId="{5D15C6AC-A889-D644-8838-4678B66ABDE2}" destId="{2D8DB504-0B28-254D-94EF-BF864E3E3E21}" srcOrd="0" destOrd="0" presId="urn:microsoft.com/office/officeart/2005/8/layout/hierarchy2"/>
    <dgm:cxn modelId="{FC100479-A19C-0A4C-BFB3-493B5FF52E02}" type="presOf" srcId="{E904BF55-27CF-F846-AA76-5CC00F69AE13}" destId="{F8EBF976-6022-6149-A2CD-70B3221E635E}" srcOrd="0" destOrd="0" presId="urn:microsoft.com/office/officeart/2005/8/layout/hierarchy2"/>
    <dgm:cxn modelId="{C3DF1D1C-76C9-E84A-A867-57590B8FAA11}" type="presOf" srcId="{D2D5E06A-6B0F-FE4E-A2F0-D7450AC61E7E}" destId="{8529AD4A-323A-8641-AC08-17B43F4026F7}" srcOrd="1" destOrd="0" presId="urn:microsoft.com/office/officeart/2005/8/layout/hierarchy2"/>
    <dgm:cxn modelId="{C05AE760-5BD5-554A-BFD3-5F6DF3CB7508}" type="presOf" srcId="{D2D5E06A-6B0F-FE4E-A2F0-D7450AC61E7E}" destId="{FBE05549-5972-7A43-97E8-B6EA230DE88A}" srcOrd="0" destOrd="0" presId="urn:microsoft.com/office/officeart/2005/8/layout/hierarchy2"/>
    <dgm:cxn modelId="{0A830612-75C8-794B-9E21-5C5AC1187C4B}" type="presOf" srcId="{0CD31979-E255-E346-BAE8-45860B89F3AA}" destId="{3F2CF9CB-48A7-1944-9C1F-47EAB8D03143}" srcOrd="0" destOrd="0" presId="urn:microsoft.com/office/officeart/2005/8/layout/hierarchy2"/>
    <dgm:cxn modelId="{506955D8-17A3-3A40-8246-2E95EFCED47C}" srcId="{8B1D43AC-812A-CE41-9DEB-665CCB58264D}" destId="{5AC59066-E9AF-2847-9268-FC4F132B5556}" srcOrd="1" destOrd="0" parTransId="{967E9858-5582-E043-B8A7-FA07A1FFEB31}" sibTransId="{6C9D5634-A26C-1947-9F0B-4FC623362E7F}"/>
    <dgm:cxn modelId="{87A56C17-CC35-2A46-9BFD-57FCA49D2DD0}" type="presOf" srcId="{5AC59066-E9AF-2847-9268-FC4F132B5556}" destId="{2D006791-A6A6-084A-9E21-41214630F9DA}" srcOrd="0" destOrd="0" presId="urn:microsoft.com/office/officeart/2005/8/layout/hierarchy2"/>
    <dgm:cxn modelId="{BAC7FBAC-59D5-AC4D-9D77-3205E26F05D9}" srcId="{0CD31979-E255-E346-BAE8-45860B89F3AA}" destId="{5D15C6AC-A889-D644-8838-4678B66ABDE2}" srcOrd="0" destOrd="0" parTransId="{B8E6E05F-DA9F-E740-B4D5-61E0B270E62E}" sibTransId="{1BB8F276-D081-2341-8E32-82D96FC726CF}"/>
    <dgm:cxn modelId="{5EB6A248-EDFB-2F4C-ACCC-9DD10ABE7210}" type="presOf" srcId="{026DF76F-092C-EA4F-B8A8-9DB2780A128C}" destId="{1AC18265-3406-5747-8EBD-05DB6E6CC989}" srcOrd="0" destOrd="0" presId="urn:microsoft.com/office/officeart/2005/8/layout/hierarchy2"/>
    <dgm:cxn modelId="{7767E74C-7C65-2349-B8FB-563BDC5B6072}" type="presOf" srcId="{A85FB45F-F810-E548-BAE9-4045ACAFFBDB}" destId="{FB97EE48-FFFF-5040-B819-0C951182F4AC}" srcOrd="1" destOrd="0" presId="urn:microsoft.com/office/officeart/2005/8/layout/hierarchy2"/>
    <dgm:cxn modelId="{A8F6657B-994C-6542-8F36-168AF254C0E2}" type="presOf" srcId="{8A9791E2-C7FB-CB42-AFDF-0C36F267A2D8}" destId="{D1C6B2CE-A7F5-B94F-8C74-1BF548F59937}" srcOrd="0" destOrd="0" presId="urn:microsoft.com/office/officeart/2005/8/layout/hierarchy2"/>
    <dgm:cxn modelId="{B67A4875-D30F-864B-A0AC-95577113BC8E}" type="presOf" srcId="{8B1D43AC-812A-CE41-9DEB-665CCB58264D}" destId="{BEA1DEAD-9107-EC41-9314-E1486F95F2D2}" srcOrd="0" destOrd="0" presId="urn:microsoft.com/office/officeart/2005/8/layout/hierarchy2"/>
    <dgm:cxn modelId="{FE6F03D1-81BC-B449-B23C-444BBD501D9B}" type="presOf" srcId="{F1C1958F-3E7E-DD4D-ACFA-636B1EF10085}" destId="{62FFF28F-D807-2F41-AB4A-058085C744DE}" srcOrd="0" destOrd="0" presId="urn:microsoft.com/office/officeart/2005/8/layout/hierarchy2"/>
    <dgm:cxn modelId="{BFEE926D-CF1E-9D4D-BB54-E20224006D50}" type="presOf" srcId="{B8E6E05F-DA9F-E740-B4D5-61E0B270E62E}" destId="{D0500CBF-8680-404C-9E80-214EB1B619DD}" srcOrd="1" destOrd="0" presId="urn:microsoft.com/office/officeart/2005/8/layout/hierarchy2"/>
    <dgm:cxn modelId="{4D3FA821-632C-F142-8BF3-7D36CB96E62B}" type="presOf" srcId="{5D184B43-D2B3-174F-A677-09BE52FDABEE}" destId="{975A256B-0A4A-2F4A-A406-136D182DA0E1}" srcOrd="1" destOrd="0" presId="urn:microsoft.com/office/officeart/2005/8/layout/hierarchy2"/>
    <dgm:cxn modelId="{5561B23D-DB3E-4B41-B6DA-9D743D01DD53}" srcId="{8B1D43AC-812A-CE41-9DEB-665CCB58264D}" destId="{8A9791E2-C7FB-CB42-AFDF-0C36F267A2D8}" srcOrd="0" destOrd="0" parTransId="{5D184B43-D2B3-174F-A677-09BE52FDABEE}" sibTransId="{81E6ABE6-7127-9E42-A3B3-8E19F36555C0}"/>
    <dgm:cxn modelId="{CD30DDED-4590-9143-A87D-60547399EE1A}" type="presOf" srcId="{B8E6E05F-DA9F-E740-B4D5-61E0B270E62E}" destId="{3C136E9A-FF81-5E41-A143-6C8DC79D93C6}" srcOrd="0" destOrd="0" presId="urn:microsoft.com/office/officeart/2005/8/layout/hierarchy2"/>
    <dgm:cxn modelId="{A303E808-6F8B-8647-8DFB-073E2AB8DA49}" type="presOf" srcId="{5D184B43-D2B3-174F-A677-09BE52FDABEE}" destId="{DC8CA502-A733-2145-95FA-1DA556FC5EAD}" srcOrd="0" destOrd="0" presId="urn:microsoft.com/office/officeart/2005/8/layout/hierarchy2"/>
    <dgm:cxn modelId="{D29F40D3-AB12-1040-A0C4-6238B20C43BE}" type="presOf" srcId="{642745FC-5DD9-C24A-8ACB-43DA46C20D12}" destId="{9267F4B3-E500-F240-8854-A4D8FC173D66}" srcOrd="0" destOrd="0" presId="urn:microsoft.com/office/officeart/2005/8/layout/hierarchy2"/>
    <dgm:cxn modelId="{2F34E6C5-D76A-A947-989C-7E5D0A63BADD}" type="presOf" srcId="{967E9858-5582-E043-B8A7-FA07A1FFEB31}" destId="{173B9F1E-06C1-F142-83EE-84888DC9DCF0}" srcOrd="1" destOrd="0" presId="urn:microsoft.com/office/officeart/2005/8/layout/hierarchy2"/>
    <dgm:cxn modelId="{99AE3DFA-FB38-AA4C-A330-80AF20B1B1E4}" type="presOf" srcId="{ECD3FF16-0AD0-3146-A68B-ABAF422C7701}" destId="{B93FB78C-37C3-0444-8BA9-D52D2BB8A7B7}" srcOrd="0" destOrd="0" presId="urn:microsoft.com/office/officeart/2005/8/layout/hierarchy2"/>
    <dgm:cxn modelId="{9414856C-85BA-C54A-B1AC-A9C67FD0C9CA}" type="presOf" srcId="{967E9858-5582-E043-B8A7-FA07A1FFEB31}" destId="{30573A52-47D4-FF4F-AABD-611FF69F432A}" srcOrd="0" destOrd="0" presId="urn:microsoft.com/office/officeart/2005/8/layout/hierarchy2"/>
    <dgm:cxn modelId="{CDC72E51-ABF0-DB45-A69B-24E183EB062C}" type="presOf" srcId="{51C8F423-D6C1-9A4D-BF11-2775764BDF3B}" destId="{12CEF5E8-7A6E-6A43-A915-5C04315F92A1}" srcOrd="0" destOrd="0" presId="urn:microsoft.com/office/officeart/2005/8/layout/hierarchy2"/>
    <dgm:cxn modelId="{76DBAAE8-7BB8-8645-8BA0-D014761D5CF7}" type="presOf" srcId="{642745FC-5DD9-C24A-8ACB-43DA46C20D12}" destId="{78153188-DBA0-BA42-AABD-ABF750098457}" srcOrd="1" destOrd="0" presId="urn:microsoft.com/office/officeart/2005/8/layout/hierarchy2"/>
    <dgm:cxn modelId="{ED27B0FD-9D65-B946-87D1-FD75B92C656D}" srcId="{E904BF55-27CF-F846-AA76-5CC00F69AE13}" destId="{ECD3FF16-0AD0-3146-A68B-ABAF422C7701}" srcOrd="0" destOrd="0" parTransId="{32D010E5-65E2-8141-86F9-CC00B6ECF7A7}" sibTransId="{02C19439-8D7B-4945-ADAB-81DECD8196FB}"/>
    <dgm:cxn modelId="{9B789F34-5A38-5740-8AF5-460173BFA094}" srcId="{ECD3FF16-0AD0-3146-A68B-ABAF422C7701}" destId="{8B1D43AC-812A-CE41-9DEB-665CCB58264D}" srcOrd="1" destOrd="0" parTransId="{A85FB45F-F810-E548-BAE9-4045ACAFFBDB}" sibTransId="{11DE40B9-1650-3C4E-91D3-713E9B690DB0}"/>
    <dgm:cxn modelId="{C7328396-080A-F947-B013-654F03A2D314}" type="presOf" srcId="{51C8F423-D6C1-9A4D-BF11-2775764BDF3B}" destId="{56ED5FB3-862B-BC48-906E-72CA87D654BE}" srcOrd="1" destOrd="0" presId="urn:microsoft.com/office/officeart/2005/8/layout/hierarchy2"/>
    <dgm:cxn modelId="{3D7F1D98-615C-F44B-8781-187285431957}" type="presParOf" srcId="{F8EBF976-6022-6149-A2CD-70B3221E635E}" destId="{8FC1EF32-89F2-C044-949D-8C1C87ECA1AB}" srcOrd="0" destOrd="0" presId="urn:microsoft.com/office/officeart/2005/8/layout/hierarchy2"/>
    <dgm:cxn modelId="{9876A0A1-5FCA-7145-9339-4384BF0B2AA5}" type="presParOf" srcId="{8FC1EF32-89F2-C044-949D-8C1C87ECA1AB}" destId="{B93FB78C-37C3-0444-8BA9-D52D2BB8A7B7}" srcOrd="0" destOrd="0" presId="urn:microsoft.com/office/officeart/2005/8/layout/hierarchy2"/>
    <dgm:cxn modelId="{4AF6BCC3-E4B1-A14B-B72E-21D22766A217}" type="presParOf" srcId="{8FC1EF32-89F2-C044-949D-8C1C87ECA1AB}" destId="{DECCC63C-EEB7-0240-9583-24381054B842}" srcOrd="1" destOrd="0" presId="urn:microsoft.com/office/officeart/2005/8/layout/hierarchy2"/>
    <dgm:cxn modelId="{F9452ADA-4047-6945-9F5C-56B8995ABE46}" type="presParOf" srcId="{DECCC63C-EEB7-0240-9583-24381054B842}" destId="{9267F4B3-E500-F240-8854-A4D8FC173D66}" srcOrd="0" destOrd="0" presId="urn:microsoft.com/office/officeart/2005/8/layout/hierarchy2"/>
    <dgm:cxn modelId="{AC7D4918-0B17-8948-9E77-56DCE5256A3D}" type="presParOf" srcId="{9267F4B3-E500-F240-8854-A4D8FC173D66}" destId="{78153188-DBA0-BA42-AABD-ABF750098457}" srcOrd="0" destOrd="0" presId="urn:microsoft.com/office/officeart/2005/8/layout/hierarchy2"/>
    <dgm:cxn modelId="{6FB450B9-23DA-6B42-B4D7-EB9BE74E89FA}" type="presParOf" srcId="{DECCC63C-EEB7-0240-9583-24381054B842}" destId="{8A196ECC-B5EF-9E4F-807F-09D804859043}" srcOrd="1" destOrd="0" presId="urn:microsoft.com/office/officeart/2005/8/layout/hierarchy2"/>
    <dgm:cxn modelId="{9E111413-D9AE-E94C-9502-C5150F2A386A}" type="presParOf" srcId="{8A196ECC-B5EF-9E4F-807F-09D804859043}" destId="{3F2CF9CB-48A7-1944-9C1F-47EAB8D03143}" srcOrd="0" destOrd="0" presId="urn:microsoft.com/office/officeart/2005/8/layout/hierarchy2"/>
    <dgm:cxn modelId="{8C5E6548-14BA-E345-9050-8CC7A6F9BE0B}" type="presParOf" srcId="{8A196ECC-B5EF-9E4F-807F-09D804859043}" destId="{A47B7830-2871-F348-A58F-31F095FC5E69}" srcOrd="1" destOrd="0" presId="urn:microsoft.com/office/officeart/2005/8/layout/hierarchy2"/>
    <dgm:cxn modelId="{F30D489B-FF4D-A944-BF66-45311010833E}" type="presParOf" srcId="{A47B7830-2871-F348-A58F-31F095FC5E69}" destId="{3C136E9A-FF81-5E41-A143-6C8DC79D93C6}" srcOrd="0" destOrd="0" presId="urn:microsoft.com/office/officeart/2005/8/layout/hierarchy2"/>
    <dgm:cxn modelId="{574B2F8B-C83A-D843-9E0A-9A136EDF9AFE}" type="presParOf" srcId="{3C136E9A-FF81-5E41-A143-6C8DC79D93C6}" destId="{D0500CBF-8680-404C-9E80-214EB1B619DD}" srcOrd="0" destOrd="0" presId="urn:microsoft.com/office/officeart/2005/8/layout/hierarchy2"/>
    <dgm:cxn modelId="{A1D9EDAB-F35F-5D43-AF1C-818B1E2E69D3}" type="presParOf" srcId="{A47B7830-2871-F348-A58F-31F095FC5E69}" destId="{9D75AA41-34C9-A649-B1DB-0E4C326589B6}" srcOrd="1" destOrd="0" presId="urn:microsoft.com/office/officeart/2005/8/layout/hierarchy2"/>
    <dgm:cxn modelId="{031F20DD-3213-7F4D-AF74-C6AF5C6E3F45}" type="presParOf" srcId="{9D75AA41-34C9-A649-B1DB-0E4C326589B6}" destId="{2D8DB504-0B28-254D-94EF-BF864E3E3E21}" srcOrd="0" destOrd="0" presId="urn:microsoft.com/office/officeart/2005/8/layout/hierarchy2"/>
    <dgm:cxn modelId="{D6A569B1-B959-7540-8062-87CB2227C788}" type="presParOf" srcId="{9D75AA41-34C9-A649-B1DB-0E4C326589B6}" destId="{4F70A218-A317-A340-8E5A-B88B668CCC0F}" srcOrd="1" destOrd="0" presId="urn:microsoft.com/office/officeart/2005/8/layout/hierarchy2"/>
    <dgm:cxn modelId="{16B5BF87-6BA1-4945-AC15-FFB213BD3055}" type="presParOf" srcId="{A47B7830-2871-F348-A58F-31F095FC5E69}" destId="{FBE05549-5972-7A43-97E8-B6EA230DE88A}" srcOrd="2" destOrd="0" presId="urn:microsoft.com/office/officeart/2005/8/layout/hierarchy2"/>
    <dgm:cxn modelId="{73B09242-98CA-A448-AB99-33CA12103EC5}" type="presParOf" srcId="{FBE05549-5972-7A43-97E8-B6EA230DE88A}" destId="{8529AD4A-323A-8641-AC08-17B43F4026F7}" srcOrd="0" destOrd="0" presId="urn:microsoft.com/office/officeart/2005/8/layout/hierarchy2"/>
    <dgm:cxn modelId="{5492019C-6E5A-ED4F-A836-177E5E42DC20}" type="presParOf" srcId="{A47B7830-2871-F348-A58F-31F095FC5E69}" destId="{9B1146AD-5F33-C940-940C-F617B5B7DF9E}" srcOrd="3" destOrd="0" presId="urn:microsoft.com/office/officeart/2005/8/layout/hierarchy2"/>
    <dgm:cxn modelId="{583B893A-9A29-5948-B1B6-0F083F12F827}" type="presParOf" srcId="{9B1146AD-5F33-C940-940C-F617B5B7DF9E}" destId="{1AC18265-3406-5747-8EBD-05DB6E6CC989}" srcOrd="0" destOrd="0" presId="urn:microsoft.com/office/officeart/2005/8/layout/hierarchy2"/>
    <dgm:cxn modelId="{C1EC36A9-95E8-A04B-ABE7-09A35D6B91A4}" type="presParOf" srcId="{9B1146AD-5F33-C940-940C-F617B5B7DF9E}" destId="{0CE7CB92-37D8-A149-BF1B-6438AFBA7CBC}" srcOrd="1" destOrd="0" presId="urn:microsoft.com/office/officeart/2005/8/layout/hierarchy2"/>
    <dgm:cxn modelId="{C9425A8F-9AD5-C340-879C-86A9EA9C2E62}" type="presParOf" srcId="{A47B7830-2871-F348-A58F-31F095FC5E69}" destId="{12CEF5E8-7A6E-6A43-A915-5C04315F92A1}" srcOrd="4" destOrd="0" presId="urn:microsoft.com/office/officeart/2005/8/layout/hierarchy2"/>
    <dgm:cxn modelId="{55711D59-FBD8-FE47-B94F-E3687503533A}" type="presParOf" srcId="{12CEF5E8-7A6E-6A43-A915-5C04315F92A1}" destId="{56ED5FB3-862B-BC48-906E-72CA87D654BE}" srcOrd="0" destOrd="0" presId="urn:microsoft.com/office/officeart/2005/8/layout/hierarchy2"/>
    <dgm:cxn modelId="{799E0087-F163-FD4E-BFE1-D2DEBD9C1B41}" type="presParOf" srcId="{A47B7830-2871-F348-A58F-31F095FC5E69}" destId="{CFF49C92-C2C6-6542-AC0F-DE2611B5BA43}" srcOrd="5" destOrd="0" presId="urn:microsoft.com/office/officeart/2005/8/layout/hierarchy2"/>
    <dgm:cxn modelId="{4F575182-376E-6C4A-B361-5AFED8DFC83D}" type="presParOf" srcId="{CFF49C92-C2C6-6542-AC0F-DE2611B5BA43}" destId="{62FFF28F-D807-2F41-AB4A-058085C744DE}" srcOrd="0" destOrd="0" presId="urn:microsoft.com/office/officeart/2005/8/layout/hierarchy2"/>
    <dgm:cxn modelId="{30D0758A-FF32-8D4A-A8B4-AD95453FBCAF}" type="presParOf" srcId="{CFF49C92-C2C6-6542-AC0F-DE2611B5BA43}" destId="{EA332A6B-8128-B24B-ADA6-51FD9EDB365A}" srcOrd="1" destOrd="0" presId="urn:microsoft.com/office/officeart/2005/8/layout/hierarchy2"/>
    <dgm:cxn modelId="{87851F4A-FDE5-6045-A657-D413263D9687}" type="presParOf" srcId="{DECCC63C-EEB7-0240-9583-24381054B842}" destId="{AA48E68C-7159-3544-80D3-165E2FCD1A70}" srcOrd="2" destOrd="0" presId="urn:microsoft.com/office/officeart/2005/8/layout/hierarchy2"/>
    <dgm:cxn modelId="{0360F2DA-B5F2-A94C-AC50-AEB3B1FF0BC9}" type="presParOf" srcId="{AA48E68C-7159-3544-80D3-165E2FCD1A70}" destId="{FB97EE48-FFFF-5040-B819-0C951182F4AC}" srcOrd="0" destOrd="0" presId="urn:microsoft.com/office/officeart/2005/8/layout/hierarchy2"/>
    <dgm:cxn modelId="{27102BFC-D669-5547-B689-5917F5357BF3}" type="presParOf" srcId="{DECCC63C-EEB7-0240-9583-24381054B842}" destId="{37129869-5DA6-754A-84DE-A67D44EA2E8D}" srcOrd="3" destOrd="0" presId="urn:microsoft.com/office/officeart/2005/8/layout/hierarchy2"/>
    <dgm:cxn modelId="{17A21852-5D21-BC44-97DD-583FAFAD1D1B}" type="presParOf" srcId="{37129869-5DA6-754A-84DE-A67D44EA2E8D}" destId="{BEA1DEAD-9107-EC41-9314-E1486F95F2D2}" srcOrd="0" destOrd="0" presId="urn:microsoft.com/office/officeart/2005/8/layout/hierarchy2"/>
    <dgm:cxn modelId="{62F62F9F-79FA-B941-8BAF-3F8D16F1ACF3}" type="presParOf" srcId="{37129869-5DA6-754A-84DE-A67D44EA2E8D}" destId="{2B99E97B-AC46-B249-936A-9B3786DAFBDE}" srcOrd="1" destOrd="0" presId="urn:microsoft.com/office/officeart/2005/8/layout/hierarchy2"/>
    <dgm:cxn modelId="{8F40714A-8293-284B-A9D3-85CB5D35B593}" type="presParOf" srcId="{2B99E97B-AC46-B249-936A-9B3786DAFBDE}" destId="{DC8CA502-A733-2145-95FA-1DA556FC5EAD}" srcOrd="0" destOrd="0" presId="urn:microsoft.com/office/officeart/2005/8/layout/hierarchy2"/>
    <dgm:cxn modelId="{BD72FAF1-4959-4742-80CC-406D60AEDAF8}" type="presParOf" srcId="{DC8CA502-A733-2145-95FA-1DA556FC5EAD}" destId="{975A256B-0A4A-2F4A-A406-136D182DA0E1}" srcOrd="0" destOrd="0" presId="urn:microsoft.com/office/officeart/2005/8/layout/hierarchy2"/>
    <dgm:cxn modelId="{FA45BC26-AA0A-A144-A2B5-FA9E341656D8}" type="presParOf" srcId="{2B99E97B-AC46-B249-936A-9B3786DAFBDE}" destId="{1C5A426E-2E4E-F44D-9A33-3EB32B94D341}" srcOrd="1" destOrd="0" presId="urn:microsoft.com/office/officeart/2005/8/layout/hierarchy2"/>
    <dgm:cxn modelId="{1550BAE5-8161-3642-804E-6DBBA6A20E96}" type="presParOf" srcId="{1C5A426E-2E4E-F44D-9A33-3EB32B94D341}" destId="{D1C6B2CE-A7F5-B94F-8C74-1BF548F59937}" srcOrd="0" destOrd="0" presId="urn:microsoft.com/office/officeart/2005/8/layout/hierarchy2"/>
    <dgm:cxn modelId="{771ABD64-ABB2-2C46-AC80-F81EB6ED752B}" type="presParOf" srcId="{1C5A426E-2E4E-F44D-9A33-3EB32B94D341}" destId="{59605CD9-C1B4-014E-BAA7-00BD48593B11}" srcOrd="1" destOrd="0" presId="urn:microsoft.com/office/officeart/2005/8/layout/hierarchy2"/>
    <dgm:cxn modelId="{5F9A9349-18C3-5D47-A79A-86D90B232D22}" type="presParOf" srcId="{2B99E97B-AC46-B249-936A-9B3786DAFBDE}" destId="{30573A52-47D4-FF4F-AABD-611FF69F432A}" srcOrd="2" destOrd="0" presId="urn:microsoft.com/office/officeart/2005/8/layout/hierarchy2"/>
    <dgm:cxn modelId="{5937FEB7-D23B-4642-B6BD-ECB9BB704879}" type="presParOf" srcId="{30573A52-47D4-FF4F-AABD-611FF69F432A}" destId="{173B9F1E-06C1-F142-83EE-84888DC9DCF0}" srcOrd="0" destOrd="0" presId="urn:microsoft.com/office/officeart/2005/8/layout/hierarchy2"/>
    <dgm:cxn modelId="{E5CF30E6-EB42-374F-B361-C47DD32FCEBE}" type="presParOf" srcId="{2B99E97B-AC46-B249-936A-9B3786DAFBDE}" destId="{14BC08B9-6442-E147-8E21-E5E409164D07}" srcOrd="3" destOrd="0" presId="urn:microsoft.com/office/officeart/2005/8/layout/hierarchy2"/>
    <dgm:cxn modelId="{FBCDF67B-BDB3-7440-BD9D-388CE7D1E65A}" type="presParOf" srcId="{14BC08B9-6442-E147-8E21-E5E409164D07}" destId="{2D006791-A6A6-084A-9E21-41214630F9DA}" srcOrd="0" destOrd="0" presId="urn:microsoft.com/office/officeart/2005/8/layout/hierarchy2"/>
    <dgm:cxn modelId="{019073F6-8D18-6445-82E2-6680B91F573C}" type="presParOf" srcId="{14BC08B9-6442-E147-8E21-E5E409164D07}" destId="{249403FC-75BF-354B-8DA2-FD2EE5DA35A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FB78C-37C3-0444-8BA9-D52D2BB8A7B7}">
      <dsp:nvSpPr>
        <dsp:cNvPr id="0" name=""/>
        <dsp:cNvSpPr/>
      </dsp:nvSpPr>
      <dsp:spPr>
        <a:xfrm>
          <a:off x="534938" y="1704220"/>
          <a:ext cx="1316436" cy="658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数据挖掘</a:t>
          </a:r>
          <a:endParaRPr lang="zh-CN" altLang="en-US" sz="1900" kern="1200" dirty="0"/>
        </a:p>
      </dsp:txBody>
      <dsp:txXfrm>
        <a:off x="554217" y="1723499"/>
        <a:ext cx="1277878" cy="619660"/>
      </dsp:txXfrm>
    </dsp:sp>
    <dsp:sp modelId="{9267F4B3-E500-F240-8854-A4D8FC173D66}">
      <dsp:nvSpPr>
        <dsp:cNvPr id="0" name=""/>
        <dsp:cNvSpPr/>
      </dsp:nvSpPr>
      <dsp:spPr>
        <a:xfrm rot="17945813">
          <a:off x="1573239" y="1544173"/>
          <a:ext cx="108284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2845" y="160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87591" y="1533164"/>
        <a:ext cx="54142" cy="54142"/>
      </dsp:txXfrm>
    </dsp:sp>
    <dsp:sp modelId="{3F2CF9CB-48A7-1944-9C1F-47EAB8D03143}">
      <dsp:nvSpPr>
        <dsp:cNvPr id="0" name=""/>
        <dsp:cNvSpPr/>
      </dsp:nvSpPr>
      <dsp:spPr>
        <a:xfrm>
          <a:off x="2377949" y="758031"/>
          <a:ext cx="1316436" cy="658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基础</a:t>
          </a:r>
          <a:endParaRPr lang="zh-CN" altLang="en-US" sz="1900" kern="1200" dirty="0"/>
        </a:p>
      </dsp:txBody>
      <dsp:txXfrm>
        <a:off x="2397228" y="777310"/>
        <a:ext cx="1277878" cy="619660"/>
      </dsp:txXfrm>
    </dsp:sp>
    <dsp:sp modelId="{3C136E9A-FF81-5E41-A143-6C8DC79D93C6}">
      <dsp:nvSpPr>
        <dsp:cNvPr id="0" name=""/>
        <dsp:cNvSpPr/>
      </dsp:nvSpPr>
      <dsp:spPr>
        <a:xfrm rot="18289469">
          <a:off x="3496627" y="692603"/>
          <a:ext cx="92209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22093" y="160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34621" y="685612"/>
        <a:ext cx="46104" cy="46104"/>
      </dsp:txXfrm>
    </dsp:sp>
    <dsp:sp modelId="{2D8DB504-0B28-254D-94EF-BF864E3E3E21}">
      <dsp:nvSpPr>
        <dsp:cNvPr id="0" name=""/>
        <dsp:cNvSpPr/>
      </dsp:nvSpPr>
      <dsp:spPr>
        <a:xfrm>
          <a:off x="4220961" y="1080"/>
          <a:ext cx="1316436" cy="658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环境</a:t>
          </a:r>
          <a:endParaRPr lang="zh-CN" altLang="en-US" sz="1900" kern="1200" dirty="0"/>
        </a:p>
      </dsp:txBody>
      <dsp:txXfrm>
        <a:off x="4240240" y="20359"/>
        <a:ext cx="1277878" cy="619660"/>
      </dsp:txXfrm>
    </dsp:sp>
    <dsp:sp modelId="{FBE05549-5972-7A43-97E8-B6EA230DE88A}">
      <dsp:nvSpPr>
        <dsp:cNvPr id="0" name=""/>
        <dsp:cNvSpPr/>
      </dsp:nvSpPr>
      <dsp:spPr>
        <a:xfrm>
          <a:off x="3694386" y="1071078"/>
          <a:ext cx="52657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26574" y="160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44509" y="1073976"/>
        <a:ext cx="26328" cy="26328"/>
      </dsp:txXfrm>
    </dsp:sp>
    <dsp:sp modelId="{1AC18265-3406-5747-8EBD-05DB6E6CC989}">
      <dsp:nvSpPr>
        <dsp:cNvPr id="0" name=""/>
        <dsp:cNvSpPr/>
      </dsp:nvSpPr>
      <dsp:spPr>
        <a:xfrm>
          <a:off x="4220961" y="758031"/>
          <a:ext cx="1316436" cy="658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基础库</a:t>
          </a:r>
          <a:endParaRPr lang="zh-CN" altLang="en-US" sz="1900" kern="1200" dirty="0"/>
        </a:p>
      </dsp:txBody>
      <dsp:txXfrm>
        <a:off x="4240240" y="777310"/>
        <a:ext cx="1277878" cy="619660"/>
      </dsp:txXfrm>
    </dsp:sp>
    <dsp:sp modelId="{12CEF5E8-7A6E-6A43-A915-5C04315F92A1}">
      <dsp:nvSpPr>
        <dsp:cNvPr id="0" name=""/>
        <dsp:cNvSpPr/>
      </dsp:nvSpPr>
      <dsp:spPr>
        <a:xfrm rot="3310531">
          <a:off x="3496627" y="1449554"/>
          <a:ext cx="92209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22093" y="160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34621" y="1442564"/>
        <a:ext cx="46104" cy="46104"/>
      </dsp:txXfrm>
    </dsp:sp>
    <dsp:sp modelId="{62FFF28F-D807-2F41-AB4A-058085C744DE}">
      <dsp:nvSpPr>
        <dsp:cNvPr id="0" name=""/>
        <dsp:cNvSpPr/>
      </dsp:nvSpPr>
      <dsp:spPr>
        <a:xfrm>
          <a:off x="4220961" y="1514982"/>
          <a:ext cx="1316436" cy="658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/>
            <a:t>金融数据分析与挖掘</a:t>
          </a:r>
          <a:endParaRPr lang="en-US" altLang="zh-CN" sz="1900" kern="1200"/>
        </a:p>
      </dsp:txBody>
      <dsp:txXfrm>
        <a:off x="4240240" y="1534261"/>
        <a:ext cx="1277878" cy="619660"/>
      </dsp:txXfrm>
    </dsp:sp>
    <dsp:sp modelId="{AA48E68C-7159-3544-80D3-165E2FCD1A70}">
      <dsp:nvSpPr>
        <dsp:cNvPr id="0" name=""/>
        <dsp:cNvSpPr/>
      </dsp:nvSpPr>
      <dsp:spPr>
        <a:xfrm rot="3654187">
          <a:off x="1573239" y="2490362"/>
          <a:ext cx="108284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2845" y="160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87591" y="2479353"/>
        <a:ext cx="54142" cy="54142"/>
      </dsp:txXfrm>
    </dsp:sp>
    <dsp:sp modelId="{BEA1DEAD-9107-EC41-9314-E1486F95F2D2}">
      <dsp:nvSpPr>
        <dsp:cNvPr id="0" name=""/>
        <dsp:cNvSpPr/>
      </dsp:nvSpPr>
      <dsp:spPr>
        <a:xfrm>
          <a:off x="2377949" y="2650409"/>
          <a:ext cx="1316436" cy="658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提升</a:t>
          </a:r>
          <a:endParaRPr lang="zh-CN" altLang="en-US" sz="1900" kern="1200" dirty="0"/>
        </a:p>
      </dsp:txBody>
      <dsp:txXfrm>
        <a:off x="2397228" y="2669688"/>
        <a:ext cx="1277878" cy="619660"/>
      </dsp:txXfrm>
    </dsp:sp>
    <dsp:sp modelId="{DC8CA502-A733-2145-95FA-1DA556FC5EAD}">
      <dsp:nvSpPr>
        <dsp:cNvPr id="0" name=""/>
        <dsp:cNvSpPr/>
      </dsp:nvSpPr>
      <dsp:spPr>
        <a:xfrm rot="19457599">
          <a:off x="3633434" y="2774218"/>
          <a:ext cx="6484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48478" y="160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41461" y="2774068"/>
        <a:ext cx="32423" cy="32423"/>
      </dsp:txXfrm>
    </dsp:sp>
    <dsp:sp modelId="{D1C6B2CE-A7F5-B94F-8C74-1BF548F59937}">
      <dsp:nvSpPr>
        <dsp:cNvPr id="0" name=""/>
        <dsp:cNvSpPr/>
      </dsp:nvSpPr>
      <dsp:spPr>
        <a:xfrm>
          <a:off x="4220961" y="2271933"/>
          <a:ext cx="1316436" cy="658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机器学习</a:t>
          </a:r>
          <a:endParaRPr lang="zh-CN" altLang="en-US" sz="1900" kern="1200" dirty="0"/>
        </a:p>
      </dsp:txBody>
      <dsp:txXfrm>
        <a:off x="4240240" y="2291212"/>
        <a:ext cx="1277878" cy="619660"/>
      </dsp:txXfrm>
    </dsp:sp>
    <dsp:sp modelId="{30573A52-47D4-FF4F-AABD-611FF69F432A}">
      <dsp:nvSpPr>
        <dsp:cNvPr id="0" name=""/>
        <dsp:cNvSpPr/>
      </dsp:nvSpPr>
      <dsp:spPr>
        <a:xfrm rot="2142401">
          <a:off x="3633434" y="3152694"/>
          <a:ext cx="6484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48478" y="160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41461" y="3152544"/>
        <a:ext cx="32423" cy="32423"/>
      </dsp:txXfrm>
    </dsp:sp>
    <dsp:sp modelId="{2D006791-A6A6-084A-9E21-41214630F9DA}">
      <dsp:nvSpPr>
        <dsp:cNvPr id="0" name=""/>
        <dsp:cNvSpPr/>
      </dsp:nvSpPr>
      <dsp:spPr>
        <a:xfrm>
          <a:off x="4220961" y="3028885"/>
          <a:ext cx="1316436" cy="658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深度学习</a:t>
          </a:r>
          <a:endParaRPr lang="zh-CN" altLang="en-US" sz="1900" kern="1200" dirty="0"/>
        </a:p>
      </dsp:txBody>
      <dsp:txXfrm>
        <a:off x="4240240" y="3048164"/>
        <a:ext cx="1277878" cy="61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二级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三级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四级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https://mrjbq7.github.io/ta-lib/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/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98475" y="1844824"/>
            <a:ext cx="8128000" cy="415925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n"/>
              <a:defRPr sz="2000"/>
            </a:lvl1pPr>
            <a:lvl2pPr marL="800100" indent="-342900">
              <a:buFont typeface="Wingdings" panose="05000000000000000000" pitchFamily="2" charset="2"/>
              <a:buChar char="p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ü"/>
              <a:defRPr sz="2000"/>
            </a:lvl4pPr>
            <a:lvl5pPr marL="2057400" indent="-2286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8475" y="595318"/>
            <a:ext cx="8128000" cy="715579"/>
          </a:xfrm>
        </p:spPr>
        <p:txBody>
          <a:bodyPr anchor="b"/>
          <a:lstStyle>
            <a:lvl1pPr algn="ctr">
              <a:defRPr sz="3600">
                <a:latin typeface="Hiragino Sans GB W3" charset="-122"/>
                <a:ea typeface="Hiragino Sans GB W3" charset="-122"/>
                <a:cs typeface="Hiragino Sans GB W3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43336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 smtClean="0">
                <a:sym typeface="Eurostile" charset="0"/>
              </a:rPr>
              <a:t>单击此处编辑母版标题样式</a:t>
            </a:r>
            <a:endParaRPr lang="zh-CN" dirty="0" smtClean="0">
              <a:sym typeface="Eurostile" charset="0"/>
            </a:endParaRPr>
          </a:p>
        </p:txBody>
      </p:sp>
      <p:sp>
        <p:nvSpPr>
          <p:cNvPr id="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994694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 smtClean="0">
                <a:sym typeface="Eurostile" charset="0"/>
              </a:rPr>
              <a:t>单击此处编辑母版文本样式</a:t>
            </a:r>
            <a:endParaRPr lang="zh-CN" dirty="0" smtClean="0">
              <a:sym typeface="Eurostile" charset="0"/>
            </a:endParaRPr>
          </a:p>
          <a:p>
            <a:pPr lvl="1"/>
            <a:r>
              <a:rPr lang="zh-CN" dirty="0" smtClean="0">
                <a:sym typeface="Eurostile" charset="0"/>
              </a:rPr>
              <a:t>二级</a:t>
            </a:r>
            <a:endParaRPr lang="zh-CN" dirty="0" smtClean="0">
              <a:sym typeface="Eurostile" charset="0"/>
            </a:endParaRPr>
          </a:p>
          <a:p>
            <a:pPr lvl="2"/>
            <a:r>
              <a:rPr lang="zh-CN" dirty="0" smtClean="0">
                <a:sym typeface="Eurostile" charset="0"/>
              </a:rPr>
              <a:t>三级</a:t>
            </a:r>
            <a:endParaRPr lang="zh-CN" dirty="0" smtClean="0">
              <a:sym typeface="Eurostile" charset="0"/>
            </a:endParaRPr>
          </a:p>
          <a:p>
            <a:pPr lvl="3"/>
            <a:r>
              <a:rPr lang="zh-CN" dirty="0" smtClean="0">
                <a:sym typeface="Eurostile" charset="0"/>
              </a:rPr>
              <a:t>四级</a:t>
            </a:r>
            <a:endParaRPr lang="zh-CN" dirty="0" smtClean="0">
              <a:sym typeface="Eurostile" charset="0"/>
            </a:endParaRPr>
          </a:p>
          <a:p>
            <a:pPr lvl="4"/>
            <a:r>
              <a:rPr lang="zh-CN" dirty="0" smtClean="0">
                <a:sym typeface="Eurostile" charset="0"/>
              </a:rPr>
              <a:t>五级</a:t>
            </a:r>
            <a:endParaRPr lang="zh-CN" dirty="0" smtClean="0">
              <a:sym typeface="Eurostil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1431" y="2423907"/>
            <a:ext cx="264687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数据挖掘</a:t>
            </a:r>
            <a:endParaRPr lang="zh-CN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8400" y="137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7892" y="3300394"/>
            <a:ext cx="7327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MACD</a:t>
            </a:r>
            <a:r>
              <a:rPr lang="zh-CN" altLang="en-US"/>
              <a:t>的意义和双移动平均线基本相同，即由快、慢均线的离散、聚合</a:t>
            </a:r>
            <a:endParaRPr lang="en-US" altLang="zh-CN"/>
          </a:p>
          <a:p>
            <a:r>
              <a:rPr lang="zh-CN" altLang="en-US"/>
              <a:t>表征当前的多空状态和股价可能的发展变化趋势，但阅读起来更方便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8475" y="617896"/>
            <a:ext cx="8128000" cy="715579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7030A0"/>
                </a:solidFill>
              </a:rPr>
              <a:t>MACD</a:t>
            </a:r>
            <a:r>
              <a:rPr kumimoji="1" lang="zh-CN" altLang="en-US" dirty="0" smtClean="0">
                <a:solidFill>
                  <a:srgbClr val="7030A0"/>
                </a:solidFill>
              </a:rPr>
              <a:t>的</a:t>
            </a:r>
            <a:r>
              <a:rPr kumimoji="1" lang="zh-CN" altLang="en-US" dirty="0">
                <a:solidFill>
                  <a:srgbClr val="7030A0"/>
                </a:solidFill>
              </a:rPr>
              <a:t>原理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98475" y="617896"/>
            <a:ext cx="8128000" cy="715579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7030A0"/>
                </a:solidFill>
              </a:rPr>
              <a:t>计算公式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5430" y="2280285"/>
            <a:ext cx="67983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/>
              <a:t>1</a:t>
            </a:r>
            <a:r>
              <a:rPr kumimoji="1" lang="zh-CN" altLang="en-US"/>
              <a:t>、</a:t>
            </a:r>
            <a:r>
              <a:rPr lang="en-US" altLang="zh-CN"/>
              <a:t>MACD</a:t>
            </a:r>
            <a:r>
              <a:rPr lang="zh-CN" altLang="en-US"/>
              <a:t>首先行计算出快速（一般选</a:t>
            </a:r>
            <a:r>
              <a:rPr lang="en-US" altLang="zh-CN"/>
              <a:t>12</a:t>
            </a:r>
            <a:r>
              <a:rPr lang="zh-CN" altLang="en-US"/>
              <a:t>日）移动平均值与</a:t>
            </a:r>
            <a:endParaRPr lang="en-US" altLang="zh-CN"/>
          </a:p>
          <a:p>
            <a:pPr algn="l"/>
            <a:r>
              <a:rPr lang="zh-CN" altLang="en-US"/>
              <a:t>慢速（一般选</a:t>
            </a:r>
            <a:r>
              <a:rPr lang="en-US" altLang="zh-CN"/>
              <a:t>26</a:t>
            </a:r>
            <a:r>
              <a:rPr lang="zh-CN" altLang="en-US"/>
              <a:t>日）移动平均值</a:t>
            </a:r>
            <a:endParaRPr lang="en-US" altLang="zh-CN"/>
          </a:p>
          <a:p>
            <a:pPr algn="l"/>
            <a:endParaRPr kumimoji="1" lang="en-US" altLang="zh-CN"/>
          </a:p>
          <a:p>
            <a:pPr algn="l"/>
            <a:r>
              <a:rPr kumimoji="1" lang="en-US" altLang="zh-CN"/>
              <a:t>2</a:t>
            </a:r>
            <a:r>
              <a:rPr kumimoji="1" lang="zh-CN" altLang="en-US"/>
              <a:t>、</a:t>
            </a:r>
            <a:r>
              <a:rPr lang="en-US" altLang="zh-CN"/>
              <a:t>12</a:t>
            </a:r>
            <a:r>
              <a:rPr lang="zh-CN" altLang="en-US"/>
              <a:t>日</a:t>
            </a:r>
            <a:r>
              <a:rPr lang="en-US" altLang="zh-CN"/>
              <a:t>EMA</a:t>
            </a:r>
            <a:r>
              <a:rPr lang="zh-CN" altLang="en-US"/>
              <a:t>数值减去</a:t>
            </a:r>
            <a:r>
              <a:rPr lang="en-US" altLang="zh-CN"/>
              <a:t>26</a:t>
            </a:r>
            <a:r>
              <a:rPr lang="zh-CN" altLang="en-US"/>
              <a:t>日</a:t>
            </a:r>
            <a:r>
              <a:rPr lang="en-US" altLang="zh-CN"/>
              <a:t>EMA</a:t>
            </a:r>
            <a:r>
              <a:rPr lang="zh-CN" altLang="en-US"/>
              <a:t>数值得到，</a:t>
            </a:r>
            <a:r>
              <a:rPr lang="zh-CN" altLang="en-US">
                <a:solidFill>
                  <a:srgbClr val="FF0000"/>
                </a:solidFill>
              </a:rPr>
              <a:t>差离值</a:t>
            </a:r>
            <a:r>
              <a:rPr lang="en-US" altLang="zh-CN">
                <a:solidFill>
                  <a:srgbClr val="FF0000"/>
                </a:solidFill>
              </a:rPr>
              <a:t>DIF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endParaRPr kumimoji="1" lang="en-US" altLang="zh-CN"/>
          </a:p>
          <a:p>
            <a:pPr algn="l"/>
            <a:r>
              <a:rPr kumimoji="1" lang="en-US" altLang="zh-CN"/>
              <a:t>3</a:t>
            </a:r>
            <a:r>
              <a:rPr kumimoji="1" lang="zh-CN" altLang="en-US"/>
              <a:t>、</a:t>
            </a:r>
            <a:r>
              <a:rPr lang="zh-CN" altLang="en-US"/>
              <a:t>根据差离值计算其</a:t>
            </a:r>
            <a:r>
              <a:rPr lang="en-US" altLang="zh-CN"/>
              <a:t>9</a:t>
            </a:r>
            <a:r>
              <a:rPr lang="zh-CN" altLang="en-US"/>
              <a:t>日的</a:t>
            </a:r>
            <a:r>
              <a:rPr lang="en-US" altLang="zh-CN"/>
              <a:t>EMA</a:t>
            </a:r>
            <a:r>
              <a:rPr lang="zh-CN" altLang="en-US"/>
              <a:t>，即离差平均值，为了不与指标原名相混淆，</a:t>
            </a:r>
            <a:r>
              <a:rPr lang="zh-CN" altLang="en-US">
                <a:solidFill>
                  <a:srgbClr val="FF0000"/>
                </a:solidFill>
              </a:rPr>
              <a:t>又名</a:t>
            </a:r>
            <a:r>
              <a:rPr lang="en-US" altLang="zh-CN">
                <a:solidFill>
                  <a:srgbClr val="FF0000"/>
                </a:solidFill>
              </a:rPr>
              <a:t>DEA</a:t>
            </a:r>
            <a:r>
              <a:rPr lang="zh-CN" altLang="en-US">
                <a:solidFill>
                  <a:srgbClr val="FF0000"/>
                </a:solidFill>
              </a:rPr>
              <a:t>或</a:t>
            </a:r>
            <a:r>
              <a:rPr lang="en-US" altLang="zh-CN">
                <a:solidFill>
                  <a:srgbClr val="FF0000"/>
                </a:solidFill>
              </a:rPr>
              <a:t>DEM(</a:t>
            </a:r>
            <a:r>
              <a:rPr lang="zh-CN" altLang="en-US">
                <a:solidFill>
                  <a:srgbClr val="FF0000"/>
                </a:solidFill>
              </a:rPr>
              <a:t>讯号线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DIF</a:t>
            </a:r>
            <a:r>
              <a:rPr lang="zh-CN" altLang="en-US"/>
              <a:t>与</a:t>
            </a:r>
            <a:r>
              <a:rPr lang="en-US" altLang="zh-CN"/>
              <a:t>DEA</a:t>
            </a:r>
            <a:r>
              <a:rPr lang="zh-CN" altLang="en-US"/>
              <a:t>的差值，</a:t>
            </a:r>
            <a:r>
              <a:rPr lang="zh-CN" altLang="en-US">
                <a:solidFill>
                  <a:srgbClr val="FF0000"/>
                </a:solidFill>
              </a:rPr>
              <a:t>为</a:t>
            </a:r>
            <a:r>
              <a:rPr lang="en-US" altLang="zh-CN">
                <a:solidFill>
                  <a:srgbClr val="FF0000"/>
                </a:solidFill>
              </a:rPr>
              <a:t>MACD</a:t>
            </a:r>
            <a:r>
              <a:rPr lang="zh-CN" altLang="en-US">
                <a:solidFill>
                  <a:srgbClr val="FF0000"/>
                </a:solidFill>
              </a:rPr>
              <a:t>柱状图</a:t>
            </a:r>
            <a:endParaRPr lang="zh-CN" altLang="en-US">
              <a:solidFill>
                <a:srgbClr val="FF0000"/>
              </a:solidFill>
            </a:endParaRPr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98475" y="595318"/>
            <a:ext cx="8128000" cy="715579"/>
          </a:xfrm>
        </p:spPr>
        <p:txBody>
          <a:bodyPr/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交易信号使用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15067" y="2603059"/>
            <a:ext cx="5966178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i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差离值</a:t>
            </a:r>
            <a:r>
              <a:rPr lang="zh-CN" altLang="en-US" sz="2400" b="0" i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sz="2400" b="1" i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DIF</a:t>
            </a:r>
            <a:r>
              <a:rPr lang="zh-CN" altLang="en-US" sz="2400" b="1" i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值</a:t>
            </a:r>
            <a:r>
              <a:rPr lang="zh-CN" altLang="en-US" sz="2400" b="0" i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）与</a:t>
            </a:r>
            <a:r>
              <a:rPr lang="zh-CN" altLang="en-US" sz="2400" b="1" i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讯号线</a:t>
            </a:r>
            <a:r>
              <a:rPr lang="zh-CN" altLang="en-US" sz="2400" b="0" i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sz="2400" b="1" i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DEA</a:t>
            </a:r>
            <a:r>
              <a:rPr lang="zh-CN" altLang="en-US" sz="2400" b="1" i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值</a:t>
            </a:r>
            <a:r>
              <a:rPr lang="zh-CN" altLang="en-US" sz="2400" b="0" i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，又称</a:t>
            </a:r>
            <a:r>
              <a:rPr lang="en-US" altLang="zh-CN" sz="2400" b="1" i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MACD</a:t>
            </a:r>
            <a:r>
              <a:rPr lang="zh-CN" altLang="en-US" sz="2400" b="1" i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值</a:t>
            </a:r>
            <a:r>
              <a:rPr lang="zh-CN" altLang="en-US" sz="2400" b="0" i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）相交；</a:t>
            </a:r>
            <a:endParaRPr lang="en-US" altLang="zh-CN" sz="2400" b="0" i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0" i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股价与差离值的背离。</a:t>
            </a:r>
            <a:endParaRPr lang="zh-CN" altLang="en-US" sz="2400" b="0" i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5999" y="2828836"/>
            <a:ext cx="5525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在持续的涨势中，</a:t>
            </a:r>
            <a:r>
              <a:rPr lang="en-US" altLang="zh-CN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12</a:t>
            </a:r>
            <a: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日</a:t>
            </a:r>
            <a:r>
              <a:rPr lang="en-US" altLang="zh-CN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EMA</a:t>
            </a:r>
            <a: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在</a:t>
            </a:r>
            <a:r>
              <a:rPr lang="en-US" altLang="zh-CN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26</a:t>
            </a:r>
            <a: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日</a:t>
            </a:r>
            <a:r>
              <a:rPr lang="en-US" altLang="zh-CN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EMA</a:t>
            </a:r>
            <a: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之上。其间的正差离值（</a:t>
            </a:r>
            <a:r>
              <a:rPr lang="en-US" altLang="zh-CN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+DIF</a:t>
            </a:r>
            <a: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）会愈来愈大。反之在跌势中，差离值可能变负（</a:t>
            </a:r>
            <a:r>
              <a:rPr lang="en-US" altLang="zh-CN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-DIF</a:t>
            </a:r>
            <a: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），也愈来愈大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5999" y="2690336"/>
            <a:ext cx="55484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差离值（</a:t>
            </a:r>
            <a:r>
              <a:rPr lang="en-US" altLang="zh-CN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DIF</a:t>
            </a:r>
            <a:r>
              <a:rPr lang="zh-CN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）形成“快线”，讯号线（</a:t>
            </a:r>
            <a:r>
              <a:rPr lang="en-US" altLang="zh-CN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DEM</a:t>
            </a:r>
            <a:r>
              <a:rPr lang="zh-CN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）形成“慢线”。</a:t>
            </a:r>
            <a:endParaRPr lang="en-US" altLang="zh-CN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当差离值（</a:t>
            </a:r>
            <a:r>
              <a:rPr lang="en-US" altLang="zh-CN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DIF</a:t>
            </a:r>
            <a: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）从下而上穿过讯号线（</a:t>
            </a:r>
            <a:r>
              <a:rPr lang="en-US" altLang="zh-CN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DEM</a:t>
            </a:r>
            <a: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），为买进讯号</a:t>
            </a:r>
            <a:r>
              <a:rPr lang="en-US" altLang="zh-CN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金叉</a:t>
            </a:r>
            <a:r>
              <a:rPr lang="en-US" altLang="zh-CN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；相反若从上而下穿越，为卖出讯号。</a:t>
            </a:r>
            <a:r>
              <a:rPr lang="en-US" altLang="zh-CN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死叉</a:t>
            </a:r>
            <a:r>
              <a:rPr lang="en-US" altLang="zh-CN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)</a:t>
            </a:r>
            <a:endParaRPr lang="zh-CN" altLang="en-US" b="0" i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98475" y="595318"/>
            <a:ext cx="8128000" cy="71557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1</a:t>
            </a:r>
            <a:r>
              <a:rPr kumimoji="1" lang="zh-CN" altLang="en-US" dirty="0">
                <a:solidFill>
                  <a:srgbClr val="7030A0"/>
                </a:solidFill>
              </a:rPr>
              <a:t>、快慢线分析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27" y="2485988"/>
            <a:ext cx="8364682" cy="2446466"/>
          </a:xfrm>
          <a:prstGeom prst="rect">
            <a:avLst/>
          </a:prstGeom>
        </p:spPr>
      </p:pic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98475" y="595318"/>
            <a:ext cx="8128000" cy="715579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7030A0"/>
                </a:solidFill>
              </a:rPr>
              <a:t>基本用法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835" y="1608986"/>
            <a:ext cx="7606145" cy="4354111"/>
          </a:xfrm>
          <a:prstGeom prst="rect">
            <a:avLst/>
          </a:prstGeom>
        </p:spPr>
      </p:pic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98475" y="595318"/>
            <a:ext cx="8128000" cy="715579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7030A0"/>
                </a:solidFill>
              </a:rPr>
              <a:t>2</a:t>
            </a:r>
            <a:r>
              <a:rPr kumimoji="1" lang="zh-CN" altLang="en-US" dirty="0" smtClean="0">
                <a:solidFill>
                  <a:srgbClr val="7030A0"/>
                </a:solidFill>
              </a:rPr>
              <a:t>、</a:t>
            </a:r>
            <a:r>
              <a:rPr kumimoji="1" lang="en-US" altLang="zh-CN" dirty="0" smtClean="0">
                <a:solidFill>
                  <a:srgbClr val="7030A0"/>
                </a:solidFill>
              </a:rPr>
              <a:t>MACD</a:t>
            </a:r>
            <a:r>
              <a:rPr kumimoji="1" lang="zh-CN" altLang="en-US" dirty="0" smtClean="0">
                <a:solidFill>
                  <a:srgbClr val="7030A0"/>
                </a:solidFill>
              </a:rPr>
              <a:t>指标中的柱状图分析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2057" y="3249733"/>
            <a:ext cx="6567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当股价创新低，但</a:t>
            </a:r>
            <a:r>
              <a:rPr lang="en-US" altLang="zh-CN"/>
              <a:t>MACD</a:t>
            </a:r>
            <a:r>
              <a:rPr lang="zh-CN" altLang="en-US"/>
              <a:t>并没有相应创新低（牛市背离或顶背离），视为利好（利多）讯息，股价跌势或将完结。相反，若股价创新高，但</a:t>
            </a:r>
            <a:r>
              <a:rPr lang="en-US" altLang="zh-CN"/>
              <a:t>MACD</a:t>
            </a:r>
            <a:r>
              <a:rPr lang="zh-CN" altLang="en-US"/>
              <a:t>并没有相应创新高（熊市背离或底背离），视为利淡（利空）讯息。</a:t>
            </a:r>
            <a:endParaRPr lang="zh-CN" altLang="en-US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98475" y="595318"/>
            <a:ext cx="8128000" cy="715579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7030A0"/>
                </a:solidFill>
              </a:rPr>
              <a:t>3</a:t>
            </a:r>
            <a:r>
              <a:rPr kumimoji="1" lang="zh-CN" altLang="en-US" dirty="0" smtClean="0">
                <a:solidFill>
                  <a:srgbClr val="7030A0"/>
                </a:solidFill>
              </a:rPr>
              <a:t>、</a:t>
            </a:r>
            <a:r>
              <a:rPr kumimoji="1" lang="en-US" altLang="zh-CN" dirty="0" smtClean="0">
                <a:solidFill>
                  <a:srgbClr val="7030A0"/>
                </a:solidFill>
              </a:rPr>
              <a:t>MACD</a:t>
            </a:r>
            <a:r>
              <a:rPr kumimoji="1" lang="zh-CN" altLang="en-US" dirty="0" smtClean="0">
                <a:solidFill>
                  <a:srgbClr val="7030A0"/>
                </a:solidFill>
              </a:rPr>
              <a:t>的背离分析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1054100"/>
            <a:ext cx="8559800" cy="4749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1098550"/>
            <a:ext cx="8521700" cy="4660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800" y="668142"/>
            <a:ext cx="8128000" cy="715579"/>
          </a:xfrm>
        </p:spPr>
        <p:txBody>
          <a:bodyPr/>
          <a:lstStyle/>
          <a:p>
            <a:r>
              <a:rPr kumimoji="1" lang="zh-CN" altLang="en-US" dirty="0" smtClean="0"/>
              <a:t>课程概要</a:t>
            </a:r>
            <a:endParaRPr kumimoji="1" lang="zh-CN" altLang="en-US" dirty="0"/>
          </a:p>
        </p:txBody>
      </p:sp>
      <p:graphicFrame>
        <p:nvGraphicFramePr>
          <p:cNvPr id="9" name="图表 8"/>
          <p:cNvGraphicFramePr/>
          <p:nvPr/>
        </p:nvGraphicFramePr>
        <p:xfrm>
          <a:off x="1547664" y="1772816"/>
          <a:ext cx="6072336" cy="3688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644" y="912605"/>
            <a:ext cx="8319911" cy="533549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98475" y="617621"/>
            <a:ext cx="8128000" cy="715579"/>
          </a:xfrm>
        </p:spPr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TA-Lib</a:t>
            </a:r>
            <a:r>
              <a:rPr kumimoji="1" lang="zh-CN" altLang="en-US" dirty="0" smtClean="0">
                <a:solidFill>
                  <a:srgbClr val="0070C0"/>
                </a:solidFill>
              </a:rPr>
              <a:t>技术指标库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8768" y="2447978"/>
            <a:ext cx="5297539" cy="12399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769" y="3933877"/>
            <a:ext cx="5353182" cy="11760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98475" y="595318"/>
            <a:ext cx="8128000" cy="715579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7030A0"/>
                </a:solidFill>
              </a:rPr>
              <a:t>TA-Lib</a:t>
            </a:r>
            <a:r>
              <a:rPr kumimoji="1" lang="zh-CN" altLang="en-US" dirty="0" smtClean="0">
                <a:solidFill>
                  <a:srgbClr val="7030A0"/>
                </a:solidFill>
              </a:rPr>
              <a:t>库安装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46070" y="2103755"/>
            <a:ext cx="529907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kumimoji="1" lang="en-US" altLang="zh-CN" sz="2400"/>
              <a:t>pip</a:t>
            </a:r>
            <a:r>
              <a:rPr kumimoji="1" lang="zh-CN" altLang="en-US" sz="2400"/>
              <a:t> </a:t>
            </a:r>
            <a:r>
              <a:rPr kumimoji="1" lang="en-US" altLang="zh-CN" sz="2400"/>
              <a:t>install</a:t>
            </a:r>
            <a:r>
              <a:rPr kumimoji="1" lang="zh-CN" altLang="en-US" sz="2400"/>
              <a:t> </a:t>
            </a:r>
            <a:r>
              <a:rPr kumimoji="1" lang="en-US" altLang="zh-CN" sz="2400"/>
              <a:t>TA-Lib</a:t>
            </a:r>
            <a:endParaRPr kumimoji="1" lang="en-US" altLang="zh-CN" sz="2400"/>
          </a:p>
          <a:p>
            <a:pPr marL="342900" indent="-342900" algn="l">
              <a:buFont typeface="+mj-lt"/>
              <a:buAutoNum type="arabicPeriod"/>
            </a:pPr>
            <a:r>
              <a:rPr kumimoji="1" lang="zh-CN" altLang="en-US" sz="2400"/>
              <a:t>安装依赖项</a:t>
            </a:r>
            <a:endParaRPr kumimoji="1" lang="en-US" altLang="zh-CN" sz="2400"/>
          </a:p>
          <a:p>
            <a:pPr algn="l"/>
            <a:r>
              <a:rPr kumimoji="1" lang="en-US" altLang="zh-CN" sz="2400"/>
              <a:t>ubuntu:</a:t>
            </a:r>
            <a:endParaRPr kumimoji="1" lang="zh-CN" altLang="en-US" sz="2400"/>
          </a:p>
          <a:p>
            <a:pPr algn="l"/>
            <a:r>
              <a:rPr kumimoji="1" lang="zh-CN" altLang="en-US" sz="2400"/>
              <a:t>Download ta-lib-0.4.0-src.tar.gz and:</a:t>
            </a:r>
            <a:endParaRPr kumimoji="1" lang="zh-CN" altLang="en-US" sz="2400"/>
          </a:p>
          <a:p>
            <a:pPr algn="l"/>
            <a:r>
              <a:rPr kumimoji="1" lang="zh-CN" altLang="en-US" sz="2400"/>
              <a:t>$ untar and cd</a:t>
            </a:r>
            <a:endParaRPr kumimoji="1" lang="zh-CN" altLang="en-US" sz="2400"/>
          </a:p>
          <a:p>
            <a:pPr algn="l"/>
            <a:r>
              <a:rPr kumimoji="1" lang="zh-CN" altLang="en-US" sz="2400"/>
              <a:t>$ ./configure --prefix=/usr</a:t>
            </a:r>
            <a:endParaRPr kumimoji="1" lang="zh-CN" altLang="en-US" sz="2400"/>
          </a:p>
          <a:p>
            <a:pPr algn="l"/>
            <a:r>
              <a:rPr kumimoji="1" lang="zh-CN" altLang="en-US" sz="2400"/>
              <a:t>$ make</a:t>
            </a:r>
            <a:endParaRPr kumimoji="1" lang="zh-CN" altLang="en-US" sz="2400"/>
          </a:p>
          <a:p>
            <a:pPr algn="l"/>
            <a:r>
              <a:rPr kumimoji="1" lang="zh-CN" altLang="en-US" sz="2400"/>
              <a:t>$ sudo make install</a:t>
            </a:r>
            <a:endParaRPr kumimoji="1" lang="zh-CN" altLang="en-US" sz="2400"/>
          </a:p>
          <a:p>
            <a:pPr algn="l"/>
            <a:r>
              <a:rPr kumimoji="1" lang="en-US" altLang="zh-CN" sz="2400"/>
              <a:t>maxos:brew</a:t>
            </a:r>
            <a:r>
              <a:rPr kumimoji="1" lang="zh-CN" altLang="en-US" sz="2400"/>
              <a:t> </a:t>
            </a:r>
            <a:r>
              <a:rPr kumimoji="1" lang="en-US" altLang="zh-CN" sz="2400"/>
              <a:t>install</a:t>
            </a:r>
            <a:r>
              <a:rPr kumimoji="1" lang="zh-CN" altLang="en-US" sz="2400"/>
              <a:t> </a:t>
            </a:r>
            <a:r>
              <a:rPr kumimoji="1" lang="en-US" altLang="zh-CN" sz="2400"/>
              <a:t>ta-lib</a:t>
            </a:r>
            <a:endParaRPr kumimoji="1" lang="en-US" altLang="zh-CN" sz="2400"/>
          </a:p>
          <a:p>
            <a:pPr algn="l"/>
            <a:r>
              <a:rPr kumimoji="1" lang="en-US" altLang="zh-CN" sz="2400"/>
              <a:t>pip install TA_Lib-0.4.17-cp36-cp36m-win_amd64.whl</a:t>
            </a:r>
            <a:endParaRPr kumimoji="1" lang="en-US" altLang="zh-CN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6979" y="1344705"/>
            <a:ext cx="5437021" cy="47172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1223"/>
            <a:ext cx="4716299" cy="421647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000" y="2262597"/>
            <a:ext cx="7519595" cy="103846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8475" y="595318"/>
            <a:ext cx="8128000" cy="715579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7030A0"/>
                </a:solidFill>
              </a:rPr>
              <a:t>MACD</a:t>
            </a:r>
            <a:r>
              <a:rPr kumimoji="1" lang="zh-CN" altLang="en-US" dirty="0" smtClean="0">
                <a:solidFill>
                  <a:srgbClr val="7030A0"/>
                </a:solidFill>
              </a:rPr>
              <a:t>函数使用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67100" y="4389121"/>
            <a:ext cx="3974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>
                <a:solidFill>
                  <a:srgbClr val="FF0000"/>
                </a:solidFill>
              </a:rPr>
              <a:t>传入的参数序列必须是</a:t>
            </a:r>
            <a:r>
              <a:rPr kumimoji="1" lang="en-US" altLang="zh-CN">
                <a:solidFill>
                  <a:srgbClr val="FF0000"/>
                </a:solidFill>
              </a:rPr>
              <a:t>Numpy</a:t>
            </a:r>
            <a:r>
              <a:rPr kumimoji="1" lang="zh-CN" altLang="en-US">
                <a:solidFill>
                  <a:srgbClr val="FF0000"/>
                </a:solidFill>
              </a:rPr>
              <a:t>序列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>
                <a:solidFill>
                  <a:srgbClr val="FF0000"/>
                </a:solidFill>
              </a:rPr>
              <a:t>macd:</a:t>
            </a:r>
            <a:r>
              <a:rPr kumimoji="1" lang="zh-CN" altLang="en-US">
                <a:solidFill>
                  <a:srgbClr val="FF0000"/>
                </a:solidFill>
              </a:rPr>
              <a:t>快线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>
                <a:solidFill>
                  <a:srgbClr val="FF0000"/>
                </a:solidFill>
              </a:rPr>
              <a:t>macdsignal:</a:t>
            </a:r>
            <a:r>
              <a:rPr kumimoji="1" lang="zh-CN" altLang="en-US">
                <a:solidFill>
                  <a:srgbClr val="FF0000"/>
                </a:solidFill>
              </a:rPr>
              <a:t>慢线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>
                <a:solidFill>
                  <a:srgbClr val="FF0000"/>
                </a:solidFill>
              </a:rPr>
              <a:t>macdhist:MACD</a:t>
            </a:r>
            <a:r>
              <a:rPr kumimoji="1" lang="zh-CN" altLang="en-US">
                <a:solidFill>
                  <a:srgbClr val="FF0000"/>
                </a:solidFill>
              </a:rPr>
              <a:t>柱状图值</a:t>
            </a:r>
            <a:endParaRPr kumimoji="1"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498475" y="595318"/>
            <a:ext cx="8128000" cy="715579"/>
          </a:xfrm>
        </p:spPr>
        <p:txBody>
          <a:bodyPr/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案例：</a:t>
            </a:r>
            <a:r>
              <a:rPr kumimoji="1" lang="en-US" altLang="zh-CN" dirty="0">
                <a:solidFill>
                  <a:srgbClr val="7030A0"/>
                </a:solidFill>
              </a:rPr>
              <a:t>MACD</a:t>
            </a:r>
            <a:r>
              <a:rPr kumimoji="1" lang="zh-CN" altLang="en-US" dirty="0">
                <a:solidFill>
                  <a:srgbClr val="7030A0"/>
                </a:solidFill>
              </a:rPr>
              <a:t>指标可视化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86102"/>
            <a:ext cx="9144000" cy="360459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8475" y="595318"/>
            <a:ext cx="8128000" cy="715579"/>
          </a:xfrm>
        </p:spPr>
        <p:txBody>
          <a:bodyPr/>
          <a:lstStyle/>
          <a:p>
            <a:r>
              <a:rPr kumimoji="1" lang="en-US" altLang="zh-CN" sz="28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kumimoji="1" lang="zh-CN" altLang="en-US" sz="2800" dirty="0">
                <a:solidFill>
                  <a:schemeClr val="accent6">
                    <a:lumMod val="75000"/>
                  </a:schemeClr>
                </a:solidFill>
              </a:rPr>
              <a:t>、展现指标值</a:t>
            </a:r>
            <a:endParaRPr kumimoji="1"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780" y="2219063"/>
            <a:ext cx="7442200" cy="330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444687" y="2682302"/>
            <a:ext cx="8128000" cy="715579"/>
          </a:xfrm>
        </p:spPr>
        <p:txBody>
          <a:bodyPr/>
          <a:lstStyle/>
          <a:p>
            <a:r>
              <a:rPr kumimoji="1" lang="zh-CN" altLang="en-US" sz="2800" dirty="0">
                <a:solidFill>
                  <a:srgbClr val="FF0000"/>
                </a:solidFill>
              </a:rPr>
              <a:t>结果分析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498475" y="595318"/>
            <a:ext cx="8128000" cy="71557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MACD</a:t>
            </a:r>
            <a:r>
              <a:rPr kumimoji="1" lang="zh-CN" altLang="en-US" dirty="0">
                <a:solidFill>
                  <a:srgbClr val="7030A0"/>
                </a:solidFill>
              </a:rPr>
              <a:t>的总结 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2860" y="2918509"/>
            <a:ext cx="55707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MACD</a:t>
            </a:r>
            <a:r>
              <a:rPr lang="zh-CN" altLang="en-US" sz="2000"/>
              <a:t>是一种中长线的研判指标。当股市强烈震</a:t>
            </a:r>
            <a:endParaRPr lang="en-US" altLang="zh-CN" sz="2000"/>
          </a:p>
          <a:p>
            <a:r>
              <a:rPr lang="zh-CN" altLang="en-US" sz="2000"/>
              <a:t>荡或股价变化巨大（如送配股拆细等）时，可能</a:t>
            </a:r>
            <a:endParaRPr lang="en-US" altLang="zh-CN" sz="2000"/>
          </a:p>
          <a:p>
            <a:r>
              <a:rPr lang="zh-CN" altLang="en-US" sz="2000"/>
              <a:t>会给出错误的信号。</a:t>
            </a:r>
            <a:r>
              <a:rPr lang="zh-CN" altLang="en-US" sz="2000">
                <a:solidFill>
                  <a:srgbClr val="FF0000"/>
                </a:solidFill>
              </a:rPr>
              <a:t>所以在决定股票操作时，应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该谨慎参考其他指标，以及市场状况，不能完全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信任差离值的单一研判，避免造成损失。</a:t>
            </a:r>
            <a:endParaRPr kumimoji="1"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1061" y="2798568"/>
            <a:ext cx="549381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ATR</a:t>
            </a:r>
            <a:r>
              <a:rPr lang="zh-CN" altLang="en-US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又称</a:t>
            </a:r>
            <a:r>
              <a:rPr lang="en-US" altLang="zh-CN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(Average</a:t>
            </a:r>
            <a:r>
              <a:rPr lang="zh-CN" altLang="en-US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altLang="zh-CN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true</a:t>
            </a:r>
            <a:r>
              <a:rPr lang="zh-CN" altLang="en-US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altLang="zh-CN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range)</a:t>
            </a:r>
            <a:r>
              <a:rPr lang="zh-CN" altLang="en-US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平均真实波动范围，</a:t>
            </a:r>
            <a:endParaRPr lang="en-US" altLang="zh-CN" dirty="0" err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简称</a:t>
            </a:r>
            <a:r>
              <a:rPr lang="en-US" altLang="zh-CN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ATR</a:t>
            </a:r>
            <a:r>
              <a:rPr lang="zh-CN" altLang="en-US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指标，是由</a:t>
            </a:r>
            <a:r>
              <a:rPr lang="en-US" altLang="zh-CN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J.Welles</a:t>
            </a:r>
            <a:r>
              <a:rPr lang="zh-CN" altLang="en-US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altLang="zh-CN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Wilder</a:t>
            </a:r>
            <a:r>
              <a:rPr lang="zh-CN" altLang="en-US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发明的。</a:t>
            </a:r>
            <a:r>
              <a:rPr lang="en-US" altLang="zh-CN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ATR</a:t>
            </a:r>
            <a:r>
              <a:rPr lang="zh-CN" altLang="en-US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指标</a:t>
            </a:r>
            <a:endParaRPr lang="en-US" altLang="zh-CN" dirty="0" err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主要是</a:t>
            </a:r>
            <a:r>
              <a:rPr lang="zh-CN" altLang="en-US" dirty="0" err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用来衡量市场波动的强烈度</a:t>
            </a:r>
            <a:r>
              <a:rPr lang="zh-CN" altLang="en-US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，即为了显示市场</a:t>
            </a:r>
            <a:endParaRPr lang="en-US" altLang="zh-CN" dirty="0" err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变化率的指标</a:t>
            </a:r>
            <a:endParaRPr lang="en-US" altLang="zh-CN" dirty="0" err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8475" y="617621"/>
            <a:ext cx="8128000" cy="715579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ATR</a:t>
            </a:r>
            <a:r>
              <a:rPr kumimoji="1" lang="zh-CN" altLang="en-US" dirty="0" smtClean="0">
                <a:solidFill>
                  <a:srgbClr val="0070C0"/>
                </a:solidFill>
              </a:rPr>
              <a:t>市场波动率指标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643441" y="2647143"/>
            <a:ext cx="8128000" cy="715579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第五天复习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498475" y="595318"/>
            <a:ext cx="8128000" cy="715579"/>
          </a:xfrm>
        </p:spPr>
        <p:txBody>
          <a:bodyPr/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计算方法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1871" y="2485017"/>
            <a:ext cx="69846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/>
              <a:t>TR</a:t>
            </a:r>
            <a:r>
              <a:rPr kumimoji="1" lang="en-US" altLang="zh-CN">
                <a:sym typeface="Wingdings" panose="05000000000000000000"/>
              </a:rPr>
              <a:t>:</a:t>
            </a:r>
            <a:endParaRPr kumimoji="1" lang="en-US" altLang="zh-CN">
              <a:sym typeface="Wingdings" panose="05000000000000000000"/>
            </a:endParaRPr>
          </a:p>
          <a:p>
            <a:r>
              <a:rPr lang="en-US" altLang="zh-CN"/>
              <a:t>1</a:t>
            </a:r>
            <a:r>
              <a:rPr lang="zh-CN" altLang="en-US"/>
              <a:t>、当前交易日的最高价与最低价间的波幅  </a:t>
            </a:r>
            <a:r>
              <a:rPr lang="en-US" altLang="zh-CN"/>
              <a:t>|</a:t>
            </a:r>
            <a:r>
              <a:rPr lang="zh-CN" altLang="en-US"/>
              <a:t>最高价 </a:t>
            </a:r>
            <a:r>
              <a:rPr lang="en-US" altLang="zh-CN"/>
              <a:t>–</a:t>
            </a:r>
            <a:r>
              <a:rPr lang="zh-CN" altLang="en-US"/>
              <a:t> 最低价</a:t>
            </a:r>
            <a:r>
              <a:rPr lang="en-US" altLang="zh-CN"/>
              <a:t>|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、前一交易日收盘价与当个交易日最高价间的波幅 </a:t>
            </a:r>
            <a:r>
              <a:rPr lang="en-US" altLang="zh-CN"/>
              <a:t>|</a:t>
            </a:r>
            <a:r>
              <a:rPr lang="zh-CN" altLang="en-US"/>
              <a:t>最高价 </a:t>
            </a:r>
            <a:r>
              <a:rPr lang="en-US" altLang="zh-CN"/>
              <a:t>–</a:t>
            </a:r>
            <a:r>
              <a:rPr lang="zh-CN" altLang="en-US"/>
              <a:t> 昨收</a:t>
            </a:r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、前一交易日收盘价与当个交易日最低价间的波幅 </a:t>
            </a:r>
            <a:r>
              <a:rPr lang="en-US" altLang="zh-CN"/>
              <a:t>|</a:t>
            </a:r>
            <a:r>
              <a:rPr lang="zh-CN" altLang="en-US"/>
              <a:t>最低价 </a:t>
            </a:r>
            <a:r>
              <a:rPr lang="en-US" altLang="zh-CN"/>
              <a:t>–</a:t>
            </a:r>
            <a:r>
              <a:rPr lang="zh-CN" altLang="en-US"/>
              <a:t> 昨收</a:t>
            </a:r>
            <a:r>
              <a:rPr lang="en-US" altLang="zh-CN"/>
              <a:t>|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真实波幅</a:t>
            </a:r>
            <a:r>
              <a:rPr lang="en-US" altLang="zh-CN"/>
              <a:t>(ATR)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MA(TR,</a:t>
            </a:r>
            <a:r>
              <a:rPr lang="zh-CN" altLang="en-US"/>
              <a:t> </a:t>
            </a:r>
            <a:r>
              <a:rPr lang="en-US" altLang="zh-CN"/>
              <a:t>N):</a:t>
            </a:r>
            <a:r>
              <a:rPr lang="zh-CN" altLang="en-US"/>
              <a:t> </a:t>
            </a:r>
            <a:r>
              <a:rPr lang="en-US" altLang="zh-CN"/>
              <a:t>TR</a:t>
            </a:r>
            <a:r>
              <a:rPr lang="zh-CN" altLang="en-US"/>
              <a:t>的</a:t>
            </a:r>
            <a:r>
              <a:rPr lang="en-US" altLang="zh-CN"/>
              <a:t>N</a:t>
            </a:r>
            <a:r>
              <a:rPr lang="zh-CN" altLang="en-US"/>
              <a:t>日简单移动平均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常用参数</a:t>
            </a:r>
            <a:r>
              <a:rPr lang="en-US" altLang="zh-CN"/>
              <a:t>N</a:t>
            </a:r>
            <a:r>
              <a:rPr lang="zh-CN" altLang="en-US"/>
              <a:t>设置为</a:t>
            </a:r>
            <a:r>
              <a:rPr lang="en-US" altLang="zh-CN"/>
              <a:t>14</a:t>
            </a:r>
            <a:r>
              <a:rPr lang="zh-CN" altLang="en-US"/>
              <a:t>日或者</a:t>
            </a:r>
            <a:r>
              <a:rPr lang="en-US" altLang="zh-CN"/>
              <a:t>21</a:t>
            </a:r>
            <a:r>
              <a:rPr lang="zh-CN" altLang="en-US"/>
              <a:t>日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934" y="1828799"/>
            <a:ext cx="7412182" cy="2014369"/>
          </a:xfrm>
          <a:prstGeom prst="rect">
            <a:avLst/>
          </a:prstGeom>
        </p:spPr>
      </p:pic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98475" y="595318"/>
            <a:ext cx="8128000" cy="71557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TA-Lib</a:t>
            </a:r>
            <a:r>
              <a:rPr kumimoji="1" lang="zh-CN" altLang="en-US" dirty="0">
                <a:solidFill>
                  <a:srgbClr val="7030A0"/>
                </a:solidFill>
              </a:rPr>
              <a:t>波动率指标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934" y="4598644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>
                <a:solidFill>
                  <a:srgbClr val="FF0000"/>
                </a:solidFill>
              </a:rPr>
              <a:t>传入的参数序列必须是</a:t>
            </a:r>
            <a:r>
              <a:rPr kumimoji="1" lang="en-US" altLang="zh-CN">
                <a:solidFill>
                  <a:srgbClr val="FF0000"/>
                </a:solidFill>
              </a:rPr>
              <a:t>Numpy</a:t>
            </a:r>
            <a:r>
              <a:rPr kumimoji="1" lang="zh-CN" altLang="en-US">
                <a:solidFill>
                  <a:srgbClr val="FF0000"/>
                </a:solidFill>
              </a:rPr>
              <a:t>序列</a:t>
            </a:r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498475" y="595318"/>
            <a:ext cx="8128000" cy="715579"/>
          </a:xfrm>
        </p:spPr>
        <p:txBody>
          <a:bodyPr/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案例：波动率计算与显示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9403" y="1310897"/>
            <a:ext cx="7012828" cy="466364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2020662"/>
            <a:ext cx="64061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该指标价值越高，趋势改变的可能性就越高；</a:t>
            </a:r>
            <a:endParaRPr lang="en-US" altLang="zh-CN" b="0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该指标的价值越低，趋势的移动性就越弱</a:t>
            </a:r>
            <a:endParaRPr lang="en-US" altLang="zh-CN" b="0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实际意义</a:t>
            </a:r>
            <a:endParaRPr lang="en-US" altLang="zh-CN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/>
              <a:t>较低的</a:t>
            </a:r>
            <a:r>
              <a:rPr lang="en-US" altLang="zh-CN"/>
              <a:t>ATR</a:t>
            </a:r>
            <a:r>
              <a:rPr lang="zh-CN" altLang="en-US"/>
              <a:t>（即较小的真实波幅）表示比较冷清的市场交易气氛，而高</a:t>
            </a:r>
            <a:r>
              <a:rPr lang="en-US" altLang="zh-CN"/>
              <a:t>ATR</a:t>
            </a:r>
            <a:r>
              <a:rPr lang="zh-CN" altLang="en-US"/>
              <a:t>（即较小的真实波幅）则表示比较旺盛的交易气氛。一段较长时间的低</a:t>
            </a:r>
            <a:r>
              <a:rPr lang="en-US" altLang="zh-CN"/>
              <a:t>ATR</a:t>
            </a:r>
            <a:r>
              <a:rPr lang="zh-CN" altLang="en-US"/>
              <a:t>很可能表明市场正在积蓄力量并逐渐开始下一个价格趋势（可能是之前趋势的延续，也可能是趋势的反转）；而一个非常高的</a:t>
            </a:r>
            <a:r>
              <a:rPr lang="en-US" altLang="zh-CN"/>
              <a:t>ATR</a:t>
            </a:r>
            <a:r>
              <a:rPr lang="zh-CN" altLang="en-US"/>
              <a:t>通常是由于短时间内价格的大幅上涨或下跌造成的，通常此数值不可能长期维持在高水平。</a:t>
            </a:r>
            <a:endParaRPr lang="zh-CN" altLang="en-US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98475" y="616833"/>
            <a:ext cx="8128000" cy="715579"/>
          </a:xfrm>
        </p:spPr>
        <p:txBody>
          <a:bodyPr/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指标价值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7238" y="2764701"/>
            <a:ext cx="684995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相对强弱指数（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RSI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）是通过比较一段时期内的平均收盘涨数</a:t>
            </a:r>
            <a:endParaRPr lang="en-US" altLang="zh-CN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和平均收盘跌数来分析市场买沽盘的意向和实力，从而作出未</a:t>
            </a:r>
            <a:endParaRPr lang="en-US" altLang="zh-CN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来市场的走势。</a:t>
            </a:r>
            <a:endParaRPr lang="en-US" altLang="zh-CN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lnSpc>
                <a:spcPct val="150000"/>
              </a:lnSpc>
            </a:pPr>
            <a:endParaRPr lang="en-US" altLang="zh-CN" dirty="0" err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lnSpc>
                <a:spcPct val="150000"/>
              </a:lnSpc>
            </a:pPr>
            <a:endParaRPr lang="en-US" altLang="zh-CN" dirty="0" err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 注：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RSI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1978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年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6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月由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Wells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Wider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创制的一种通过特定时期内股价</a:t>
            </a:r>
            <a:endParaRPr lang="en-US" altLang="zh-CN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的变动情况计算市场买卖力量对比，来判断股票价格内部本质</a:t>
            </a:r>
            <a:endParaRPr lang="en-US" altLang="zh-CN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强弱、推测价格未来的变动方向的技术指标。</a:t>
            </a:r>
            <a:endParaRPr lang="en-US" altLang="zh-CN" dirty="0" err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8475" y="617621"/>
            <a:ext cx="8128000" cy="715579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RSI</a:t>
            </a:r>
            <a:r>
              <a:rPr kumimoji="1" lang="zh-CN" altLang="en-US" dirty="0" smtClean="0">
                <a:solidFill>
                  <a:srgbClr val="0070C0"/>
                </a:solidFill>
              </a:rPr>
              <a:t>相对强弱指数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498475" y="595318"/>
            <a:ext cx="8128000" cy="715579"/>
          </a:xfrm>
        </p:spPr>
        <p:txBody>
          <a:bodyPr/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计算方法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42184" y="2177340"/>
            <a:ext cx="57816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、相对强弱指标的区间段</a:t>
            </a:r>
            <a:endParaRPr lang="en-US" altLang="zh-CN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RSI6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一般是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6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日相对强弱指标</a:t>
            </a:r>
            <a:endParaRPr lang="en-US" altLang="zh-CN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RSI12 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一般是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12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日相对强弱指标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RSI24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一般是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24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日相对强弱指标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、强弱指标的计算公式如下</a:t>
            </a:r>
            <a:endParaRPr lang="en-US" altLang="zh-CN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RSI=100×RS/(1+RS) 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或者 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RSI=100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－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100÷(1+RS)</a:t>
            </a:r>
            <a:endParaRPr lang="en-US" altLang="zh-CN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RS=X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天的平均上涨点数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/X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天的平均下跌点数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、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RS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计算方式</a:t>
            </a:r>
            <a:endParaRPr lang="en-US" altLang="zh-CN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RS=14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天内收市价上涨数之和的平均值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/14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天内收市价下跌数之和的平均值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88910"/>
            <a:ext cx="9144000" cy="468017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98475" y="595318"/>
            <a:ext cx="8128000" cy="71557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RSI</a:t>
            </a:r>
            <a:r>
              <a:rPr kumimoji="1" lang="zh-CN" altLang="en-US" dirty="0">
                <a:solidFill>
                  <a:srgbClr val="7030A0"/>
                </a:solidFill>
              </a:rPr>
              <a:t>交易信号判断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1965" y="1771650"/>
            <a:ext cx="81610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（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）受计算公式的限制，不论价位如何变动，</a:t>
            </a:r>
            <a:r>
              <a:rPr lang="zh-CN" altLang="en-US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强弱指标的值均在</a:t>
            </a:r>
            <a:r>
              <a:rPr lang="en-US" altLang="zh-CN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0</a:t>
            </a:r>
            <a:r>
              <a:rPr lang="zh-CN" altLang="en-US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与</a:t>
            </a:r>
            <a:r>
              <a:rPr lang="en-US" altLang="zh-CN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100</a:t>
            </a:r>
            <a:r>
              <a:rPr lang="zh-CN" altLang="en-US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之间。</a:t>
            </a:r>
            <a:endParaRPr lang="en-US" altLang="zh-CN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1"/>
            <a:endParaRPr lang="en-US" altLang="zh-CN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1"/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（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</a:t>
            </a:r>
            <a:r>
              <a:rPr lang="zh-CN" altLang="en-US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强弱指标保持高于</a:t>
            </a:r>
            <a:r>
              <a:rPr lang="en-US" altLang="zh-CN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50</a:t>
            </a:r>
            <a:r>
              <a:rPr lang="zh-CN" altLang="en-US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表示为强势市场，反之低于</a:t>
            </a:r>
            <a:r>
              <a:rPr lang="en-US" altLang="zh-CN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50</a:t>
            </a:r>
            <a:r>
              <a:rPr lang="zh-CN" altLang="en-US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表示为弱势市场。</a:t>
            </a:r>
            <a:endParaRPr lang="en-US" altLang="zh-CN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1"/>
            <a:endParaRPr lang="en-US" altLang="zh-CN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1"/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（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）强弱指标</a:t>
            </a:r>
            <a:r>
              <a:rPr lang="zh-CN" altLang="en-US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多在</a:t>
            </a:r>
            <a:r>
              <a:rPr lang="en-US" altLang="zh-CN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70</a:t>
            </a:r>
            <a:r>
              <a:rPr lang="zh-CN" altLang="en-US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与</a:t>
            </a:r>
            <a:r>
              <a:rPr lang="en-US" altLang="zh-CN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30</a:t>
            </a:r>
            <a:r>
              <a:rPr lang="zh-CN" altLang="en-US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之间波动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。当六日指标</a:t>
            </a:r>
            <a:r>
              <a:rPr lang="zh-CN" altLang="en-US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上升到达</a:t>
            </a:r>
            <a:r>
              <a:rPr lang="en-US" altLang="zh-CN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80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时，表示股市已有</a:t>
            </a:r>
            <a:r>
              <a:rPr lang="zh-CN" altLang="en-US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超买现象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，如果一旦继续上升，超过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90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以上时，则表示已到严重超买的警戒区，股价已形成头部，极可能在短期内反转回转。</a:t>
            </a:r>
            <a:endParaRPr lang="en-US" altLang="zh-CN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1"/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1"/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（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4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）在牛市时，通常蓝筹股的强弱指数若是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80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，便属超买，若是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30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便属超卖，至于二三线股，强弱指数若是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85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至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90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，便属超买，若是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20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至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25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，便属超卖。 因此我们对一只股票采取买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/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卖行动前，一定要先找出该只股票的超买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/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超卖水平。至于衡量一只股票的超买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/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超卖水平，我们可以参考该股票过去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12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个 月之强弱指标记录。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4510" y="2099370"/>
            <a:ext cx="62750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　　</a:t>
            </a:r>
            <a:r>
              <a:rPr lang="en-US" altLang="zh-CN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．白色的短期</a:t>
            </a:r>
            <a:r>
              <a:rPr lang="en-US" altLang="zh-CN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RSI</a:t>
            </a:r>
            <a: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值在</a:t>
            </a:r>
            <a:r>
              <a:rPr lang="en-US" altLang="zh-CN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以下，由下向上交叉黄色的长期</a:t>
            </a:r>
            <a:r>
              <a:rPr lang="en-US" altLang="zh-CN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RSI</a:t>
            </a:r>
            <a: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值时为买入信号。</a:t>
            </a:r>
            <a:endParaRPr lang="en-US" altLang="zh-CN" b="0" i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　　</a:t>
            </a:r>
            <a:r>
              <a:rPr lang="en-US" altLang="zh-CN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．白色的短期</a:t>
            </a:r>
            <a:r>
              <a:rPr lang="en-US" altLang="zh-CN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RSI</a:t>
            </a:r>
            <a: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值在</a:t>
            </a:r>
            <a:r>
              <a:rPr lang="en-US" altLang="zh-CN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80</a:t>
            </a:r>
            <a: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以上，由上向下交叉黄色的长期</a:t>
            </a:r>
            <a:r>
              <a:rPr lang="en-US" altLang="zh-CN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RSI</a:t>
            </a:r>
            <a:r>
              <a:rPr lang="zh-CN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值时为卖出信号。</a:t>
            </a:r>
            <a:endParaRPr lang="en-US" altLang="zh-CN" b="0" i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　　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．短期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RSI</a:t>
            </a: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值由上向下突破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50</a:t>
            </a: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，代表股价已经转弱。</a:t>
            </a:r>
            <a:endParaRPr lang="en-US" altLang="zh-CN" b="0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　　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．短期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RSI</a:t>
            </a: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值由下向上突破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50</a:t>
            </a: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，代表股价已经转强。</a:t>
            </a:r>
            <a:endParaRPr lang="en-US" altLang="zh-CN" b="0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98475" y="595318"/>
            <a:ext cx="8128000" cy="71557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TA-LibRSI</a:t>
            </a:r>
            <a:r>
              <a:rPr kumimoji="1" lang="zh-CN" altLang="en-US" dirty="0">
                <a:solidFill>
                  <a:srgbClr val="7030A0"/>
                </a:solidFill>
              </a:rPr>
              <a:t>指标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34153" y="4671974"/>
            <a:ext cx="3974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>
                <a:solidFill>
                  <a:srgbClr val="FF0000"/>
                </a:solidFill>
              </a:rPr>
              <a:t>传入的参数序列必须是</a:t>
            </a:r>
            <a:r>
              <a:rPr kumimoji="1" lang="en-US" altLang="zh-CN">
                <a:solidFill>
                  <a:srgbClr val="FF0000"/>
                </a:solidFill>
              </a:rPr>
              <a:t>Numpy</a:t>
            </a:r>
            <a:r>
              <a:rPr kumimoji="1" lang="zh-CN" altLang="en-US">
                <a:solidFill>
                  <a:srgbClr val="FF0000"/>
                </a:solidFill>
              </a:rPr>
              <a:t>序列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>
                <a:solidFill>
                  <a:srgbClr val="FF0000"/>
                </a:solidFill>
              </a:rPr>
              <a:t>real:</a:t>
            </a:r>
            <a:r>
              <a:rPr kumimoji="1" lang="zh-CN" altLang="en-US">
                <a:solidFill>
                  <a:srgbClr val="FF0000"/>
                </a:solidFill>
              </a:rPr>
              <a:t>返回固定区间内的柱状图值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474" y="2129827"/>
            <a:ext cx="8645525" cy="19325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692415" y="2573278"/>
            <a:ext cx="5937235" cy="456468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了解技术指标的基本分析方式</a:t>
            </a:r>
            <a:endParaRPr lang="en-US" altLang="zh-CN" sz="2800" dirty="0" err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掌握</a:t>
            </a:r>
            <a:r>
              <a:rPr lang="en-US" altLang="zh-CN" sz="2800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TA-Lib</a:t>
            </a:r>
            <a:r>
              <a:rPr lang="zh-CN" altLang="en-US" sz="2800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技术指标库使用</a:t>
            </a:r>
            <a:endParaRPr lang="en-US" altLang="zh-CN" sz="2800" dirty="0" err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了解交易过程</a:t>
            </a:r>
            <a:endParaRPr lang="zh-CN" altLang="en-US" sz="2800" dirty="0" err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700591" y="932643"/>
            <a:ext cx="8128000" cy="715579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每日目标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6004" y="3360420"/>
            <a:ext cx="6812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在市场剧烈震荡时，还应参考其它指标进行综合分析，不能简单地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依赖</a:t>
            </a:r>
            <a:r>
              <a:rPr lang="en-US" altLang="zh-CN">
                <a:solidFill>
                  <a:srgbClr val="FF0000"/>
                </a:solidFill>
              </a:rPr>
              <a:t>RSI</a:t>
            </a:r>
            <a:r>
              <a:rPr lang="zh-CN" altLang="en-US">
                <a:solidFill>
                  <a:srgbClr val="FF0000"/>
                </a:solidFill>
              </a:rPr>
              <a:t>的信号来作出买卖决定。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8475" y="595318"/>
            <a:ext cx="8128000" cy="71557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RSI</a:t>
            </a:r>
            <a:r>
              <a:rPr kumimoji="1" lang="zh-CN" altLang="en-US" dirty="0">
                <a:solidFill>
                  <a:srgbClr val="7030A0"/>
                </a:solidFill>
              </a:rPr>
              <a:t>指标总结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878" y="603440"/>
            <a:ext cx="8229600" cy="70407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第六天 股票</a:t>
            </a:r>
            <a:r>
              <a:rPr lang="zh-CN" altLang="en-US" dirty="0" err="1"/>
              <a:t>序列分析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9635" y="2184658"/>
            <a:ext cx="5120143" cy="456468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趋势追踪</a:t>
            </a:r>
            <a:endParaRPr lang="en-US" altLang="zh-CN" sz="2800" dirty="0" err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MACD</a:t>
            </a:r>
            <a:endParaRPr lang="en-US" altLang="zh-CN" sz="2800" dirty="0" err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TA-Lib</a:t>
            </a:r>
            <a:r>
              <a:rPr lang="zh-CN" altLang="en-US" sz="2800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技术指标库</a:t>
            </a:r>
            <a:endParaRPr lang="en-US" altLang="zh-CN" sz="2800" dirty="0" err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RSI</a:t>
            </a:r>
            <a:r>
              <a:rPr lang="zh-CN" altLang="en-US" sz="2800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指标</a:t>
            </a:r>
            <a:endParaRPr lang="zh-CN" altLang="en-US" sz="2800" dirty="0" err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98475" y="617621"/>
            <a:ext cx="8128000" cy="715579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技术分析之</a:t>
            </a:r>
            <a:r>
              <a:rPr kumimoji="1" lang="zh-CN" altLang="en-US" dirty="0" smtClean="0">
                <a:solidFill>
                  <a:srgbClr val="0070C0"/>
                </a:solidFill>
              </a:rPr>
              <a:t>趋势追踪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6827" y="2936838"/>
            <a:ext cx="68531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/>
              <a:t>趋势追踪，就是假设</a:t>
            </a:r>
            <a:r>
              <a:rPr kumimoji="1" lang="zh-CN" altLang="en-US" sz="2000">
                <a:solidFill>
                  <a:srgbClr val="FF0000"/>
                </a:solidFill>
              </a:rPr>
              <a:t>之前价格的上涨</a:t>
            </a:r>
            <a:r>
              <a:rPr kumimoji="1" lang="zh-CN" altLang="en-US" sz="2000"/>
              <a:t>预示着之后一段时间内</a:t>
            </a:r>
            <a:endParaRPr kumimoji="1" lang="en-US" altLang="zh-CN" sz="2000"/>
          </a:p>
          <a:p>
            <a:r>
              <a:rPr kumimoji="1" lang="zh-CN" altLang="en-US" sz="2000"/>
              <a:t>也会上涨，很多交易都是围绕着趋势追踪模型。比如</a:t>
            </a:r>
            <a:r>
              <a:rPr kumimoji="1" lang="zh-CN" altLang="en-US" sz="2000">
                <a:solidFill>
                  <a:srgbClr val="FF0000"/>
                </a:solidFill>
              </a:rPr>
              <a:t>各种突</a:t>
            </a:r>
            <a:endParaRPr kumimoji="1" lang="en-US" altLang="zh-CN" sz="2000">
              <a:solidFill>
                <a:srgbClr val="FF0000"/>
              </a:solidFill>
            </a:endParaRPr>
          </a:p>
          <a:p>
            <a:r>
              <a:rPr kumimoji="1" lang="zh-CN" altLang="en-US" sz="2000">
                <a:solidFill>
                  <a:srgbClr val="FF0000"/>
                </a:solidFill>
              </a:rPr>
              <a:t>破的信号等。</a:t>
            </a:r>
            <a:endParaRPr kumimoji="1"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98475" y="595318"/>
            <a:ext cx="8128000" cy="715579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MACD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69317" y="1959141"/>
            <a:ext cx="474360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/>
              <a:t>1</a:t>
            </a:r>
            <a:r>
              <a:rPr kumimoji="1" lang="zh-CN" altLang="en-US" sz="2400"/>
              <a:t>、</a:t>
            </a:r>
            <a:r>
              <a:rPr kumimoji="1" lang="en-US" altLang="zh-CN" sz="2400"/>
              <a:t>MACD</a:t>
            </a:r>
            <a:endParaRPr kumimoji="1" lang="en-US" altLang="zh-CN" sz="2400"/>
          </a:p>
          <a:p>
            <a:endParaRPr kumimoji="1" lang="en-US" altLang="zh-CN" sz="2400"/>
          </a:p>
          <a:p>
            <a:r>
              <a:rPr kumimoji="1" lang="en-US" altLang="zh-CN" sz="2400"/>
              <a:t>2</a:t>
            </a:r>
            <a:r>
              <a:rPr kumimoji="1" lang="zh-CN" altLang="en-US" sz="2400"/>
              <a:t>、</a:t>
            </a:r>
            <a:r>
              <a:rPr kumimoji="1" lang="en-US" altLang="zh-CN" sz="2400"/>
              <a:t>MACD</a:t>
            </a:r>
            <a:r>
              <a:rPr kumimoji="1" lang="zh-CN" altLang="en-US" sz="2400"/>
              <a:t>计算公式</a:t>
            </a:r>
            <a:endParaRPr kumimoji="1" lang="en-US" altLang="zh-CN" sz="2400"/>
          </a:p>
          <a:p>
            <a:endParaRPr kumimoji="1" lang="en-US" altLang="zh-CN" sz="2400"/>
          </a:p>
          <a:p>
            <a:r>
              <a:rPr kumimoji="1" lang="en-US" altLang="zh-CN" sz="2400"/>
              <a:t>3</a:t>
            </a:r>
            <a:r>
              <a:rPr kumimoji="1" lang="zh-CN" altLang="en-US" sz="2400"/>
              <a:t>、基本用法</a:t>
            </a:r>
            <a:endParaRPr kumimoji="1" lang="en-US" altLang="zh-CN" sz="2400"/>
          </a:p>
          <a:p>
            <a:endParaRPr kumimoji="1" lang="en-US" altLang="zh-CN" sz="2400"/>
          </a:p>
          <a:p>
            <a:r>
              <a:rPr kumimoji="1" lang="en-US" altLang="zh-CN" sz="2400"/>
              <a:t>4</a:t>
            </a:r>
            <a:r>
              <a:rPr kumimoji="1" lang="zh-CN" altLang="en-US" sz="2400"/>
              <a:t>、柱状图分析</a:t>
            </a:r>
            <a:endParaRPr kumimoji="1" lang="en-US" altLang="zh-CN" sz="2400"/>
          </a:p>
          <a:p>
            <a:endParaRPr kumimoji="1" lang="en-US" altLang="zh-CN" sz="2400"/>
          </a:p>
          <a:p>
            <a:r>
              <a:rPr kumimoji="1" lang="en-US" altLang="zh-CN" sz="2400"/>
              <a:t>5</a:t>
            </a:r>
            <a:r>
              <a:rPr kumimoji="1" lang="zh-CN" altLang="en-US" sz="2400"/>
              <a:t>、</a:t>
            </a:r>
            <a:r>
              <a:rPr kumimoji="1" lang="en-US" altLang="zh-CN" sz="2400"/>
              <a:t>TA-Lib</a:t>
            </a:r>
            <a:r>
              <a:rPr kumimoji="1" lang="zh-CN" altLang="en-US" sz="2400"/>
              <a:t>技术指标库</a:t>
            </a:r>
            <a:endParaRPr kumimoji="1" lang="en-US" altLang="zh-CN" sz="2400"/>
          </a:p>
          <a:p>
            <a:endParaRPr kumimoji="1" lang="en-US" altLang="zh-CN" sz="2400"/>
          </a:p>
          <a:p>
            <a:r>
              <a:rPr kumimoji="1" lang="en-US" altLang="zh-CN" sz="2400"/>
              <a:t>6</a:t>
            </a:r>
            <a:r>
              <a:rPr kumimoji="1" lang="zh-CN" altLang="en-US" sz="2400"/>
              <a:t>、案例：</a:t>
            </a:r>
            <a:r>
              <a:rPr kumimoji="1" lang="en-US" altLang="zh-CN" sz="2400"/>
              <a:t>MACD</a:t>
            </a:r>
            <a:r>
              <a:rPr kumimoji="1" lang="zh-CN" altLang="en-US" sz="2400"/>
              <a:t>指标可视化分析</a:t>
            </a:r>
            <a:endParaRPr kumimoji="1" lang="en-US" altLang="zh-CN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98475" y="617621"/>
            <a:ext cx="8128000" cy="715579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MACD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0499" y="2319222"/>
            <a:ext cx="72372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/>
              <a:t>指数平滑异同移动平均线</a:t>
            </a:r>
            <a:r>
              <a:rPr lang="zh-CN" altLang="en-US" sz="2400"/>
              <a:t>（</a:t>
            </a:r>
            <a:r>
              <a:rPr lang="en-US" altLang="zh-CN" sz="2400"/>
              <a:t>Moving Average Convergence / Divergence, </a:t>
            </a:r>
            <a:r>
              <a:rPr lang="en-US" altLang="zh-CN" sz="2400" b="1"/>
              <a:t>MACD</a:t>
            </a:r>
            <a:r>
              <a:rPr lang="zh-CN" altLang="en-US" sz="2400"/>
              <a:t>）是股票交易中一种常见的技术分析工具，由</a:t>
            </a:r>
            <a:r>
              <a:rPr lang="en-US" altLang="zh-CN" sz="2400"/>
              <a:t>Gerald Appel</a:t>
            </a:r>
            <a:r>
              <a:rPr lang="zh-CN" altLang="en-US" sz="2400"/>
              <a:t>于</a:t>
            </a:r>
            <a:r>
              <a:rPr lang="en-US" altLang="zh-CN" sz="2400"/>
              <a:t>1970</a:t>
            </a:r>
            <a:r>
              <a:rPr lang="zh-CN" altLang="en-US" sz="2400"/>
              <a:t>年代提出，用于</a:t>
            </a:r>
            <a:r>
              <a:rPr lang="zh-CN" altLang="en-US" sz="2400">
                <a:solidFill>
                  <a:srgbClr val="FF0000"/>
                </a:solidFill>
              </a:rPr>
              <a:t>研判股票价格变化的强度、方向、能量，以及趋势周期，以便把握股票买进和卖出的时机</a:t>
            </a:r>
            <a:r>
              <a:rPr lang="zh-CN" altLang="en-US" sz="2400"/>
              <a:t>。</a:t>
            </a:r>
            <a:endParaRPr kumimoji="1" lang="en-US" altLang="zh-CN" sz="2400" dirty="0">
              <a:solidFill>
                <a:srgbClr val="0070C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706" y="407415"/>
            <a:ext cx="8798011" cy="58532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2755</Words>
  <Application>WPS 演示</Application>
  <PresentationFormat>全屏显示(4:3)</PresentationFormat>
  <Paragraphs>200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Arial</vt:lpstr>
      <vt:lpstr>宋体</vt:lpstr>
      <vt:lpstr>Wingdings</vt:lpstr>
      <vt:lpstr>Eurostile</vt:lpstr>
      <vt:lpstr>Hiragino Sans GB W3</vt:lpstr>
      <vt:lpstr>微软雅黑</vt:lpstr>
      <vt:lpstr>华文仿宋</vt:lpstr>
      <vt:lpstr>Arial Unicode MS</vt:lpstr>
      <vt:lpstr>Calibri</vt:lpstr>
      <vt:lpstr>Wingdings</vt:lpstr>
      <vt:lpstr>Segoe Print</vt:lpstr>
      <vt:lpstr>1_Office 主题</vt:lpstr>
      <vt:lpstr>PowerPoint 演示文稿</vt:lpstr>
      <vt:lpstr>课程概要</vt:lpstr>
      <vt:lpstr>第五天复习</vt:lpstr>
      <vt:lpstr>每日目标</vt:lpstr>
      <vt:lpstr>第六天 股票序列分析</vt:lpstr>
      <vt:lpstr>技术分析之趋势追踪</vt:lpstr>
      <vt:lpstr>MACD</vt:lpstr>
      <vt:lpstr>MACD</vt:lpstr>
      <vt:lpstr>PowerPoint 演示文稿</vt:lpstr>
      <vt:lpstr>MACD的原理</vt:lpstr>
      <vt:lpstr>计算公式</vt:lpstr>
      <vt:lpstr>交易信号使用</vt:lpstr>
      <vt:lpstr>PowerPoint 演示文稿</vt:lpstr>
      <vt:lpstr>1、快慢线分析</vt:lpstr>
      <vt:lpstr>基本用法</vt:lpstr>
      <vt:lpstr>2、MACD指标中的柱状图分析</vt:lpstr>
      <vt:lpstr>3、MACD的背离分析</vt:lpstr>
      <vt:lpstr>PowerPoint 演示文稿</vt:lpstr>
      <vt:lpstr>PowerPoint 演示文稿</vt:lpstr>
      <vt:lpstr>PowerPoint 演示文稿</vt:lpstr>
      <vt:lpstr>TA-Lib技术指标库</vt:lpstr>
      <vt:lpstr>TA-Lib库安装</vt:lpstr>
      <vt:lpstr>PowerPoint 演示文稿</vt:lpstr>
      <vt:lpstr>MACD函数使用</vt:lpstr>
      <vt:lpstr>案例：MACD指标可视化</vt:lpstr>
      <vt:lpstr>2、展现指标值</vt:lpstr>
      <vt:lpstr>结果分析</vt:lpstr>
      <vt:lpstr>MACD的总结 </vt:lpstr>
      <vt:lpstr>ATR市场波动率指标</vt:lpstr>
      <vt:lpstr>计算方法</vt:lpstr>
      <vt:lpstr>TA-Lib波动率指标</vt:lpstr>
      <vt:lpstr>案例：波动率计算与显示</vt:lpstr>
      <vt:lpstr>指标价值</vt:lpstr>
      <vt:lpstr>RSI相对强弱指数</vt:lpstr>
      <vt:lpstr>计算方法</vt:lpstr>
      <vt:lpstr>PowerPoint 演示文稿</vt:lpstr>
      <vt:lpstr>RSI交易信号判断</vt:lpstr>
      <vt:lpstr>PowerPoint 演示文稿</vt:lpstr>
      <vt:lpstr>TA-LibRSI指标</vt:lpstr>
      <vt:lpstr>RSI指标总结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ccy</cp:lastModifiedBy>
  <cp:revision>677</cp:revision>
  <dcterms:created xsi:type="dcterms:W3CDTF">2015-04-23T13:51:00Z</dcterms:created>
  <dcterms:modified xsi:type="dcterms:W3CDTF">2018-04-09T04:04:58Z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