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90000"/>
      </a:lnSpc>
      <a:spcBef>
        <a:spcPts val="1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l" defTabSz="584200" rtl="0" fontAlgn="auto" latinLnBrk="0" hangingPunct="0">
      <a:lnSpc>
        <a:spcPct val="90000"/>
      </a:lnSpc>
      <a:spcBef>
        <a:spcPts val="1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l" defTabSz="584200" rtl="0" fontAlgn="auto" latinLnBrk="0" hangingPunct="0">
      <a:lnSpc>
        <a:spcPct val="90000"/>
      </a:lnSpc>
      <a:spcBef>
        <a:spcPts val="1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l" defTabSz="584200" rtl="0" fontAlgn="auto" latinLnBrk="0" hangingPunct="0">
      <a:lnSpc>
        <a:spcPct val="90000"/>
      </a:lnSpc>
      <a:spcBef>
        <a:spcPts val="1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l" defTabSz="584200" rtl="0" fontAlgn="auto" latinLnBrk="0" hangingPunct="0">
      <a:lnSpc>
        <a:spcPct val="90000"/>
      </a:lnSpc>
      <a:spcBef>
        <a:spcPts val="1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l" defTabSz="584200" rtl="0" fontAlgn="auto" latinLnBrk="0" hangingPunct="0">
      <a:lnSpc>
        <a:spcPct val="90000"/>
      </a:lnSpc>
      <a:spcBef>
        <a:spcPts val="1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l" defTabSz="584200" rtl="0" fontAlgn="auto" latinLnBrk="0" hangingPunct="0">
      <a:lnSpc>
        <a:spcPct val="90000"/>
      </a:lnSpc>
      <a:spcBef>
        <a:spcPts val="1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l" defTabSz="584200" rtl="0" fontAlgn="auto" latinLnBrk="0" hangingPunct="0">
      <a:lnSpc>
        <a:spcPct val="90000"/>
      </a:lnSpc>
      <a:spcBef>
        <a:spcPts val="1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l" defTabSz="584200" rtl="0" fontAlgn="auto" latinLnBrk="0" hangingPunct="0">
      <a:lnSpc>
        <a:spcPct val="90000"/>
      </a:lnSpc>
      <a:spcBef>
        <a:spcPts val="1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5" d="100"/>
          <a:sy n="105" d="100"/>
        </p:scale>
        <p:origin x="-1272" y="24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4878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>
            <a:spLocks noGrp="1"/>
          </p:cNvSpPr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195942" indent="-195942">
              <a:lnSpc>
                <a:spcPct val="90000"/>
              </a:lnSpc>
              <a:spcBef>
                <a:spcPts val="100"/>
              </a:spcBef>
              <a:defRPr sz="1600"/>
            </a:lvl1pPr>
            <a:lvl2pPr marL="538842" indent="-195942">
              <a:lnSpc>
                <a:spcPct val="90000"/>
              </a:lnSpc>
              <a:spcBef>
                <a:spcPts val="100"/>
              </a:spcBef>
              <a:defRPr sz="1600"/>
            </a:lvl2pPr>
            <a:lvl3pPr marL="881742" indent="-195942">
              <a:lnSpc>
                <a:spcPct val="90000"/>
              </a:lnSpc>
              <a:spcBef>
                <a:spcPts val="100"/>
              </a:spcBef>
              <a:defRPr sz="1600"/>
            </a:lvl3pPr>
            <a:lvl4pPr marL="1224642" indent="-195942">
              <a:lnSpc>
                <a:spcPct val="90000"/>
              </a:lnSpc>
              <a:spcBef>
                <a:spcPts val="100"/>
              </a:spcBef>
              <a:defRPr sz="1600"/>
            </a:lvl4pPr>
            <a:lvl5pPr marL="1567542" indent="-195942">
              <a:lnSpc>
                <a:spcPct val="90000"/>
              </a:lnSpc>
              <a:spcBef>
                <a:spcPts val="100"/>
              </a:spcBef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itcast.c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"/>
          <p:cNvSpPr/>
          <p:nvPr/>
        </p:nvSpPr>
        <p:spPr>
          <a:xfrm>
            <a:off x="2726682" y="3860800"/>
            <a:ext cx="2031406" cy="1270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3200"/>
            </a:pPr>
            <a:endParaRPr/>
          </a:p>
        </p:txBody>
      </p:sp>
      <p:sp>
        <p:nvSpPr>
          <p:cNvPr id="120" name="书籍模型…"/>
          <p:cNvSpPr txBox="1"/>
          <p:nvPr/>
        </p:nvSpPr>
        <p:spPr>
          <a:xfrm>
            <a:off x="3098770" y="4065905"/>
            <a:ext cx="1418235" cy="85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书籍模型</a:t>
            </a:r>
          </a:p>
          <a:p>
            <a:pPr>
              <a:defRPr sz="2400"/>
            </a:pPr>
            <a:r>
              <a:t>BookInfo</a:t>
            </a:r>
          </a:p>
        </p:txBody>
      </p:sp>
      <p:sp>
        <p:nvSpPr>
          <p:cNvPr id="121" name="一类"/>
          <p:cNvSpPr txBox="1"/>
          <p:nvPr/>
        </p:nvSpPr>
        <p:spPr>
          <a:xfrm>
            <a:off x="3482035" y="321945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一类</a:t>
            </a:r>
          </a:p>
        </p:txBody>
      </p:sp>
      <p:sp>
        <p:nvSpPr>
          <p:cNvPr id="122" name="矩形"/>
          <p:cNvSpPr/>
          <p:nvPr/>
        </p:nvSpPr>
        <p:spPr>
          <a:xfrm>
            <a:off x="8246712" y="3784600"/>
            <a:ext cx="2031405" cy="1270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3200"/>
            </a:pPr>
            <a:endParaRPr/>
          </a:p>
        </p:txBody>
      </p:sp>
      <p:sp>
        <p:nvSpPr>
          <p:cNvPr id="123" name="人物模型…"/>
          <p:cNvSpPr txBox="1"/>
          <p:nvPr/>
        </p:nvSpPr>
        <p:spPr>
          <a:xfrm>
            <a:off x="8510357" y="3989705"/>
            <a:ext cx="1571245" cy="85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人物模型</a:t>
            </a:r>
          </a:p>
          <a:p>
            <a:pPr>
              <a:defRPr sz="2400"/>
            </a:pPr>
            <a:r>
              <a:t>PeopleInfo</a:t>
            </a:r>
          </a:p>
        </p:txBody>
      </p:sp>
      <p:sp>
        <p:nvSpPr>
          <p:cNvPr id="124" name="多类"/>
          <p:cNvSpPr txBox="1"/>
          <p:nvPr/>
        </p:nvSpPr>
        <p:spPr>
          <a:xfrm>
            <a:off x="8866834" y="313055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多类</a:t>
            </a:r>
          </a:p>
        </p:txBody>
      </p:sp>
      <p:sp>
        <p:nvSpPr>
          <p:cNvPr id="125" name="线条"/>
          <p:cNvSpPr/>
          <p:nvPr/>
        </p:nvSpPr>
        <p:spPr>
          <a:xfrm>
            <a:off x="4765429" y="4035335"/>
            <a:ext cx="3496504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126" name="查询和BookInfo对象关联的人物信息"/>
          <p:cNvSpPr txBox="1"/>
          <p:nvPr/>
        </p:nvSpPr>
        <p:spPr>
          <a:xfrm>
            <a:off x="4154735" y="2372995"/>
            <a:ext cx="497494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查询和BookInfo对象关联的人物信息</a:t>
            </a:r>
          </a:p>
        </p:txBody>
      </p:sp>
      <p:sp>
        <p:nvSpPr>
          <p:cNvPr id="127" name="查询和PeopleInfo对象关联的书籍信息"/>
          <p:cNvSpPr txBox="1"/>
          <p:nvPr/>
        </p:nvSpPr>
        <p:spPr>
          <a:xfrm>
            <a:off x="3761086" y="6419670"/>
            <a:ext cx="522884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查询和PeopleInfo对象关联的书籍信息</a:t>
            </a:r>
          </a:p>
        </p:txBody>
      </p:sp>
      <p:sp>
        <p:nvSpPr>
          <p:cNvPr id="128" name="线条"/>
          <p:cNvSpPr/>
          <p:nvPr/>
        </p:nvSpPr>
        <p:spPr>
          <a:xfrm flipH="1" flipV="1">
            <a:off x="4722510" y="4721135"/>
            <a:ext cx="3526149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129" name="(由1查多)"/>
          <p:cNvSpPr txBox="1"/>
          <p:nvPr/>
        </p:nvSpPr>
        <p:spPr>
          <a:xfrm>
            <a:off x="5835776" y="1853022"/>
            <a:ext cx="140121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(由1查多)</a:t>
            </a:r>
          </a:p>
        </p:txBody>
      </p:sp>
      <p:sp>
        <p:nvSpPr>
          <p:cNvPr id="130" name="(由多查1)"/>
          <p:cNvSpPr txBox="1"/>
          <p:nvPr/>
        </p:nvSpPr>
        <p:spPr>
          <a:xfrm>
            <a:off x="5674900" y="5892800"/>
            <a:ext cx="140121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(由多查1)</a:t>
            </a:r>
          </a:p>
        </p:txBody>
      </p:sp>
      <p:sp>
        <p:nvSpPr>
          <p:cNvPr id="131" name="book.peopleinfo_set.all()"/>
          <p:cNvSpPr txBox="1"/>
          <p:nvPr/>
        </p:nvSpPr>
        <p:spPr>
          <a:xfrm>
            <a:off x="4978000" y="3567385"/>
            <a:ext cx="30488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r>
              <a:t>book.peopleinfo_set.all()</a:t>
            </a:r>
          </a:p>
        </p:txBody>
      </p:sp>
      <p:sp>
        <p:nvSpPr>
          <p:cNvPr id="132" name="people.book"/>
          <p:cNvSpPr txBox="1"/>
          <p:nvPr/>
        </p:nvSpPr>
        <p:spPr>
          <a:xfrm>
            <a:off x="5569865" y="4784997"/>
            <a:ext cx="161128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r>
              <a:t>people.book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矩形"/>
          <p:cNvSpPr/>
          <p:nvPr/>
        </p:nvSpPr>
        <p:spPr>
          <a:xfrm>
            <a:off x="224482" y="1214536"/>
            <a:ext cx="3772149" cy="666333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3" name="矩形"/>
          <p:cNvSpPr/>
          <p:nvPr/>
        </p:nvSpPr>
        <p:spPr>
          <a:xfrm>
            <a:off x="8763000" y="1214536"/>
            <a:ext cx="4225826" cy="666333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浏览器"/>
          <p:cNvSpPr txBox="1"/>
          <p:nvPr/>
        </p:nvSpPr>
        <p:spPr>
          <a:xfrm>
            <a:off x="1748606" y="7873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浏览器</a:t>
            </a:r>
          </a:p>
        </p:txBody>
      </p:sp>
      <p:sp>
        <p:nvSpPr>
          <p:cNvPr id="295" name="服务器"/>
          <p:cNvSpPr txBox="1"/>
          <p:nvPr/>
        </p:nvSpPr>
        <p:spPr>
          <a:xfrm>
            <a:off x="10513962" y="7873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服务器</a:t>
            </a:r>
          </a:p>
        </p:txBody>
      </p:sp>
      <p:sp>
        <p:nvSpPr>
          <p:cNvPr id="296" name="线条"/>
          <p:cNvSpPr/>
          <p:nvPr/>
        </p:nvSpPr>
        <p:spPr>
          <a:xfrm>
            <a:off x="4076203" y="1840061"/>
            <a:ext cx="460722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297" name="请求转账页面"/>
          <p:cNvSpPr txBox="1"/>
          <p:nvPr/>
        </p:nvSpPr>
        <p:spPr>
          <a:xfrm>
            <a:off x="5916265" y="1384299"/>
            <a:ext cx="1333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请求转账页面</a:t>
            </a:r>
          </a:p>
        </p:txBody>
      </p:sp>
      <p:sp>
        <p:nvSpPr>
          <p:cNvPr id="298" name="&lt;form action=&quot;/transfer/&quot; method=&quot;post&quot;&gt;…"/>
          <p:cNvSpPr txBox="1"/>
          <p:nvPr/>
        </p:nvSpPr>
        <p:spPr>
          <a:xfrm>
            <a:off x="8763000" y="2785179"/>
            <a:ext cx="4225826" cy="290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&lt;form action="/transfer/" method="post"&gt;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{% csrf_token %}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name="name"&gt;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name="money"&gt;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type="submit" value="转账"&gt;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&lt;/form&gt;</a:t>
            </a:r>
          </a:p>
        </p:txBody>
      </p:sp>
      <p:sp>
        <p:nvSpPr>
          <p:cNvPr id="299" name="&lt;form action=&quot;/transfer/&quot; method=&quot;post&quot;&gt;…"/>
          <p:cNvSpPr txBox="1"/>
          <p:nvPr/>
        </p:nvSpPr>
        <p:spPr>
          <a:xfrm>
            <a:off x="236977" y="3192780"/>
            <a:ext cx="8446450" cy="247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300" b="1">
                <a:latin typeface="Helvetica"/>
                <a:ea typeface="Helvetica"/>
                <a:cs typeface="Helvetica"/>
                <a:sym typeface="Helvetica"/>
              </a:defRPr>
            </a:pPr>
            <a:r>
              <a:t>&lt;form action="/transfer/" method="post"&gt;</a:t>
            </a:r>
          </a:p>
          <a:p>
            <a:pPr>
              <a:defRPr sz="13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sz="1300"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type='hidden' name='csrfmiddlewaretoken' value='d5PrbML76nCJoaDZpZ0wMPJ2MNsMxdOk' /&gt;</a:t>
            </a:r>
          </a:p>
          <a:p>
            <a:pPr>
              <a:defRPr sz="13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sz="1300"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name="name"&gt;</a:t>
            </a:r>
          </a:p>
          <a:p>
            <a:pPr>
              <a:defRPr sz="1300"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sz="1300"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sz="1300"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name="money"&gt;</a:t>
            </a:r>
          </a:p>
          <a:p>
            <a:pPr>
              <a:defRPr sz="1300"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sz="1300"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sz="1300"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type="submit" value="转账"&gt;</a:t>
            </a:r>
          </a:p>
          <a:p>
            <a:pPr>
              <a:defRPr sz="1300" b="1">
                <a:latin typeface="Helvetica"/>
                <a:ea typeface="Helvetica"/>
                <a:cs typeface="Helvetica"/>
                <a:sym typeface="Helvetica"/>
              </a:defRPr>
            </a:pPr>
            <a:r>
              <a:t>&lt;/form&gt;</a:t>
            </a:r>
          </a:p>
        </p:txBody>
      </p:sp>
      <p:sp>
        <p:nvSpPr>
          <p:cNvPr id="300" name="线条"/>
          <p:cNvSpPr/>
          <p:nvPr/>
        </p:nvSpPr>
        <p:spPr>
          <a:xfrm flipH="1">
            <a:off x="4076203" y="3015334"/>
            <a:ext cx="4606392" cy="3154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301" name="渲染页面"/>
          <p:cNvSpPr txBox="1"/>
          <p:nvPr/>
        </p:nvSpPr>
        <p:spPr>
          <a:xfrm>
            <a:off x="9688165" y="1630511"/>
            <a:ext cx="10287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渲染页面</a:t>
            </a:r>
          </a:p>
        </p:txBody>
      </p:sp>
      <p:sp>
        <p:nvSpPr>
          <p:cNvPr id="302" name="线条"/>
          <p:cNvSpPr/>
          <p:nvPr/>
        </p:nvSpPr>
        <p:spPr>
          <a:xfrm>
            <a:off x="10247113" y="2066860"/>
            <a:ext cx="1" cy="7010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303" name="响应转账页面"/>
          <p:cNvSpPr txBox="1"/>
          <p:nvPr/>
        </p:nvSpPr>
        <p:spPr>
          <a:xfrm>
            <a:off x="5751165" y="2717799"/>
            <a:ext cx="1333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响应转账页面</a:t>
            </a:r>
          </a:p>
        </p:txBody>
      </p:sp>
      <p:sp>
        <p:nvSpPr>
          <p:cNvPr id="304" name="线条"/>
          <p:cNvSpPr/>
          <p:nvPr/>
        </p:nvSpPr>
        <p:spPr>
          <a:xfrm>
            <a:off x="3390403" y="5387340"/>
            <a:ext cx="5981464" cy="12479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305" name="发送转账请求"/>
          <p:cNvSpPr txBox="1"/>
          <p:nvPr/>
        </p:nvSpPr>
        <p:spPr>
          <a:xfrm>
            <a:off x="5916265" y="5584189"/>
            <a:ext cx="1333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发送转账请求</a:t>
            </a:r>
          </a:p>
        </p:txBody>
      </p:sp>
      <p:sp>
        <p:nvSpPr>
          <p:cNvPr id="306" name="校验csrf_token…"/>
          <p:cNvSpPr txBox="1"/>
          <p:nvPr/>
        </p:nvSpPr>
        <p:spPr>
          <a:xfrm>
            <a:off x="9383278" y="6277282"/>
            <a:ext cx="1791185" cy="717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 b="1">
                <a:latin typeface="Helvetica"/>
                <a:ea typeface="Helvetica"/>
                <a:cs typeface="Helvetica"/>
                <a:sym typeface="Helvetica"/>
              </a:defRPr>
            </a:pPr>
            <a:r>
              <a:t>校验csrf_token</a:t>
            </a:r>
          </a:p>
          <a:p>
            <a:pPr>
              <a:defRPr sz="1800" b="1">
                <a:latin typeface="Helvetica"/>
                <a:ea typeface="Helvetica"/>
                <a:cs typeface="Helvetica"/>
                <a:sym typeface="Helvetica"/>
              </a:defRPr>
            </a:pPr>
            <a:r>
              <a:t>处理转账逻辑</a:t>
            </a:r>
          </a:p>
        </p:txBody>
      </p:sp>
      <p:sp>
        <p:nvSpPr>
          <p:cNvPr id="307" name="浏览器相当于员工，服务器相当于老板…"/>
          <p:cNvSpPr txBox="1"/>
          <p:nvPr/>
        </p:nvSpPr>
        <p:spPr>
          <a:xfrm>
            <a:off x="3655665" y="8450580"/>
            <a:ext cx="6729680" cy="909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浏览器相当于员工，服务器相当于老板</a:t>
            </a:r>
          </a:p>
          <a:p>
            <a:r>
              <a:t>浏览器访问页面（GET），相当于入职，服务器会给浏览器一个识别码</a:t>
            </a:r>
          </a:p>
          <a:p>
            <a:r>
              <a:t>浏览器提交数据给服务器（POST），相当于进公司上班，需要带上识别码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矩形"/>
          <p:cNvSpPr/>
          <p:nvPr/>
        </p:nvSpPr>
        <p:spPr>
          <a:xfrm>
            <a:off x="224482" y="1214536"/>
            <a:ext cx="3772149" cy="666333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0" name="矩形"/>
          <p:cNvSpPr/>
          <p:nvPr/>
        </p:nvSpPr>
        <p:spPr>
          <a:xfrm>
            <a:off x="8763000" y="1214536"/>
            <a:ext cx="4225826" cy="395690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1" name="浏览器"/>
          <p:cNvSpPr txBox="1"/>
          <p:nvPr/>
        </p:nvSpPr>
        <p:spPr>
          <a:xfrm>
            <a:off x="1748606" y="7873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浏览器</a:t>
            </a:r>
          </a:p>
        </p:txBody>
      </p:sp>
      <p:sp>
        <p:nvSpPr>
          <p:cNvPr id="312" name="黑客服务器"/>
          <p:cNvSpPr txBox="1"/>
          <p:nvPr/>
        </p:nvSpPr>
        <p:spPr>
          <a:xfrm>
            <a:off x="10310762" y="787399"/>
            <a:ext cx="11303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黑客服务器</a:t>
            </a:r>
          </a:p>
        </p:txBody>
      </p:sp>
      <p:sp>
        <p:nvSpPr>
          <p:cNvPr id="313" name="线条"/>
          <p:cNvSpPr/>
          <p:nvPr/>
        </p:nvSpPr>
        <p:spPr>
          <a:xfrm>
            <a:off x="4076203" y="1840061"/>
            <a:ext cx="460722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314" name="请求转账页面"/>
          <p:cNvSpPr txBox="1"/>
          <p:nvPr/>
        </p:nvSpPr>
        <p:spPr>
          <a:xfrm>
            <a:off x="5751165" y="1460499"/>
            <a:ext cx="1333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请求转账页面</a:t>
            </a:r>
          </a:p>
        </p:txBody>
      </p:sp>
      <p:sp>
        <p:nvSpPr>
          <p:cNvPr id="315" name="&lt;form action=&quot;/transfer/&quot; method=&quot;post&quot;&gt;…"/>
          <p:cNvSpPr txBox="1"/>
          <p:nvPr/>
        </p:nvSpPr>
        <p:spPr>
          <a:xfrm>
            <a:off x="8763000" y="2781731"/>
            <a:ext cx="4225826" cy="2446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&lt;form action="/transfer/" method="post"&gt;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name="name"&gt;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name="money"&gt;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type="submit" value="转账"&gt;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&lt;/form&gt;</a:t>
            </a:r>
          </a:p>
        </p:txBody>
      </p:sp>
      <p:sp>
        <p:nvSpPr>
          <p:cNvPr id="316" name="&lt;form action=&quot;/transfer/&quot; method=&quot;post&quot;&gt;…"/>
          <p:cNvSpPr txBox="1"/>
          <p:nvPr/>
        </p:nvSpPr>
        <p:spPr>
          <a:xfrm>
            <a:off x="383099" y="3067119"/>
            <a:ext cx="3454915" cy="208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300" b="1">
                <a:latin typeface="Helvetica"/>
                <a:ea typeface="Helvetica"/>
                <a:cs typeface="Helvetica"/>
                <a:sym typeface="Helvetica"/>
              </a:defRPr>
            </a:pPr>
            <a:r>
              <a:t>&lt;form action="/transfer/" method="post"&gt;</a:t>
            </a:r>
          </a:p>
          <a:p>
            <a:pPr>
              <a:defRPr sz="13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sz="1300"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name="name"&gt;</a:t>
            </a:r>
          </a:p>
          <a:p>
            <a:pPr>
              <a:defRPr sz="1300"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sz="1300"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sz="1300"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name="money"&gt;</a:t>
            </a:r>
          </a:p>
          <a:p>
            <a:pPr>
              <a:defRPr sz="1300"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sz="1300"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sz="1300"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type="submit" value="转账"&gt;</a:t>
            </a:r>
          </a:p>
          <a:p>
            <a:pPr>
              <a:defRPr sz="1300" b="1">
                <a:latin typeface="Helvetica"/>
                <a:ea typeface="Helvetica"/>
                <a:cs typeface="Helvetica"/>
                <a:sym typeface="Helvetica"/>
              </a:defRPr>
            </a:pPr>
            <a:r>
              <a:t>&lt;/form&gt;</a:t>
            </a:r>
          </a:p>
        </p:txBody>
      </p:sp>
      <p:sp>
        <p:nvSpPr>
          <p:cNvPr id="317" name="线条"/>
          <p:cNvSpPr/>
          <p:nvPr/>
        </p:nvSpPr>
        <p:spPr>
          <a:xfrm flipH="1">
            <a:off x="4076203" y="3015334"/>
            <a:ext cx="4606392" cy="3154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318" name="渲染页面"/>
          <p:cNvSpPr txBox="1"/>
          <p:nvPr/>
        </p:nvSpPr>
        <p:spPr>
          <a:xfrm>
            <a:off x="9688165" y="1630511"/>
            <a:ext cx="10287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渲染页面</a:t>
            </a:r>
          </a:p>
        </p:txBody>
      </p:sp>
      <p:sp>
        <p:nvSpPr>
          <p:cNvPr id="319" name="线条"/>
          <p:cNvSpPr/>
          <p:nvPr/>
        </p:nvSpPr>
        <p:spPr>
          <a:xfrm>
            <a:off x="10247113" y="2066860"/>
            <a:ext cx="1" cy="701071"/>
          </a:xfrm>
          <a:prstGeom prst="line">
            <a:avLst/>
          </a:prstGeom>
          <a:ln w="25400">
            <a:solidFill>
              <a:srgbClr val="FF2F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320" name="响应转账页面"/>
          <p:cNvSpPr txBox="1"/>
          <p:nvPr/>
        </p:nvSpPr>
        <p:spPr>
          <a:xfrm>
            <a:off x="5751165" y="2730499"/>
            <a:ext cx="1333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响应转账页面</a:t>
            </a:r>
          </a:p>
        </p:txBody>
      </p:sp>
      <p:sp>
        <p:nvSpPr>
          <p:cNvPr id="321" name="线条"/>
          <p:cNvSpPr/>
          <p:nvPr/>
        </p:nvSpPr>
        <p:spPr>
          <a:xfrm>
            <a:off x="3598589" y="5835626"/>
            <a:ext cx="5127183" cy="9182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322" name="发送转账请求"/>
          <p:cNvSpPr txBox="1"/>
          <p:nvPr/>
        </p:nvSpPr>
        <p:spPr>
          <a:xfrm>
            <a:off x="5835650" y="6117589"/>
            <a:ext cx="13335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发送转账请求</a:t>
            </a:r>
          </a:p>
        </p:txBody>
      </p:sp>
      <p:sp>
        <p:nvSpPr>
          <p:cNvPr id="323" name="伪造页面和请求"/>
          <p:cNvSpPr txBox="1"/>
          <p:nvPr/>
        </p:nvSpPr>
        <p:spPr>
          <a:xfrm>
            <a:off x="1433165" y="5565139"/>
            <a:ext cx="17145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伪造页面和请求</a:t>
            </a:r>
          </a:p>
        </p:txBody>
      </p:sp>
      <p:sp>
        <p:nvSpPr>
          <p:cNvPr id="324" name="矩形"/>
          <p:cNvSpPr/>
          <p:nvPr/>
        </p:nvSpPr>
        <p:spPr>
          <a:xfrm>
            <a:off x="8763000" y="6257746"/>
            <a:ext cx="4225826" cy="16284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5" name="验证csrf_token…"/>
          <p:cNvSpPr txBox="1"/>
          <p:nvPr/>
        </p:nvSpPr>
        <p:spPr>
          <a:xfrm>
            <a:off x="9790062" y="6464120"/>
            <a:ext cx="19431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 b="1">
                <a:latin typeface="Helvetica"/>
                <a:ea typeface="Helvetica"/>
                <a:cs typeface="Helvetica"/>
                <a:sym typeface="Helvetica"/>
              </a:defRPr>
            </a:pPr>
            <a:r>
              <a:t>验证csrf_token</a:t>
            </a:r>
          </a:p>
          <a:p>
            <a:pPr>
              <a:defRPr sz="1800" b="1">
                <a:latin typeface="Helvetica"/>
                <a:ea typeface="Helvetica"/>
                <a:cs typeface="Helvetica"/>
                <a:sym typeface="Helvetica"/>
              </a:defRPr>
            </a:pPr>
            <a:r>
              <a:t>验证失败</a:t>
            </a:r>
          </a:p>
          <a:p>
            <a:pPr>
              <a:defRPr sz="1800" b="1">
                <a:latin typeface="Helvetica"/>
                <a:ea typeface="Helvetica"/>
                <a:cs typeface="Helvetica"/>
                <a:sym typeface="Helvetica"/>
              </a:defRPr>
            </a:pPr>
            <a:r>
              <a:t>处理转账逻辑失败</a:t>
            </a:r>
          </a:p>
        </p:txBody>
      </p:sp>
      <p:sp>
        <p:nvSpPr>
          <p:cNvPr id="326" name="服务器"/>
          <p:cNvSpPr txBox="1"/>
          <p:nvPr/>
        </p:nvSpPr>
        <p:spPr>
          <a:xfrm>
            <a:off x="10513962" y="573004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服务器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矩形"/>
          <p:cNvSpPr/>
          <p:nvPr/>
        </p:nvSpPr>
        <p:spPr>
          <a:xfrm>
            <a:off x="224482" y="1214536"/>
            <a:ext cx="3772149" cy="666333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9" name="矩形"/>
          <p:cNvSpPr/>
          <p:nvPr/>
        </p:nvSpPr>
        <p:spPr>
          <a:xfrm>
            <a:off x="8763000" y="1214536"/>
            <a:ext cx="4225826" cy="666333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0" name="浏览器"/>
          <p:cNvSpPr txBox="1"/>
          <p:nvPr/>
        </p:nvSpPr>
        <p:spPr>
          <a:xfrm>
            <a:off x="1748606" y="7873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浏览器</a:t>
            </a:r>
          </a:p>
        </p:txBody>
      </p:sp>
      <p:sp>
        <p:nvSpPr>
          <p:cNvPr id="331" name="服务器"/>
          <p:cNvSpPr txBox="1"/>
          <p:nvPr/>
        </p:nvSpPr>
        <p:spPr>
          <a:xfrm>
            <a:off x="10513962" y="7873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服务器</a:t>
            </a:r>
          </a:p>
        </p:txBody>
      </p:sp>
      <p:sp>
        <p:nvSpPr>
          <p:cNvPr id="332" name="线条"/>
          <p:cNvSpPr/>
          <p:nvPr/>
        </p:nvSpPr>
        <p:spPr>
          <a:xfrm>
            <a:off x="4076203" y="1840061"/>
            <a:ext cx="460722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333" name="请求验证码页面"/>
          <p:cNvSpPr txBox="1"/>
          <p:nvPr/>
        </p:nvSpPr>
        <p:spPr>
          <a:xfrm>
            <a:off x="5459065" y="1447799"/>
            <a:ext cx="1536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请求验证码页面</a:t>
            </a:r>
          </a:p>
        </p:txBody>
      </p:sp>
      <p:sp>
        <p:nvSpPr>
          <p:cNvPr id="334" name="线条"/>
          <p:cNvSpPr/>
          <p:nvPr/>
        </p:nvSpPr>
        <p:spPr>
          <a:xfrm flipH="1" flipV="1">
            <a:off x="4076203" y="3330822"/>
            <a:ext cx="501362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335" name="生成验证码…"/>
          <p:cNvSpPr txBox="1"/>
          <p:nvPr/>
        </p:nvSpPr>
        <p:spPr>
          <a:xfrm>
            <a:off x="9891439" y="1553041"/>
            <a:ext cx="2400748" cy="207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 b="1">
                <a:latin typeface="Helvetica"/>
                <a:ea typeface="Helvetica"/>
                <a:cs typeface="Helvetica"/>
                <a:sym typeface="Helvetica"/>
              </a:defRPr>
            </a:pPr>
            <a:r>
              <a:t>生成验证码</a:t>
            </a:r>
          </a:p>
          <a:p>
            <a:pPr>
              <a:defRPr sz="18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sz="18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sz="1800" b="1">
                <a:latin typeface="Helvetica"/>
                <a:ea typeface="Helvetica"/>
                <a:cs typeface="Helvetica"/>
                <a:sym typeface="Helvetica"/>
              </a:defRPr>
            </a:pPr>
            <a:r>
              <a:t>保存验证码到session</a:t>
            </a:r>
          </a:p>
          <a:p>
            <a:pPr>
              <a:defRPr sz="18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sz="18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sz="1800" b="1">
                <a:latin typeface="Helvetica"/>
                <a:ea typeface="Helvetica"/>
                <a:cs typeface="Helvetica"/>
                <a:sym typeface="Helvetica"/>
              </a:defRPr>
            </a:pPr>
            <a:r>
              <a:t>渲染页面</a:t>
            </a:r>
          </a:p>
        </p:txBody>
      </p:sp>
      <p:sp>
        <p:nvSpPr>
          <p:cNvPr id="336" name="响应验证码页面"/>
          <p:cNvSpPr txBox="1"/>
          <p:nvPr/>
        </p:nvSpPr>
        <p:spPr>
          <a:xfrm>
            <a:off x="5751165" y="2717799"/>
            <a:ext cx="1536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响应验证码页面</a:t>
            </a:r>
          </a:p>
        </p:txBody>
      </p:sp>
      <p:sp>
        <p:nvSpPr>
          <p:cNvPr id="337" name="线条"/>
          <p:cNvSpPr/>
          <p:nvPr/>
        </p:nvSpPr>
        <p:spPr>
          <a:xfrm>
            <a:off x="2597071" y="4990868"/>
            <a:ext cx="6086356" cy="155374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338" name="发送转账请求"/>
          <p:cNvSpPr txBox="1"/>
          <p:nvPr/>
        </p:nvSpPr>
        <p:spPr>
          <a:xfrm>
            <a:off x="5916265" y="5410199"/>
            <a:ext cx="1333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发送转账请求</a:t>
            </a:r>
          </a:p>
        </p:txBody>
      </p:sp>
      <p:sp>
        <p:nvSpPr>
          <p:cNvPr id="339" name="处理验证码逻辑…"/>
          <p:cNvSpPr txBox="1"/>
          <p:nvPr/>
        </p:nvSpPr>
        <p:spPr>
          <a:xfrm>
            <a:off x="9516864" y="5851832"/>
            <a:ext cx="2692413" cy="131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 b="1">
                <a:latin typeface="Helvetica"/>
                <a:ea typeface="Helvetica"/>
                <a:cs typeface="Helvetica"/>
                <a:sym typeface="Helvetica"/>
              </a:defRPr>
            </a:pPr>
            <a:r>
              <a:t>处理验证码逻辑</a:t>
            </a:r>
          </a:p>
          <a:p>
            <a:pPr>
              <a:defRPr sz="1800" b="1">
                <a:latin typeface="Helvetica"/>
                <a:ea typeface="Helvetica"/>
                <a:cs typeface="Helvetica"/>
                <a:sym typeface="Helvetica"/>
              </a:defRPr>
            </a:pPr>
            <a:r>
              <a:t>获取客户端发送的验证码</a:t>
            </a:r>
          </a:p>
          <a:p>
            <a:pPr>
              <a:defRPr sz="1800" b="1">
                <a:latin typeface="Helvetica"/>
                <a:ea typeface="Helvetica"/>
                <a:cs typeface="Helvetica"/>
                <a:sym typeface="Helvetica"/>
              </a:defRPr>
            </a:pPr>
            <a:r>
              <a:t>获取自己存储的验证码</a:t>
            </a:r>
          </a:p>
          <a:p>
            <a:pPr>
              <a:defRPr sz="1800" b="1">
                <a:latin typeface="Helvetica"/>
                <a:ea typeface="Helvetica"/>
                <a:cs typeface="Helvetica"/>
                <a:sym typeface="Helvetica"/>
              </a:defRPr>
            </a:pPr>
            <a:r>
              <a:t>对两者进行比较</a:t>
            </a:r>
          </a:p>
        </p:txBody>
      </p:sp>
      <p:sp>
        <p:nvSpPr>
          <p:cNvPr id="340" name="收到验证码页面…"/>
          <p:cNvSpPr txBox="1"/>
          <p:nvPr/>
        </p:nvSpPr>
        <p:spPr>
          <a:xfrm>
            <a:off x="1255439" y="3148975"/>
            <a:ext cx="1778014" cy="207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 b="1">
                <a:latin typeface="Helvetica"/>
                <a:ea typeface="Helvetica"/>
                <a:cs typeface="Helvetica"/>
                <a:sym typeface="Helvetica"/>
              </a:defRPr>
            </a:pPr>
            <a:r>
              <a:t>收到验证码页面</a:t>
            </a:r>
          </a:p>
          <a:p>
            <a:pPr>
              <a:defRPr sz="18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sz="18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sz="1800" b="1">
                <a:latin typeface="Helvetica"/>
                <a:ea typeface="Helvetica"/>
                <a:cs typeface="Helvetica"/>
                <a:sym typeface="Helvetica"/>
              </a:defRPr>
            </a:pPr>
            <a:r>
              <a:t>输入验证码</a:t>
            </a:r>
          </a:p>
          <a:p>
            <a:pPr>
              <a:defRPr sz="18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sz="18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sz="1800" b="1">
                <a:latin typeface="Helvetica"/>
                <a:ea typeface="Helvetica"/>
                <a:cs typeface="Helvetica"/>
                <a:sym typeface="Helvetica"/>
              </a:defRPr>
            </a:pPr>
            <a:r>
              <a:t>发送验证码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"/>
          <p:cNvSpPr/>
          <p:nvPr/>
        </p:nvSpPr>
        <p:spPr>
          <a:xfrm>
            <a:off x="736600" y="914400"/>
            <a:ext cx="2529285" cy="152742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135" name="线条"/>
          <p:cNvSpPr/>
          <p:nvPr/>
        </p:nvSpPr>
        <p:spPr>
          <a:xfrm>
            <a:off x="723900" y="1460500"/>
            <a:ext cx="2554685" cy="0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136" name="线条"/>
          <p:cNvSpPr/>
          <p:nvPr/>
        </p:nvSpPr>
        <p:spPr>
          <a:xfrm>
            <a:off x="723900" y="1945282"/>
            <a:ext cx="2554685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137" name="id"/>
          <p:cNvSpPr txBox="1"/>
          <p:nvPr/>
        </p:nvSpPr>
        <p:spPr>
          <a:xfrm>
            <a:off x="1263650" y="1009649"/>
            <a:ext cx="283566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id</a:t>
            </a:r>
          </a:p>
        </p:txBody>
      </p:sp>
      <p:sp>
        <p:nvSpPr>
          <p:cNvPr id="138" name="name"/>
          <p:cNvSpPr txBox="1"/>
          <p:nvPr/>
        </p:nvSpPr>
        <p:spPr>
          <a:xfrm>
            <a:off x="2495550" y="1009649"/>
            <a:ext cx="62250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name</a:t>
            </a:r>
          </a:p>
        </p:txBody>
      </p:sp>
      <p:sp>
        <p:nvSpPr>
          <p:cNvPr id="139" name="矩形"/>
          <p:cNvSpPr/>
          <p:nvPr/>
        </p:nvSpPr>
        <p:spPr>
          <a:xfrm>
            <a:off x="4305300" y="1968500"/>
            <a:ext cx="3210769" cy="152742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140" name="线条"/>
          <p:cNvSpPr/>
          <p:nvPr/>
        </p:nvSpPr>
        <p:spPr>
          <a:xfrm>
            <a:off x="4292600" y="2514600"/>
            <a:ext cx="3236169" cy="0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141" name="线条"/>
          <p:cNvSpPr/>
          <p:nvPr/>
        </p:nvSpPr>
        <p:spPr>
          <a:xfrm>
            <a:off x="4292600" y="2999382"/>
            <a:ext cx="3236169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142" name="线条"/>
          <p:cNvSpPr/>
          <p:nvPr/>
        </p:nvSpPr>
        <p:spPr>
          <a:xfrm flipV="1">
            <a:off x="5247843" y="1981199"/>
            <a:ext cx="1" cy="1502025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143" name="id"/>
          <p:cNvSpPr txBox="1"/>
          <p:nvPr/>
        </p:nvSpPr>
        <p:spPr>
          <a:xfrm>
            <a:off x="4668481" y="2063749"/>
            <a:ext cx="28356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id</a:t>
            </a:r>
          </a:p>
        </p:txBody>
      </p:sp>
      <p:sp>
        <p:nvSpPr>
          <p:cNvPr id="144" name="name"/>
          <p:cNvSpPr txBox="1"/>
          <p:nvPr/>
        </p:nvSpPr>
        <p:spPr>
          <a:xfrm>
            <a:off x="5543638" y="2063749"/>
            <a:ext cx="62250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name</a:t>
            </a:r>
          </a:p>
        </p:txBody>
      </p:sp>
      <p:sp>
        <p:nvSpPr>
          <p:cNvPr id="145" name="线条"/>
          <p:cNvSpPr/>
          <p:nvPr/>
        </p:nvSpPr>
        <p:spPr>
          <a:xfrm flipV="1">
            <a:off x="6382892" y="1981200"/>
            <a:ext cx="1" cy="1502024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146" name="parent_id"/>
          <p:cNvSpPr txBox="1"/>
          <p:nvPr/>
        </p:nvSpPr>
        <p:spPr>
          <a:xfrm>
            <a:off x="6408292" y="2063749"/>
            <a:ext cx="96875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parent_id</a:t>
            </a:r>
          </a:p>
        </p:txBody>
      </p:sp>
      <p:sp>
        <p:nvSpPr>
          <p:cNvPr id="147" name="矩形"/>
          <p:cNvSpPr/>
          <p:nvPr/>
        </p:nvSpPr>
        <p:spPr>
          <a:xfrm>
            <a:off x="7785100" y="4294981"/>
            <a:ext cx="3210769" cy="152742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148" name="线条"/>
          <p:cNvSpPr/>
          <p:nvPr/>
        </p:nvSpPr>
        <p:spPr>
          <a:xfrm>
            <a:off x="7772400" y="4841081"/>
            <a:ext cx="3236169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149" name="线条"/>
          <p:cNvSpPr/>
          <p:nvPr/>
        </p:nvSpPr>
        <p:spPr>
          <a:xfrm>
            <a:off x="7772400" y="5325864"/>
            <a:ext cx="3236169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150" name="线条"/>
          <p:cNvSpPr/>
          <p:nvPr/>
        </p:nvSpPr>
        <p:spPr>
          <a:xfrm flipV="1">
            <a:off x="8727643" y="4307681"/>
            <a:ext cx="1" cy="1502024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151" name="id"/>
          <p:cNvSpPr txBox="1"/>
          <p:nvPr/>
        </p:nvSpPr>
        <p:spPr>
          <a:xfrm>
            <a:off x="8148281" y="4390231"/>
            <a:ext cx="28356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id</a:t>
            </a:r>
          </a:p>
        </p:txBody>
      </p:sp>
      <p:sp>
        <p:nvSpPr>
          <p:cNvPr id="152" name="name"/>
          <p:cNvSpPr txBox="1"/>
          <p:nvPr/>
        </p:nvSpPr>
        <p:spPr>
          <a:xfrm>
            <a:off x="9023438" y="4390231"/>
            <a:ext cx="62250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name</a:t>
            </a:r>
          </a:p>
        </p:txBody>
      </p:sp>
      <p:sp>
        <p:nvSpPr>
          <p:cNvPr id="153" name="线条"/>
          <p:cNvSpPr/>
          <p:nvPr/>
        </p:nvSpPr>
        <p:spPr>
          <a:xfrm flipV="1">
            <a:off x="9862692" y="4307681"/>
            <a:ext cx="1" cy="1502024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154" name="parent_id"/>
          <p:cNvSpPr txBox="1"/>
          <p:nvPr/>
        </p:nvSpPr>
        <p:spPr>
          <a:xfrm>
            <a:off x="9888093" y="4390231"/>
            <a:ext cx="96875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parent_id</a:t>
            </a:r>
          </a:p>
        </p:txBody>
      </p:sp>
      <p:sp>
        <p:nvSpPr>
          <p:cNvPr id="155" name="线条"/>
          <p:cNvSpPr/>
          <p:nvPr/>
        </p:nvSpPr>
        <p:spPr>
          <a:xfrm flipV="1">
            <a:off x="2095499" y="927099"/>
            <a:ext cx="1" cy="1502025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156" name="线条"/>
          <p:cNvSpPr/>
          <p:nvPr/>
        </p:nvSpPr>
        <p:spPr>
          <a:xfrm>
            <a:off x="3276659" y="1345036"/>
            <a:ext cx="1028182" cy="120790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157" name="一对多"/>
          <p:cNvSpPr txBox="1"/>
          <p:nvPr/>
        </p:nvSpPr>
        <p:spPr>
          <a:xfrm>
            <a:off x="3549650" y="1269999"/>
            <a:ext cx="7239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一对多</a:t>
            </a:r>
          </a:p>
        </p:txBody>
      </p:sp>
      <p:sp>
        <p:nvSpPr>
          <p:cNvPr id="158" name="线条"/>
          <p:cNvSpPr/>
          <p:nvPr/>
        </p:nvSpPr>
        <p:spPr>
          <a:xfrm>
            <a:off x="6743759" y="3479697"/>
            <a:ext cx="1028182" cy="1207902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159" name="一对多"/>
          <p:cNvSpPr txBox="1"/>
          <p:nvPr/>
        </p:nvSpPr>
        <p:spPr>
          <a:xfrm>
            <a:off x="6496050" y="4076699"/>
            <a:ext cx="7239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一对多</a:t>
            </a:r>
          </a:p>
        </p:txBody>
      </p:sp>
      <p:sp>
        <p:nvSpPr>
          <p:cNvPr id="160" name="省表"/>
          <p:cNvSpPr txBox="1"/>
          <p:nvPr/>
        </p:nvSpPr>
        <p:spPr>
          <a:xfrm>
            <a:off x="1835150" y="501649"/>
            <a:ext cx="5207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省表</a:t>
            </a:r>
          </a:p>
        </p:txBody>
      </p:sp>
      <p:sp>
        <p:nvSpPr>
          <p:cNvPr id="161" name="市表"/>
          <p:cNvSpPr txBox="1"/>
          <p:nvPr/>
        </p:nvSpPr>
        <p:spPr>
          <a:xfrm>
            <a:off x="5594540" y="1541065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市表</a:t>
            </a:r>
          </a:p>
        </p:txBody>
      </p:sp>
      <p:sp>
        <p:nvSpPr>
          <p:cNvPr id="162" name="区表"/>
          <p:cNvSpPr txBox="1"/>
          <p:nvPr/>
        </p:nvSpPr>
        <p:spPr>
          <a:xfrm>
            <a:off x="9130134" y="3889031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区表</a:t>
            </a:r>
          </a:p>
        </p:txBody>
      </p:sp>
      <p:sp>
        <p:nvSpPr>
          <p:cNvPr id="163" name="矩形"/>
          <p:cNvSpPr/>
          <p:nvPr/>
        </p:nvSpPr>
        <p:spPr>
          <a:xfrm>
            <a:off x="2180530" y="5971381"/>
            <a:ext cx="3210770" cy="152742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164" name="线条"/>
          <p:cNvSpPr/>
          <p:nvPr/>
        </p:nvSpPr>
        <p:spPr>
          <a:xfrm>
            <a:off x="2167830" y="6517481"/>
            <a:ext cx="3236170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165" name="线条"/>
          <p:cNvSpPr/>
          <p:nvPr/>
        </p:nvSpPr>
        <p:spPr>
          <a:xfrm>
            <a:off x="2167830" y="7002264"/>
            <a:ext cx="3236170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166" name="线条"/>
          <p:cNvSpPr/>
          <p:nvPr/>
        </p:nvSpPr>
        <p:spPr>
          <a:xfrm flipV="1">
            <a:off x="3123073" y="5984081"/>
            <a:ext cx="1" cy="1502024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167" name="id"/>
          <p:cNvSpPr txBox="1"/>
          <p:nvPr/>
        </p:nvSpPr>
        <p:spPr>
          <a:xfrm>
            <a:off x="2543712" y="6066631"/>
            <a:ext cx="283566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id</a:t>
            </a:r>
          </a:p>
        </p:txBody>
      </p:sp>
      <p:sp>
        <p:nvSpPr>
          <p:cNvPr id="168" name="name"/>
          <p:cNvSpPr txBox="1"/>
          <p:nvPr/>
        </p:nvSpPr>
        <p:spPr>
          <a:xfrm>
            <a:off x="3418869" y="6066631"/>
            <a:ext cx="62250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name</a:t>
            </a:r>
          </a:p>
        </p:txBody>
      </p:sp>
      <p:sp>
        <p:nvSpPr>
          <p:cNvPr id="169" name="线条"/>
          <p:cNvSpPr/>
          <p:nvPr/>
        </p:nvSpPr>
        <p:spPr>
          <a:xfrm flipV="1">
            <a:off x="4258123" y="5984081"/>
            <a:ext cx="1" cy="1502024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170" name="parent_id"/>
          <p:cNvSpPr txBox="1"/>
          <p:nvPr/>
        </p:nvSpPr>
        <p:spPr>
          <a:xfrm>
            <a:off x="4283524" y="6066631"/>
            <a:ext cx="96875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parent_id</a:t>
            </a:r>
          </a:p>
        </p:txBody>
      </p:sp>
      <p:sp>
        <p:nvSpPr>
          <p:cNvPr id="171" name="地区表"/>
          <p:cNvSpPr txBox="1"/>
          <p:nvPr/>
        </p:nvSpPr>
        <p:spPr>
          <a:xfrm>
            <a:off x="3525565" y="5565431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地区表</a:t>
            </a:r>
          </a:p>
        </p:txBody>
      </p:sp>
      <p:sp>
        <p:nvSpPr>
          <p:cNvPr id="172" name="省"/>
          <p:cNvSpPr txBox="1"/>
          <p:nvPr/>
        </p:nvSpPr>
        <p:spPr>
          <a:xfrm>
            <a:off x="2323545" y="6625431"/>
            <a:ext cx="317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省</a:t>
            </a:r>
          </a:p>
        </p:txBody>
      </p:sp>
      <p:sp>
        <p:nvSpPr>
          <p:cNvPr id="173" name="null"/>
          <p:cNvSpPr txBox="1"/>
          <p:nvPr/>
        </p:nvSpPr>
        <p:spPr>
          <a:xfrm>
            <a:off x="4651514" y="6588422"/>
            <a:ext cx="43048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null</a:t>
            </a:r>
          </a:p>
        </p:txBody>
      </p:sp>
      <p:sp>
        <p:nvSpPr>
          <p:cNvPr id="174" name="市"/>
          <p:cNvSpPr txBox="1"/>
          <p:nvPr/>
        </p:nvSpPr>
        <p:spPr>
          <a:xfrm>
            <a:off x="2323545" y="7073205"/>
            <a:ext cx="317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市</a:t>
            </a:r>
          </a:p>
        </p:txBody>
      </p:sp>
      <p:sp>
        <p:nvSpPr>
          <p:cNvPr id="175" name="省id"/>
          <p:cNvSpPr txBox="1"/>
          <p:nvPr/>
        </p:nvSpPr>
        <p:spPr>
          <a:xfrm>
            <a:off x="4595024" y="7069480"/>
            <a:ext cx="48676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省id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"/>
          <p:cNvSpPr/>
          <p:nvPr/>
        </p:nvSpPr>
        <p:spPr>
          <a:xfrm>
            <a:off x="907948" y="1181100"/>
            <a:ext cx="3703733" cy="46228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178" name="矩形"/>
          <p:cNvSpPr/>
          <p:nvPr/>
        </p:nvSpPr>
        <p:spPr>
          <a:xfrm>
            <a:off x="7867352" y="1181100"/>
            <a:ext cx="3654426" cy="46228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179" name="浏览器"/>
          <p:cNvSpPr txBox="1"/>
          <p:nvPr/>
        </p:nvSpPr>
        <p:spPr>
          <a:xfrm>
            <a:off x="2397864" y="7619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浏览器</a:t>
            </a:r>
          </a:p>
        </p:txBody>
      </p:sp>
      <p:sp>
        <p:nvSpPr>
          <p:cNvPr id="180" name="Django网站"/>
          <p:cNvSpPr txBox="1"/>
          <p:nvPr/>
        </p:nvSpPr>
        <p:spPr>
          <a:xfrm>
            <a:off x="9106758" y="761999"/>
            <a:ext cx="117561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Django网站</a:t>
            </a:r>
          </a:p>
        </p:txBody>
      </p:sp>
      <p:sp>
        <p:nvSpPr>
          <p:cNvPr id="181" name="$.get(‘请求地址', function (JSON数据) {…"/>
          <p:cNvSpPr txBox="1"/>
          <p:nvPr/>
        </p:nvSpPr>
        <p:spPr>
          <a:xfrm>
            <a:off x="1064736" y="1419820"/>
            <a:ext cx="330748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100" b="1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6187A"/>
                </a:solidFill>
              </a:rPr>
              <a:t>$</a:t>
            </a:r>
            <a:r>
              <a:t>.</a:t>
            </a:r>
            <a:r>
              <a:rPr>
                <a:solidFill>
                  <a:srgbClr val="7A7A43"/>
                </a:solidFill>
              </a:rPr>
              <a:t>get</a:t>
            </a:r>
            <a:r>
              <a:t>(</a:t>
            </a:r>
            <a:r>
              <a:rPr>
                <a:solidFill>
                  <a:srgbClr val="018001"/>
                </a:solidFill>
              </a:rPr>
              <a:t>‘请求地址'</a:t>
            </a:r>
            <a:r>
              <a:t>, </a:t>
            </a:r>
            <a:r>
              <a:rPr>
                <a:solidFill>
                  <a:srgbClr val="011480"/>
                </a:solidFill>
              </a:rPr>
              <a:t>function </a:t>
            </a:r>
            <a:r>
              <a:t>(JSON数据) {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100" b="1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100" b="1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457200">
              <a:lnSpc>
                <a:spcPct val="100000"/>
              </a:lnSpc>
              <a:spcBef>
                <a:spcPts val="0"/>
              </a:spcBef>
              <a:defRPr sz="1100" b="1">
                <a:latin typeface="Menlo"/>
                <a:ea typeface="Menlo"/>
                <a:cs typeface="Menlo"/>
                <a:sym typeface="Menlo"/>
              </a:defRPr>
            </a:pPr>
            <a:r>
              <a:t>});</a:t>
            </a:r>
          </a:p>
        </p:txBody>
      </p:sp>
      <p:sp>
        <p:nvSpPr>
          <p:cNvPr id="182" name="线条"/>
          <p:cNvSpPr/>
          <p:nvPr/>
        </p:nvSpPr>
        <p:spPr>
          <a:xfrm>
            <a:off x="4373400" y="1849531"/>
            <a:ext cx="3729133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183" name="1.发起ajax的get请求"/>
          <p:cNvSpPr txBox="1"/>
          <p:nvPr/>
        </p:nvSpPr>
        <p:spPr>
          <a:xfrm>
            <a:off x="5348217" y="1405884"/>
            <a:ext cx="196606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t>1.发起ajax的get请求</a:t>
            </a:r>
          </a:p>
        </p:txBody>
      </p:sp>
      <p:sp>
        <p:nvSpPr>
          <p:cNvPr id="184" name="def json_data(request):…"/>
          <p:cNvSpPr txBox="1"/>
          <p:nvPr/>
        </p:nvSpPr>
        <p:spPr>
          <a:xfrm>
            <a:off x="8207604" y="1627868"/>
            <a:ext cx="297392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C447A1"/>
                </a:solidFill>
              </a:rPr>
              <a:t>def </a:t>
            </a:r>
            <a:r>
              <a:t>json_data(request):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10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"""响应JSON数据给ajax"""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1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457200">
              <a:lnSpc>
                <a:spcPct val="100000"/>
              </a:lnSpc>
              <a:spcBef>
                <a:spcPts val="0"/>
              </a:spcBef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C447A1"/>
                </a:solidFill>
              </a:rPr>
              <a:t>return </a:t>
            </a:r>
            <a:r>
              <a:t>JsonResponse(json_dict)</a:t>
            </a:r>
          </a:p>
        </p:txBody>
      </p:sp>
      <p:sp>
        <p:nvSpPr>
          <p:cNvPr id="185" name="线条"/>
          <p:cNvSpPr/>
          <p:nvPr/>
        </p:nvSpPr>
        <p:spPr>
          <a:xfrm flipH="1">
            <a:off x="4451163" y="2418090"/>
            <a:ext cx="3759387" cy="314994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186" name="2.返回json数据"/>
          <p:cNvSpPr txBox="1"/>
          <p:nvPr/>
        </p:nvSpPr>
        <p:spPr>
          <a:xfrm>
            <a:off x="5596629" y="2743199"/>
            <a:ext cx="146923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t>2.返回json数据</a:t>
            </a:r>
          </a:p>
        </p:txBody>
      </p:sp>
      <p:sp>
        <p:nvSpPr>
          <p:cNvPr id="187" name="ajax请求"/>
          <p:cNvSpPr txBox="1"/>
          <p:nvPr/>
        </p:nvSpPr>
        <p:spPr>
          <a:xfrm>
            <a:off x="5793717" y="215833"/>
            <a:ext cx="1417366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ajax请求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矩形"/>
          <p:cNvSpPr/>
          <p:nvPr/>
        </p:nvSpPr>
        <p:spPr>
          <a:xfrm>
            <a:off x="2298731" y="2616200"/>
            <a:ext cx="1499891" cy="506189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190" name="矩形"/>
          <p:cNvSpPr/>
          <p:nvPr/>
        </p:nvSpPr>
        <p:spPr>
          <a:xfrm>
            <a:off x="7175500" y="2476500"/>
            <a:ext cx="3846780" cy="506189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191" name="浏览器"/>
          <p:cNvSpPr txBox="1"/>
          <p:nvPr/>
        </p:nvSpPr>
        <p:spPr>
          <a:xfrm>
            <a:off x="2686726" y="21589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浏览器</a:t>
            </a:r>
          </a:p>
        </p:txBody>
      </p:sp>
      <p:sp>
        <p:nvSpPr>
          <p:cNvPr id="192" name="Django网站服务器"/>
          <p:cNvSpPr txBox="1"/>
          <p:nvPr/>
        </p:nvSpPr>
        <p:spPr>
          <a:xfrm>
            <a:off x="8206282" y="2006599"/>
            <a:ext cx="178521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Django网站服务器</a:t>
            </a:r>
          </a:p>
        </p:txBody>
      </p:sp>
      <p:sp>
        <p:nvSpPr>
          <p:cNvPr id="193" name="线条"/>
          <p:cNvSpPr/>
          <p:nvPr/>
        </p:nvSpPr>
        <p:spPr>
          <a:xfrm>
            <a:off x="3818128" y="2955131"/>
            <a:ext cx="3340605" cy="73779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194" name="请求…"/>
          <p:cNvSpPr txBox="1"/>
          <p:nvPr/>
        </p:nvSpPr>
        <p:spPr>
          <a:xfrm>
            <a:off x="5239410" y="2488564"/>
            <a:ext cx="766383" cy="763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/>
            </a:pPr>
            <a:r>
              <a:t>请求</a:t>
            </a:r>
          </a:p>
          <a:p>
            <a:pPr>
              <a:defRPr sz="2100"/>
            </a:pPr>
            <a:r>
              <a:t>login/</a:t>
            </a:r>
          </a:p>
        </p:txBody>
      </p:sp>
      <p:sp>
        <p:nvSpPr>
          <p:cNvPr id="195" name="def login(request):…"/>
          <p:cNvSpPr txBox="1"/>
          <p:nvPr/>
        </p:nvSpPr>
        <p:spPr>
          <a:xfrm>
            <a:off x="7233449" y="3346450"/>
            <a:ext cx="373088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C447A1"/>
                </a:solidFill>
              </a:rPr>
              <a:t>def </a:t>
            </a:r>
            <a:r>
              <a:t>login(request):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10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# 假如登陆成功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10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457200">
              <a:lnSpc>
                <a:spcPct val="100000"/>
              </a:lnSpc>
              <a:spcBef>
                <a:spcPts val="0"/>
              </a:spcBef>
              <a:defRPr sz="1100" b="1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 i="1">
                <a:solidFill>
                  <a:srgbClr val="808080"/>
                </a:solidFill>
              </a:rPr>
              <a:t>    </a:t>
            </a:r>
            <a:r>
              <a:rPr>
                <a:solidFill>
                  <a:srgbClr val="C447A1"/>
                </a:solidFill>
              </a:rPr>
              <a:t>return </a:t>
            </a:r>
            <a:r>
              <a:rPr b="0">
                <a:solidFill>
                  <a:srgbClr val="000000"/>
                </a:solidFill>
              </a:rPr>
              <a:t>redirect(</a:t>
            </a:r>
            <a:r>
              <a:t>'http://www.itcast.cn'</a:t>
            </a:r>
            <a:r>
              <a:rPr b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96" name="线条"/>
          <p:cNvSpPr/>
          <p:nvPr/>
        </p:nvSpPr>
        <p:spPr>
          <a:xfrm flipH="1">
            <a:off x="3819902" y="3768923"/>
            <a:ext cx="3330285" cy="112026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197" name="让浏览器访问…"/>
          <p:cNvSpPr txBox="1"/>
          <p:nvPr/>
        </p:nvSpPr>
        <p:spPr>
          <a:xfrm>
            <a:off x="4265623" y="4135812"/>
            <a:ext cx="2713957" cy="607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让浏览器访问</a:t>
            </a:r>
            <a:endParaRPr sz="1700"/>
          </a:p>
          <a:p>
            <a:pPr defTabSz="457200">
              <a:lnSpc>
                <a:spcPct val="100000"/>
              </a:lnSpc>
              <a:spcBef>
                <a:spcPts val="0"/>
              </a:spcBef>
              <a:defRPr sz="1700" b="1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u="sng">
                <a:hlinkClick r:id="rId2"/>
              </a:rPr>
              <a:t>http://www.itcast.cn</a:t>
            </a:r>
          </a:p>
        </p:txBody>
      </p:sp>
      <p:sp>
        <p:nvSpPr>
          <p:cNvPr id="198" name="重定向"/>
          <p:cNvSpPr txBox="1"/>
          <p:nvPr/>
        </p:nvSpPr>
        <p:spPr>
          <a:xfrm>
            <a:off x="5089201" y="1104900"/>
            <a:ext cx="10668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重定向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矩形"/>
          <p:cNvSpPr/>
          <p:nvPr/>
        </p:nvSpPr>
        <p:spPr>
          <a:xfrm>
            <a:off x="2298731" y="2616200"/>
            <a:ext cx="1499891" cy="506189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201" name="矩形"/>
          <p:cNvSpPr/>
          <p:nvPr/>
        </p:nvSpPr>
        <p:spPr>
          <a:xfrm>
            <a:off x="7175500" y="2476500"/>
            <a:ext cx="3846780" cy="506189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202" name="浏览器"/>
          <p:cNvSpPr txBox="1"/>
          <p:nvPr/>
        </p:nvSpPr>
        <p:spPr>
          <a:xfrm>
            <a:off x="2686726" y="21589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浏览器</a:t>
            </a:r>
          </a:p>
        </p:txBody>
      </p:sp>
      <p:sp>
        <p:nvSpPr>
          <p:cNvPr id="203" name="Django网站服务器"/>
          <p:cNvSpPr txBox="1"/>
          <p:nvPr/>
        </p:nvSpPr>
        <p:spPr>
          <a:xfrm>
            <a:off x="8206282" y="2006599"/>
            <a:ext cx="178521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Django网站服务器</a:t>
            </a:r>
          </a:p>
        </p:txBody>
      </p:sp>
      <p:sp>
        <p:nvSpPr>
          <p:cNvPr id="204" name="线条"/>
          <p:cNvSpPr/>
          <p:nvPr/>
        </p:nvSpPr>
        <p:spPr>
          <a:xfrm>
            <a:off x="3818128" y="2955131"/>
            <a:ext cx="3340605" cy="73779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205" name="请求…"/>
          <p:cNvSpPr txBox="1"/>
          <p:nvPr/>
        </p:nvSpPr>
        <p:spPr>
          <a:xfrm>
            <a:off x="5239410" y="2488564"/>
            <a:ext cx="766383" cy="763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/>
            </a:pPr>
            <a:r>
              <a:t>请求</a:t>
            </a:r>
          </a:p>
          <a:p>
            <a:pPr>
              <a:defRPr sz="2100"/>
            </a:pPr>
            <a:r>
              <a:t>login/</a:t>
            </a:r>
          </a:p>
        </p:txBody>
      </p:sp>
      <p:sp>
        <p:nvSpPr>
          <p:cNvPr id="206" name="def login(request):…"/>
          <p:cNvSpPr txBox="1"/>
          <p:nvPr/>
        </p:nvSpPr>
        <p:spPr>
          <a:xfrm>
            <a:off x="7246149" y="3321050"/>
            <a:ext cx="2553390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C447A1"/>
                </a:solidFill>
              </a:rPr>
              <a:t>def </a:t>
            </a:r>
            <a:r>
              <a:t>login(request):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10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# 假如登陆成功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10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457200">
              <a:lnSpc>
                <a:spcPct val="100000"/>
              </a:lnSpc>
              <a:spcBef>
                <a:spcPts val="0"/>
              </a:spcBef>
              <a:defRPr sz="1100" b="1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 i="1">
                <a:solidFill>
                  <a:srgbClr val="808080"/>
                </a:solidFill>
              </a:rPr>
              <a:t>    </a:t>
            </a:r>
            <a:r>
              <a:rPr>
                <a:solidFill>
                  <a:srgbClr val="C447A1"/>
                </a:solidFill>
              </a:rPr>
              <a:t>return </a:t>
            </a:r>
            <a:r>
              <a:rPr b="0">
                <a:solidFill>
                  <a:srgbClr val="000000"/>
                </a:solidFill>
              </a:rPr>
              <a:t>redirect(</a:t>
            </a:r>
            <a:r>
              <a:t>‘/ajax/‘</a:t>
            </a:r>
            <a:r>
              <a:rPr b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07" name="线条"/>
          <p:cNvSpPr/>
          <p:nvPr/>
        </p:nvSpPr>
        <p:spPr>
          <a:xfrm flipH="1">
            <a:off x="3819902" y="3768923"/>
            <a:ext cx="3330285" cy="112026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208" name="让浏览器访问…"/>
          <p:cNvSpPr txBox="1"/>
          <p:nvPr/>
        </p:nvSpPr>
        <p:spPr>
          <a:xfrm>
            <a:off x="5103823" y="4336110"/>
            <a:ext cx="1393521" cy="607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让浏览器访问</a:t>
            </a:r>
            <a:endParaRPr sz="1700"/>
          </a:p>
          <a:p>
            <a:pPr defTabSz="457200">
              <a:lnSpc>
                <a:spcPct val="100000"/>
              </a:lnSpc>
              <a:spcBef>
                <a:spcPts val="0"/>
              </a:spcBef>
              <a:defRPr sz="1700" b="1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/ajax/</a:t>
            </a:r>
          </a:p>
        </p:txBody>
      </p:sp>
      <p:sp>
        <p:nvSpPr>
          <p:cNvPr id="209" name="线条"/>
          <p:cNvSpPr/>
          <p:nvPr/>
        </p:nvSpPr>
        <p:spPr>
          <a:xfrm>
            <a:off x="3818128" y="5164931"/>
            <a:ext cx="3340605" cy="73779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210" name="浏览器访问…"/>
          <p:cNvSpPr txBox="1"/>
          <p:nvPr/>
        </p:nvSpPr>
        <p:spPr>
          <a:xfrm>
            <a:off x="4696054" y="5711215"/>
            <a:ext cx="1186790" cy="607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浏览器访问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700" b="1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/ajax/</a:t>
            </a:r>
          </a:p>
        </p:txBody>
      </p:sp>
      <p:sp>
        <p:nvSpPr>
          <p:cNvPr id="211" name="重定向"/>
          <p:cNvSpPr txBox="1"/>
          <p:nvPr/>
        </p:nvSpPr>
        <p:spPr>
          <a:xfrm>
            <a:off x="5089201" y="1104900"/>
            <a:ext cx="10668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重定向</a:t>
            </a:r>
          </a:p>
        </p:txBody>
      </p:sp>
      <p:sp>
        <p:nvSpPr>
          <p:cNvPr id="212" name="def ajax(request):…"/>
          <p:cNvSpPr txBox="1"/>
          <p:nvPr/>
        </p:nvSpPr>
        <p:spPr>
          <a:xfrm>
            <a:off x="7149343" y="5413144"/>
            <a:ext cx="3899093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C447A1"/>
                </a:solidFill>
              </a:rPr>
              <a:t>def </a:t>
            </a:r>
            <a:r>
              <a:t>ajax(request):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10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"""ajax使用json和后端交互页面"""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10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457200">
              <a:lnSpc>
                <a:spcPct val="100000"/>
              </a:lnSpc>
              <a:spcBef>
                <a:spcPts val="0"/>
              </a:spcBef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rPr b="1">
                <a:solidFill>
                  <a:srgbClr val="C447A1"/>
                </a:solidFill>
              </a:rPr>
              <a:t>return </a:t>
            </a:r>
            <a:r>
              <a:t>render(request, </a:t>
            </a:r>
            <a:r>
              <a:rPr b="1">
                <a:solidFill>
                  <a:srgbClr val="018001"/>
                </a:solidFill>
              </a:rPr>
              <a:t>'Book/ajax.html'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ookie"/>
          <p:cNvSpPr txBox="1"/>
          <p:nvPr/>
        </p:nvSpPr>
        <p:spPr>
          <a:xfrm>
            <a:off x="4807629" y="590550"/>
            <a:ext cx="121518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Cookie</a:t>
            </a:r>
          </a:p>
        </p:txBody>
      </p:sp>
      <p:sp>
        <p:nvSpPr>
          <p:cNvPr id="215" name="你  — 浏览器…"/>
          <p:cNvSpPr txBox="1"/>
          <p:nvPr/>
        </p:nvSpPr>
        <p:spPr>
          <a:xfrm>
            <a:off x="45384" y="374"/>
            <a:ext cx="3021131" cy="1969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你  — 浏览器</a:t>
            </a:r>
          </a:p>
          <a:p>
            <a:r>
              <a:rPr dirty="0"/>
              <a:t>老板 — 服务器</a:t>
            </a:r>
          </a:p>
          <a:p>
            <a:endParaRPr dirty="0"/>
          </a:p>
          <a:p>
            <a:r>
              <a:rPr dirty="0"/>
              <a:t>你-&gt;老板 买豆浆</a:t>
            </a:r>
          </a:p>
          <a:p>
            <a:endParaRPr dirty="0"/>
          </a:p>
          <a:p>
            <a:r>
              <a:rPr dirty="0"/>
              <a:t>老板给你一个单子 设置</a:t>
            </a:r>
            <a:r>
              <a:rPr dirty="0" smtClean="0"/>
              <a:t>cookie</a:t>
            </a:r>
            <a:endParaRPr lang="en-US" dirty="0" smtClean="0"/>
          </a:p>
          <a:p>
            <a:endParaRPr dirty="0"/>
          </a:p>
          <a:p>
            <a:r>
              <a:rPr dirty="0"/>
              <a:t>拿单子找老板要豆浆 读取cookie</a:t>
            </a:r>
          </a:p>
        </p:txBody>
      </p:sp>
      <p:sp>
        <p:nvSpPr>
          <p:cNvPr id="216" name="矩形"/>
          <p:cNvSpPr/>
          <p:nvPr/>
        </p:nvSpPr>
        <p:spPr>
          <a:xfrm>
            <a:off x="1327150" y="2413000"/>
            <a:ext cx="1966814" cy="485021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217" name="矩形"/>
          <p:cNvSpPr/>
          <p:nvPr/>
        </p:nvSpPr>
        <p:spPr>
          <a:xfrm>
            <a:off x="6432550" y="2501900"/>
            <a:ext cx="3590341" cy="485021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218" name="浏览器"/>
          <p:cNvSpPr txBox="1"/>
          <p:nvPr/>
        </p:nvSpPr>
        <p:spPr>
          <a:xfrm>
            <a:off x="1948606" y="1991995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浏览器</a:t>
            </a:r>
          </a:p>
        </p:txBody>
      </p:sp>
      <p:sp>
        <p:nvSpPr>
          <p:cNvPr id="219" name="服务器"/>
          <p:cNvSpPr txBox="1"/>
          <p:nvPr/>
        </p:nvSpPr>
        <p:spPr>
          <a:xfrm>
            <a:off x="7865770" y="2131695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服务器</a:t>
            </a:r>
          </a:p>
        </p:txBody>
      </p:sp>
      <p:sp>
        <p:nvSpPr>
          <p:cNvPr id="220" name="线条"/>
          <p:cNvSpPr/>
          <p:nvPr/>
        </p:nvSpPr>
        <p:spPr>
          <a:xfrm>
            <a:off x="3321050" y="2987385"/>
            <a:ext cx="3056671" cy="32092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221" name="进行处理"/>
          <p:cNvSpPr txBox="1"/>
          <p:nvPr/>
        </p:nvSpPr>
        <p:spPr>
          <a:xfrm>
            <a:off x="6959600" y="3098799"/>
            <a:ext cx="9271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进行处理</a:t>
            </a:r>
          </a:p>
        </p:txBody>
      </p:sp>
      <p:sp>
        <p:nvSpPr>
          <p:cNvPr id="222" name="线条"/>
          <p:cNvSpPr/>
          <p:nvPr/>
        </p:nvSpPr>
        <p:spPr>
          <a:xfrm flipH="1">
            <a:off x="3363782" y="4466961"/>
            <a:ext cx="2966824" cy="676753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223" name="把cookie交给浏览器保存"/>
          <p:cNvSpPr txBox="1"/>
          <p:nvPr/>
        </p:nvSpPr>
        <p:spPr>
          <a:xfrm>
            <a:off x="3684284" y="4276460"/>
            <a:ext cx="233852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把cookie交给浏览器保存</a:t>
            </a:r>
          </a:p>
        </p:txBody>
      </p:sp>
      <p:sp>
        <p:nvSpPr>
          <p:cNvPr id="224" name="线条"/>
          <p:cNvSpPr/>
          <p:nvPr/>
        </p:nvSpPr>
        <p:spPr>
          <a:xfrm>
            <a:off x="3380715" y="6332370"/>
            <a:ext cx="3058205" cy="718237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225" name="把cookie发送给相应网站的服务器"/>
          <p:cNvSpPr txBox="1"/>
          <p:nvPr/>
        </p:nvSpPr>
        <p:spPr>
          <a:xfrm>
            <a:off x="3380715" y="6010242"/>
            <a:ext cx="315132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把cookie发送给相应网站的服务器</a:t>
            </a:r>
          </a:p>
        </p:txBody>
      </p:sp>
      <p:sp>
        <p:nvSpPr>
          <p:cNvPr id="226" name="请求"/>
          <p:cNvSpPr txBox="1"/>
          <p:nvPr/>
        </p:nvSpPr>
        <p:spPr>
          <a:xfrm>
            <a:off x="4602906" y="2747986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请求</a:t>
            </a:r>
          </a:p>
        </p:txBody>
      </p:sp>
      <p:sp>
        <p:nvSpPr>
          <p:cNvPr id="227" name="设置cookie:…"/>
          <p:cNvSpPr txBox="1"/>
          <p:nvPr/>
        </p:nvSpPr>
        <p:spPr>
          <a:xfrm>
            <a:off x="6896100" y="3643303"/>
            <a:ext cx="3260758" cy="1500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设置cookie:</a:t>
            </a:r>
          </a:p>
          <a:p>
            <a:r>
              <a:rPr dirty="0"/>
              <a:t>需要一个HttpResponse类的对象</a:t>
            </a:r>
          </a:p>
          <a:p>
            <a:r>
              <a:rPr dirty="0"/>
              <a:t>或者是它子类的对象</a:t>
            </a:r>
          </a:p>
          <a:p>
            <a:endParaRPr dirty="0"/>
          </a:p>
          <a:p>
            <a:r>
              <a:rPr dirty="0"/>
              <a:t>set_cookie用于设置cookie</a:t>
            </a:r>
          </a:p>
          <a:p>
            <a:r>
              <a:rPr lang="en-US" altLang="zh-CN" dirty="0" err="1"/>
              <a:t>r</a:t>
            </a:r>
            <a:r>
              <a:rPr lang="en-US" altLang="zh-CN" dirty="0" err="1" smtClean="0"/>
              <a:t>esponse.</a:t>
            </a:r>
            <a:r>
              <a:rPr dirty="0" err="1" smtClean="0"/>
              <a:t>set_cookie</a:t>
            </a:r>
            <a:r>
              <a:rPr dirty="0"/>
              <a:t>(‘mark’,’hello’)</a:t>
            </a:r>
          </a:p>
        </p:txBody>
      </p:sp>
      <p:sp>
        <p:nvSpPr>
          <p:cNvPr id="228" name="读取cookie:…"/>
          <p:cNvSpPr txBox="1"/>
          <p:nvPr/>
        </p:nvSpPr>
        <p:spPr>
          <a:xfrm>
            <a:off x="6563563" y="6353889"/>
            <a:ext cx="3328316" cy="909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读取cookie:</a:t>
            </a:r>
          </a:p>
          <a:p>
            <a:r>
              <a:rPr dirty="0"/>
              <a:t>浏览器发给服务器得cookie,</a:t>
            </a:r>
          </a:p>
          <a:p>
            <a:r>
              <a:rPr dirty="0"/>
              <a:t>保存在request对象的COOKIES属性</a:t>
            </a:r>
          </a:p>
        </p:txBody>
      </p:sp>
      <p:sp>
        <p:nvSpPr>
          <p:cNvPr id="229" name="保存cookie信息"/>
          <p:cNvSpPr txBox="1"/>
          <p:nvPr/>
        </p:nvSpPr>
        <p:spPr>
          <a:xfrm>
            <a:off x="1463942" y="4657461"/>
            <a:ext cx="1823651" cy="79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保存cookie</a:t>
            </a:r>
            <a:r>
              <a:rPr dirty="0" smtClean="0"/>
              <a:t>信息</a:t>
            </a:r>
            <a:endParaRPr lang="en-US" dirty="0" smtClean="0"/>
          </a:p>
          <a:p>
            <a:r>
              <a:rPr lang="zh-CN" altLang="en-US" dirty="0" smtClean="0"/>
              <a:t>本质</a:t>
            </a:r>
            <a:endParaRPr lang="en-US" altLang="zh-CN" dirty="0" smtClean="0"/>
          </a:p>
          <a:p>
            <a:r>
              <a:rPr lang="zh-CN" altLang="en-US" dirty="0" smtClean="0"/>
              <a:t>保存‘</a:t>
            </a:r>
            <a:r>
              <a:rPr lang="en-US" altLang="zh-CN" dirty="0" smtClean="0"/>
              <a:t>{</a:t>
            </a:r>
            <a:r>
              <a:rPr lang="en-US" altLang="zh-CN" dirty="0"/>
              <a:t>‘</a:t>
            </a:r>
            <a:r>
              <a:rPr lang="en-US" altLang="zh-CN" dirty="0" err="1"/>
              <a:t>mark’,’hello</a:t>
            </a:r>
            <a:r>
              <a:rPr lang="en-US" altLang="zh-CN" dirty="0" smtClean="0"/>
              <a:t>}</a:t>
            </a:r>
            <a:r>
              <a:rPr lang="zh-CN" altLang="en-US" dirty="0" smtClean="0"/>
              <a:t>’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什么是session？…"/>
          <p:cNvSpPr txBox="1"/>
          <p:nvPr/>
        </p:nvSpPr>
        <p:spPr>
          <a:xfrm>
            <a:off x="-31750" y="-102871"/>
            <a:ext cx="6007100" cy="1931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什么是session？</a:t>
            </a:r>
          </a:p>
          <a:p>
            <a:r>
              <a:rPr dirty="0"/>
              <a:t>你：浏览器</a:t>
            </a:r>
          </a:p>
          <a:p>
            <a:r>
              <a:rPr dirty="0"/>
              <a:t>俱乐部：服务器</a:t>
            </a:r>
          </a:p>
          <a:p>
            <a:r>
              <a:rPr dirty="0"/>
              <a:t>俱乐部的电脑是服务器,存储个人隐私信息 session</a:t>
            </a:r>
          </a:p>
          <a:p>
            <a:r>
              <a:rPr dirty="0"/>
              <a:t>卡在你手中：cookie</a:t>
            </a:r>
          </a:p>
          <a:p>
            <a:endParaRPr dirty="0"/>
          </a:p>
          <a:p>
            <a:r>
              <a:rPr dirty="0"/>
              <a:t>你去办健身卡，你的信息存在健身俱乐部的电脑中，给你一卡号。</a:t>
            </a:r>
          </a:p>
        </p:txBody>
      </p:sp>
      <p:sp>
        <p:nvSpPr>
          <p:cNvPr id="232" name="矩形"/>
          <p:cNvSpPr/>
          <p:nvPr/>
        </p:nvSpPr>
        <p:spPr>
          <a:xfrm>
            <a:off x="1790700" y="2374900"/>
            <a:ext cx="1961902" cy="487506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800"/>
            </a:pPr>
            <a:endParaRPr/>
          </a:p>
        </p:txBody>
      </p:sp>
      <p:sp>
        <p:nvSpPr>
          <p:cNvPr id="233" name="矩形"/>
          <p:cNvSpPr/>
          <p:nvPr/>
        </p:nvSpPr>
        <p:spPr>
          <a:xfrm>
            <a:off x="5883820" y="2374900"/>
            <a:ext cx="5573863" cy="487506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800"/>
            </a:pPr>
            <a:endParaRPr/>
          </a:p>
        </p:txBody>
      </p:sp>
      <p:sp>
        <p:nvSpPr>
          <p:cNvPr id="234" name="浏览器"/>
          <p:cNvSpPr txBox="1"/>
          <p:nvPr/>
        </p:nvSpPr>
        <p:spPr>
          <a:xfrm>
            <a:off x="2333500" y="1866899"/>
            <a:ext cx="876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rPr dirty="0"/>
              <a:t>浏览器</a:t>
            </a:r>
          </a:p>
        </p:txBody>
      </p:sp>
      <p:sp>
        <p:nvSpPr>
          <p:cNvPr id="235" name="服务器"/>
          <p:cNvSpPr txBox="1"/>
          <p:nvPr/>
        </p:nvSpPr>
        <p:spPr>
          <a:xfrm>
            <a:off x="8343900" y="1773275"/>
            <a:ext cx="8763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rPr dirty="0"/>
              <a:t>服务器</a:t>
            </a:r>
          </a:p>
        </p:txBody>
      </p:sp>
      <p:sp>
        <p:nvSpPr>
          <p:cNvPr id="236" name="线条"/>
          <p:cNvSpPr/>
          <p:nvPr/>
        </p:nvSpPr>
        <p:spPr>
          <a:xfrm>
            <a:off x="3788447" y="2718891"/>
            <a:ext cx="1985567" cy="265758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237" name="请求"/>
          <p:cNvSpPr txBox="1"/>
          <p:nvPr/>
        </p:nvSpPr>
        <p:spPr>
          <a:xfrm>
            <a:off x="4557861" y="2451099"/>
            <a:ext cx="622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rPr dirty="0"/>
              <a:t>请求</a:t>
            </a:r>
          </a:p>
        </p:txBody>
      </p:sp>
      <p:sp>
        <p:nvSpPr>
          <p:cNvPr id="238" name="设置session信息…"/>
          <p:cNvSpPr txBox="1"/>
          <p:nvPr/>
        </p:nvSpPr>
        <p:spPr>
          <a:xfrm>
            <a:off x="5890448" y="2398012"/>
            <a:ext cx="3640837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rPr dirty="0"/>
              <a:t>设置session信息</a:t>
            </a:r>
          </a:p>
          <a:p>
            <a:pPr>
              <a:defRPr sz="2000"/>
            </a:pPr>
            <a:r>
              <a:rPr dirty="0"/>
              <a:t>request.session[‘smart’] = ‘yes’</a:t>
            </a:r>
          </a:p>
        </p:txBody>
      </p:sp>
      <p:sp>
        <p:nvSpPr>
          <p:cNvPr id="239" name="{smart:yes}…"/>
          <p:cNvSpPr txBox="1"/>
          <p:nvPr/>
        </p:nvSpPr>
        <p:spPr>
          <a:xfrm>
            <a:off x="9942989" y="4106545"/>
            <a:ext cx="1181101" cy="562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>
                <a:solidFill>
                  <a:schemeClr val="accent5"/>
                </a:solidFill>
              </a:defRPr>
            </a:pPr>
            <a:r>
              <a:rPr dirty="0"/>
              <a:t>{smart:yes}</a:t>
            </a:r>
          </a:p>
          <a:p>
            <a:pPr>
              <a:defRPr sz="1400">
                <a:solidFill>
                  <a:schemeClr val="accent5"/>
                </a:solidFill>
              </a:defRPr>
            </a:pPr>
            <a:r>
              <a:rPr dirty="0"/>
              <a:t>个人隐私信息</a:t>
            </a:r>
          </a:p>
        </p:txBody>
      </p:sp>
      <p:sp>
        <p:nvSpPr>
          <p:cNvPr id="240" name="矩形"/>
          <p:cNvSpPr/>
          <p:nvPr/>
        </p:nvSpPr>
        <p:spPr>
          <a:xfrm>
            <a:off x="7950200" y="3840471"/>
            <a:ext cx="3359498" cy="75185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800"/>
            </a:pPr>
            <a:endParaRPr/>
          </a:p>
        </p:txBody>
      </p:sp>
      <p:sp>
        <p:nvSpPr>
          <p:cNvPr id="241" name="django_session"/>
          <p:cNvSpPr txBox="1"/>
          <p:nvPr/>
        </p:nvSpPr>
        <p:spPr>
          <a:xfrm>
            <a:off x="8419625" y="3298320"/>
            <a:ext cx="189280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rPr dirty="0"/>
              <a:t>django_session</a:t>
            </a:r>
          </a:p>
        </p:txBody>
      </p:sp>
      <p:sp>
        <p:nvSpPr>
          <p:cNvPr id="242" name="线条"/>
          <p:cNvSpPr/>
          <p:nvPr/>
        </p:nvSpPr>
        <p:spPr>
          <a:xfrm>
            <a:off x="8010045" y="4216400"/>
            <a:ext cx="3239807" cy="0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243" name="session_key"/>
          <p:cNvSpPr txBox="1"/>
          <p:nvPr/>
        </p:nvSpPr>
        <p:spPr>
          <a:xfrm>
            <a:off x="8173106" y="3870325"/>
            <a:ext cx="94427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dirty="0"/>
              <a:t>session_key</a:t>
            </a:r>
          </a:p>
        </p:txBody>
      </p:sp>
      <p:sp>
        <p:nvSpPr>
          <p:cNvPr id="244" name="线条"/>
          <p:cNvSpPr/>
          <p:nvPr/>
        </p:nvSpPr>
        <p:spPr>
          <a:xfrm flipV="1">
            <a:off x="9454929" y="3817386"/>
            <a:ext cx="1" cy="78740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245" name="session_data"/>
          <p:cNvSpPr txBox="1"/>
          <p:nvPr/>
        </p:nvSpPr>
        <p:spPr>
          <a:xfrm>
            <a:off x="9902787" y="3857625"/>
            <a:ext cx="108690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chemeClr val="accent2"/>
                </a:solidFill>
              </a:defRPr>
            </a:lvl1pPr>
          </a:lstStyle>
          <a:p>
            <a:r>
              <a:rPr dirty="0"/>
              <a:t>session_data</a:t>
            </a:r>
          </a:p>
        </p:txBody>
      </p:sp>
      <p:sp>
        <p:nvSpPr>
          <p:cNvPr id="246" name="线条"/>
          <p:cNvSpPr/>
          <p:nvPr/>
        </p:nvSpPr>
        <p:spPr>
          <a:xfrm>
            <a:off x="7614361" y="3229187"/>
            <a:ext cx="515531" cy="51553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247" name="唯一标识码…"/>
          <p:cNvSpPr txBox="1"/>
          <p:nvPr/>
        </p:nvSpPr>
        <p:spPr>
          <a:xfrm>
            <a:off x="8129892" y="4624433"/>
            <a:ext cx="2628925" cy="629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>
                <a:solidFill>
                  <a:schemeClr val="accent5"/>
                </a:solidFill>
              </a:defRPr>
            </a:pPr>
            <a:r>
              <a:rPr dirty="0"/>
              <a:t>唯一标识码</a:t>
            </a:r>
          </a:p>
          <a:p>
            <a:pPr>
              <a:defRPr sz="1200">
                <a:solidFill>
                  <a:schemeClr val="accent5"/>
                </a:solidFill>
              </a:defRPr>
            </a:pPr>
            <a:r>
              <a:rPr dirty="0"/>
              <a:t>俱乐部卡</a:t>
            </a:r>
            <a:r>
              <a:rPr dirty="0" smtClean="0"/>
              <a:t>号</a:t>
            </a:r>
            <a:endParaRPr lang="en-US" dirty="0" smtClean="0"/>
          </a:p>
          <a:p>
            <a:pPr>
              <a:defRPr sz="1200">
                <a:solidFill>
                  <a:schemeClr val="accent5"/>
                </a:solidFill>
              </a:defRPr>
            </a:pPr>
            <a:r>
              <a:rPr lang="en-US" dirty="0"/>
              <a:t>0vfyk66pdfoypqgbvxon0rid6729s8cf</a:t>
            </a:r>
            <a:endParaRPr dirty="0"/>
          </a:p>
        </p:txBody>
      </p:sp>
      <p:sp>
        <p:nvSpPr>
          <p:cNvPr id="248" name="响应session_key…"/>
          <p:cNvSpPr txBox="1"/>
          <p:nvPr/>
        </p:nvSpPr>
        <p:spPr>
          <a:xfrm>
            <a:off x="5866859" y="3931916"/>
            <a:ext cx="1638301" cy="621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500"/>
            </a:pPr>
            <a:r>
              <a:rPr dirty="0"/>
              <a:t>响应session_key</a:t>
            </a:r>
          </a:p>
          <a:p>
            <a:pPr>
              <a:defRPr sz="1500"/>
            </a:pPr>
            <a:r>
              <a:rPr dirty="0"/>
              <a:t>并写入到浏览器中</a:t>
            </a:r>
          </a:p>
        </p:txBody>
      </p:sp>
      <p:sp>
        <p:nvSpPr>
          <p:cNvPr id="249" name="线条"/>
          <p:cNvSpPr/>
          <p:nvPr/>
        </p:nvSpPr>
        <p:spPr>
          <a:xfrm flipH="1" flipV="1">
            <a:off x="7505160" y="4098673"/>
            <a:ext cx="405112" cy="231483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250" name="线条"/>
          <p:cNvSpPr/>
          <p:nvPr/>
        </p:nvSpPr>
        <p:spPr>
          <a:xfrm flipH="1">
            <a:off x="3777974" y="4095145"/>
            <a:ext cx="2080475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251" name="cookie…"/>
          <p:cNvSpPr txBox="1"/>
          <p:nvPr/>
        </p:nvSpPr>
        <p:spPr>
          <a:xfrm>
            <a:off x="572678" y="3506718"/>
            <a:ext cx="3192995" cy="1419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000"/>
            </a:pPr>
            <a:r>
              <a:rPr dirty="0"/>
              <a:t>cookie</a:t>
            </a:r>
          </a:p>
          <a:p>
            <a:pPr>
              <a:defRPr sz="2000"/>
            </a:pPr>
            <a:r>
              <a:rPr dirty="0"/>
              <a:t>保存</a:t>
            </a:r>
          </a:p>
          <a:p>
            <a:pPr>
              <a:defRPr sz="2000"/>
            </a:pPr>
            <a:r>
              <a:rPr dirty="0" smtClean="0"/>
              <a:t>sessionid：session_key</a:t>
            </a:r>
            <a:endParaRPr lang="en-US" dirty="0" smtClean="0"/>
          </a:p>
          <a:p>
            <a:pPr>
              <a:defRPr sz="2000"/>
            </a:pPr>
            <a:r>
              <a:rPr lang="en-US" altLang="zh-CN" sz="1100" dirty="0" err="1"/>
              <a:t>sessionid</a:t>
            </a:r>
            <a:r>
              <a:rPr lang="zh-CN" altLang="en-US" sz="1100" dirty="0"/>
              <a:t>：</a:t>
            </a:r>
            <a:r>
              <a:rPr lang="en-US" altLang="zh-CN" sz="1100" dirty="0" smtClean="0"/>
              <a:t>0vfyk66pdfoypqgbvxon0rid6729s8cf</a:t>
            </a:r>
            <a:endParaRPr sz="1100" dirty="0"/>
          </a:p>
          <a:p>
            <a:pPr>
              <a:defRPr sz="2000"/>
            </a:pPr>
            <a:r>
              <a:rPr dirty="0"/>
              <a:t>sessionid: 卡号</a:t>
            </a:r>
          </a:p>
        </p:txBody>
      </p:sp>
      <p:sp>
        <p:nvSpPr>
          <p:cNvPr id="252" name="线条"/>
          <p:cNvSpPr/>
          <p:nvPr/>
        </p:nvSpPr>
        <p:spPr>
          <a:xfrm>
            <a:off x="3765673" y="5188875"/>
            <a:ext cx="2156795" cy="1177728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253" name="再访问网站"/>
          <p:cNvSpPr txBox="1"/>
          <p:nvPr/>
        </p:nvSpPr>
        <p:spPr>
          <a:xfrm>
            <a:off x="4364821" y="5084884"/>
            <a:ext cx="1384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rPr dirty="0"/>
              <a:t>再访问网站</a:t>
            </a:r>
          </a:p>
        </p:txBody>
      </p:sp>
      <p:sp>
        <p:nvSpPr>
          <p:cNvPr id="254" name="获取sessionid cookie的值，…"/>
          <p:cNvSpPr txBox="1"/>
          <p:nvPr/>
        </p:nvSpPr>
        <p:spPr>
          <a:xfrm>
            <a:off x="5897071" y="5899150"/>
            <a:ext cx="5547361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rPr dirty="0"/>
              <a:t>获取sessionid cookie的值，</a:t>
            </a:r>
          </a:p>
          <a:p>
            <a:pPr>
              <a:defRPr sz="2000"/>
            </a:pPr>
            <a:r>
              <a:rPr dirty="0"/>
              <a:t>服务器根据</a:t>
            </a:r>
            <a:r>
              <a:rPr dirty="0">
                <a:solidFill>
                  <a:schemeClr val="accent5"/>
                </a:solidFill>
              </a:rPr>
              <a:t>唯一的标识码</a:t>
            </a:r>
            <a:r>
              <a:rPr dirty="0"/>
              <a:t>去表中获取session数据</a:t>
            </a:r>
          </a:p>
        </p:txBody>
      </p:sp>
      <p:sp>
        <p:nvSpPr>
          <p:cNvPr id="255" name="设置session:…"/>
          <p:cNvSpPr txBox="1"/>
          <p:nvPr/>
        </p:nvSpPr>
        <p:spPr>
          <a:xfrm>
            <a:off x="3799840" y="7388225"/>
            <a:ext cx="3798825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设置session: </a:t>
            </a:r>
          </a:p>
          <a:p>
            <a:pPr lvl="1">
              <a:defRPr sz="2000"/>
            </a:pPr>
            <a:r>
              <a:t>request.session[‘smart’]=‘yes’</a:t>
            </a:r>
          </a:p>
          <a:p>
            <a:pPr>
              <a:defRPr sz="2000"/>
            </a:pPr>
            <a:r>
              <a:t>读取session: </a:t>
            </a:r>
          </a:p>
          <a:p>
            <a:pPr lvl="1">
              <a:defRPr sz="2000"/>
            </a:pPr>
            <a:r>
              <a:t>yes = request.session[‘smart’]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矩形"/>
          <p:cNvSpPr/>
          <p:nvPr/>
        </p:nvSpPr>
        <p:spPr>
          <a:xfrm>
            <a:off x="224482" y="1214536"/>
            <a:ext cx="3772149" cy="666333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8" name="矩形"/>
          <p:cNvSpPr/>
          <p:nvPr/>
        </p:nvSpPr>
        <p:spPr>
          <a:xfrm>
            <a:off x="8763000" y="1214536"/>
            <a:ext cx="4225826" cy="666333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9" name="浏览器"/>
          <p:cNvSpPr txBox="1"/>
          <p:nvPr/>
        </p:nvSpPr>
        <p:spPr>
          <a:xfrm>
            <a:off x="1748606" y="7873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浏览器</a:t>
            </a:r>
          </a:p>
        </p:txBody>
      </p:sp>
      <p:sp>
        <p:nvSpPr>
          <p:cNvPr id="260" name="服务器"/>
          <p:cNvSpPr txBox="1"/>
          <p:nvPr/>
        </p:nvSpPr>
        <p:spPr>
          <a:xfrm>
            <a:off x="10513962" y="7873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服务器</a:t>
            </a:r>
          </a:p>
        </p:txBody>
      </p:sp>
      <p:sp>
        <p:nvSpPr>
          <p:cNvPr id="261" name="线条"/>
          <p:cNvSpPr/>
          <p:nvPr/>
        </p:nvSpPr>
        <p:spPr>
          <a:xfrm>
            <a:off x="4076203" y="1840061"/>
            <a:ext cx="460722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262" name="请求转账页面"/>
          <p:cNvSpPr txBox="1"/>
          <p:nvPr/>
        </p:nvSpPr>
        <p:spPr>
          <a:xfrm>
            <a:off x="5916265" y="1384299"/>
            <a:ext cx="1333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请求转账页面</a:t>
            </a:r>
          </a:p>
        </p:txBody>
      </p:sp>
      <p:sp>
        <p:nvSpPr>
          <p:cNvPr id="263" name="&lt;form action=&quot;/transfer/&quot; method=&quot;post&quot;&gt;…"/>
          <p:cNvSpPr txBox="1"/>
          <p:nvPr/>
        </p:nvSpPr>
        <p:spPr>
          <a:xfrm>
            <a:off x="8763000" y="2888049"/>
            <a:ext cx="4225826" cy="2446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&lt;form action="/transfer/" method="post"&gt;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name="name"&gt;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name="money"&gt;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type="submit" value="转账"&gt;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&lt;/form&gt;</a:t>
            </a:r>
          </a:p>
        </p:txBody>
      </p:sp>
      <p:sp>
        <p:nvSpPr>
          <p:cNvPr id="264" name="&lt;form action=&quot;/transfer/&quot; method=&quot;post&quot;&gt;…"/>
          <p:cNvSpPr txBox="1"/>
          <p:nvPr/>
        </p:nvSpPr>
        <p:spPr>
          <a:xfrm>
            <a:off x="383099" y="3067119"/>
            <a:ext cx="3454915" cy="208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300" b="1">
                <a:latin typeface="Helvetica"/>
                <a:ea typeface="Helvetica"/>
                <a:cs typeface="Helvetica"/>
                <a:sym typeface="Helvetica"/>
              </a:defRPr>
            </a:pPr>
            <a:r>
              <a:t>&lt;form action="/transfer/" method="post"&gt;</a:t>
            </a:r>
          </a:p>
          <a:p>
            <a:pPr>
              <a:defRPr sz="13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sz="1300"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name="name"&gt;</a:t>
            </a:r>
          </a:p>
          <a:p>
            <a:pPr>
              <a:defRPr sz="1300"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sz="1300"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sz="1300"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name="money"&gt;</a:t>
            </a:r>
          </a:p>
          <a:p>
            <a:pPr>
              <a:defRPr sz="1300"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sz="1300"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sz="1300"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type="submit" value="转账"&gt;</a:t>
            </a:r>
          </a:p>
          <a:p>
            <a:pPr>
              <a:defRPr sz="1300" b="1">
                <a:latin typeface="Helvetica"/>
                <a:ea typeface="Helvetica"/>
                <a:cs typeface="Helvetica"/>
                <a:sym typeface="Helvetica"/>
              </a:defRPr>
            </a:pPr>
            <a:r>
              <a:t>&lt;/form&gt;</a:t>
            </a:r>
          </a:p>
        </p:txBody>
      </p:sp>
      <p:sp>
        <p:nvSpPr>
          <p:cNvPr id="265" name="线条"/>
          <p:cNvSpPr/>
          <p:nvPr/>
        </p:nvSpPr>
        <p:spPr>
          <a:xfrm flipH="1">
            <a:off x="4076203" y="3015334"/>
            <a:ext cx="4606392" cy="3154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266" name="渲染页面"/>
          <p:cNvSpPr txBox="1"/>
          <p:nvPr/>
        </p:nvSpPr>
        <p:spPr>
          <a:xfrm>
            <a:off x="9688165" y="1630511"/>
            <a:ext cx="10287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渲染页面</a:t>
            </a:r>
          </a:p>
        </p:txBody>
      </p:sp>
      <p:sp>
        <p:nvSpPr>
          <p:cNvPr id="267" name="线条"/>
          <p:cNvSpPr/>
          <p:nvPr/>
        </p:nvSpPr>
        <p:spPr>
          <a:xfrm>
            <a:off x="10247113" y="2066860"/>
            <a:ext cx="1" cy="7010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268" name="响应转账页面"/>
          <p:cNvSpPr txBox="1"/>
          <p:nvPr/>
        </p:nvSpPr>
        <p:spPr>
          <a:xfrm>
            <a:off x="5751165" y="2717799"/>
            <a:ext cx="1333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响应转账页面</a:t>
            </a:r>
          </a:p>
        </p:txBody>
      </p:sp>
      <p:sp>
        <p:nvSpPr>
          <p:cNvPr id="269" name="线条"/>
          <p:cNvSpPr/>
          <p:nvPr/>
        </p:nvSpPr>
        <p:spPr>
          <a:xfrm>
            <a:off x="3613071" y="4999342"/>
            <a:ext cx="5537276" cy="182549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270" name="发送转账请求"/>
          <p:cNvSpPr txBox="1"/>
          <p:nvPr/>
        </p:nvSpPr>
        <p:spPr>
          <a:xfrm>
            <a:off x="5916265" y="5584189"/>
            <a:ext cx="1333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发送转账请求</a:t>
            </a:r>
          </a:p>
        </p:txBody>
      </p:sp>
      <p:sp>
        <p:nvSpPr>
          <p:cNvPr id="271" name="处理转账逻辑…"/>
          <p:cNvSpPr txBox="1"/>
          <p:nvPr/>
        </p:nvSpPr>
        <p:spPr>
          <a:xfrm>
            <a:off x="9161264" y="6366182"/>
            <a:ext cx="2171701" cy="717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 b="1">
                <a:latin typeface="Helvetica"/>
                <a:ea typeface="Helvetica"/>
                <a:cs typeface="Helvetica"/>
                <a:sym typeface="Helvetica"/>
              </a:defRPr>
            </a:pPr>
            <a:r>
              <a:t>处理转账逻辑</a:t>
            </a:r>
          </a:p>
          <a:p>
            <a:pPr>
              <a:defRPr sz="1800" b="1">
                <a:latin typeface="Helvetica"/>
                <a:ea typeface="Helvetica"/>
                <a:cs typeface="Helvetica"/>
                <a:sym typeface="Helvetica"/>
              </a:defRPr>
            </a:pPr>
            <a:r>
              <a:t>没有任何的安全验证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矩形"/>
          <p:cNvSpPr/>
          <p:nvPr/>
        </p:nvSpPr>
        <p:spPr>
          <a:xfrm>
            <a:off x="224482" y="1214536"/>
            <a:ext cx="3772149" cy="666333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4" name="矩形"/>
          <p:cNvSpPr/>
          <p:nvPr/>
        </p:nvSpPr>
        <p:spPr>
          <a:xfrm>
            <a:off x="8763000" y="1214536"/>
            <a:ext cx="4225826" cy="395690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5" name="浏览器"/>
          <p:cNvSpPr txBox="1"/>
          <p:nvPr/>
        </p:nvSpPr>
        <p:spPr>
          <a:xfrm>
            <a:off x="1748606" y="7873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浏览器</a:t>
            </a:r>
          </a:p>
        </p:txBody>
      </p:sp>
      <p:sp>
        <p:nvSpPr>
          <p:cNvPr id="276" name="黑客服务器"/>
          <p:cNvSpPr txBox="1"/>
          <p:nvPr/>
        </p:nvSpPr>
        <p:spPr>
          <a:xfrm>
            <a:off x="10310762" y="787399"/>
            <a:ext cx="11303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黑客服务器</a:t>
            </a:r>
          </a:p>
        </p:txBody>
      </p:sp>
      <p:sp>
        <p:nvSpPr>
          <p:cNvPr id="277" name="线条"/>
          <p:cNvSpPr/>
          <p:nvPr/>
        </p:nvSpPr>
        <p:spPr>
          <a:xfrm>
            <a:off x="4076203" y="1840061"/>
            <a:ext cx="460722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278" name="请求转账页面"/>
          <p:cNvSpPr txBox="1"/>
          <p:nvPr/>
        </p:nvSpPr>
        <p:spPr>
          <a:xfrm>
            <a:off x="5751165" y="1460499"/>
            <a:ext cx="1333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请求转账页面</a:t>
            </a:r>
          </a:p>
        </p:txBody>
      </p:sp>
      <p:sp>
        <p:nvSpPr>
          <p:cNvPr id="279" name="&lt;form action=&quot;/transfer/&quot; method=&quot;post&quot;&gt;…"/>
          <p:cNvSpPr txBox="1"/>
          <p:nvPr/>
        </p:nvSpPr>
        <p:spPr>
          <a:xfrm>
            <a:off x="8763000" y="2781731"/>
            <a:ext cx="4225826" cy="2446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&lt;form action="/transfer/" method="post"&gt;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name="name"&gt;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name="money"&gt;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type="submit" value="转账"&gt;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&lt;/form&gt;</a:t>
            </a:r>
          </a:p>
        </p:txBody>
      </p:sp>
      <p:sp>
        <p:nvSpPr>
          <p:cNvPr id="280" name="&lt;form action=&quot;/transfer/&quot; method=&quot;post&quot;&gt;…"/>
          <p:cNvSpPr txBox="1"/>
          <p:nvPr/>
        </p:nvSpPr>
        <p:spPr>
          <a:xfrm>
            <a:off x="383099" y="3067119"/>
            <a:ext cx="3454915" cy="208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300" b="1">
                <a:latin typeface="Helvetica"/>
                <a:ea typeface="Helvetica"/>
                <a:cs typeface="Helvetica"/>
                <a:sym typeface="Helvetica"/>
              </a:defRPr>
            </a:pPr>
            <a:r>
              <a:t>&lt;form action="/transfer/" method="post"&gt;</a:t>
            </a:r>
          </a:p>
          <a:p>
            <a:pPr>
              <a:defRPr sz="13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sz="1300"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name="name"&gt;</a:t>
            </a:r>
          </a:p>
          <a:p>
            <a:pPr>
              <a:defRPr sz="1300"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sz="1300"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sz="1300"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name="money"&gt;</a:t>
            </a:r>
          </a:p>
          <a:p>
            <a:pPr>
              <a:defRPr sz="1300"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sz="1300"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sz="1300"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type="submit" value="转账"&gt;</a:t>
            </a:r>
          </a:p>
          <a:p>
            <a:pPr>
              <a:defRPr sz="1300" b="1">
                <a:latin typeface="Helvetica"/>
                <a:ea typeface="Helvetica"/>
                <a:cs typeface="Helvetica"/>
                <a:sym typeface="Helvetica"/>
              </a:defRPr>
            </a:pPr>
            <a:r>
              <a:t>&lt;/form&gt;</a:t>
            </a:r>
          </a:p>
        </p:txBody>
      </p:sp>
      <p:sp>
        <p:nvSpPr>
          <p:cNvPr id="281" name="线条"/>
          <p:cNvSpPr/>
          <p:nvPr/>
        </p:nvSpPr>
        <p:spPr>
          <a:xfrm flipH="1">
            <a:off x="4076203" y="3015334"/>
            <a:ext cx="4606392" cy="3154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282" name="渲染页面"/>
          <p:cNvSpPr txBox="1"/>
          <p:nvPr/>
        </p:nvSpPr>
        <p:spPr>
          <a:xfrm>
            <a:off x="9688165" y="1630511"/>
            <a:ext cx="10287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渲染页面</a:t>
            </a:r>
          </a:p>
        </p:txBody>
      </p:sp>
      <p:sp>
        <p:nvSpPr>
          <p:cNvPr id="283" name="线条"/>
          <p:cNvSpPr/>
          <p:nvPr/>
        </p:nvSpPr>
        <p:spPr>
          <a:xfrm>
            <a:off x="10247113" y="2066860"/>
            <a:ext cx="1" cy="701071"/>
          </a:xfrm>
          <a:prstGeom prst="line">
            <a:avLst/>
          </a:prstGeom>
          <a:ln w="25400">
            <a:solidFill>
              <a:srgbClr val="FF2F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284" name="响应转账页面"/>
          <p:cNvSpPr txBox="1"/>
          <p:nvPr/>
        </p:nvSpPr>
        <p:spPr>
          <a:xfrm>
            <a:off x="5751165" y="2730499"/>
            <a:ext cx="1333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响应转账页面</a:t>
            </a:r>
          </a:p>
        </p:txBody>
      </p:sp>
      <p:sp>
        <p:nvSpPr>
          <p:cNvPr id="285" name="线条"/>
          <p:cNvSpPr/>
          <p:nvPr/>
        </p:nvSpPr>
        <p:spPr>
          <a:xfrm>
            <a:off x="3598589" y="5835626"/>
            <a:ext cx="5127183" cy="9182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286" name="发送转账请求"/>
          <p:cNvSpPr txBox="1"/>
          <p:nvPr/>
        </p:nvSpPr>
        <p:spPr>
          <a:xfrm>
            <a:off x="5835650" y="6117589"/>
            <a:ext cx="13335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发送转账请求</a:t>
            </a:r>
          </a:p>
        </p:txBody>
      </p:sp>
      <p:sp>
        <p:nvSpPr>
          <p:cNvPr id="287" name="伪造页面和请求"/>
          <p:cNvSpPr txBox="1"/>
          <p:nvPr/>
        </p:nvSpPr>
        <p:spPr>
          <a:xfrm>
            <a:off x="1433165" y="5565139"/>
            <a:ext cx="17145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伪造页面和请求</a:t>
            </a:r>
          </a:p>
        </p:txBody>
      </p:sp>
      <p:sp>
        <p:nvSpPr>
          <p:cNvPr id="288" name="矩形"/>
          <p:cNvSpPr/>
          <p:nvPr/>
        </p:nvSpPr>
        <p:spPr>
          <a:xfrm>
            <a:off x="8763000" y="6257746"/>
            <a:ext cx="4225826" cy="16284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9" name="处理转账逻辑…"/>
          <p:cNvSpPr txBox="1"/>
          <p:nvPr/>
        </p:nvSpPr>
        <p:spPr>
          <a:xfrm>
            <a:off x="9790062" y="6613345"/>
            <a:ext cx="2171701" cy="717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 b="1">
                <a:latin typeface="Helvetica"/>
                <a:ea typeface="Helvetica"/>
                <a:cs typeface="Helvetica"/>
                <a:sym typeface="Helvetica"/>
              </a:defRPr>
            </a:pPr>
            <a:r>
              <a:t>处理转账逻辑</a:t>
            </a:r>
          </a:p>
          <a:p>
            <a:pPr>
              <a:defRPr sz="1800" b="1">
                <a:latin typeface="Helvetica"/>
                <a:ea typeface="Helvetica"/>
                <a:cs typeface="Helvetica"/>
                <a:sym typeface="Helvetica"/>
              </a:defRPr>
            </a:pPr>
            <a:r>
              <a:t>没有任何的安全验证</a:t>
            </a:r>
          </a:p>
        </p:txBody>
      </p:sp>
      <p:sp>
        <p:nvSpPr>
          <p:cNvPr id="290" name="服务器"/>
          <p:cNvSpPr txBox="1"/>
          <p:nvPr/>
        </p:nvSpPr>
        <p:spPr>
          <a:xfrm>
            <a:off x="10513962" y="573004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服务器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90000"/>
          </a:lnSpc>
          <a:spcBef>
            <a:spcPts val="1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90000"/>
          </a:lnSpc>
          <a:spcBef>
            <a:spcPts val="1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1408</Words>
  <Application>Microsoft Macintosh PowerPoint</Application>
  <PresentationFormat>自定义</PresentationFormat>
  <Paragraphs>282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杰 张</cp:lastModifiedBy>
  <cp:revision>2</cp:revision>
  <dcterms:modified xsi:type="dcterms:W3CDTF">2018-01-31T09:45:29Z</dcterms:modified>
</cp:coreProperties>
</file>