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90000"/>
      </a:lnSpc>
      <a:spcBef>
        <a:spcPts val="1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l" defTabSz="584200" rtl="0" fontAlgn="auto" latinLnBrk="0" hangingPunct="0">
      <a:lnSpc>
        <a:spcPct val="90000"/>
      </a:lnSpc>
      <a:spcBef>
        <a:spcPts val="1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l" defTabSz="584200" rtl="0" fontAlgn="auto" latinLnBrk="0" hangingPunct="0">
      <a:lnSpc>
        <a:spcPct val="90000"/>
      </a:lnSpc>
      <a:spcBef>
        <a:spcPts val="1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l" defTabSz="584200" rtl="0" fontAlgn="auto" latinLnBrk="0" hangingPunct="0">
      <a:lnSpc>
        <a:spcPct val="90000"/>
      </a:lnSpc>
      <a:spcBef>
        <a:spcPts val="1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l" defTabSz="584200" rtl="0" fontAlgn="auto" latinLnBrk="0" hangingPunct="0">
      <a:lnSpc>
        <a:spcPct val="90000"/>
      </a:lnSpc>
      <a:spcBef>
        <a:spcPts val="1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l" defTabSz="584200" rtl="0" fontAlgn="auto" latinLnBrk="0" hangingPunct="0">
      <a:lnSpc>
        <a:spcPct val="90000"/>
      </a:lnSpc>
      <a:spcBef>
        <a:spcPts val="1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l" defTabSz="584200" rtl="0" fontAlgn="auto" latinLnBrk="0" hangingPunct="0">
      <a:lnSpc>
        <a:spcPct val="90000"/>
      </a:lnSpc>
      <a:spcBef>
        <a:spcPts val="1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l" defTabSz="584200" rtl="0" fontAlgn="auto" latinLnBrk="0" hangingPunct="0">
      <a:lnSpc>
        <a:spcPct val="90000"/>
      </a:lnSpc>
      <a:spcBef>
        <a:spcPts val="1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l" defTabSz="584200" rtl="0" fontAlgn="auto" latinLnBrk="0" hangingPunct="0">
      <a:lnSpc>
        <a:spcPct val="90000"/>
      </a:lnSpc>
      <a:spcBef>
        <a:spcPts val="1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195942" indent="-195942">
              <a:lnSpc>
                <a:spcPct val="90000"/>
              </a:lnSpc>
              <a:spcBef>
                <a:spcPts val="100"/>
              </a:spcBef>
              <a:defRPr sz="1600"/>
            </a:lvl1pPr>
            <a:lvl2pPr marL="538842" indent="-195942">
              <a:lnSpc>
                <a:spcPct val="90000"/>
              </a:lnSpc>
              <a:spcBef>
                <a:spcPts val="100"/>
              </a:spcBef>
              <a:defRPr sz="1600"/>
            </a:lvl2pPr>
            <a:lvl3pPr marL="881742" indent="-195942">
              <a:lnSpc>
                <a:spcPct val="90000"/>
              </a:lnSpc>
              <a:spcBef>
                <a:spcPts val="100"/>
              </a:spcBef>
              <a:defRPr sz="1600"/>
            </a:lvl3pPr>
            <a:lvl4pPr marL="1224642" indent="-195942">
              <a:lnSpc>
                <a:spcPct val="90000"/>
              </a:lnSpc>
              <a:spcBef>
                <a:spcPts val="100"/>
              </a:spcBef>
              <a:defRPr sz="1600"/>
            </a:lvl4pPr>
            <a:lvl5pPr marL="1567542" indent="-195942">
              <a:lnSpc>
                <a:spcPct val="90000"/>
              </a:lnSpc>
              <a:spcBef>
                <a:spcPts val="100"/>
              </a:spcBef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itcast.cn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"/>
          <p:cNvSpPr/>
          <p:nvPr/>
        </p:nvSpPr>
        <p:spPr>
          <a:xfrm>
            <a:off x="2726682" y="3860800"/>
            <a:ext cx="2031406" cy="1270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3200"/>
            </a:pPr>
          </a:p>
        </p:txBody>
      </p:sp>
      <p:sp>
        <p:nvSpPr>
          <p:cNvPr id="120" name="书籍模型…"/>
          <p:cNvSpPr txBox="1"/>
          <p:nvPr/>
        </p:nvSpPr>
        <p:spPr>
          <a:xfrm>
            <a:off x="3098770" y="4065905"/>
            <a:ext cx="1418235" cy="85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书籍模型</a:t>
            </a:r>
          </a:p>
          <a:p>
            <a:pPr>
              <a:defRPr sz="2400"/>
            </a:pPr>
            <a:r>
              <a:t>BookInfo</a:t>
            </a:r>
          </a:p>
        </p:txBody>
      </p:sp>
      <p:sp>
        <p:nvSpPr>
          <p:cNvPr id="121" name="一类"/>
          <p:cNvSpPr txBox="1"/>
          <p:nvPr/>
        </p:nvSpPr>
        <p:spPr>
          <a:xfrm>
            <a:off x="3482035" y="321945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一类</a:t>
            </a:r>
          </a:p>
        </p:txBody>
      </p:sp>
      <p:sp>
        <p:nvSpPr>
          <p:cNvPr id="122" name="矩形"/>
          <p:cNvSpPr/>
          <p:nvPr/>
        </p:nvSpPr>
        <p:spPr>
          <a:xfrm>
            <a:off x="8246712" y="3784600"/>
            <a:ext cx="2031405" cy="1270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3200"/>
            </a:pPr>
          </a:p>
        </p:txBody>
      </p:sp>
      <p:sp>
        <p:nvSpPr>
          <p:cNvPr id="123" name="人物模型…"/>
          <p:cNvSpPr txBox="1"/>
          <p:nvPr/>
        </p:nvSpPr>
        <p:spPr>
          <a:xfrm>
            <a:off x="8510357" y="3989705"/>
            <a:ext cx="1571245" cy="85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人物模型</a:t>
            </a:r>
          </a:p>
          <a:p>
            <a:pPr>
              <a:defRPr sz="2400"/>
            </a:pPr>
            <a:r>
              <a:t>PeopleInfo</a:t>
            </a:r>
          </a:p>
        </p:txBody>
      </p:sp>
      <p:sp>
        <p:nvSpPr>
          <p:cNvPr id="124" name="多类"/>
          <p:cNvSpPr txBox="1"/>
          <p:nvPr/>
        </p:nvSpPr>
        <p:spPr>
          <a:xfrm>
            <a:off x="8866834" y="313055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多类</a:t>
            </a:r>
          </a:p>
        </p:txBody>
      </p:sp>
      <p:sp>
        <p:nvSpPr>
          <p:cNvPr id="125" name="线条"/>
          <p:cNvSpPr/>
          <p:nvPr/>
        </p:nvSpPr>
        <p:spPr>
          <a:xfrm>
            <a:off x="4765429" y="4035335"/>
            <a:ext cx="3496504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26" name="查询和BookInfo对象关联的人物信息"/>
          <p:cNvSpPr txBox="1"/>
          <p:nvPr/>
        </p:nvSpPr>
        <p:spPr>
          <a:xfrm>
            <a:off x="4154735" y="2372995"/>
            <a:ext cx="497494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查询和BookInfo对象关联的人物信息</a:t>
            </a:r>
          </a:p>
        </p:txBody>
      </p:sp>
      <p:sp>
        <p:nvSpPr>
          <p:cNvPr id="127" name="查询和PeopleInfo对象关联的书籍信息"/>
          <p:cNvSpPr txBox="1"/>
          <p:nvPr/>
        </p:nvSpPr>
        <p:spPr>
          <a:xfrm>
            <a:off x="3761086" y="6419670"/>
            <a:ext cx="522884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查询和PeopleInfo对象关联的书籍信息</a:t>
            </a:r>
          </a:p>
        </p:txBody>
      </p:sp>
      <p:sp>
        <p:nvSpPr>
          <p:cNvPr id="128" name="线条"/>
          <p:cNvSpPr/>
          <p:nvPr/>
        </p:nvSpPr>
        <p:spPr>
          <a:xfrm flipH="1" flipV="1">
            <a:off x="4722510" y="4721135"/>
            <a:ext cx="3526149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29" name="(由1查多)"/>
          <p:cNvSpPr txBox="1"/>
          <p:nvPr/>
        </p:nvSpPr>
        <p:spPr>
          <a:xfrm>
            <a:off x="5835776" y="1853022"/>
            <a:ext cx="140121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(由1查多)</a:t>
            </a:r>
          </a:p>
        </p:txBody>
      </p:sp>
      <p:sp>
        <p:nvSpPr>
          <p:cNvPr id="130" name="(由多查1)"/>
          <p:cNvSpPr txBox="1"/>
          <p:nvPr/>
        </p:nvSpPr>
        <p:spPr>
          <a:xfrm>
            <a:off x="5674900" y="5892800"/>
            <a:ext cx="140121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(由多查1)</a:t>
            </a:r>
          </a:p>
        </p:txBody>
      </p:sp>
      <p:sp>
        <p:nvSpPr>
          <p:cNvPr id="131" name="book.peopleinfo_set.all()"/>
          <p:cNvSpPr txBox="1"/>
          <p:nvPr/>
        </p:nvSpPr>
        <p:spPr>
          <a:xfrm>
            <a:off x="4978000" y="3567385"/>
            <a:ext cx="30488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book.peopleinfo_set.all()</a:t>
            </a:r>
          </a:p>
        </p:txBody>
      </p:sp>
      <p:sp>
        <p:nvSpPr>
          <p:cNvPr id="132" name="people.book"/>
          <p:cNvSpPr txBox="1"/>
          <p:nvPr/>
        </p:nvSpPr>
        <p:spPr>
          <a:xfrm>
            <a:off x="5569865" y="4784997"/>
            <a:ext cx="161128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people.book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矩形"/>
          <p:cNvSpPr/>
          <p:nvPr/>
        </p:nvSpPr>
        <p:spPr>
          <a:xfrm>
            <a:off x="224482" y="1214536"/>
            <a:ext cx="3772149" cy="666333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2" name="矩形"/>
          <p:cNvSpPr/>
          <p:nvPr/>
        </p:nvSpPr>
        <p:spPr>
          <a:xfrm>
            <a:off x="8763000" y="1214536"/>
            <a:ext cx="4225826" cy="395690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3" name="浏览器"/>
          <p:cNvSpPr txBox="1"/>
          <p:nvPr/>
        </p:nvSpPr>
        <p:spPr>
          <a:xfrm>
            <a:off x="1748606" y="7873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</a:t>
            </a:r>
          </a:p>
        </p:txBody>
      </p:sp>
      <p:sp>
        <p:nvSpPr>
          <p:cNvPr id="294" name="黑客服务器"/>
          <p:cNvSpPr txBox="1"/>
          <p:nvPr/>
        </p:nvSpPr>
        <p:spPr>
          <a:xfrm>
            <a:off x="10310762" y="787399"/>
            <a:ext cx="11303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黑客服务器</a:t>
            </a:r>
          </a:p>
        </p:txBody>
      </p:sp>
      <p:sp>
        <p:nvSpPr>
          <p:cNvPr id="295" name="线条"/>
          <p:cNvSpPr/>
          <p:nvPr/>
        </p:nvSpPr>
        <p:spPr>
          <a:xfrm>
            <a:off x="4114286" y="1700361"/>
            <a:ext cx="460725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96" name="请求转账页面"/>
          <p:cNvSpPr txBox="1"/>
          <p:nvPr/>
        </p:nvSpPr>
        <p:spPr>
          <a:xfrm>
            <a:off x="5835650" y="1295399"/>
            <a:ext cx="1333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请求转账页面</a:t>
            </a:r>
          </a:p>
        </p:txBody>
      </p:sp>
      <p:sp>
        <p:nvSpPr>
          <p:cNvPr id="297" name="&lt;form action=&quot;/heike/&quot; method=&quot;post&quot;&gt;…"/>
          <p:cNvSpPr txBox="1"/>
          <p:nvPr/>
        </p:nvSpPr>
        <p:spPr>
          <a:xfrm>
            <a:off x="8763000" y="2781731"/>
            <a:ext cx="3988793" cy="2446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&lt;form action="/heike/" method="post"&gt;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name="name"&gt;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name="money"&gt;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type="submit" value="转账"&gt;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&lt;/form&gt;</a:t>
            </a:r>
          </a:p>
        </p:txBody>
      </p:sp>
      <p:sp>
        <p:nvSpPr>
          <p:cNvPr id="298" name="&lt;form action=“/transfer/&quot; method=&quot;post&quot;&gt;…"/>
          <p:cNvSpPr txBox="1"/>
          <p:nvPr/>
        </p:nvSpPr>
        <p:spPr>
          <a:xfrm>
            <a:off x="383099" y="3067119"/>
            <a:ext cx="3459188" cy="208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&lt;form action=“/transfer/" method="post"&gt;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name="name"&gt;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name="money"&gt;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type="submit" value="转账"&gt;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&lt;/form&gt;</a:t>
            </a:r>
          </a:p>
        </p:txBody>
      </p:sp>
      <p:sp>
        <p:nvSpPr>
          <p:cNvPr id="299" name="线条"/>
          <p:cNvSpPr/>
          <p:nvPr/>
        </p:nvSpPr>
        <p:spPr>
          <a:xfrm flipH="1">
            <a:off x="4076203" y="3015334"/>
            <a:ext cx="4606392" cy="31548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300" name="渲染页面"/>
          <p:cNvSpPr txBox="1"/>
          <p:nvPr/>
        </p:nvSpPr>
        <p:spPr>
          <a:xfrm>
            <a:off x="9688165" y="1630511"/>
            <a:ext cx="10287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渲染页面</a:t>
            </a:r>
          </a:p>
        </p:txBody>
      </p:sp>
      <p:sp>
        <p:nvSpPr>
          <p:cNvPr id="301" name="线条"/>
          <p:cNvSpPr/>
          <p:nvPr/>
        </p:nvSpPr>
        <p:spPr>
          <a:xfrm>
            <a:off x="10247113" y="2066860"/>
            <a:ext cx="1" cy="701071"/>
          </a:xfrm>
          <a:prstGeom prst="line">
            <a:avLst/>
          </a:prstGeom>
          <a:ln w="25400">
            <a:solidFill>
              <a:srgbClr val="FF2F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302" name="响应转账页面"/>
          <p:cNvSpPr txBox="1"/>
          <p:nvPr/>
        </p:nvSpPr>
        <p:spPr>
          <a:xfrm>
            <a:off x="5751165" y="2730499"/>
            <a:ext cx="1333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响应转账页面</a:t>
            </a:r>
          </a:p>
        </p:txBody>
      </p:sp>
      <p:sp>
        <p:nvSpPr>
          <p:cNvPr id="303" name="线条"/>
          <p:cNvSpPr/>
          <p:nvPr/>
        </p:nvSpPr>
        <p:spPr>
          <a:xfrm>
            <a:off x="3917160" y="5734533"/>
            <a:ext cx="4927202" cy="65711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304" name="发送转账请求"/>
          <p:cNvSpPr txBox="1"/>
          <p:nvPr/>
        </p:nvSpPr>
        <p:spPr>
          <a:xfrm>
            <a:off x="6038850" y="5410199"/>
            <a:ext cx="13335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发送转账请求</a:t>
            </a:r>
          </a:p>
        </p:txBody>
      </p:sp>
      <p:sp>
        <p:nvSpPr>
          <p:cNvPr id="305" name="伪造页面和请求"/>
          <p:cNvSpPr txBox="1"/>
          <p:nvPr/>
        </p:nvSpPr>
        <p:spPr>
          <a:xfrm>
            <a:off x="1433165" y="5565139"/>
            <a:ext cx="17145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伪造页面和请求</a:t>
            </a:r>
          </a:p>
        </p:txBody>
      </p:sp>
      <p:sp>
        <p:nvSpPr>
          <p:cNvPr id="306" name="矩形"/>
          <p:cNvSpPr/>
          <p:nvPr/>
        </p:nvSpPr>
        <p:spPr>
          <a:xfrm>
            <a:off x="8763000" y="6257746"/>
            <a:ext cx="4225826" cy="16284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7" name="处理转账逻辑…"/>
          <p:cNvSpPr txBox="1"/>
          <p:nvPr/>
        </p:nvSpPr>
        <p:spPr>
          <a:xfrm>
            <a:off x="9790062" y="6613345"/>
            <a:ext cx="2171701" cy="717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处理转账逻辑</a:t>
            </a:r>
          </a:p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没有任何的安全验证</a:t>
            </a:r>
          </a:p>
        </p:txBody>
      </p:sp>
      <p:sp>
        <p:nvSpPr>
          <p:cNvPr id="308" name="服务器"/>
          <p:cNvSpPr txBox="1"/>
          <p:nvPr/>
        </p:nvSpPr>
        <p:spPr>
          <a:xfrm>
            <a:off x="10513962" y="573004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服务器</a:t>
            </a:r>
          </a:p>
        </p:txBody>
      </p:sp>
      <p:sp>
        <p:nvSpPr>
          <p:cNvPr id="309" name="http://127.0.0.1:8000/transfer/"/>
          <p:cNvSpPr txBox="1"/>
          <p:nvPr/>
        </p:nvSpPr>
        <p:spPr>
          <a:xfrm>
            <a:off x="4984102" y="4295862"/>
            <a:ext cx="279146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http://127.0.0.1:8000/transfer/</a:t>
            </a:r>
          </a:p>
        </p:txBody>
      </p:sp>
      <p:pic>
        <p:nvPicPr>
          <p:cNvPr id="310" name="Snip20180202_27.png" descr="Snip20180202_2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80201" y="6733904"/>
            <a:ext cx="1632310" cy="1960334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&lt;img src=‘http://127.0.0.2:8000/heike/?name=heike&amp;money=10’&gt;"/>
          <p:cNvSpPr txBox="1"/>
          <p:nvPr/>
        </p:nvSpPr>
        <p:spPr>
          <a:xfrm>
            <a:off x="3067558" y="8772804"/>
            <a:ext cx="608939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&lt;img src=‘http://127.0.0.2:8000/heike/?name=heike&amp;money=10’&gt;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矩形"/>
          <p:cNvSpPr/>
          <p:nvPr/>
        </p:nvSpPr>
        <p:spPr>
          <a:xfrm>
            <a:off x="224482" y="1214536"/>
            <a:ext cx="3772149" cy="666333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4" name="矩形"/>
          <p:cNvSpPr/>
          <p:nvPr/>
        </p:nvSpPr>
        <p:spPr>
          <a:xfrm>
            <a:off x="8763000" y="1214536"/>
            <a:ext cx="4225826" cy="666333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5" name="浏览器"/>
          <p:cNvSpPr txBox="1"/>
          <p:nvPr/>
        </p:nvSpPr>
        <p:spPr>
          <a:xfrm>
            <a:off x="1748606" y="7873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</a:t>
            </a:r>
          </a:p>
        </p:txBody>
      </p:sp>
      <p:sp>
        <p:nvSpPr>
          <p:cNvPr id="316" name="服务器"/>
          <p:cNvSpPr txBox="1"/>
          <p:nvPr/>
        </p:nvSpPr>
        <p:spPr>
          <a:xfrm>
            <a:off x="10590162" y="7873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服务器</a:t>
            </a:r>
          </a:p>
        </p:txBody>
      </p:sp>
      <p:sp>
        <p:nvSpPr>
          <p:cNvPr id="317" name="线条"/>
          <p:cNvSpPr/>
          <p:nvPr/>
        </p:nvSpPr>
        <p:spPr>
          <a:xfrm>
            <a:off x="4076203" y="1840061"/>
            <a:ext cx="460722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318" name="请求转账页面"/>
          <p:cNvSpPr txBox="1"/>
          <p:nvPr/>
        </p:nvSpPr>
        <p:spPr>
          <a:xfrm>
            <a:off x="5713065" y="1358899"/>
            <a:ext cx="1333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请求转账页面</a:t>
            </a:r>
          </a:p>
        </p:txBody>
      </p:sp>
      <p:sp>
        <p:nvSpPr>
          <p:cNvPr id="319" name="&lt;form action=&quot;/transfer/&quot; method=&quot;post&quot;&gt;…"/>
          <p:cNvSpPr txBox="1"/>
          <p:nvPr/>
        </p:nvSpPr>
        <p:spPr>
          <a:xfrm>
            <a:off x="8839199" y="2979420"/>
            <a:ext cx="4225827" cy="290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&lt;form action="/transfer/" method="post"&gt;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{% csrf_token %}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name="name"&gt;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name="money"&gt;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type="submit" value="转账"&gt;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&lt;/form&gt;</a:t>
            </a:r>
          </a:p>
        </p:txBody>
      </p:sp>
      <p:sp>
        <p:nvSpPr>
          <p:cNvPr id="320" name="&lt;form action=&quot;/transfer/&quot; method=&quot;post&quot;&gt;…"/>
          <p:cNvSpPr txBox="1"/>
          <p:nvPr/>
        </p:nvSpPr>
        <p:spPr>
          <a:xfrm>
            <a:off x="236977" y="3192780"/>
            <a:ext cx="8446450" cy="247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&lt;form action="/transfer/" method="post"&gt;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type='hidden' name='csrfmiddlewaretoken' value='d5PrbML76nCJoaDZpZ0wMPJ2MNsMxdOk' /&gt;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name="name"&gt;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name="money"&gt;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type="submit" value="转账"&gt;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&lt;/form&gt;</a:t>
            </a:r>
          </a:p>
        </p:txBody>
      </p:sp>
      <p:sp>
        <p:nvSpPr>
          <p:cNvPr id="321" name="线条"/>
          <p:cNvSpPr/>
          <p:nvPr/>
        </p:nvSpPr>
        <p:spPr>
          <a:xfrm flipH="1">
            <a:off x="4076203" y="3015334"/>
            <a:ext cx="4606392" cy="31548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322" name="渲染页面"/>
          <p:cNvSpPr txBox="1"/>
          <p:nvPr/>
        </p:nvSpPr>
        <p:spPr>
          <a:xfrm>
            <a:off x="9688165" y="1630511"/>
            <a:ext cx="10287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渲染页面</a:t>
            </a:r>
          </a:p>
        </p:txBody>
      </p:sp>
      <p:sp>
        <p:nvSpPr>
          <p:cNvPr id="323" name="线条"/>
          <p:cNvSpPr/>
          <p:nvPr/>
        </p:nvSpPr>
        <p:spPr>
          <a:xfrm>
            <a:off x="10247113" y="2066860"/>
            <a:ext cx="1" cy="7010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324" name="响应转账页面"/>
          <p:cNvSpPr txBox="1"/>
          <p:nvPr/>
        </p:nvSpPr>
        <p:spPr>
          <a:xfrm>
            <a:off x="5751165" y="2717799"/>
            <a:ext cx="1333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响应转账页面</a:t>
            </a:r>
          </a:p>
        </p:txBody>
      </p:sp>
      <p:sp>
        <p:nvSpPr>
          <p:cNvPr id="325" name="线条"/>
          <p:cNvSpPr/>
          <p:nvPr/>
        </p:nvSpPr>
        <p:spPr>
          <a:xfrm>
            <a:off x="3390403" y="5387340"/>
            <a:ext cx="5981464" cy="12479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326" name="发送转账请求"/>
          <p:cNvSpPr txBox="1"/>
          <p:nvPr/>
        </p:nvSpPr>
        <p:spPr>
          <a:xfrm>
            <a:off x="5941665" y="5765799"/>
            <a:ext cx="1333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发送转账请求</a:t>
            </a:r>
          </a:p>
        </p:txBody>
      </p:sp>
      <p:sp>
        <p:nvSpPr>
          <p:cNvPr id="327" name="校验csrf_token…"/>
          <p:cNvSpPr txBox="1"/>
          <p:nvPr/>
        </p:nvSpPr>
        <p:spPr>
          <a:xfrm>
            <a:off x="9383278" y="6277282"/>
            <a:ext cx="1791185" cy="717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校验csrf_token</a:t>
            </a:r>
          </a:p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处理转账逻辑</a:t>
            </a:r>
          </a:p>
        </p:txBody>
      </p:sp>
      <p:sp>
        <p:nvSpPr>
          <p:cNvPr id="328" name="浏览器相当于员工，服务器相当于老板…"/>
          <p:cNvSpPr txBox="1"/>
          <p:nvPr/>
        </p:nvSpPr>
        <p:spPr>
          <a:xfrm>
            <a:off x="3541365" y="8450579"/>
            <a:ext cx="6729680" cy="909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浏览器相当于员工，服务器相当于老板</a:t>
            </a:r>
          </a:p>
          <a:p>
            <a:pPr/>
            <a:r>
              <a:t>浏览器访问页面（GET），相当于入职，服务器会给浏览器一个识别码</a:t>
            </a:r>
          </a:p>
          <a:p>
            <a:pPr/>
            <a:r>
              <a:t>浏览器提交数据给服务器（POST），相当于进公司上班，需要带上识别码</a:t>
            </a:r>
          </a:p>
        </p:txBody>
      </p:sp>
      <p:sp>
        <p:nvSpPr>
          <p:cNvPr id="329" name="zxj这个人要转账…"/>
          <p:cNvSpPr txBox="1"/>
          <p:nvPr/>
        </p:nvSpPr>
        <p:spPr>
          <a:xfrm>
            <a:off x="4533900" y="174135"/>
            <a:ext cx="1638300" cy="836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zxj这个人要转账</a:t>
            </a:r>
          </a:p>
          <a:p>
            <a:pPr/>
            <a:r>
              <a:t>name_n=zxj</a:t>
            </a:r>
          </a:p>
          <a:p>
            <a:pPr/>
            <a:r>
              <a:t>hei_name = zxc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矩形"/>
          <p:cNvSpPr/>
          <p:nvPr/>
        </p:nvSpPr>
        <p:spPr>
          <a:xfrm>
            <a:off x="224482" y="1214536"/>
            <a:ext cx="3772149" cy="666333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2" name="矩形"/>
          <p:cNvSpPr/>
          <p:nvPr/>
        </p:nvSpPr>
        <p:spPr>
          <a:xfrm>
            <a:off x="8763000" y="1214536"/>
            <a:ext cx="4225826" cy="395690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3" name="浏览器"/>
          <p:cNvSpPr txBox="1"/>
          <p:nvPr/>
        </p:nvSpPr>
        <p:spPr>
          <a:xfrm>
            <a:off x="1748606" y="7873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</a:t>
            </a:r>
          </a:p>
        </p:txBody>
      </p:sp>
      <p:sp>
        <p:nvSpPr>
          <p:cNvPr id="334" name="黑客服务器"/>
          <p:cNvSpPr txBox="1"/>
          <p:nvPr/>
        </p:nvSpPr>
        <p:spPr>
          <a:xfrm>
            <a:off x="10310762" y="787399"/>
            <a:ext cx="11303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黑客服务器</a:t>
            </a:r>
          </a:p>
        </p:txBody>
      </p:sp>
      <p:sp>
        <p:nvSpPr>
          <p:cNvPr id="335" name="线条"/>
          <p:cNvSpPr/>
          <p:nvPr/>
        </p:nvSpPr>
        <p:spPr>
          <a:xfrm>
            <a:off x="4076203" y="1840061"/>
            <a:ext cx="460722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336" name="请求转账页面"/>
          <p:cNvSpPr txBox="1"/>
          <p:nvPr/>
        </p:nvSpPr>
        <p:spPr>
          <a:xfrm>
            <a:off x="5751165" y="1460499"/>
            <a:ext cx="1333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请求转账页面</a:t>
            </a:r>
          </a:p>
        </p:txBody>
      </p:sp>
      <p:sp>
        <p:nvSpPr>
          <p:cNvPr id="337" name="&lt;form action=&quot;/transfer/&quot; method=&quot;post&quot;&gt;…"/>
          <p:cNvSpPr txBox="1"/>
          <p:nvPr/>
        </p:nvSpPr>
        <p:spPr>
          <a:xfrm>
            <a:off x="8763000" y="2781731"/>
            <a:ext cx="4225826" cy="2446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&lt;form action="/transfer/" method="post"&gt;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name="name"&gt;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name="money"&gt;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type="submit" value="转账"&gt;</a:t>
            </a:r>
          </a:p>
          <a:p>
            <a:pPr>
              <a:defRPr b="1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&lt;/form&gt;</a:t>
            </a:r>
          </a:p>
        </p:txBody>
      </p:sp>
      <p:sp>
        <p:nvSpPr>
          <p:cNvPr id="338" name="&lt;form action=&quot;/transfer/&quot; method=&quot;post&quot;&gt;…"/>
          <p:cNvSpPr txBox="1"/>
          <p:nvPr/>
        </p:nvSpPr>
        <p:spPr>
          <a:xfrm>
            <a:off x="383099" y="3067119"/>
            <a:ext cx="3454915" cy="208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&lt;form action="/transfer/" method="post"&gt;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name="name"&gt;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name="money"&gt;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type="submit" value="转账"&gt;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&lt;/form&gt;</a:t>
            </a:r>
          </a:p>
        </p:txBody>
      </p:sp>
      <p:sp>
        <p:nvSpPr>
          <p:cNvPr id="339" name="线条"/>
          <p:cNvSpPr/>
          <p:nvPr/>
        </p:nvSpPr>
        <p:spPr>
          <a:xfrm flipH="1">
            <a:off x="4076203" y="3015334"/>
            <a:ext cx="4606392" cy="31548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340" name="渲染页面"/>
          <p:cNvSpPr txBox="1"/>
          <p:nvPr/>
        </p:nvSpPr>
        <p:spPr>
          <a:xfrm>
            <a:off x="9688165" y="1630511"/>
            <a:ext cx="10287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solidFill>
                  <a:srgbClr val="FF2F9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渲染页面</a:t>
            </a:r>
          </a:p>
        </p:txBody>
      </p:sp>
      <p:sp>
        <p:nvSpPr>
          <p:cNvPr id="341" name="线条"/>
          <p:cNvSpPr/>
          <p:nvPr/>
        </p:nvSpPr>
        <p:spPr>
          <a:xfrm>
            <a:off x="10247113" y="2066860"/>
            <a:ext cx="1" cy="701071"/>
          </a:xfrm>
          <a:prstGeom prst="line">
            <a:avLst/>
          </a:prstGeom>
          <a:ln w="25400">
            <a:solidFill>
              <a:srgbClr val="FF2F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342" name="响应转账页面"/>
          <p:cNvSpPr txBox="1"/>
          <p:nvPr/>
        </p:nvSpPr>
        <p:spPr>
          <a:xfrm>
            <a:off x="5751165" y="2730499"/>
            <a:ext cx="1333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响应转账页面</a:t>
            </a:r>
          </a:p>
        </p:txBody>
      </p:sp>
      <p:sp>
        <p:nvSpPr>
          <p:cNvPr id="343" name="线条"/>
          <p:cNvSpPr/>
          <p:nvPr/>
        </p:nvSpPr>
        <p:spPr>
          <a:xfrm>
            <a:off x="3598589" y="5835626"/>
            <a:ext cx="5127183" cy="9182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344" name="发送转账请求"/>
          <p:cNvSpPr txBox="1"/>
          <p:nvPr/>
        </p:nvSpPr>
        <p:spPr>
          <a:xfrm>
            <a:off x="5937250" y="6117270"/>
            <a:ext cx="13335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发送转账请求</a:t>
            </a:r>
          </a:p>
        </p:txBody>
      </p:sp>
      <p:sp>
        <p:nvSpPr>
          <p:cNvPr id="345" name="伪造页面和请求"/>
          <p:cNvSpPr txBox="1"/>
          <p:nvPr/>
        </p:nvSpPr>
        <p:spPr>
          <a:xfrm>
            <a:off x="1253306" y="5577839"/>
            <a:ext cx="17145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伪造页面和请求</a:t>
            </a:r>
          </a:p>
        </p:txBody>
      </p:sp>
      <p:sp>
        <p:nvSpPr>
          <p:cNvPr id="346" name="矩形"/>
          <p:cNvSpPr/>
          <p:nvPr/>
        </p:nvSpPr>
        <p:spPr>
          <a:xfrm>
            <a:off x="8763000" y="6257746"/>
            <a:ext cx="4225826" cy="16284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7" name="验证csrf_token…"/>
          <p:cNvSpPr txBox="1"/>
          <p:nvPr/>
        </p:nvSpPr>
        <p:spPr>
          <a:xfrm>
            <a:off x="9790062" y="6464120"/>
            <a:ext cx="19431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验证csrf_token</a:t>
            </a:r>
          </a:p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验证失败</a:t>
            </a:r>
          </a:p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处理转账逻辑失败</a:t>
            </a:r>
          </a:p>
        </p:txBody>
      </p:sp>
      <p:sp>
        <p:nvSpPr>
          <p:cNvPr id="348" name="服务器"/>
          <p:cNvSpPr txBox="1"/>
          <p:nvPr/>
        </p:nvSpPr>
        <p:spPr>
          <a:xfrm>
            <a:off x="10513962" y="573004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服务器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矩形"/>
          <p:cNvSpPr/>
          <p:nvPr/>
        </p:nvSpPr>
        <p:spPr>
          <a:xfrm>
            <a:off x="224482" y="1214536"/>
            <a:ext cx="3772149" cy="666333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1" name="矩形"/>
          <p:cNvSpPr/>
          <p:nvPr/>
        </p:nvSpPr>
        <p:spPr>
          <a:xfrm>
            <a:off x="8763000" y="1214536"/>
            <a:ext cx="4225826" cy="666333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2" name="浏览器"/>
          <p:cNvSpPr txBox="1"/>
          <p:nvPr/>
        </p:nvSpPr>
        <p:spPr>
          <a:xfrm>
            <a:off x="1748606" y="7873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</a:t>
            </a:r>
          </a:p>
        </p:txBody>
      </p:sp>
      <p:sp>
        <p:nvSpPr>
          <p:cNvPr id="353" name="服务器"/>
          <p:cNvSpPr txBox="1"/>
          <p:nvPr/>
        </p:nvSpPr>
        <p:spPr>
          <a:xfrm>
            <a:off x="10513962" y="7873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服务器</a:t>
            </a:r>
          </a:p>
        </p:txBody>
      </p:sp>
      <p:sp>
        <p:nvSpPr>
          <p:cNvPr id="354" name="线条"/>
          <p:cNvSpPr/>
          <p:nvPr/>
        </p:nvSpPr>
        <p:spPr>
          <a:xfrm>
            <a:off x="4076203" y="1840061"/>
            <a:ext cx="460722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355" name="请求验证码页面"/>
          <p:cNvSpPr txBox="1"/>
          <p:nvPr/>
        </p:nvSpPr>
        <p:spPr>
          <a:xfrm>
            <a:off x="5734049" y="1435099"/>
            <a:ext cx="1536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请求验证码页面</a:t>
            </a:r>
          </a:p>
        </p:txBody>
      </p:sp>
      <p:sp>
        <p:nvSpPr>
          <p:cNvPr id="356" name="线条"/>
          <p:cNvSpPr/>
          <p:nvPr/>
        </p:nvSpPr>
        <p:spPr>
          <a:xfrm flipH="1" flipV="1">
            <a:off x="4076203" y="3330822"/>
            <a:ext cx="501362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357" name="生成验证码…"/>
          <p:cNvSpPr txBox="1"/>
          <p:nvPr/>
        </p:nvSpPr>
        <p:spPr>
          <a:xfrm>
            <a:off x="9446939" y="1481286"/>
            <a:ext cx="3086548" cy="717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生成验证码</a:t>
            </a:r>
          </a:p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保存验证码到session/服务器</a:t>
            </a:r>
          </a:p>
        </p:txBody>
      </p:sp>
      <p:sp>
        <p:nvSpPr>
          <p:cNvPr id="358" name="响应验证码页面"/>
          <p:cNvSpPr txBox="1"/>
          <p:nvPr/>
        </p:nvSpPr>
        <p:spPr>
          <a:xfrm>
            <a:off x="5751165" y="2717799"/>
            <a:ext cx="1536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响应验证码页面</a:t>
            </a:r>
          </a:p>
        </p:txBody>
      </p:sp>
      <p:sp>
        <p:nvSpPr>
          <p:cNvPr id="359" name="线条"/>
          <p:cNvSpPr/>
          <p:nvPr/>
        </p:nvSpPr>
        <p:spPr>
          <a:xfrm>
            <a:off x="2597071" y="4990868"/>
            <a:ext cx="6086356" cy="155374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360" name="发送验证码请求"/>
          <p:cNvSpPr txBox="1"/>
          <p:nvPr/>
        </p:nvSpPr>
        <p:spPr>
          <a:xfrm>
            <a:off x="5611465" y="5410199"/>
            <a:ext cx="1536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发送验证码请求</a:t>
            </a:r>
          </a:p>
        </p:txBody>
      </p:sp>
      <p:sp>
        <p:nvSpPr>
          <p:cNvPr id="361" name="处理验证码逻辑…"/>
          <p:cNvSpPr txBox="1"/>
          <p:nvPr/>
        </p:nvSpPr>
        <p:spPr>
          <a:xfrm>
            <a:off x="9529706" y="5503852"/>
            <a:ext cx="2692414" cy="1578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处理验证码逻辑</a:t>
            </a:r>
          </a:p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获取客户端发送的验证码</a:t>
            </a:r>
          </a:p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获取自己存储的验证码</a:t>
            </a:r>
          </a:p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对两者进行比较</a:t>
            </a:r>
          </a:p>
        </p:txBody>
      </p:sp>
      <p:sp>
        <p:nvSpPr>
          <p:cNvPr id="362" name="收到验证码页面…"/>
          <p:cNvSpPr txBox="1"/>
          <p:nvPr/>
        </p:nvSpPr>
        <p:spPr>
          <a:xfrm>
            <a:off x="1221550" y="3110875"/>
            <a:ext cx="1778013" cy="207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收到验证码页面</a:t>
            </a:r>
          </a:p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输入验证码</a:t>
            </a:r>
          </a:p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发送验证码</a:t>
            </a:r>
          </a:p>
        </p:txBody>
      </p:sp>
      <p:sp>
        <p:nvSpPr>
          <p:cNvPr id="363" name="渲染验证码页面响应验证码页面"/>
          <p:cNvSpPr txBox="1"/>
          <p:nvPr/>
        </p:nvSpPr>
        <p:spPr>
          <a:xfrm>
            <a:off x="9332862" y="3079749"/>
            <a:ext cx="33147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渲染验证码页面响应验证码页面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矩形"/>
          <p:cNvSpPr/>
          <p:nvPr/>
        </p:nvSpPr>
        <p:spPr>
          <a:xfrm>
            <a:off x="224482" y="1214536"/>
            <a:ext cx="3772149" cy="221843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6" name="矩形"/>
          <p:cNvSpPr/>
          <p:nvPr/>
        </p:nvSpPr>
        <p:spPr>
          <a:xfrm>
            <a:off x="8763000" y="1214536"/>
            <a:ext cx="4225826" cy="221843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7" name="浏览器"/>
          <p:cNvSpPr txBox="1"/>
          <p:nvPr/>
        </p:nvSpPr>
        <p:spPr>
          <a:xfrm>
            <a:off x="1748606" y="7873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</a:t>
            </a:r>
          </a:p>
        </p:txBody>
      </p:sp>
      <p:sp>
        <p:nvSpPr>
          <p:cNvPr id="368" name="服务器"/>
          <p:cNvSpPr txBox="1"/>
          <p:nvPr/>
        </p:nvSpPr>
        <p:spPr>
          <a:xfrm>
            <a:off x="10513962" y="7873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服务器</a:t>
            </a:r>
          </a:p>
        </p:txBody>
      </p:sp>
      <p:sp>
        <p:nvSpPr>
          <p:cNvPr id="369" name="线条"/>
          <p:cNvSpPr/>
          <p:nvPr/>
        </p:nvSpPr>
        <p:spPr>
          <a:xfrm>
            <a:off x="3986410" y="1840061"/>
            <a:ext cx="492948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370" name="请求"/>
          <p:cNvSpPr txBox="1"/>
          <p:nvPr/>
        </p:nvSpPr>
        <p:spPr>
          <a:xfrm>
            <a:off x="5941665" y="1447799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请求</a:t>
            </a:r>
          </a:p>
        </p:txBody>
      </p:sp>
      <p:sp>
        <p:nvSpPr>
          <p:cNvPr id="371" name="线条"/>
          <p:cNvSpPr/>
          <p:nvPr/>
        </p:nvSpPr>
        <p:spPr>
          <a:xfrm flipH="1" flipV="1">
            <a:off x="3873003" y="2759322"/>
            <a:ext cx="492948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372" name="url(r'^fan1/$', fan1)"/>
          <p:cNvSpPr txBox="1"/>
          <p:nvPr/>
        </p:nvSpPr>
        <p:spPr>
          <a:xfrm>
            <a:off x="9373660" y="1655911"/>
            <a:ext cx="3004506" cy="3683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b="1" sz="18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url(r'^fan1/$', fan1)</a:t>
            </a:r>
          </a:p>
        </p:txBody>
      </p:sp>
      <p:sp>
        <p:nvSpPr>
          <p:cNvPr id="373" name="响应"/>
          <p:cNvSpPr txBox="1"/>
          <p:nvPr/>
        </p:nvSpPr>
        <p:spPr>
          <a:xfrm>
            <a:off x="5916265" y="2358831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响应</a:t>
            </a:r>
          </a:p>
        </p:txBody>
      </p:sp>
      <p:sp>
        <p:nvSpPr>
          <p:cNvPr id="374" name="矩形"/>
          <p:cNvSpPr/>
          <p:nvPr/>
        </p:nvSpPr>
        <p:spPr>
          <a:xfrm>
            <a:off x="185960" y="5227736"/>
            <a:ext cx="4666557" cy="221843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75" name="矩形"/>
          <p:cNvSpPr/>
          <p:nvPr/>
        </p:nvSpPr>
        <p:spPr>
          <a:xfrm>
            <a:off x="7979543" y="5227736"/>
            <a:ext cx="4970761" cy="221843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76" name="浏览器"/>
          <p:cNvSpPr txBox="1"/>
          <p:nvPr/>
        </p:nvSpPr>
        <p:spPr>
          <a:xfrm>
            <a:off x="1710084" y="48005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</a:t>
            </a:r>
          </a:p>
        </p:txBody>
      </p:sp>
      <p:sp>
        <p:nvSpPr>
          <p:cNvPr id="377" name="服务器"/>
          <p:cNvSpPr txBox="1"/>
          <p:nvPr/>
        </p:nvSpPr>
        <p:spPr>
          <a:xfrm>
            <a:off x="10475441" y="48005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服务器</a:t>
            </a:r>
          </a:p>
        </p:txBody>
      </p:sp>
      <p:sp>
        <p:nvSpPr>
          <p:cNvPr id="378" name="线条"/>
          <p:cNvSpPr/>
          <p:nvPr/>
        </p:nvSpPr>
        <p:spPr>
          <a:xfrm>
            <a:off x="4871280" y="5853261"/>
            <a:ext cx="316686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379" name="请求"/>
          <p:cNvSpPr txBox="1"/>
          <p:nvPr/>
        </p:nvSpPr>
        <p:spPr>
          <a:xfrm>
            <a:off x="6155680" y="5533221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请求</a:t>
            </a:r>
          </a:p>
        </p:txBody>
      </p:sp>
      <p:sp>
        <p:nvSpPr>
          <p:cNvPr id="380" name="线条"/>
          <p:cNvSpPr/>
          <p:nvPr/>
        </p:nvSpPr>
        <p:spPr>
          <a:xfrm flipH="1">
            <a:off x="4838525" y="6772523"/>
            <a:ext cx="315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381" name="响应"/>
          <p:cNvSpPr txBox="1"/>
          <p:nvPr/>
        </p:nvSpPr>
        <p:spPr>
          <a:xfrm>
            <a:off x="6155680" y="6372031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响应</a:t>
            </a:r>
          </a:p>
        </p:txBody>
      </p:sp>
      <p:sp>
        <p:nvSpPr>
          <p:cNvPr id="382" name="&lt;a href=“/fan1/“&gt;跳转到fan1&lt;/a&gt;"/>
          <p:cNvSpPr txBox="1"/>
          <p:nvPr/>
        </p:nvSpPr>
        <p:spPr>
          <a:xfrm>
            <a:off x="322330" y="1630511"/>
            <a:ext cx="3576453" cy="419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&lt;a href=“/fan1/“&gt;跳转到fan1&lt;/a&gt;</a:t>
            </a:r>
          </a:p>
        </p:txBody>
      </p:sp>
      <p:sp>
        <p:nvSpPr>
          <p:cNvPr id="383" name="url(r'^', include('Book.urls', namespace='book'))"/>
          <p:cNvSpPr txBox="1"/>
          <p:nvPr/>
        </p:nvSpPr>
        <p:spPr>
          <a:xfrm>
            <a:off x="6115050" y="8280012"/>
            <a:ext cx="6858112" cy="368301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sz="18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url</a:t>
            </a:r>
            <a:r>
              <a:rPr>
                <a:solidFill>
                  <a:srgbClr val="000000"/>
                </a:solidFill>
              </a:rPr>
              <a:t>(</a:t>
            </a:r>
            <a:r>
              <a:t>r'^'</a:t>
            </a:r>
            <a:r>
              <a:rPr>
                <a:solidFill>
                  <a:srgbClr val="000000"/>
                </a:solidFill>
              </a:rPr>
              <a:t>, include(</a:t>
            </a:r>
            <a:r>
              <a:t>'Book.urls'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661E99"/>
                </a:solidFill>
              </a:rPr>
              <a:t>namespace</a:t>
            </a:r>
            <a:r>
              <a:rPr>
                <a:solidFill>
                  <a:srgbClr val="000000"/>
                </a:solidFill>
              </a:rPr>
              <a:t>=</a:t>
            </a:r>
            <a:r>
              <a:t>'book'</a:t>
            </a:r>
            <a:r>
              <a:rPr>
                <a:solidFill>
                  <a:srgbClr val="000000"/>
                </a:solidFill>
              </a:rPr>
              <a:t>))</a:t>
            </a:r>
          </a:p>
        </p:txBody>
      </p:sp>
      <p:sp>
        <p:nvSpPr>
          <p:cNvPr id="384" name="&lt;a href=&quot;{% url 'book:fan1' %}&quot;&gt;跳转到fan1&lt;/a&gt;"/>
          <p:cNvSpPr txBox="1"/>
          <p:nvPr/>
        </p:nvSpPr>
        <p:spPr>
          <a:xfrm>
            <a:off x="54495" y="5497661"/>
            <a:ext cx="492948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sz="14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a </a:t>
            </a:r>
            <a:r>
              <a:rPr>
                <a:solidFill>
                  <a:srgbClr val="0432FF"/>
                </a:solidFill>
              </a:rPr>
              <a:t>href=</a:t>
            </a:r>
            <a:r>
              <a:t>"</a:t>
            </a:r>
            <a:r>
              <a:rPr>
                <a:solidFill>
                  <a:srgbClr val="000000"/>
                </a:solidFill>
              </a:rPr>
              <a:t>{% </a:t>
            </a:r>
            <a:r>
              <a:rPr>
                <a:solidFill>
                  <a:srgbClr val="011480"/>
                </a:solidFill>
              </a:rPr>
              <a:t>url </a:t>
            </a:r>
            <a:r>
              <a:t>'book:fan1' </a:t>
            </a:r>
            <a:r>
              <a:rPr>
                <a:solidFill>
                  <a:srgbClr val="000000"/>
                </a:solidFill>
              </a:rPr>
              <a:t>%}</a:t>
            </a:r>
            <a:r>
              <a:t>"</a:t>
            </a:r>
            <a:r>
              <a:rPr>
                <a:solidFill>
                  <a:srgbClr val="000000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跳转到fan1</a:t>
            </a:r>
            <a:r>
              <a:rPr>
                <a:solidFill>
                  <a:srgbClr val="000000"/>
                </a:solidFill>
              </a:rPr>
              <a:t>&lt;/</a:t>
            </a:r>
            <a:r>
              <a:rPr>
                <a:solidFill>
                  <a:srgbClr val="011480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385" name="url(r'^fan123/$', fan1, name='fan1')"/>
          <p:cNvSpPr txBox="1"/>
          <p:nvPr/>
        </p:nvSpPr>
        <p:spPr>
          <a:xfrm>
            <a:off x="8068084" y="5558621"/>
            <a:ext cx="4793680" cy="35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sz="17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url(</a:t>
            </a:r>
            <a:r>
              <a:t>r'^fan123/$'</a:t>
            </a:r>
            <a:r>
              <a:rPr>
                <a:solidFill>
                  <a:srgbClr val="000000"/>
                </a:solidFill>
              </a:rPr>
              <a:t>, fan1, 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=</a:t>
            </a:r>
            <a:r>
              <a:t>'fan1'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86" name="url(r'^fan123/$', fan1, name='fan1')"/>
          <p:cNvSpPr txBox="1"/>
          <p:nvPr/>
        </p:nvSpPr>
        <p:spPr>
          <a:xfrm>
            <a:off x="6116798" y="8813799"/>
            <a:ext cx="4793681" cy="355601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sz="17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url(</a:t>
            </a:r>
            <a:r>
              <a:t>r'^fan123/$'</a:t>
            </a:r>
            <a:r>
              <a:rPr>
                <a:solidFill>
                  <a:srgbClr val="000000"/>
                </a:solidFill>
              </a:rPr>
              <a:t>, fan1, 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=</a:t>
            </a:r>
            <a:r>
              <a:t>'fan1'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87" name="url 标签 ：根据正则动态生成地址，叫做反向解析"/>
          <p:cNvSpPr txBox="1"/>
          <p:nvPr/>
        </p:nvSpPr>
        <p:spPr>
          <a:xfrm>
            <a:off x="182432" y="7695425"/>
            <a:ext cx="5374445" cy="419101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i="1"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2600"/>
                </a:solidFill>
              </a:rPr>
              <a:t>url 标签</a:t>
            </a:r>
            <a:r>
              <a:t> ：根据正则动态生成地址，叫做</a:t>
            </a:r>
            <a:r>
              <a:rPr>
                <a:solidFill>
                  <a:srgbClr val="FF2600"/>
                </a:solidFill>
              </a:rPr>
              <a:t>反向解析</a:t>
            </a:r>
          </a:p>
        </p:txBody>
      </p:sp>
      <p:grpSp>
        <p:nvGrpSpPr>
          <p:cNvPr id="390" name="成组"/>
          <p:cNvGrpSpPr/>
          <p:nvPr/>
        </p:nvGrpSpPr>
        <p:grpSpPr>
          <a:xfrm>
            <a:off x="4464676" y="414734"/>
            <a:ext cx="3830279" cy="952501"/>
            <a:chOff x="0" y="0"/>
            <a:chExt cx="3830277" cy="952500"/>
          </a:xfrm>
        </p:grpSpPr>
        <p:sp>
          <p:nvSpPr>
            <p:cNvPr id="388" name="常规思路：地址匹配正则…"/>
            <p:cNvSpPr txBox="1"/>
            <p:nvPr/>
          </p:nvSpPr>
          <p:spPr>
            <a:xfrm>
              <a:off x="0" y="0"/>
              <a:ext cx="3830278" cy="952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b="1" i="1" sz="1800"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FF2600"/>
                  </a:solidFill>
                </a:rPr>
                <a:t>常规思路</a:t>
              </a:r>
              <a:r>
                <a:t>：地址匹配正则</a:t>
              </a:r>
            </a:p>
            <a:p>
              <a:pPr defTabSz="457200">
                <a:lnSpc>
                  <a:spcPct val="100000"/>
                </a:lnSpc>
                <a:spcBef>
                  <a:spcPts val="0"/>
                </a:spcBef>
                <a:defRPr b="1" i="1" sz="1800"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defTabSz="457200">
                <a:lnSpc>
                  <a:spcPct val="100000"/>
                </a:lnSpc>
                <a:spcBef>
                  <a:spcPts val="0"/>
                </a:spcBef>
                <a:defRPr b="1" i="1" sz="1800">
                  <a:latin typeface="Menlo"/>
                  <a:ea typeface="Menlo"/>
                  <a:cs typeface="Menlo"/>
                  <a:sym typeface="Menlo"/>
                </a:defRPr>
              </a:pPr>
              <a:r>
                <a:t>http://127.0.0.1:8000/fan1/</a:t>
              </a:r>
            </a:p>
          </p:txBody>
        </p:sp>
        <p:sp>
          <p:nvSpPr>
            <p:cNvPr id="389" name="线条"/>
            <p:cNvSpPr/>
            <p:nvPr/>
          </p:nvSpPr>
          <p:spPr>
            <a:xfrm>
              <a:off x="76621" y="500711"/>
              <a:ext cx="2585432" cy="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sz="2400"/>
              </a:pPr>
            </a:p>
          </p:txBody>
        </p:sp>
      </p:grpSp>
      <p:grpSp>
        <p:nvGrpSpPr>
          <p:cNvPr id="393" name="成组"/>
          <p:cNvGrpSpPr/>
          <p:nvPr/>
        </p:nvGrpSpPr>
        <p:grpSpPr>
          <a:xfrm>
            <a:off x="4487285" y="4157701"/>
            <a:ext cx="6655074" cy="952501"/>
            <a:chOff x="0" y="0"/>
            <a:chExt cx="6655072" cy="952500"/>
          </a:xfrm>
        </p:grpSpPr>
        <p:sp>
          <p:nvSpPr>
            <p:cNvPr id="391" name="反向解析：url标签根据正则动态生成地址, 然后渲染到页面中…"/>
            <p:cNvSpPr txBox="1"/>
            <p:nvPr/>
          </p:nvSpPr>
          <p:spPr>
            <a:xfrm>
              <a:off x="0" y="0"/>
              <a:ext cx="6655073" cy="952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b="1" i="1" sz="1800"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FF2600"/>
                  </a:solidFill>
                </a:rPr>
                <a:t>反向解析</a:t>
              </a:r>
              <a:r>
                <a:t>：url标签根据正则动态生成地址, 然后渲染到页面中</a:t>
              </a:r>
            </a:p>
            <a:p>
              <a:pPr defTabSz="457200">
                <a:lnSpc>
                  <a:spcPct val="100000"/>
                </a:lnSpc>
                <a:spcBef>
                  <a:spcPts val="0"/>
                </a:spcBef>
                <a:defRPr b="1" i="1" sz="1800"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defTabSz="457200">
                <a:lnSpc>
                  <a:spcPct val="100000"/>
                </a:lnSpc>
                <a:spcBef>
                  <a:spcPts val="0"/>
                </a:spcBef>
                <a:defRPr b="1" i="1" sz="1800">
                  <a:latin typeface="Menlo"/>
                  <a:ea typeface="Menlo"/>
                  <a:cs typeface="Menlo"/>
                  <a:sym typeface="Menlo"/>
                </a:defRPr>
              </a:pPr>
              <a:r>
                <a:t>http://127.0.0.1:8000/fan123/</a:t>
              </a:r>
            </a:p>
          </p:txBody>
        </p:sp>
        <p:sp>
          <p:nvSpPr>
            <p:cNvPr id="392" name="线条"/>
            <p:cNvSpPr/>
            <p:nvPr/>
          </p:nvSpPr>
          <p:spPr>
            <a:xfrm flipH="1" flipV="1">
              <a:off x="83447" y="476249"/>
              <a:ext cx="3510611" cy="2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sz="24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矩形"/>
          <p:cNvSpPr/>
          <p:nvPr/>
        </p:nvSpPr>
        <p:spPr>
          <a:xfrm>
            <a:off x="224482" y="1214536"/>
            <a:ext cx="3772149" cy="221843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6" name="矩形"/>
          <p:cNvSpPr/>
          <p:nvPr/>
        </p:nvSpPr>
        <p:spPr>
          <a:xfrm>
            <a:off x="8763000" y="1214536"/>
            <a:ext cx="4225826" cy="221843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7" name="浏览器"/>
          <p:cNvSpPr txBox="1"/>
          <p:nvPr/>
        </p:nvSpPr>
        <p:spPr>
          <a:xfrm>
            <a:off x="1748606" y="7873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</a:t>
            </a:r>
          </a:p>
        </p:txBody>
      </p:sp>
      <p:sp>
        <p:nvSpPr>
          <p:cNvPr id="398" name="服务器"/>
          <p:cNvSpPr txBox="1"/>
          <p:nvPr/>
        </p:nvSpPr>
        <p:spPr>
          <a:xfrm>
            <a:off x="10513962" y="7873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服务器</a:t>
            </a:r>
          </a:p>
        </p:txBody>
      </p:sp>
      <p:sp>
        <p:nvSpPr>
          <p:cNvPr id="399" name="线条"/>
          <p:cNvSpPr/>
          <p:nvPr/>
        </p:nvSpPr>
        <p:spPr>
          <a:xfrm>
            <a:off x="3986410" y="1840061"/>
            <a:ext cx="492948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400" name="请求"/>
          <p:cNvSpPr txBox="1"/>
          <p:nvPr/>
        </p:nvSpPr>
        <p:spPr>
          <a:xfrm>
            <a:off x="5941665" y="1447799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请求</a:t>
            </a:r>
          </a:p>
        </p:txBody>
      </p:sp>
      <p:sp>
        <p:nvSpPr>
          <p:cNvPr id="401" name="线条"/>
          <p:cNvSpPr/>
          <p:nvPr/>
        </p:nvSpPr>
        <p:spPr>
          <a:xfrm flipH="1" flipV="1">
            <a:off x="3873003" y="2759322"/>
            <a:ext cx="492948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402" name="url(r’^fan2/(\d+)/$’, fan2)"/>
          <p:cNvSpPr txBox="1"/>
          <p:nvPr/>
        </p:nvSpPr>
        <p:spPr>
          <a:xfrm>
            <a:off x="8960773" y="1655911"/>
            <a:ext cx="3830279" cy="3683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b="1" sz="18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url(r’^fan2/(\d+)/$’, fan2)</a:t>
            </a:r>
          </a:p>
        </p:txBody>
      </p:sp>
      <p:sp>
        <p:nvSpPr>
          <p:cNvPr id="403" name="响应"/>
          <p:cNvSpPr txBox="1"/>
          <p:nvPr/>
        </p:nvSpPr>
        <p:spPr>
          <a:xfrm>
            <a:off x="5916265" y="2358831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响应</a:t>
            </a:r>
          </a:p>
        </p:txBody>
      </p:sp>
      <p:sp>
        <p:nvSpPr>
          <p:cNvPr id="404" name="矩形"/>
          <p:cNvSpPr/>
          <p:nvPr/>
        </p:nvSpPr>
        <p:spPr>
          <a:xfrm>
            <a:off x="185960" y="5227736"/>
            <a:ext cx="4666557" cy="221843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05" name="矩形"/>
          <p:cNvSpPr/>
          <p:nvPr/>
        </p:nvSpPr>
        <p:spPr>
          <a:xfrm>
            <a:off x="7979543" y="5227736"/>
            <a:ext cx="4970761" cy="221843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06" name="浏览器"/>
          <p:cNvSpPr txBox="1"/>
          <p:nvPr/>
        </p:nvSpPr>
        <p:spPr>
          <a:xfrm>
            <a:off x="1710084" y="48005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</a:t>
            </a:r>
          </a:p>
        </p:txBody>
      </p:sp>
      <p:sp>
        <p:nvSpPr>
          <p:cNvPr id="407" name="服务器"/>
          <p:cNvSpPr txBox="1"/>
          <p:nvPr/>
        </p:nvSpPr>
        <p:spPr>
          <a:xfrm>
            <a:off x="10475441" y="48005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服务器</a:t>
            </a:r>
          </a:p>
        </p:txBody>
      </p:sp>
      <p:sp>
        <p:nvSpPr>
          <p:cNvPr id="408" name="线条"/>
          <p:cNvSpPr/>
          <p:nvPr/>
        </p:nvSpPr>
        <p:spPr>
          <a:xfrm>
            <a:off x="4871280" y="5853261"/>
            <a:ext cx="316686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409" name="请求"/>
          <p:cNvSpPr txBox="1"/>
          <p:nvPr/>
        </p:nvSpPr>
        <p:spPr>
          <a:xfrm>
            <a:off x="6155680" y="5533221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请求</a:t>
            </a:r>
          </a:p>
        </p:txBody>
      </p:sp>
      <p:sp>
        <p:nvSpPr>
          <p:cNvPr id="410" name="线条"/>
          <p:cNvSpPr/>
          <p:nvPr/>
        </p:nvSpPr>
        <p:spPr>
          <a:xfrm flipH="1">
            <a:off x="4838525" y="6772523"/>
            <a:ext cx="31550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411" name="响应"/>
          <p:cNvSpPr txBox="1"/>
          <p:nvPr/>
        </p:nvSpPr>
        <p:spPr>
          <a:xfrm>
            <a:off x="6155680" y="6372031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响应</a:t>
            </a:r>
          </a:p>
        </p:txBody>
      </p:sp>
      <p:sp>
        <p:nvSpPr>
          <p:cNvPr id="412" name="&lt;a href=“/fan2/18/“&gt;跳转到fan1&lt;/a&gt;"/>
          <p:cNvSpPr txBox="1"/>
          <p:nvPr/>
        </p:nvSpPr>
        <p:spPr>
          <a:xfrm>
            <a:off x="363140" y="1649561"/>
            <a:ext cx="3474245" cy="381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&lt;a href=“/fan2/18/“&gt;跳转到fan1&lt;/a&gt;</a:t>
            </a:r>
          </a:p>
        </p:txBody>
      </p:sp>
      <p:sp>
        <p:nvSpPr>
          <p:cNvPr id="413" name="url(r'^', include('Book.urls', namespace='book'))"/>
          <p:cNvSpPr txBox="1"/>
          <p:nvPr/>
        </p:nvSpPr>
        <p:spPr>
          <a:xfrm>
            <a:off x="6115050" y="8280012"/>
            <a:ext cx="6858112" cy="368301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sz="18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url</a:t>
            </a:r>
            <a:r>
              <a:rPr>
                <a:solidFill>
                  <a:srgbClr val="000000"/>
                </a:solidFill>
              </a:rPr>
              <a:t>(</a:t>
            </a:r>
            <a:r>
              <a:t>r'^'</a:t>
            </a:r>
            <a:r>
              <a:rPr>
                <a:solidFill>
                  <a:srgbClr val="000000"/>
                </a:solidFill>
              </a:rPr>
              <a:t>, include(</a:t>
            </a:r>
            <a:r>
              <a:t>'Book.urls'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661E99"/>
                </a:solidFill>
              </a:rPr>
              <a:t>namespace</a:t>
            </a:r>
            <a:r>
              <a:rPr>
                <a:solidFill>
                  <a:srgbClr val="000000"/>
                </a:solidFill>
              </a:rPr>
              <a:t>=</a:t>
            </a:r>
            <a:r>
              <a:t>'book'</a:t>
            </a:r>
            <a:r>
              <a:rPr>
                <a:solidFill>
                  <a:srgbClr val="000000"/>
                </a:solidFill>
              </a:rPr>
              <a:t>))</a:t>
            </a:r>
          </a:p>
        </p:txBody>
      </p:sp>
      <p:sp>
        <p:nvSpPr>
          <p:cNvPr id="414" name="&lt;a href=&quot;{% url ‘book:fan2’ 18 %}&quot;&gt;跳转到fan1&lt;/a&gt;"/>
          <p:cNvSpPr txBox="1"/>
          <p:nvPr/>
        </p:nvSpPr>
        <p:spPr>
          <a:xfrm>
            <a:off x="-47105" y="5495121"/>
            <a:ext cx="5250620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sz="14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a </a:t>
            </a:r>
            <a:r>
              <a:rPr>
                <a:solidFill>
                  <a:srgbClr val="0432FF"/>
                </a:solidFill>
              </a:rPr>
              <a:t>href=</a:t>
            </a:r>
            <a:r>
              <a:t>"</a:t>
            </a:r>
            <a:r>
              <a:rPr>
                <a:solidFill>
                  <a:srgbClr val="000000"/>
                </a:solidFill>
              </a:rPr>
              <a:t>{% </a:t>
            </a:r>
            <a:r>
              <a:rPr>
                <a:solidFill>
                  <a:srgbClr val="011480"/>
                </a:solidFill>
              </a:rPr>
              <a:t>url </a:t>
            </a:r>
            <a:r>
              <a:t>‘book:fan2’ 18 </a:t>
            </a:r>
            <a:r>
              <a:rPr>
                <a:solidFill>
                  <a:srgbClr val="000000"/>
                </a:solidFill>
              </a:rPr>
              <a:t>%}</a:t>
            </a:r>
            <a:r>
              <a:t>"</a:t>
            </a:r>
            <a:r>
              <a:rPr>
                <a:solidFill>
                  <a:srgbClr val="000000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跳转到fan1</a:t>
            </a:r>
            <a:r>
              <a:rPr>
                <a:solidFill>
                  <a:srgbClr val="000000"/>
                </a:solidFill>
              </a:rPr>
              <a:t>&lt;/</a:t>
            </a:r>
            <a:r>
              <a:rPr>
                <a:solidFill>
                  <a:srgbClr val="011480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415" name="url(r’^fan123/(\d+)/$’, fan1, name=‘fan2')"/>
          <p:cNvSpPr txBox="1"/>
          <p:nvPr/>
        </p:nvSpPr>
        <p:spPr>
          <a:xfrm>
            <a:off x="7902984" y="5463371"/>
            <a:ext cx="5252443" cy="342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url(</a:t>
            </a:r>
            <a:r>
              <a:t>r’^fan123/(\d+)/$’</a:t>
            </a:r>
            <a:r>
              <a:rPr>
                <a:solidFill>
                  <a:srgbClr val="000000"/>
                </a:solidFill>
              </a:rPr>
              <a:t>, fan1, 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=</a:t>
            </a:r>
            <a:r>
              <a:t>‘fan2'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16" name="url(r'^fan123/$', fan2, name='fan2')"/>
          <p:cNvSpPr txBox="1"/>
          <p:nvPr/>
        </p:nvSpPr>
        <p:spPr>
          <a:xfrm>
            <a:off x="6116798" y="8813799"/>
            <a:ext cx="4793681" cy="355601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sz="17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url(</a:t>
            </a:r>
            <a:r>
              <a:t>r'^fan123/$'</a:t>
            </a:r>
            <a:r>
              <a:rPr>
                <a:solidFill>
                  <a:srgbClr val="000000"/>
                </a:solidFill>
              </a:rPr>
              <a:t>, fan2, 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=</a:t>
            </a:r>
            <a:r>
              <a:t>'fan2'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17" name="url 标签 ：根据正则动态生成地址，叫做反向解析"/>
          <p:cNvSpPr txBox="1"/>
          <p:nvPr/>
        </p:nvSpPr>
        <p:spPr>
          <a:xfrm>
            <a:off x="182432" y="7695425"/>
            <a:ext cx="5374445" cy="419101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i="1"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2600"/>
                </a:solidFill>
              </a:rPr>
              <a:t>url 标签</a:t>
            </a:r>
            <a:r>
              <a:t> ：根据正则动态生成地址，叫做</a:t>
            </a:r>
            <a:r>
              <a:rPr>
                <a:solidFill>
                  <a:srgbClr val="FF2600"/>
                </a:solidFill>
              </a:rPr>
              <a:t>反向解析</a:t>
            </a:r>
          </a:p>
        </p:txBody>
      </p:sp>
      <p:grpSp>
        <p:nvGrpSpPr>
          <p:cNvPr id="420" name="成组"/>
          <p:cNvGrpSpPr/>
          <p:nvPr/>
        </p:nvGrpSpPr>
        <p:grpSpPr>
          <a:xfrm>
            <a:off x="4258233" y="427272"/>
            <a:ext cx="4243165" cy="957524"/>
            <a:chOff x="0" y="-2511"/>
            <a:chExt cx="4243164" cy="957522"/>
          </a:xfrm>
        </p:grpSpPr>
        <p:sp>
          <p:nvSpPr>
            <p:cNvPr id="418" name="常规思路：地址匹配正则…"/>
            <p:cNvSpPr txBox="1"/>
            <p:nvPr/>
          </p:nvSpPr>
          <p:spPr>
            <a:xfrm>
              <a:off x="0" y="-2512"/>
              <a:ext cx="4243165" cy="9575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b="1" i="1" sz="1800"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FF2600"/>
                  </a:solidFill>
                </a:rPr>
                <a:t>常规思路</a:t>
              </a:r>
              <a:r>
                <a:t>：地址匹配正则</a:t>
              </a:r>
            </a:p>
            <a:p>
              <a:pPr defTabSz="457200">
                <a:lnSpc>
                  <a:spcPct val="100000"/>
                </a:lnSpc>
                <a:spcBef>
                  <a:spcPts val="0"/>
                </a:spcBef>
                <a:defRPr b="1" i="1" sz="1800"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defTabSz="457200">
                <a:lnSpc>
                  <a:spcPct val="100000"/>
                </a:lnSpc>
                <a:spcBef>
                  <a:spcPts val="0"/>
                </a:spcBef>
                <a:defRPr b="1" i="1" sz="1800">
                  <a:latin typeface="Menlo"/>
                  <a:ea typeface="Menlo"/>
                  <a:cs typeface="Menlo"/>
                  <a:sym typeface="Menlo"/>
                </a:defRPr>
              </a:pPr>
              <a:r>
                <a:rPr u="sng">
                  <a:hlinkClick r:id="" invalidUrl="" action="ppaction://hlinkshowjump?jump=nextslide" tgtFrame="" tooltip="" history="1" highlightClick="0" endSnd="0"/>
                </a:rPr>
                <a:t>http://127.0.0.1:8000/fan2/18/</a:t>
              </a:r>
            </a:p>
          </p:txBody>
        </p:sp>
        <p:sp>
          <p:nvSpPr>
            <p:cNvPr id="419" name="线条"/>
            <p:cNvSpPr/>
            <p:nvPr/>
          </p:nvSpPr>
          <p:spPr>
            <a:xfrm>
              <a:off x="76621" y="500711"/>
              <a:ext cx="2585432" cy="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sz="2400"/>
              </a:pPr>
            </a:p>
          </p:txBody>
        </p:sp>
      </p:grpSp>
      <p:grpSp>
        <p:nvGrpSpPr>
          <p:cNvPr id="423" name="成组"/>
          <p:cNvGrpSpPr/>
          <p:nvPr/>
        </p:nvGrpSpPr>
        <p:grpSpPr>
          <a:xfrm>
            <a:off x="4461885" y="4133850"/>
            <a:ext cx="4518423" cy="952500"/>
            <a:chOff x="0" y="0"/>
            <a:chExt cx="4518421" cy="952500"/>
          </a:xfrm>
        </p:grpSpPr>
        <p:sp>
          <p:nvSpPr>
            <p:cNvPr id="421" name="反向解析：根据正则动态生成地址…"/>
            <p:cNvSpPr txBox="1"/>
            <p:nvPr/>
          </p:nvSpPr>
          <p:spPr>
            <a:xfrm>
              <a:off x="0" y="0"/>
              <a:ext cx="4518422" cy="952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b="1" i="1" sz="1800">
                  <a:latin typeface="Menlo"/>
                  <a:ea typeface="Menlo"/>
                  <a:cs typeface="Menlo"/>
                  <a:sym typeface="Menlo"/>
                </a:defRPr>
              </a:pPr>
              <a:r>
                <a:rPr>
                  <a:solidFill>
                    <a:srgbClr val="FF2600"/>
                  </a:solidFill>
                </a:rPr>
                <a:t>反向解析</a:t>
              </a:r>
              <a:r>
                <a:t>：根据正则动态生成地址</a:t>
              </a:r>
            </a:p>
            <a:p>
              <a:pPr defTabSz="457200">
                <a:lnSpc>
                  <a:spcPct val="100000"/>
                </a:lnSpc>
                <a:spcBef>
                  <a:spcPts val="0"/>
                </a:spcBef>
                <a:defRPr b="1" i="1" sz="1800">
                  <a:latin typeface="Menlo"/>
                  <a:ea typeface="Menlo"/>
                  <a:cs typeface="Menlo"/>
                  <a:sym typeface="Menlo"/>
                </a:defRPr>
              </a:pPr>
            </a:p>
            <a:p>
              <a:pPr defTabSz="457200">
                <a:lnSpc>
                  <a:spcPct val="100000"/>
                </a:lnSpc>
                <a:spcBef>
                  <a:spcPts val="0"/>
                </a:spcBef>
                <a:defRPr b="1" i="1" sz="1800">
                  <a:latin typeface="Menlo"/>
                  <a:ea typeface="Menlo"/>
                  <a:cs typeface="Menlo"/>
                  <a:sym typeface="Menlo"/>
                </a:defRPr>
              </a:pPr>
              <a:r>
                <a:t>http://127.0.0.1:8000/fan123/18/</a:t>
              </a:r>
            </a:p>
          </p:txBody>
        </p:sp>
        <p:sp>
          <p:nvSpPr>
            <p:cNvPr id="422" name="线条"/>
            <p:cNvSpPr/>
            <p:nvPr/>
          </p:nvSpPr>
          <p:spPr>
            <a:xfrm flipH="1" flipV="1">
              <a:off x="83447" y="476249"/>
              <a:ext cx="3510611" cy="2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sz="24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"/>
          <p:cNvSpPr/>
          <p:nvPr/>
        </p:nvSpPr>
        <p:spPr>
          <a:xfrm>
            <a:off x="736600" y="914400"/>
            <a:ext cx="2529285" cy="152742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35" name="线条"/>
          <p:cNvSpPr/>
          <p:nvPr/>
        </p:nvSpPr>
        <p:spPr>
          <a:xfrm>
            <a:off x="723900" y="1460500"/>
            <a:ext cx="2554685" cy="0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36" name="线条"/>
          <p:cNvSpPr/>
          <p:nvPr/>
        </p:nvSpPr>
        <p:spPr>
          <a:xfrm>
            <a:off x="723900" y="1945282"/>
            <a:ext cx="2554685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37" name="id"/>
          <p:cNvSpPr txBox="1"/>
          <p:nvPr/>
        </p:nvSpPr>
        <p:spPr>
          <a:xfrm>
            <a:off x="1263650" y="1009649"/>
            <a:ext cx="283566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138" name="name"/>
          <p:cNvSpPr txBox="1"/>
          <p:nvPr/>
        </p:nvSpPr>
        <p:spPr>
          <a:xfrm>
            <a:off x="2495550" y="1009649"/>
            <a:ext cx="62250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name</a:t>
            </a:r>
          </a:p>
        </p:txBody>
      </p:sp>
      <p:sp>
        <p:nvSpPr>
          <p:cNvPr id="139" name="矩形"/>
          <p:cNvSpPr/>
          <p:nvPr/>
        </p:nvSpPr>
        <p:spPr>
          <a:xfrm>
            <a:off x="4305300" y="1968500"/>
            <a:ext cx="3210769" cy="152742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40" name="线条"/>
          <p:cNvSpPr/>
          <p:nvPr/>
        </p:nvSpPr>
        <p:spPr>
          <a:xfrm>
            <a:off x="4292600" y="2514600"/>
            <a:ext cx="3236169" cy="0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41" name="线条"/>
          <p:cNvSpPr/>
          <p:nvPr/>
        </p:nvSpPr>
        <p:spPr>
          <a:xfrm>
            <a:off x="4292600" y="2999382"/>
            <a:ext cx="3236169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42" name="线条"/>
          <p:cNvSpPr/>
          <p:nvPr/>
        </p:nvSpPr>
        <p:spPr>
          <a:xfrm flipV="1">
            <a:off x="5247843" y="1981199"/>
            <a:ext cx="1" cy="1502025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43" name="id"/>
          <p:cNvSpPr txBox="1"/>
          <p:nvPr/>
        </p:nvSpPr>
        <p:spPr>
          <a:xfrm>
            <a:off x="4668481" y="2063749"/>
            <a:ext cx="28356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144" name="name"/>
          <p:cNvSpPr txBox="1"/>
          <p:nvPr/>
        </p:nvSpPr>
        <p:spPr>
          <a:xfrm>
            <a:off x="5543638" y="2063749"/>
            <a:ext cx="62250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name</a:t>
            </a:r>
          </a:p>
        </p:txBody>
      </p:sp>
      <p:sp>
        <p:nvSpPr>
          <p:cNvPr id="145" name="线条"/>
          <p:cNvSpPr/>
          <p:nvPr/>
        </p:nvSpPr>
        <p:spPr>
          <a:xfrm flipV="1">
            <a:off x="6382892" y="1981200"/>
            <a:ext cx="1" cy="1502024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46" name="parent_id"/>
          <p:cNvSpPr txBox="1"/>
          <p:nvPr/>
        </p:nvSpPr>
        <p:spPr>
          <a:xfrm>
            <a:off x="6408292" y="2063749"/>
            <a:ext cx="96875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parent_id</a:t>
            </a:r>
          </a:p>
        </p:txBody>
      </p:sp>
      <p:sp>
        <p:nvSpPr>
          <p:cNvPr id="147" name="矩形"/>
          <p:cNvSpPr/>
          <p:nvPr/>
        </p:nvSpPr>
        <p:spPr>
          <a:xfrm>
            <a:off x="7785100" y="4294981"/>
            <a:ext cx="3210769" cy="152742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48" name="线条"/>
          <p:cNvSpPr/>
          <p:nvPr/>
        </p:nvSpPr>
        <p:spPr>
          <a:xfrm>
            <a:off x="7772400" y="4841081"/>
            <a:ext cx="3236169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49" name="线条"/>
          <p:cNvSpPr/>
          <p:nvPr/>
        </p:nvSpPr>
        <p:spPr>
          <a:xfrm>
            <a:off x="7772400" y="5325864"/>
            <a:ext cx="3236169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50" name="线条"/>
          <p:cNvSpPr/>
          <p:nvPr/>
        </p:nvSpPr>
        <p:spPr>
          <a:xfrm flipV="1">
            <a:off x="8727643" y="4307681"/>
            <a:ext cx="1" cy="1502024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51" name="id"/>
          <p:cNvSpPr txBox="1"/>
          <p:nvPr/>
        </p:nvSpPr>
        <p:spPr>
          <a:xfrm>
            <a:off x="8148281" y="4390231"/>
            <a:ext cx="28356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152" name="name"/>
          <p:cNvSpPr txBox="1"/>
          <p:nvPr/>
        </p:nvSpPr>
        <p:spPr>
          <a:xfrm>
            <a:off x="9023438" y="4390231"/>
            <a:ext cx="62250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name</a:t>
            </a:r>
          </a:p>
        </p:txBody>
      </p:sp>
      <p:sp>
        <p:nvSpPr>
          <p:cNvPr id="153" name="线条"/>
          <p:cNvSpPr/>
          <p:nvPr/>
        </p:nvSpPr>
        <p:spPr>
          <a:xfrm flipV="1">
            <a:off x="9862692" y="4307681"/>
            <a:ext cx="1" cy="1502024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54" name="parent_id"/>
          <p:cNvSpPr txBox="1"/>
          <p:nvPr/>
        </p:nvSpPr>
        <p:spPr>
          <a:xfrm>
            <a:off x="9888093" y="4390231"/>
            <a:ext cx="96875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parent_id</a:t>
            </a:r>
          </a:p>
        </p:txBody>
      </p:sp>
      <p:sp>
        <p:nvSpPr>
          <p:cNvPr id="155" name="线条"/>
          <p:cNvSpPr/>
          <p:nvPr/>
        </p:nvSpPr>
        <p:spPr>
          <a:xfrm flipV="1">
            <a:off x="2095499" y="927099"/>
            <a:ext cx="1" cy="1502025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56" name="线条"/>
          <p:cNvSpPr/>
          <p:nvPr/>
        </p:nvSpPr>
        <p:spPr>
          <a:xfrm>
            <a:off x="3276659" y="1345036"/>
            <a:ext cx="1028182" cy="120790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57" name="一对多"/>
          <p:cNvSpPr txBox="1"/>
          <p:nvPr/>
        </p:nvSpPr>
        <p:spPr>
          <a:xfrm>
            <a:off x="3549650" y="1269999"/>
            <a:ext cx="7239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一对多</a:t>
            </a:r>
          </a:p>
        </p:txBody>
      </p:sp>
      <p:sp>
        <p:nvSpPr>
          <p:cNvPr id="158" name="线条"/>
          <p:cNvSpPr/>
          <p:nvPr/>
        </p:nvSpPr>
        <p:spPr>
          <a:xfrm>
            <a:off x="6743759" y="3479697"/>
            <a:ext cx="1028182" cy="1207902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59" name="一对多"/>
          <p:cNvSpPr txBox="1"/>
          <p:nvPr/>
        </p:nvSpPr>
        <p:spPr>
          <a:xfrm>
            <a:off x="6496050" y="4076699"/>
            <a:ext cx="7239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一对多</a:t>
            </a:r>
          </a:p>
        </p:txBody>
      </p:sp>
      <p:sp>
        <p:nvSpPr>
          <p:cNvPr id="160" name="省表"/>
          <p:cNvSpPr txBox="1"/>
          <p:nvPr/>
        </p:nvSpPr>
        <p:spPr>
          <a:xfrm>
            <a:off x="1835150" y="501649"/>
            <a:ext cx="5207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省表</a:t>
            </a:r>
          </a:p>
        </p:txBody>
      </p:sp>
      <p:sp>
        <p:nvSpPr>
          <p:cNvPr id="161" name="市表"/>
          <p:cNvSpPr txBox="1"/>
          <p:nvPr/>
        </p:nvSpPr>
        <p:spPr>
          <a:xfrm>
            <a:off x="5594540" y="1541065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市表</a:t>
            </a:r>
          </a:p>
        </p:txBody>
      </p:sp>
      <p:sp>
        <p:nvSpPr>
          <p:cNvPr id="162" name="区表"/>
          <p:cNvSpPr txBox="1"/>
          <p:nvPr/>
        </p:nvSpPr>
        <p:spPr>
          <a:xfrm>
            <a:off x="9130134" y="3889031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区表</a:t>
            </a:r>
          </a:p>
        </p:txBody>
      </p:sp>
      <p:sp>
        <p:nvSpPr>
          <p:cNvPr id="163" name="矩形"/>
          <p:cNvSpPr/>
          <p:nvPr/>
        </p:nvSpPr>
        <p:spPr>
          <a:xfrm>
            <a:off x="2180530" y="5971381"/>
            <a:ext cx="3210770" cy="152742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64" name="线条"/>
          <p:cNvSpPr/>
          <p:nvPr/>
        </p:nvSpPr>
        <p:spPr>
          <a:xfrm>
            <a:off x="2167830" y="6517481"/>
            <a:ext cx="3236170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65" name="线条"/>
          <p:cNvSpPr/>
          <p:nvPr/>
        </p:nvSpPr>
        <p:spPr>
          <a:xfrm>
            <a:off x="2167830" y="7002264"/>
            <a:ext cx="3236170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66" name="线条"/>
          <p:cNvSpPr/>
          <p:nvPr/>
        </p:nvSpPr>
        <p:spPr>
          <a:xfrm flipV="1">
            <a:off x="3123073" y="5984081"/>
            <a:ext cx="1" cy="1502024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67" name="id"/>
          <p:cNvSpPr txBox="1"/>
          <p:nvPr/>
        </p:nvSpPr>
        <p:spPr>
          <a:xfrm>
            <a:off x="2543712" y="6066631"/>
            <a:ext cx="283566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168" name="name"/>
          <p:cNvSpPr txBox="1"/>
          <p:nvPr/>
        </p:nvSpPr>
        <p:spPr>
          <a:xfrm>
            <a:off x="3418869" y="6066631"/>
            <a:ext cx="62250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name</a:t>
            </a:r>
          </a:p>
        </p:txBody>
      </p:sp>
      <p:sp>
        <p:nvSpPr>
          <p:cNvPr id="169" name="线条"/>
          <p:cNvSpPr/>
          <p:nvPr/>
        </p:nvSpPr>
        <p:spPr>
          <a:xfrm flipV="1">
            <a:off x="4258123" y="5984081"/>
            <a:ext cx="1" cy="1502024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70" name="parent_id"/>
          <p:cNvSpPr txBox="1"/>
          <p:nvPr/>
        </p:nvSpPr>
        <p:spPr>
          <a:xfrm>
            <a:off x="4283524" y="6066631"/>
            <a:ext cx="96875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parent_id</a:t>
            </a:r>
          </a:p>
        </p:txBody>
      </p:sp>
      <p:sp>
        <p:nvSpPr>
          <p:cNvPr id="171" name="地区表"/>
          <p:cNvSpPr txBox="1"/>
          <p:nvPr/>
        </p:nvSpPr>
        <p:spPr>
          <a:xfrm>
            <a:off x="3525565" y="5565431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地区表</a:t>
            </a:r>
          </a:p>
        </p:txBody>
      </p:sp>
      <p:sp>
        <p:nvSpPr>
          <p:cNvPr id="172" name="省"/>
          <p:cNvSpPr txBox="1"/>
          <p:nvPr/>
        </p:nvSpPr>
        <p:spPr>
          <a:xfrm>
            <a:off x="2323545" y="6625431"/>
            <a:ext cx="317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省</a:t>
            </a:r>
          </a:p>
        </p:txBody>
      </p:sp>
      <p:sp>
        <p:nvSpPr>
          <p:cNvPr id="173" name="null"/>
          <p:cNvSpPr txBox="1"/>
          <p:nvPr/>
        </p:nvSpPr>
        <p:spPr>
          <a:xfrm>
            <a:off x="4651514" y="6588422"/>
            <a:ext cx="43048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null</a:t>
            </a:r>
          </a:p>
        </p:txBody>
      </p:sp>
      <p:sp>
        <p:nvSpPr>
          <p:cNvPr id="174" name="市"/>
          <p:cNvSpPr txBox="1"/>
          <p:nvPr/>
        </p:nvSpPr>
        <p:spPr>
          <a:xfrm>
            <a:off x="2323545" y="7073205"/>
            <a:ext cx="317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市</a:t>
            </a:r>
          </a:p>
        </p:txBody>
      </p:sp>
      <p:sp>
        <p:nvSpPr>
          <p:cNvPr id="175" name="省id"/>
          <p:cNvSpPr txBox="1"/>
          <p:nvPr/>
        </p:nvSpPr>
        <p:spPr>
          <a:xfrm>
            <a:off x="4595024" y="7069480"/>
            <a:ext cx="48676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省id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"/>
          <p:cNvSpPr/>
          <p:nvPr/>
        </p:nvSpPr>
        <p:spPr>
          <a:xfrm>
            <a:off x="907948" y="1181100"/>
            <a:ext cx="3703733" cy="46228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78" name="矩形"/>
          <p:cNvSpPr/>
          <p:nvPr/>
        </p:nvSpPr>
        <p:spPr>
          <a:xfrm>
            <a:off x="7867352" y="1181100"/>
            <a:ext cx="3654426" cy="46228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79" name="浏览器"/>
          <p:cNvSpPr txBox="1"/>
          <p:nvPr/>
        </p:nvSpPr>
        <p:spPr>
          <a:xfrm>
            <a:off x="2397864" y="7619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</a:t>
            </a:r>
          </a:p>
        </p:txBody>
      </p:sp>
      <p:sp>
        <p:nvSpPr>
          <p:cNvPr id="180" name="Django网站"/>
          <p:cNvSpPr txBox="1"/>
          <p:nvPr/>
        </p:nvSpPr>
        <p:spPr>
          <a:xfrm>
            <a:off x="9106758" y="761999"/>
            <a:ext cx="117561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Django网站</a:t>
            </a:r>
          </a:p>
        </p:txBody>
      </p:sp>
      <p:sp>
        <p:nvSpPr>
          <p:cNvPr id="181" name="$.get(‘请求地址', function (JSON数据) {…"/>
          <p:cNvSpPr txBox="1"/>
          <p:nvPr/>
        </p:nvSpPr>
        <p:spPr>
          <a:xfrm>
            <a:off x="1064736" y="1419820"/>
            <a:ext cx="330748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sz="11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6187A"/>
                </a:solidFill>
              </a:rPr>
              <a:t>$</a:t>
            </a:r>
            <a:r>
              <a:t>.</a:t>
            </a:r>
            <a:r>
              <a:rPr>
                <a:solidFill>
                  <a:srgbClr val="7A7A43"/>
                </a:solidFill>
              </a:rPr>
              <a:t>get</a:t>
            </a:r>
            <a:r>
              <a:t>(</a:t>
            </a:r>
            <a:r>
              <a:rPr>
                <a:solidFill>
                  <a:srgbClr val="018001"/>
                </a:solidFill>
              </a:rPr>
              <a:t>‘请求地址'</a:t>
            </a:r>
            <a:r>
              <a:t>, </a:t>
            </a:r>
            <a:r>
              <a:rPr>
                <a:solidFill>
                  <a:srgbClr val="011480"/>
                </a:solidFill>
              </a:rPr>
              <a:t>function </a:t>
            </a:r>
            <a:r>
              <a:t>(JSON数据) {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11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1100"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1100">
                <a:latin typeface="Menlo"/>
                <a:ea typeface="Menlo"/>
                <a:cs typeface="Menlo"/>
                <a:sym typeface="Menlo"/>
              </a:defRPr>
            </a:pPr>
            <a:r>
              <a:t>});</a:t>
            </a:r>
          </a:p>
        </p:txBody>
      </p:sp>
      <p:sp>
        <p:nvSpPr>
          <p:cNvPr id="182" name="线条"/>
          <p:cNvSpPr/>
          <p:nvPr/>
        </p:nvSpPr>
        <p:spPr>
          <a:xfrm>
            <a:off x="4373400" y="1849531"/>
            <a:ext cx="3729133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83" name="1.发起ajax的get请求"/>
          <p:cNvSpPr txBox="1"/>
          <p:nvPr/>
        </p:nvSpPr>
        <p:spPr>
          <a:xfrm>
            <a:off x="5348217" y="1405884"/>
            <a:ext cx="196606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1.发起ajax的get请求</a:t>
            </a:r>
          </a:p>
        </p:txBody>
      </p:sp>
      <p:sp>
        <p:nvSpPr>
          <p:cNvPr id="184" name="def json_data(request):…"/>
          <p:cNvSpPr txBox="1"/>
          <p:nvPr/>
        </p:nvSpPr>
        <p:spPr>
          <a:xfrm>
            <a:off x="8207604" y="1627868"/>
            <a:ext cx="297392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C447A1"/>
                </a:solidFill>
              </a:rPr>
              <a:t>def </a:t>
            </a:r>
            <a:r>
              <a:t>json_data(request):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i="1" sz="11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"""响应JSON数据给ajax"""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100"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C447A1"/>
                </a:solidFill>
              </a:rPr>
              <a:t>return </a:t>
            </a:r>
            <a:r>
              <a:t>JsonResponse(json_dict)</a:t>
            </a:r>
          </a:p>
        </p:txBody>
      </p:sp>
      <p:sp>
        <p:nvSpPr>
          <p:cNvPr id="185" name="线条"/>
          <p:cNvSpPr/>
          <p:nvPr/>
        </p:nvSpPr>
        <p:spPr>
          <a:xfrm flipH="1">
            <a:off x="4451163" y="2418090"/>
            <a:ext cx="3759387" cy="314994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86" name="2.返回json数据"/>
          <p:cNvSpPr txBox="1"/>
          <p:nvPr/>
        </p:nvSpPr>
        <p:spPr>
          <a:xfrm>
            <a:off x="5596629" y="2743199"/>
            <a:ext cx="146923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2.返回json数据</a:t>
            </a:r>
          </a:p>
        </p:txBody>
      </p:sp>
      <p:sp>
        <p:nvSpPr>
          <p:cNvPr id="187" name="ajax请求"/>
          <p:cNvSpPr txBox="1"/>
          <p:nvPr/>
        </p:nvSpPr>
        <p:spPr>
          <a:xfrm>
            <a:off x="5793717" y="215833"/>
            <a:ext cx="1417366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ajax请求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矩形"/>
          <p:cNvSpPr/>
          <p:nvPr/>
        </p:nvSpPr>
        <p:spPr>
          <a:xfrm>
            <a:off x="2298731" y="2616200"/>
            <a:ext cx="1499891" cy="506189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90" name="矩形"/>
          <p:cNvSpPr/>
          <p:nvPr/>
        </p:nvSpPr>
        <p:spPr>
          <a:xfrm>
            <a:off x="7175500" y="2476500"/>
            <a:ext cx="3846780" cy="506189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91" name="浏览器"/>
          <p:cNvSpPr txBox="1"/>
          <p:nvPr/>
        </p:nvSpPr>
        <p:spPr>
          <a:xfrm>
            <a:off x="2686726" y="21589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</a:t>
            </a:r>
          </a:p>
        </p:txBody>
      </p:sp>
      <p:sp>
        <p:nvSpPr>
          <p:cNvPr id="192" name="Django网站服务器"/>
          <p:cNvSpPr txBox="1"/>
          <p:nvPr/>
        </p:nvSpPr>
        <p:spPr>
          <a:xfrm>
            <a:off x="8206282" y="2006599"/>
            <a:ext cx="178521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Django网站服务器</a:t>
            </a:r>
          </a:p>
        </p:txBody>
      </p:sp>
      <p:sp>
        <p:nvSpPr>
          <p:cNvPr id="193" name="线条"/>
          <p:cNvSpPr/>
          <p:nvPr/>
        </p:nvSpPr>
        <p:spPr>
          <a:xfrm>
            <a:off x="3818128" y="2955131"/>
            <a:ext cx="3340605" cy="73779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94" name="请求…"/>
          <p:cNvSpPr txBox="1"/>
          <p:nvPr/>
        </p:nvSpPr>
        <p:spPr>
          <a:xfrm>
            <a:off x="5239410" y="2488564"/>
            <a:ext cx="766383" cy="763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/>
            </a:pPr>
            <a:r>
              <a:t>请求</a:t>
            </a:r>
          </a:p>
          <a:p>
            <a:pPr>
              <a:defRPr sz="2100"/>
            </a:pPr>
            <a:r>
              <a:t>login/</a:t>
            </a:r>
          </a:p>
        </p:txBody>
      </p:sp>
      <p:sp>
        <p:nvSpPr>
          <p:cNvPr id="195" name="def login(request):…"/>
          <p:cNvSpPr txBox="1"/>
          <p:nvPr/>
        </p:nvSpPr>
        <p:spPr>
          <a:xfrm>
            <a:off x="7233449" y="3321050"/>
            <a:ext cx="373088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C447A1"/>
                </a:solidFill>
              </a:rPr>
              <a:t>def </a:t>
            </a:r>
            <a:r>
              <a:t>login(request):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i="1" sz="11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# 假如登陆成功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i="1" sz="11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11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 i="1">
                <a:solidFill>
                  <a:srgbClr val="808080"/>
                </a:solidFill>
              </a:rPr>
              <a:t>    </a:t>
            </a:r>
            <a:r>
              <a:rPr>
                <a:solidFill>
                  <a:srgbClr val="C447A1"/>
                </a:solidFill>
              </a:rPr>
              <a:t>return </a:t>
            </a:r>
            <a:r>
              <a:rPr b="0">
                <a:solidFill>
                  <a:srgbClr val="000000"/>
                </a:solidFill>
              </a:rPr>
              <a:t>redirect(</a:t>
            </a:r>
            <a:r>
              <a:t>'http://www.itcast.cn'</a:t>
            </a:r>
            <a:r>
              <a:rPr b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96" name="线条"/>
          <p:cNvSpPr/>
          <p:nvPr/>
        </p:nvSpPr>
        <p:spPr>
          <a:xfrm flipH="1">
            <a:off x="3819902" y="3768923"/>
            <a:ext cx="3330285" cy="112026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97" name="让浏览器访问…"/>
          <p:cNvSpPr txBox="1"/>
          <p:nvPr/>
        </p:nvSpPr>
        <p:spPr>
          <a:xfrm>
            <a:off x="4265623" y="4135812"/>
            <a:ext cx="2713957" cy="607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让浏览器访问</a:t>
            </a:r>
            <a:endParaRPr sz="1700"/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17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u="sng">
                <a:hlinkClick r:id="rId2" invalidUrl="" action="" tgtFrame="" tooltip="" history="1" highlightClick="0" endSnd="0"/>
              </a:rPr>
              <a:t>http://www.itcast.cn</a:t>
            </a:r>
          </a:p>
        </p:txBody>
      </p:sp>
      <p:sp>
        <p:nvSpPr>
          <p:cNvPr id="198" name="重定向"/>
          <p:cNvSpPr txBox="1"/>
          <p:nvPr/>
        </p:nvSpPr>
        <p:spPr>
          <a:xfrm>
            <a:off x="5089201" y="1104900"/>
            <a:ext cx="10668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5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重定向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矩形"/>
          <p:cNvSpPr/>
          <p:nvPr/>
        </p:nvSpPr>
        <p:spPr>
          <a:xfrm>
            <a:off x="2298731" y="2616200"/>
            <a:ext cx="1499891" cy="506189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01" name="矩形"/>
          <p:cNvSpPr/>
          <p:nvPr/>
        </p:nvSpPr>
        <p:spPr>
          <a:xfrm>
            <a:off x="7175500" y="2476500"/>
            <a:ext cx="3846780" cy="506189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02" name="浏览器"/>
          <p:cNvSpPr txBox="1"/>
          <p:nvPr/>
        </p:nvSpPr>
        <p:spPr>
          <a:xfrm>
            <a:off x="2686726" y="21589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</a:t>
            </a:r>
          </a:p>
        </p:txBody>
      </p:sp>
      <p:sp>
        <p:nvSpPr>
          <p:cNvPr id="203" name="Django网站服务器"/>
          <p:cNvSpPr txBox="1"/>
          <p:nvPr/>
        </p:nvSpPr>
        <p:spPr>
          <a:xfrm>
            <a:off x="8206282" y="2006599"/>
            <a:ext cx="178521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Django网站服务器</a:t>
            </a:r>
          </a:p>
        </p:txBody>
      </p:sp>
      <p:sp>
        <p:nvSpPr>
          <p:cNvPr id="204" name="线条"/>
          <p:cNvSpPr/>
          <p:nvPr/>
        </p:nvSpPr>
        <p:spPr>
          <a:xfrm>
            <a:off x="3818128" y="2955131"/>
            <a:ext cx="3340605" cy="73779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05" name="请求…"/>
          <p:cNvSpPr txBox="1"/>
          <p:nvPr/>
        </p:nvSpPr>
        <p:spPr>
          <a:xfrm>
            <a:off x="5239410" y="2488564"/>
            <a:ext cx="766383" cy="763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/>
            </a:pPr>
            <a:r>
              <a:t>请求</a:t>
            </a:r>
          </a:p>
          <a:p>
            <a:pPr>
              <a:defRPr sz="2100"/>
            </a:pPr>
            <a:r>
              <a:t>login/</a:t>
            </a:r>
          </a:p>
        </p:txBody>
      </p:sp>
      <p:sp>
        <p:nvSpPr>
          <p:cNvPr id="206" name="def login(request):…"/>
          <p:cNvSpPr txBox="1"/>
          <p:nvPr/>
        </p:nvSpPr>
        <p:spPr>
          <a:xfrm>
            <a:off x="7246149" y="3321050"/>
            <a:ext cx="2553390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C447A1"/>
                </a:solidFill>
              </a:rPr>
              <a:t>def </a:t>
            </a:r>
            <a:r>
              <a:t>login(request):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i="1" sz="11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# 假如登陆成功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i="1" sz="11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11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 i="1">
                <a:solidFill>
                  <a:srgbClr val="808080"/>
                </a:solidFill>
              </a:rPr>
              <a:t>    </a:t>
            </a:r>
            <a:r>
              <a:rPr>
                <a:solidFill>
                  <a:srgbClr val="C447A1"/>
                </a:solidFill>
              </a:rPr>
              <a:t>return </a:t>
            </a:r>
            <a:r>
              <a:rPr b="0">
                <a:solidFill>
                  <a:srgbClr val="000000"/>
                </a:solidFill>
              </a:rPr>
              <a:t>redirect(</a:t>
            </a:r>
            <a:r>
              <a:t>‘/ajax/‘</a:t>
            </a:r>
            <a:r>
              <a:rPr b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07" name="线条"/>
          <p:cNvSpPr/>
          <p:nvPr/>
        </p:nvSpPr>
        <p:spPr>
          <a:xfrm flipH="1">
            <a:off x="3819902" y="3768923"/>
            <a:ext cx="3330285" cy="112026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08" name="让浏览器访问…"/>
          <p:cNvSpPr txBox="1"/>
          <p:nvPr/>
        </p:nvSpPr>
        <p:spPr>
          <a:xfrm>
            <a:off x="5103823" y="4221175"/>
            <a:ext cx="1389991" cy="836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让浏览器访问</a:t>
            </a:r>
          </a:p>
          <a:p>
            <a:pPr/>
            <a:r>
              <a:t>302</a:t>
            </a:r>
            <a:endParaRPr sz="1700"/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17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/ajax/</a:t>
            </a:r>
          </a:p>
        </p:txBody>
      </p:sp>
      <p:sp>
        <p:nvSpPr>
          <p:cNvPr id="209" name="线条"/>
          <p:cNvSpPr/>
          <p:nvPr/>
        </p:nvSpPr>
        <p:spPr>
          <a:xfrm>
            <a:off x="3818128" y="5164931"/>
            <a:ext cx="3340605" cy="73779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10" name="浏览器访问…"/>
          <p:cNvSpPr txBox="1"/>
          <p:nvPr/>
        </p:nvSpPr>
        <p:spPr>
          <a:xfrm>
            <a:off x="4696054" y="5711215"/>
            <a:ext cx="1186790" cy="607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浏览器访问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17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/ajax/</a:t>
            </a:r>
          </a:p>
        </p:txBody>
      </p:sp>
      <p:sp>
        <p:nvSpPr>
          <p:cNvPr id="211" name="重定向"/>
          <p:cNvSpPr txBox="1"/>
          <p:nvPr/>
        </p:nvSpPr>
        <p:spPr>
          <a:xfrm>
            <a:off x="5089201" y="1104900"/>
            <a:ext cx="10668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5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重定向</a:t>
            </a:r>
          </a:p>
        </p:txBody>
      </p:sp>
      <p:sp>
        <p:nvSpPr>
          <p:cNvPr id="212" name="def ajax(request):…"/>
          <p:cNvSpPr txBox="1"/>
          <p:nvPr/>
        </p:nvSpPr>
        <p:spPr>
          <a:xfrm>
            <a:off x="7149343" y="5413144"/>
            <a:ext cx="3899093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C447A1"/>
                </a:solidFill>
              </a:rPr>
              <a:t>def </a:t>
            </a:r>
            <a:r>
              <a:t>ajax(request):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i="1" sz="11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"""ajax使用json和后端交互页面"""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i="1" sz="11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rPr b="1">
                <a:solidFill>
                  <a:srgbClr val="C447A1"/>
                </a:solidFill>
              </a:rPr>
              <a:t>return </a:t>
            </a:r>
            <a:r>
              <a:t>render(request, </a:t>
            </a:r>
            <a:r>
              <a:rPr b="1">
                <a:solidFill>
                  <a:srgbClr val="018001"/>
                </a:solidFill>
              </a:rPr>
              <a:t>'Book/ajax.html'</a:t>
            </a:r>
            <a:r>
              <a:t>)</a:t>
            </a:r>
          </a:p>
        </p:txBody>
      </p:sp>
      <p:sp>
        <p:nvSpPr>
          <p:cNvPr id="213" name="浏览器收到响应…"/>
          <p:cNvSpPr txBox="1"/>
          <p:nvPr/>
        </p:nvSpPr>
        <p:spPr>
          <a:xfrm>
            <a:off x="239347" y="4297679"/>
            <a:ext cx="3341143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浏览器收到响应</a:t>
            </a:r>
          </a:p>
          <a:p>
            <a:pPr/>
            <a:r>
              <a:t>判断状态码是否是302</a:t>
            </a:r>
          </a:p>
          <a:p>
            <a:pPr>
              <a:defRPr sz="1700"/>
            </a:pPr>
            <a:r>
              <a:t>如果是302就把响应中的地址打开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17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/ajax/</a:t>
            </a:r>
          </a:p>
        </p:txBody>
      </p:sp>
      <p:sp>
        <p:nvSpPr>
          <p:cNvPr id="214" name="$.get(‘url’, function(){…"/>
          <p:cNvSpPr txBox="1"/>
          <p:nvPr/>
        </p:nvSpPr>
        <p:spPr>
          <a:xfrm>
            <a:off x="112347" y="538480"/>
            <a:ext cx="2056487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$.get(‘url’, function(){</a:t>
            </a:r>
          </a:p>
          <a:p>
            <a:pPr/>
          </a:p>
          <a:p>
            <a:pPr/>
            <a:r>
              <a:t>})</a:t>
            </a:r>
          </a:p>
        </p:txBody>
      </p:sp>
      <p:sp>
        <p:nvSpPr>
          <p:cNvPr id="215" name="{…"/>
          <p:cNvSpPr txBox="1"/>
          <p:nvPr/>
        </p:nvSpPr>
        <p:spPr>
          <a:xfrm>
            <a:off x="2926707" y="538480"/>
            <a:ext cx="1404621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{</a:t>
            </a:r>
          </a:p>
          <a:p>
            <a:pPr lvl="1"/>
            <a:r>
              <a:t>Code:8001</a:t>
            </a:r>
          </a:p>
          <a:p>
            <a:pP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ookie"/>
          <p:cNvSpPr txBox="1"/>
          <p:nvPr/>
        </p:nvSpPr>
        <p:spPr>
          <a:xfrm>
            <a:off x="4807629" y="590550"/>
            <a:ext cx="121518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Cookie</a:t>
            </a:r>
          </a:p>
        </p:txBody>
      </p:sp>
      <p:sp>
        <p:nvSpPr>
          <p:cNvPr id="218" name="你  — 浏览器…"/>
          <p:cNvSpPr txBox="1"/>
          <p:nvPr/>
        </p:nvSpPr>
        <p:spPr>
          <a:xfrm>
            <a:off x="109748" y="36312"/>
            <a:ext cx="3004618" cy="1897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你  — 浏览器</a:t>
            </a:r>
          </a:p>
          <a:p>
            <a:pPr/>
            <a:r>
              <a:t>老板 — 服务器</a:t>
            </a:r>
          </a:p>
          <a:p>
            <a:pPr/>
          </a:p>
          <a:p>
            <a:pPr/>
            <a:r>
              <a:t>你-&gt;老板 买豆浆</a:t>
            </a:r>
          </a:p>
          <a:p>
            <a:pPr/>
          </a:p>
          <a:p>
            <a:pPr/>
            <a:r>
              <a:t>老板给你一个单子 设置cookie</a:t>
            </a:r>
          </a:p>
          <a:p>
            <a:pPr/>
            <a:r>
              <a:t>拿单子找老板要豆浆 读取cookie</a:t>
            </a:r>
          </a:p>
        </p:txBody>
      </p:sp>
      <p:sp>
        <p:nvSpPr>
          <p:cNvPr id="219" name="矩形"/>
          <p:cNvSpPr/>
          <p:nvPr/>
        </p:nvSpPr>
        <p:spPr>
          <a:xfrm>
            <a:off x="1327150" y="2413000"/>
            <a:ext cx="1966814" cy="485021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20" name="矩形"/>
          <p:cNvSpPr/>
          <p:nvPr/>
        </p:nvSpPr>
        <p:spPr>
          <a:xfrm>
            <a:off x="6432550" y="2501900"/>
            <a:ext cx="3590341" cy="485021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21" name="浏览器"/>
          <p:cNvSpPr txBox="1"/>
          <p:nvPr/>
        </p:nvSpPr>
        <p:spPr>
          <a:xfrm>
            <a:off x="1948606" y="1991995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浏览器</a:t>
            </a:r>
          </a:p>
        </p:txBody>
      </p:sp>
      <p:sp>
        <p:nvSpPr>
          <p:cNvPr id="222" name="服务器"/>
          <p:cNvSpPr txBox="1"/>
          <p:nvPr/>
        </p:nvSpPr>
        <p:spPr>
          <a:xfrm>
            <a:off x="7865770" y="2131695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服务器</a:t>
            </a:r>
          </a:p>
        </p:txBody>
      </p:sp>
      <p:sp>
        <p:nvSpPr>
          <p:cNvPr id="223" name="线条"/>
          <p:cNvSpPr/>
          <p:nvPr/>
        </p:nvSpPr>
        <p:spPr>
          <a:xfrm>
            <a:off x="3321050" y="2987385"/>
            <a:ext cx="3056671" cy="32092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24" name="进行处理"/>
          <p:cNvSpPr txBox="1"/>
          <p:nvPr/>
        </p:nvSpPr>
        <p:spPr>
          <a:xfrm>
            <a:off x="6959600" y="3098799"/>
            <a:ext cx="9271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进行处理</a:t>
            </a:r>
          </a:p>
        </p:txBody>
      </p:sp>
      <p:sp>
        <p:nvSpPr>
          <p:cNvPr id="225" name="线条"/>
          <p:cNvSpPr/>
          <p:nvPr/>
        </p:nvSpPr>
        <p:spPr>
          <a:xfrm flipH="1">
            <a:off x="3363782" y="4466961"/>
            <a:ext cx="2966824" cy="72432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26" name="把cookie交给浏览器保存"/>
          <p:cNvSpPr txBox="1"/>
          <p:nvPr/>
        </p:nvSpPr>
        <p:spPr>
          <a:xfrm>
            <a:off x="3679458" y="4454623"/>
            <a:ext cx="233852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把cookie交给浏览器保存</a:t>
            </a:r>
          </a:p>
        </p:txBody>
      </p:sp>
      <p:sp>
        <p:nvSpPr>
          <p:cNvPr id="227" name="线条"/>
          <p:cNvSpPr/>
          <p:nvPr/>
        </p:nvSpPr>
        <p:spPr>
          <a:xfrm>
            <a:off x="3380715" y="6332370"/>
            <a:ext cx="3058205" cy="718237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28" name="把cookie发送给相应网站的服务器"/>
          <p:cNvSpPr txBox="1"/>
          <p:nvPr/>
        </p:nvSpPr>
        <p:spPr>
          <a:xfrm>
            <a:off x="3287593" y="5786413"/>
            <a:ext cx="315132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把cookie发送给相应网站的服务器</a:t>
            </a:r>
          </a:p>
        </p:txBody>
      </p:sp>
      <p:sp>
        <p:nvSpPr>
          <p:cNvPr id="229" name="请求"/>
          <p:cNvSpPr txBox="1"/>
          <p:nvPr/>
        </p:nvSpPr>
        <p:spPr>
          <a:xfrm>
            <a:off x="4602906" y="2747986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请求</a:t>
            </a:r>
          </a:p>
        </p:txBody>
      </p:sp>
      <p:sp>
        <p:nvSpPr>
          <p:cNvPr id="230" name="设置cookie:…"/>
          <p:cNvSpPr txBox="1"/>
          <p:nvPr/>
        </p:nvSpPr>
        <p:spPr>
          <a:xfrm>
            <a:off x="6896100" y="3578803"/>
            <a:ext cx="3238297" cy="162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设置cookie:</a:t>
            </a:r>
          </a:p>
          <a:p>
            <a:pPr/>
            <a:r>
              <a:t>需要一个HttpResponse类的对象</a:t>
            </a:r>
          </a:p>
          <a:p>
            <a:pPr/>
            <a:r>
              <a:t>或者是它子类的对象</a:t>
            </a:r>
          </a:p>
          <a:p>
            <a:pPr/>
          </a:p>
          <a:p>
            <a:pPr/>
            <a:r>
              <a:t>set_cookie用于设置cookie</a:t>
            </a:r>
          </a:p>
          <a:p>
            <a:pPr/>
            <a:r>
              <a:t>response.set_cookie(‘mark’,’hello’)</a:t>
            </a:r>
          </a:p>
        </p:txBody>
      </p:sp>
      <p:sp>
        <p:nvSpPr>
          <p:cNvPr id="231" name="读取cookie:…"/>
          <p:cNvSpPr txBox="1"/>
          <p:nvPr/>
        </p:nvSpPr>
        <p:spPr>
          <a:xfrm>
            <a:off x="6563563" y="6414021"/>
            <a:ext cx="3328316" cy="909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读取cookie:</a:t>
            </a:r>
          </a:p>
          <a:p>
            <a:pPr/>
            <a:r>
              <a:t>浏览器发给服务器得cookie,</a:t>
            </a:r>
          </a:p>
          <a:p>
            <a:pPr/>
            <a:r>
              <a:t>保存在request对象的COOKIES属性</a:t>
            </a:r>
          </a:p>
        </p:txBody>
      </p:sp>
      <p:sp>
        <p:nvSpPr>
          <p:cNvPr id="232" name="保存cookie信息…"/>
          <p:cNvSpPr txBox="1"/>
          <p:nvPr/>
        </p:nvSpPr>
        <p:spPr>
          <a:xfrm>
            <a:off x="1413742" y="4988660"/>
            <a:ext cx="1863853" cy="645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保存cookie信息</a:t>
            </a:r>
          </a:p>
          <a:p>
            <a:pPr/>
            <a:r>
              <a:t>保存’{‘mark’:’hello’}’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什么是session？…"/>
          <p:cNvSpPr txBox="1"/>
          <p:nvPr/>
        </p:nvSpPr>
        <p:spPr>
          <a:xfrm>
            <a:off x="-31750" y="-102871"/>
            <a:ext cx="6007100" cy="1931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什么是session？</a:t>
            </a:r>
          </a:p>
          <a:p>
            <a:pPr/>
            <a:r>
              <a:t>你：浏览器</a:t>
            </a:r>
          </a:p>
          <a:p>
            <a:pPr/>
            <a:r>
              <a:t>俱乐部：服务器</a:t>
            </a:r>
          </a:p>
          <a:p>
            <a:pPr/>
            <a:r>
              <a:t>俱乐部的电脑是服务器,存储个人隐私信息 session</a:t>
            </a:r>
          </a:p>
          <a:p>
            <a:pPr/>
            <a:r>
              <a:t>卡在你手中：cookie</a:t>
            </a:r>
          </a:p>
          <a:p>
            <a:pPr/>
          </a:p>
          <a:p>
            <a:pPr/>
            <a:r>
              <a:t>你去办健身卡，你的隐私信息存在俱乐部的电脑中，给你一卡号。</a:t>
            </a:r>
          </a:p>
        </p:txBody>
      </p:sp>
      <p:sp>
        <p:nvSpPr>
          <p:cNvPr id="235" name="矩形"/>
          <p:cNvSpPr/>
          <p:nvPr/>
        </p:nvSpPr>
        <p:spPr>
          <a:xfrm>
            <a:off x="1790700" y="2374900"/>
            <a:ext cx="1961902" cy="487506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800"/>
            </a:pPr>
          </a:p>
        </p:txBody>
      </p:sp>
      <p:sp>
        <p:nvSpPr>
          <p:cNvPr id="236" name="矩形"/>
          <p:cNvSpPr/>
          <p:nvPr/>
        </p:nvSpPr>
        <p:spPr>
          <a:xfrm>
            <a:off x="5883820" y="2374900"/>
            <a:ext cx="5573863" cy="487506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800"/>
            </a:pPr>
          </a:p>
        </p:txBody>
      </p:sp>
      <p:sp>
        <p:nvSpPr>
          <p:cNvPr id="237" name="浏览器"/>
          <p:cNvSpPr txBox="1"/>
          <p:nvPr/>
        </p:nvSpPr>
        <p:spPr>
          <a:xfrm>
            <a:off x="2333500" y="1866899"/>
            <a:ext cx="876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浏览器</a:t>
            </a:r>
          </a:p>
        </p:txBody>
      </p:sp>
      <p:sp>
        <p:nvSpPr>
          <p:cNvPr id="238" name="服务器"/>
          <p:cNvSpPr txBox="1"/>
          <p:nvPr/>
        </p:nvSpPr>
        <p:spPr>
          <a:xfrm>
            <a:off x="8343900" y="1773275"/>
            <a:ext cx="8763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服务器</a:t>
            </a:r>
          </a:p>
        </p:txBody>
      </p:sp>
      <p:sp>
        <p:nvSpPr>
          <p:cNvPr id="239" name="线条"/>
          <p:cNvSpPr/>
          <p:nvPr/>
        </p:nvSpPr>
        <p:spPr>
          <a:xfrm>
            <a:off x="3788447" y="2718891"/>
            <a:ext cx="1985567" cy="265758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40" name="请求"/>
          <p:cNvSpPr txBox="1"/>
          <p:nvPr/>
        </p:nvSpPr>
        <p:spPr>
          <a:xfrm>
            <a:off x="4557861" y="2451099"/>
            <a:ext cx="622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请求</a:t>
            </a:r>
          </a:p>
        </p:txBody>
      </p:sp>
      <p:sp>
        <p:nvSpPr>
          <p:cNvPr id="241" name="设置session信息…"/>
          <p:cNvSpPr txBox="1"/>
          <p:nvPr/>
        </p:nvSpPr>
        <p:spPr>
          <a:xfrm>
            <a:off x="5890448" y="2398012"/>
            <a:ext cx="3640837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设置session信息</a:t>
            </a:r>
          </a:p>
          <a:p>
            <a:pPr>
              <a:defRPr sz="2000"/>
            </a:pPr>
            <a:r>
              <a:t>request.session[‘smart’] = ‘yes’</a:t>
            </a:r>
          </a:p>
        </p:txBody>
      </p:sp>
      <p:sp>
        <p:nvSpPr>
          <p:cNvPr id="242" name="{smart:yes}…"/>
          <p:cNvSpPr txBox="1"/>
          <p:nvPr/>
        </p:nvSpPr>
        <p:spPr>
          <a:xfrm>
            <a:off x="9942989" y="4106545"/>
            <a:ext cx="1181101" cy="562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>
                <a:solidFill>
                  <a:schemeClr val="accent5"/>
                </a:solidFill>
              </a:defRPr>
            </a:pPr>
            <a:r>
              <a:t>{smart:yes}</a:t>
            </a:r>
          </a:p>
          <a:p>
            <a:pPr>
              <a:defRPr sz="1400">
                <a:solidFill>
                  <a:schemeClr val="accent5"/>
                </a:solidFill>
              </a:defRPr>
            </a:pPr>
            <a:r>
              <a:t>个人隐私信息</a:t>
            </a:r>
          </a:p>
        </p:txBody>
      </p:sp>
      <p:sp>
        <p:nvSpPr>
          <p:cNvPr id="243" name="矩形"/>
          <p:cNvSpPr/>
          <p:nvPr/>
        </p:nvSpPr>
        <p:spPr>
          <a:xfrm>
            <a:off x="7950200" y="3840471"/>
            <a:ext cx="3359498" cy="75185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800"/>
            </a:pPr>
          </a:p>
        </p:txBody>
      </p:sp>
      <p:sp>
        <p:nvSpPr>
          <p:cNvPr id="244" name="django_session"/>
          <p:cNvSpPr txBox="1"/>
          <p:nvPr/>
        </p:nvSpPr>
        <p:spPr>
          <a:xfrm>
            <a:off x="8508525" y="3414713"/>
            <a:ext cx="189280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django_session</a:t>
            </a:r>
          </a:p>
        </p:txBody>
      </p:sp>
      <p:sp>
        <p:nvSpPr>
          <p:cNvPr id="245" name="线条"/>
          <p:cNvSpPr/>
          <p:nvPr/>
        </p:nvSpPr>
        <p:spPr>
          <a:xfrm>
            <a:off x="8010045" y="4216400"/>
            <a:ext cx="3239807" cy="0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46" name="session_key"/>
          <p:cNvSpPr txBox="1"/>
          <p:nvPr/>
        </p:nvSpPr>
        <p:spPr>
          <a:xfrm>
            <a:off x="8234021" y="3872706"/>
            <a:ext cx="94427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pPr/>
            <a:r>
              <a:t>session_key</a:t>
            </a:r>
          </a:p>
        </p:txBody>
      </p:sp>
      <p:sp>
        <p:nvSpPr>
          <p:cNvPr id="247" name="线条"/>
          <p:cNvSpPr/>
          <p:nvPr/>
        </p:nvSpPr>
        <p:spPr>
          <a:xfrm flipV="1">
            <a:off x="9454929" y="3817386"/>
            <a:ext cx="1" cy="78740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48" name="session_data"/>
          <p:cNvSpPr txBox="1"/>
          <p:nvPr/>
        </p:nvSpPr>
        <p:spPr>
          <a:xfrm>
            <a:off x="9821158" y="3852640"/>
            <a:ext cx="108690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chemeClr val="accent2"/>
                </a:solidFill>
              </a:defRPr>
            </a:lvl1pPr>
          </a:lstStyle>
          <a:p>
            <a:pPr/>
            <a:r>
              <a:t>session_data</a:t>
            </a:r>
          </a:p>
        </p:txBody>
      </p:sp>
      <p:sp>
        <p:nvSpPr>
          <p:cNvPr id="249" name="线条"/>
          <p:cNvSpPr/>
          <p:nvPr/>
        </p:nvSpPr>
        <p:spPr>
          <a:xfrm>
            <a:off x="7614361" y="3229187"/>
            <a:ext cx="515531" cy="51553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50" name="唯一标识码…"/>
          <p:cNvSpPr txBox="1"/>
          <p:nvPr/>
        </p:nvSpPr>
        <p:spPr>
          <a:xfrm>
            <a:off x="8211418" y="4125595"/>
            <a:ext cx="918668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>
                <a:solidFill>
                  <a:schemeClr val="accent5"/>
                </a:solidFill>
              </a:defRPr>
            </a:pPr>
            <a:r>
              <a:t>唯一标识码</a:t>
            </a:r>
          </a:p>
          <a:p>
            <a:pPr>
              <a:defRPr sz="1200">
                <a:solidFill>
                  <a:schemeClr val="accent5"/>
                </a:solidFill>
              </a:defRPr>
            </a:pPr>
            <a:r>
              <a:t>俱乐部卡号</a:t>
            </a:r>
          </a:p>
        </p:txBody>
      </p:sp>
      <p:sp>
        <p:nvSpPr>
          <p:cNvPr id="251" name="响应session_key…"/>
          <p:cNvSpPr txBox="1"/>
          <p:nvPr/>
        </p:nvSpPr>
        <p:spPr>
          <a:xfrm>
            <a:off x="5831024" y="4077335"/>
            <a:ext cx="1638301" cy="621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500"/>
            </a:pPr>
            <a:r>
              <a:t>响应session_key</a:t>
            </a:r>
          </a:p>
          <a:p>
            <a:pPr>
              <a:defRPr sz="1500"/>
            </a:pPr>
            <a:r>
              <a:t>并写入到浏览器中</a:t>
            </a:r>
          </a:p>
        </p:txBody>
      </p:sp>
      <p:sp>
        <p:nvSpPr>
          <p:cNvPr id="252" name="线条"/>
          <p:cNvSpPr/>
          <p:nvPr/>
        </p:nvSpPr>
        <p:spPr>
          <a:xfrm flipH="1" flipV="1">
            <a:off x="7505160" y="4098673"/>
            <a:ext cx="405112" cy="231483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53" name="线条"/>
          <p:cNvSpPr/>
          <p:nvPr/>
        </p:nvSpPr>
        <p:spPr>
          <a:xfrm flipH="1">
            <a:off x="3777974" y="4095145"/>
            <a:ext cx="2080475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54" name="cookie…"/>
          <p:cNvSpPr txBox="1"/>
          <p:nvPr/>
        </p:nvSpPr>
        <p:spPr>
          <a:xfrm>
            <a:off x="938199" y="3682999"/>
            <a:ext cx="2928589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000"/>
            </a:pPr>
            <a:r>
              <a:t>cookie</a:t>
            </a:r>
          </a:p>
          <a:p>
            <a:pPr>
              <a:defRPr sz="2000"/>
            </a:pPr>
            <a:r>
              <a:t>保存</a:t>
            </a:r>
          </a:p>
          <a:p>
            <a:pPr>
              <a:defRPr sz="2000"/>
            </a:pPr>
            <a:r>
              <a:t>sessionid：session_key</a:t>
            </a:r>
          </a:p>
          <a:p>
            <a:pPr>
              <a:defRPr sz="2000"/>
            </a:pPr>
            <a:r>
              <a:t>sessionid: 卡号</a:t>
            </a:r>
          </a:p>
        </p:txBody>
      </p:sp>
      <p:sp>
        <p:nvSpPr>
          <p:cNvPr id="255" name="线条"/>
          <p:cNvSpPr/>
          <p:nvPr/>
        </p:nvSpPr>
        <p:spPr>
          <a:xfrm>
            <a:off x="3765673" y="5188875"/>
            <a:ext cx="2156795" cy="1177728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56" name="再访问网站"/>
          <p:cNvSpPr txBox="1"/>
          <p:nvPr/>
        </p:nvSpPr>
        <p:spPr>
          <a:xfrm>
            <a:off x="4364821" y="5084884"/>
            <a:ext cx="1384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再访问网站</a:t>
            </a:r>
          </a:p>
        </p:txBody>
      </p:sp>
      <p:sp>
        <p:nvSpPr>
          <p:cNvPr id="257" name="获取sessionid cookie的值，…"/>
          <p:cNvSpPr txBox="1"/>
          <p:nvPr/>
        </p:nvSpPr>
        <p:spPr>
          <a:xfrm>
            <a:off x="5897071" y="5899150"/>
            <a:ext cx="5547361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获取sessionid cookie的值，</a:t>
            </a:r>
          </a:p>
          <a:p>
            <a:pPr>
              <a:defRPr sz="2000"/>
            </a:pPr>
            <a:r>
              <a:t>服务器根据</a:t>
            </a:r>
            <a:r>
              <a:rPr>
                <a:solidFill>
                  <a:schemeClr val="accent5"/>
                </a:solidFill>
              </a:rPr>
              <a:t>唯一的标识码</a:t>
            </a:r>
            <a:r>
              <a:t>去表中获取session数据</a:t>
            </a:r>
          </a:p>
        </p:txBody>
      </p:sp>
      <p:sp>
        <p:nvSpPr>
          <p:cNvPr id="258" name="设置session:…"/>
          <p:cNvSpPr txBox="1"/>
          <p:nvPr/>
        </p:nvSpPr>
        <p:spPr>
          <a:xfrm>
            <a:off x="3799840" y="7388225"/>
            <a:ext cx="3798825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设置session: </a:t>
            </a:r>
          </a:p>
          <a:p>
            <a:pPr lvl="1">
              <a:defRPr sz="2000"/>
            </a:pPr>
            <a:r>
              <a:t>request.session[‘smart’]=‘yes’</a:t>
            </a:r>
          </a:p>
          <a:p>
            <a:pPr>
              <a:defRPr sz="2000"/>
            </a:pPr>
            <a:r>
              <a:t>读取session: </a:t>
            </a:r>
          </a:p>
          <a:p>
            <a:pPr lvl="1">
              <a:defRPr sz="2000"/>
            </a:pPr>
            <a:r>
              <a:t>yes = request.session[‘smart’]</a:t>
            </a:r>
          </a:p>
        </p:txBody>
      </p:sp>
      <p:sp>
        <p:nvSpPr>
          <p:cNvPr id="259" name="Session…"/>
          <p:cNvSpPr txBox="1"/>
          <p:nvPr/>
        </p:nvSpPr>
        <p:spPr>
          <a:xfrm>
            <a:off x="6131593" y="24606"/>
            <a:ext cx="3472087" cy="1305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6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Session</a:t>
            </a:r>
          </a:p>
          <a:p>
            <a:pPr>
              <a:defRPr b="1" sz="26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26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Session依赖于Cookie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矩形"/>
          <p:cNvSpPr/>
          <p:nvPr/>
        </p:nvSpPr>
        <p:spPr>
          <a:xfrm>
            <a:off x="1504949" y="2146300"/>
            <a:ext cx="2093914" cy="367094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62" name="矩形"/>
          <p:cNvSpPr/>
          <p:nvPr/>
        </p:nvSpPr>
        <p:spPr>
          <a:xfrm>
            <a:off x="9429750" y="2146300"/>
            <a:ext cx="2093913" cy="367094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63" name="黑客"/>
          <p:cNvSpPr txBox="1"/>
          <p:nvPr/>
        </p:nvSpPr>
        <p:spPr>
          <a:xfrm>
            <a:off x="2291556" y="1752600"/>
            <a:ext cx="520701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黑客</a:t>
            </a:r>
          </a:p>
        </p:txBody>
      </p:sp>
      <p:sp>
        <p:nvSpPr>
          <p:cNvPr id="264" name="服务器"/>
          <p:cNvSpPr txBox="1"/>
          <p:nvPr/>
        </p:nvSpPr>
        <p:spPr>
          <a:xfrm>
            <a:off x="10216356" y="1752600"/>
            <a:ext cx="723901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服务器</a:t>
            </a:r>
          </a:p>
        </p:txBody>
      </p:sp>
      <p:sp>
        <p:nvSpPr>
          <p:cNvPr id="265" name="正常用户浏览器"/>
          <p:cNvSpPr txBox="1"/>
          <p:nvPr/>
        </p:nvSpPr>
        <p:spPr>
          <a:xfrm>
            <a:off x="3307556" y="232046"/>
            <a:ext cx="1536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正常用户浏览器</a:t>
            </a:r>
          </a:p>
        </p:txBody>
      </p:sp>
      <p:sp>
        <p:nvSpPr>
          <p:cNvPr id="266" name="线条"/>
          <p:cNvSpPr/>
          <p:nvPr/>
        </p:nvSpPr>
        <p:spPr>
          <a:xfrm>
            <a:off x="3650009" y="2497030"/>
            <a:ext cx="572859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67" name="请求"/>
          <p:cNvSpPr txBox="1"/>
          <p:nvPr/>
        </p:nvSpPr>
        <p:spPr>
          <a:xfrm>
            <a:off x="5911056" y="2082799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请求</a:t>
            </a:r>
          </a:p>
        </p:txBody>
      </p:sp>
      <p:sp>
        <p:nvSpPr>
          <p:cNvPr id="268" name="接受请求…"/>
          <p:cNvSpPr txBox="1"/>
          <p:nvPr/>
        </p:nvSpPr>
        <p:spPr>
          <a:xfrm>
            <a:off x="9429750" y="2246840"/>
            <a:ext cx="2983806" cy="162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接受请求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处理逻辑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渲染页面</a:t>
            </a:r>
          </a:p>
          <a:p>
            <a:pPr lvl="1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编写html模板</a:t>
            </a:r>
          </a:p>
          <a:p>
            <a:pPr lvl="1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test.html</a:t>
            </a:r>
          </a:p>
          <a:p>
            <a:pPr lvl="1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test_new.html+html+css+js</a:t>
            </a:r>
          </a:p>
        </p:txBody>
      </p:sp>
      <p:sp>
        <p:nvSpPr>
          <p:cNvPr id="269" name="test_new.html+html+css+js"/>
          <p:cNvSpPr txBox="1"/>
          <p:nvPr/>
        </p:nvSpPr>
        <p:spPr>
          <a:xfrm>
            <a:off x="9425030" y="4381822"/>
            <a:ext cx="2983806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test_new.html+html+css+js</a:t>
            </a:r>
          </a:p>
        </p:txBody>
      </p:sp>
      <p:sp>
        <p:nvSpPr>
          <p:cNvPr id="270" name="线条"/>
          <p:cNvSpPr/>
          <p:nvPr/>
        </p:nvSpPr>
        <p:spPr>
          <a:xfrm flipH="1" flipV="1">
            <a:off x="3941769" y="4441973"/>
            <a:ext cx="543211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71" name="响应"/>
          <p:cNvSpPr txBox="1"/>
          <p:nvPr/>
        </p:nvSpPr>
        <p:spPr>
          <a:xfrm>
            <a:off x="6242050" y="4000499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响应</a:t>
            </a:r>
          </a:p>
        </p:txBody>
      </p:sp>
      <p:sp>
        <p:nvSpPr>
          <p:cNvPr id="272" name="test_new.html+html+css+js"/>
          <p:cNvSpPr txBox="1"/>
          <p:nvPr/>
        </p:nvSpPr>
        <p:spPr>
          <a:xfrm>
            <a:off x="902096" y="4270523"/>
            <a:ext cx="298380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test_new.html+html+css+js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矩形"/>
          <p:cNvSpPr/>
          <p:nvPr/>
        </p:nvSpPr>
        <p:spPr>
          <a:xfrm>
            <a:off x="224482" y="1214536"/>
            <a:ext cx="3772149" cy="666333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5" name="矩形"/>
          <p:cNvSpPr/>
          <p:nvPr/>
        </p:nvSpPr>
        <p:spPr>
          <a:xfrm>
            <a:off x="8763000" y="1214536"/>
            <a:ext cx="4225826" cy="666333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6" name="浏览器"/>
          <p:cNvSpPr txBox="1"/>
          <p:nvPr/>
        </p:nvSpPr>
        <p:spPr>
          <a:xfrm>
            <a:off x="1748606" y="7873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</a:t>
            </a:r>
          </a:p>
        </p:txBody>
      </p:sp>
      <p:sp>
        <p:nvSpPr>
          <p:cNvPr id="277" name="服务器"/>
          <p:cNvSpPr txBox="1"/>
          <p:nvPr/>
        </p:nvSpPr>
        <p:spPr>
          <a:xfrm>
            <a:off x="10513962" y="7873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服务器</a:t>
            </a:r>
          </a:p>
        </p:txBody>
      </p:sp>
      <p:sp>
        <p:nvSpPr>
          <p:cNvPr id="278" name="线条"/>
          <p:cNvSpPr/>
          <p:nvPr/>
        </p:nvSpPr>
        <p:spPr>
          <a:xfrm>
            <a:off x="4076203" y="1840061"/>
            <a:ext cx="460722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79" name="请求转账页面"/>
          <p:cNvSpPr txBox="1"/>
          <p:nvPr/>
        </p:nvSpPr>
        <p:spPr>
          <a:xfrm>
            <a:off x="5713065" y="1384299"/>
            <a:ext cx="1333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请求转账页面</a:t>
            </a:r>
          </a:p>
        </p:txBody>
      </p:sp>
      <p:sp>
        <p:nvSpPr>
          <p:cNvPr id="280" name="&lt;form action=&quot;/transfer/&quot; method=&quot;post&quot;&gt;…"/>
          <p:cNvSpPr txBox="1"/>
          <p:nvPr/>
        </p:nvSpPr>
        <p:spPr>
          <a:xfrm>
            <a:off x="8763000" y="2888049"/>
            <a:ext cx="4225826" cy="2446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&lt;form action="/transfer/" method="post"&gt;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name="name"&gt;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name="money"&gt;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type="submit" value="转账"&gt;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&lt;/form&gt;</a:t>
            </a:r>
          </a:p>
        </p:txBody>
      </p:sp>
      <p:sp>
        <p:nvSpPr>
          <p:cNvPr id="281" name="&lt;form action=&quot;/transfer/&quot; method=&quot;post&quot;&gt;…"/>
          <p:cNvSpPr txBox="1"/>
          <p:nvPr/>
        </p:nvSpPr>
        <p:spPr>
          <a:xfrm>
            <a:off x="383099" y="3067119"/>
            <a:ext cx="3454915" cy="208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&lt;form action="/transfer/" method="post"&gt;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name="name"&gt;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type="text" name="money"&gt;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&lt;br&gt;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    &lt;input type="submit" value="转账"&gt;</a:t>
            </a:r>
          </a:p>
          <a:p>
            <a:pPr>
              <a:defRPr b="1" sz="1300">
                <a:latin typeface="Helvetica"/>
                <a:ea typeface="Helvetica"/>
                <a:cs typeface="Helvetica"/>
                <a:sym typeface="Helvetica"/>
              </a:defRPr>
            </a:pPr>
            <a:r>
              <a:t>&lt;/form&gt;</a:t>
            </a:r>
          </a:p>
        </p:txBody>
      </p:sp>
      <p:sp>
        <p:nvSpPr>
          <p:cNvPr id="282" name="线条"/>
          <p:cNvSpPr/>
          <p:nvPr/>
        </p:nvSpPr>
        <p:spPr>
          <a:xfrm flipH="1">
            <a:off x="4076203" y="3015334"/>
            <a:ext cx="4606392" cy="31548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83" name="处理请求…"/>
          <p:cNvSpPr txBox="1"/>
          <p:nvPr/>
        </p:nvSpPr>
        <p:spPr>
          <a:xfrm>
            <a:off x="9688165" y="1481286"/>
            <a:ext cx="1485901" cy="717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处理请求</a:t>
            </a:r>
          </a:p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渲染转账页面</a:t>
            </a:r>
          </a:p>
        </p:txBody>
      </p:sp>
      <p:sp>
        <p:nvSpPr>
          <p:cNvPr id="284" name="线条"/>
          <p:cNvSpPr/>
          <p:nvPr/>
        </p:nvSpPr>
        <p:spPr>
          <a:xfrm>
            <a:off x="10247114" y="2168460"/>
            <a:ext cx="1" cy="7010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85" name="响应转账页面"/>
          <p:cNvSpPr txBox="1"/>
          <p:nvPr/>
        </p:nvSpPr>
        <p:spPr>
          <a:xfrm>
            <a:off x="5713065" y="2755899"/>
            <a:ext cx="1333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响应转账页面</a:t>
            </a:r>
          </a:p>
        </p:txBody>
      </p:sp>
      <p:sp>
        <p:nvSpPr>
          <p:cNvPr id="286" name="线条"/>
          <p:cNvSpPr/>
          <p:nvPr/>
        </p:nvSpPr>
        <p:spPr>
          <a:xfrm>
            <a:off x="4019778" y="5055748"/>
            <a:ext cx="5130569" cy="17690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87" name="发送转账请求"/>
          <p:cNvSpPr txBox="1"/>
          <p:nvPr/>
        </p:nvSpPr>
        <p:spPr>
          <a:xfrm>
            <a:off x="5713065" y="5520689"/>
            <a:ext cx="1333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发送转账请求</a:t>
            </a:r>
          </a:p>
        </p:txBody>
      </p:sp>
      <p:sp>
        <p:nvSpPr>
          <p:cNvPr id="288" name="处理转账逻辑…"/>
          <p:cNvSpPr txBox="1"/>
          <p:nvPr/>
        </p:nvSpPr>
        <p:spPr>
          <a:xfrm>
            <a:off x="9345265" y="6353482"/>
            <a:ext cx="2171701" cy="717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处理转账逻辑</a:t>
            </a:r>
          </a:p>
          <a:p>
            <a:pPr>
              <a:defRPr b="1" sz="1800">
                <a:latin typeface="Helvetica"/>
                <a:ea typeface="Helvetica"/>
                <a:cs typeface="Helvetica"/>
                <a:sym typeface="Helvetica"/>
              </a:defRPr>
            </a:pPr>
            <a:r>
              <a:t>没有任何的安全验证</a:t>
            </a:r>
          </a:p>
        </p:txBody>
      </p:sp>
      <p:sp>
        <p:nvSpPr>
          <p:cNvPr id="289" name="zxj这个人要转账…"/>
          <p:cNvSpPr txBox="1"/>
          <p:nvPr/>
        </p:nvSpPr>
        <p:spPr>
          <a:xfrm>
            <a:off x="4406900" y="316527"/>
            <a:ext cx="1638300" cy="836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zxj这个人要转账</a:t>
            </a:r>
          </a:p>
          <a:p>
            <a:pPr/>
            <a:r>
              <a:t>name_n=zxj</a:t>
            </a:r>
          </a:p>
          <a:p>
            <a:pPr/>
            <a:r>
              <a:t>hei_name = zxc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90000"/>
          </a:lnSpc>
          <a:spcBef>
            <a:spcPts val="1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90000"/>
          </a:lnSpc>
          <a:spcBef>
            <a:spcPts val="1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