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195942" indent="-195942">
              <a:lnSpc>
                <a:spcPct val="90000"/>
              </a:lnSpc>
              <a:spcBef>
                <a:spcPts val="100"/>
              </a:spcBef>
              <a:defRPr sz="1600"/>
            </a:lvl1pPr>
            <a:lvl2pPr marL="538842" indent="-195942">
              <a:lnSpc>
                <a:spcPct val="90000"/>
              </a:lnSpc>
              <a:spcBef>
                <a:spcPts val="100"/>
              </a:spcBef>
              <a:defRPr sz="1600"/>
            </a:lvl2pPr>
            <a:lvl3pPr marL="881742" indent="-195942">
              <a:lnSpc>
                <a:spcPct val="90000"/>
              </a:lnSpc>
              <a:spcBef>
                <a:spcPts val="100"/>
              </a:spcBef>
              <a:defRPr sz="1600"/>
            </a:lvl3pPr>
            <a:lvl4pPr marL="1224642" indent="-195942">
              <a:lnSpc>
                <a:spcPct val="90000"/>
              </a:lnSpc>
              <a:spcBef>
                <a:spcPts val="100"/>
              </a:spcBef>
              <a:defRPr sz="1600"/>
            </a:lvl4pPr>
            <a:lvl5pPr marL="1567542" indent="-195942">
              <a:lnSpc>
                <a:spcPct val="90000"/>
              </a:lnSpc>
              <a:spcBef>
                <a:spcPts val="100"/>
              </a:spcBef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tcast.cn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2726682" y="3860800"/>
            <a:ext cx="2031406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0" name="书籍模型…"/>
          <p:cNvSpPr txBox="1"/>
          <p:nvPr/>
        </p:nvSpPr>
        <p:spPr>
          <a:xfrm>
            <a:off x="3098770" y="4065905"/>
            <a:ext cx="141823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书籍模型</a:t>
            </a:r>
          </a:p>
          <a:p>
            <a:pPr>
              <a:defRPr sz="2400"/>
            </a:pPr>
            <a:r>
              <a:t>BookInfo</a:t>
            </a:r>
          </a:p>
        </p:txBody>
      </p:sp>
      <p:sp>
        <p:nvSpPr>
          <p:cNvPr id="121" name="一类"/>
          <p:cNvSpPr txBox="1"/>
          <p:nvPr/>
        </p:nvSpPr>
        <p:spPr>
          <a:xfrm>
            <a:off x="3482035" y="3219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一类</a:t>
            </a:r>
          </a:p>
        </p:txBody>
      </p:sp>
      <p:sp>
        <p:nvSpPr>
          <p:cNvPr id="122" name="矩形"/>
          <p:cNvSpPr/>
          <p:nvPr/>
        </p:nvSpPr>
        <p:spPr>
          <a:xfrm>
            <a:off x="8246712" y="3784600"/>
            <a:ext cx="2031405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3" name="人物模型…"/>
          <p:cNvSpPr txBox="1"/>
          <p:nvPr/>
        </p:nvSpPr>
        <p:spPr>
          <a:xfrm>
            <a:off x="8510357" y="3989705"/>
            <a:ext cx="157124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人物模型</a:t>
            </a:r>
          </a:p>
          <a:p>
            <a:pPr>
              <a:defRPr sz="2400"/>
            </a:pPr>
            <a:r>
              <a:t>PeopleInfo</a:t>
            </a:r>
          </a:p>
        </p:txBody>
      </p:sp>
      <p:sp>
        <p:nvSpPr>
          <p:cNvPr id="124" name="多类"/>
          <p:cNvSpPr txBox="1"/>
          <p:nvPr/>
        </p:nvSpPr>
        <p:spPr>
          <a:xfrm>
            <a:off x="8866834" y="3130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多类</a:t>
            </a:r>
          </a:p>
        </p:txBody>
      </p:sp>
      <p:sp>
        <p:nvSpPr>
          <p:cNvPr id="125" name="线条"/>
          <p:cNvSpPr/>
          <p:nvPr/>
        </p:nvSpPr>
        <p:spPr>
          <a:xfrm>
            <a:off x="4765429" y="4035335"/>
            <a:ext cx="349650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6" name="查询和BookInfo对象关联的人物信息"/>
          <p:cNvSpPr txBox="1"/>
          <p:nvPr/>
        </p:nvSpPr>
        <p:spPr>
          <a:xfrm>
            <a:off x="4154735" y="2372995"/>
            <a:ext cx="49749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查询和BookInfo对象关联的人物信息</a:t>
            </a:r>
          </a:p>
        </p:txBody>
      </p:sp>
      <p:sp>
        <p:nvSpPr>
          <p:cNvPr id="127" name="查询和PeopleInfo对象关联的书籍信息"/>
          <p:cNvSpPr txBox="1"/>
          <p:nvPr/>
        </p:nvSpPr>
        <p:spPr>
          <a:xfrm>
            <a:off x="3761086" y="6419670"/>
            <a:ext cx="52288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查询和PeopleInfo对象关联的书籍信息</a:t>
            </a:r>
          </a:p>
        </p:txBody>
      </p:sp>
      <p:sp>
        <p:nvSpPr>
          <p:cNvPr id="128" name="线条"/>
          <p:cNvSpPr/>
          <p:nvPr/>
        </p:nvSpPr>
        <p:spPr>
          <a:xfrm flipH="1" flipV="1">
            <a:off x="4722510" y="4721135"/>
            <a:ext cx="352614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9" name="(由1查多)"/>
          <p:cNvSpPr txBox="1"/>
          <p:nvPr/>
        </p:nvSpPr>
        <p:spPr>
          <a:xfrm>
            <a:off x="5835776" y="1853022"/>
            <a:ext cx="14012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(由1查多)</a:t>
            </a:r>
          </a:p>
        </p:txBody>
      </p:sp>
      <p:sp>
        <p:nvSpPr>
          <p:cNvPr id="130" name="(由多查1)"/>
          <p:cNvSpPr txBox="1"/>
          <p:nvPr/>
        </p:nvSpPr>
        <p:spPr>
          <a:xfrm>
            <a:off x="5674900" y="5892800"/>
            <a:ext cx="14012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(由多查1)</a:t>
            </a:r>
          </a:p>
        </p:txBody>
      </p:sp>
      <p:sp>
        <p:nvSpPr>
          <p:cNvPr id="131" name="book.peopleinfo_set.all()"/>
          <p:cNvSpPr txBox="1"/>
          <p:nvPr/>
        </p:nvSpPr>
        <p:spPr>
          <a:xfrm>
            <a:off x="4978000" y="3567385"/>
            <a:ext cx="30488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book.peopleinfo_set.all()</a:t>
            </a:r>
          </a:p>
        </p:txBody>
      </p:sp>
      <p:sp>
        <p:nvSpPr>
          <p:cNvPr id="132" name="people.book"/>
          <p:cNvSpPr txBox="1"/>
          <p:nvPr/>
        </p:nvSpPr>
        <p:spPr>
          <a:xfrm>
            <a:off x="5569865" y="4784997"/>
            <a:ext cx="16112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people.book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4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95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黑客服务器</a:t>
            </a:r>
          </a:p>
        </p:txBody>
      </p:sp>
      <p:sp>
        <p:nvSpPr>
          <p:cNvPr id="296" name="线条"/>
          <p:cNvSpPr/>
          <p:nvPr/>
        </p:nvSpPr>
        <p:spPr>
          <a:xfrm>
            <a:off x="4114286" y="1700361"/>
            <a:ext cx="46072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97" name="请求转账页面"/>
          <p:cNvSpPr txBox="1"/>
          <p:nvPr/>
        </p:nvSpPr>
        <p:spPr>
          <a:xfrm>
            <a:off x="5835650" y="12953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298" name="&lt;form action=&quot;/heike/&quot; method=&quot;post&quot;&gt;…"/>
          <p:cNvSpPr txBox="1"/>
          <p:nvPr/>
        </p:nvSpPr>
        <p:spPr>
          <a:xfrm>
            <a:off x="8763000" y="2781731"/>
            <a:ext cx="3988793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action="/heike/"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99" name="&lt;form action=“/heike/“ method=&quot;post&quot;&gt;…"/>
          <p:cNvSpPr txBox="1"/>
          <p:nvPr/>
        </p:nvSpPr>
        <p:spPr>
          <a:xfrm>
            <a:off x="383099" y="3067119"/>
            <a:ext cx="3270871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action=“/heike/“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00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1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02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3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04" name="线条"/>
          <p:cNvSpPr/>
          <p:nvPr/>
        </p:nvSpPr>
        <p:spPr>
          <a:xfrm>
            <a:off x="3917160" y="5734533"/>
            <a:ext cx="4927202" cy="6571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5" name="发送转账请求"/>
          <p:cNvSpPr txBox="1"/>
          <p:nvPr/>
        </p:nvSpPr>
        <p:spPr>
          <a:xfrm>
            <a:off x="6038850" y="5410199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06" name="伪造页面和请求"/>
          <p:cNvSpPr txBox="1"/>
          <p:nvPr/>
        </p:nvSpPr>
        <p:spPr>
          <a:xfrm>
            <a:off x="1433165" y="55651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伪造页面和请求</a:t>
            </a:r>
          </a:p>
        </p:txBody>
      </p:sp>
      <p:sp>
        <p:nvSpPr>
          <p:cNvPr id="307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处理转账逻辑…"/>
          <p:cNvSpPr txBox="1"/>
          <p:nvPr/>
        </p:nvSpPr>
        <p:spPr>
          <a:xfrm>
            <a:off x="9790062" y="6613345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  <p:sp>
        <p:nvSpPr>
          <p:cNvPr id="309" name="金融服务器"/>
          <p:cNvSpPr txBox="1"/>
          <p:nvPr/>
        </p:nvSpPr>
        <p:spPr>
          <a:xfrm>
            <a:off x="10310762" y="588844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金融服务器</a:t>
            </a:r>
          </a:p>
        </p:txBody>
      </p:sp>
      <p:sp>
        <p:nvSpPr>
          <p:cNvPr id="310" name="http://127.0.0.1:8000/transfer/"/>
          <p:cNvSpPr txBox="1"/>
          <p:nvPr/>
        </p:nvSpPr>
        <p:spPr>
          <a:xfrm>
            <a:off x="4984102" y="4295862"/>
            <a:ext cx="279146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http://127.0.0.1:8000/transfer/</a:t>
            </a:r>
          </a:p>
        </p:txBody>
      </p:sp>
      <p:pic>
        <p:nvPicPr>
          <p:cNvPr id="311" name="Snip20180202_27.png" descr="Snip20180202_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0701" y="6986462"/>
            <a:ext cx="1632310" cy="196033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&lt;img src=‘http://127.0.0.2:8000/heike/?name=heike&amp;money=10’&gt;"/>
          <p:cNvSpPr txBox="1"/>
          <p:nvPr/>
        </p:nvSpPr>
        <p:spPr>
          <a:xfrm>
            <a:off x="3042158" y="8972506"/>
            <a:ext cx="60893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&lt;img src=‘http://127.0.0.2:8000/heike/?name=heike&amp;money=10’&gt;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6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17" name="服务器"/>
          <p:cNvSpPr txBox="1"/>
          <p:nvPr/>
        </p:nvSpPr>
        <p:spPr>
          <a:xfrm>
            <a:off x="105901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18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19" name="请求转账页面"/>
          <p:cNvSpPr txBox="1"/>
          <p:nvPr/>
        </p:nvSpPr>
        <p:spPr>
          <a:xfrm>
            <a:off x="5713065" y="13588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320" name="&lt;form action=&quot;/transfer/&quot; method=&quot;post&quot;&gt;…"/>
          <p:cNvSpPr txBox="1"/>
          <p:nvPr/>
        </p:nvSpPr>
        <p:spPr>
          <a:xfrm>
            <a:off x="8839199" y="2979420"/>
            <a:ext cx="4225827" cy="290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{% csrf_token %}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21" name="&lt;form action=&quot;/transfer/&quot; method=&quot;post&quot;&gt;…"/>
          <p:cNvSpPr txBox="1"/>
          <p:nvPr/>
        </p:nvSpPr>
        <p:spPr>
          <a:xfrm>
            <a:off x="236977" y="3192780"/>
            <a:ext cx="8446450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type='hidden' name='csrfmiddlewaretoken' value='d5PrbML76nCJoaDZpZ0wMPJ2MNsMxdOk' /&gt;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22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3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24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5" name="响应转账页面"/>
          <p:cNvSpPr txBox="1"/>
          <p:nvPr/>
        </p:nvSpPr>
        <p:spPr>
          <a:xfrm>
            <a:off x="5751165" y="2717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26" name="线条"/>
          <p:cNvSpPr/>
          <p:nvPr/>
        </p:nvSpPr>
        <p:spPr>
          <a:xfrm>
            <a:off x="3390403" y="5387340"/>
            <a:ext cx="5981464" cy="12479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7" name="发送转账请求"/>
          <p:cNvSpPr txBox="1"/>
          <p:nvPr/>
        </p:nvSpPr>
        <p:spPr>
          <a:xfrm>
            <a:off x="5941665" y="5765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28" name="校验csrf_token…"/>
          <p:cNvSpPr txBox="1"/>
          <p:nvPr/>
        </p:nvSpPr>
        <p:spPr>
          <a:xfrm>
            <a:off x="9383278" y="6277282"/>
            <a:ext cx="1791185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校验csrf_token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</p:txBody>
      </p:sp>
      <p:sp>
        <p:nvSpPr>
          <p:cNvPr id="329" name="浏览器相当于员工，服务器相当于老板…"/>
          <p:cNvSpPr txBox="1"/>
          <p:nvPr/>
        </p:nvSpPr>
        <p:spPr>
          <a:xfrm>
            <a:off x="3541365" y="8450579"/>
            <a:ext cx="6729680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浏览器相当于员工，服务器相当于老板</a:t>
            </a:r>
          </a:p>
          <a:p>
            <a:pPr/>
            <a:r>
              <a:t>浏览器访问页面（GET），相当于入职，服务器会给浏览器一个识别码</a:t>
            </a:r>
          </a:p>
          <a:p>
            <a:pPr/>
            <a:r>
              <a:t>浏览器提交数据给服务器（POST），相当于进公司上班，需要带上识别码</a:t>
            </a:r>
          </a:p>
        </p:txBody>
      </p:sp>
      <p:sp>
        <p:nvSpPr>
          <p:cNvPr id="330" name="zxj这个人要转账…"/>
          <p:cNvSpPr txBox="1"/>
          <p:nvPr/>
        </p:nvSpPr>
        <p:spPr>
          <a:xfrm>
            <a:off x="4533900" y="174135"/>
            <a:ext cx="1638300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zxj这个人要转账</a:t>
            </a:r>
          </a:p>
          <a:p>
            <a:pPr/>
            <a:r>
              <a:t>name_n=zxj</a:t>
            </a:r>
          </a:p>
          <a:p>
            <a:pPr/>
            <a:r>
              <a:t>hei_name = zxc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3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35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黑客服务器</a:t>
            </a:r>
          </a:p>
        </p:txBody>
      </p:sp>
      <p:sp>
        <p:nvSpPr>
          <p:cNvPr id="336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37" name="请求转账页面"/>
          <p:cNvSpPr txBox="1"/>
          <p:nvPr/>
        </p:nvSpPr>
        <p:spPr>
          <a:xfrm>
            <a:off x="5751165" y="146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338" name="&lt;form action=&quot;/transfer/&quot; method=&quot;post&quot;&gt;…"/>
          <p:cNvSpPr txBox="1"/>
          <p:nvPr/>
        </p:nvSpPr>
        <p:spPr>
          <a:xfrm>
            <a:off x="8763000" y="2781731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39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40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1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42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3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44" name="线条"/>
          <p:cNvSpPr/>
          <p:nvPr/>
        </p:nvSpPr>
        <p:spPr>
          <a:xfrm>
            <a:off x="3598589" y="5835626"/>
            <a:ext cx="5127183" cy="918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5" name="发送转账请求"/>
          <p:cNvSpPr txBox="1"/>
          <p:nvPr/>
        </p:nvSpPr>
        <p:spPr>
          <a:xfrm>
            <a:off x="5937250" y="6117270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46" name="伪造页面和请求"/>
          <p:cNvSpPr txBox="1"/>
          <p:nvPr/>
        </p:nvSpPr>
        <p:spPr>
          <a:xfrm>
            <a:off x="1253306" y="55778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伪造页面和请求</a:t>
            </a:r>
          </a:p>
        </p:txBody>
      </p:sp>
      <p:sp>
        <p:nvSpPr>
          <p:cNvPr id="347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验证csrf_token…"/>
          <p:cNvSpPr txBox="1"/>
          <p:nvPr/>
        </p:nvSpPr>
        <p:spPr>
          <a:xfrm>
            <a:off x="9790062" y="6464120"/>
            <a:ext cx="19431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验证csrf_token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验证失败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处理转账逻辑失败</a:t>
            </a:r>
          </a:p>
        </p:txBody>
      </p:sp>
      <p:sp>
        <p:nvSpPr>
          <p:cNvPr id="349" name="服务器"/>
          <p:cNvSpPr txBox="1"/>
          <p:nvPr/>
        </p:nvSpPr>
        <p:spPr>
          <a:xfrm>
            <a:off x="10513962" y="5730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54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55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56" name="请求验证码页面"/>
          <p:cNvSpPr txBox="1"/>
          <p:nvPr/>
        </p:nvSpPr>
        <p:spPr>
          <a:xfrm>
            <a:off x="5734049" y="14731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请求验证码页面</a:t>
            </a:r>
          </a:p>
        </p:txBody>
      </p:sp>
      <p:sp>
        <p:nvSpPr>
          <p:cNvPr id="357" name="线条"/>
          <p:cNvSpPr/>
          <p:nvPr/>
        </p:nvSpPr>
        <p:spPr>
          <a:xfrm flipH="1" flipV="1">
            <a:off x="4076203" y="3330822"/>
            <a:ext cx="50136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58" name="生成验证码…"/>
          <p:cNvSpPr txBox="1"/>
          <p:nvPr/>
        </p:nvSpPr>
        <p:spPr>
          <a:xfrm>
            <a:off x="9446939" y="1481286"/>
            <a:ext cx="3086548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生成验证码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保存验证码到session/服务器</a:t>
            </a:r>
          </a:p>
        </p:txBody>
      </p:sp>
      <p:sp>
        <p:nvSpPr>
          <p:cNvPr id="359" name="响应验证码页面"/>
          <p:cNvSpPr txBox="1"/>
          <p:nvPr/>
        </p:nvSpPr>
        <p:spPr>
          <a:xfrm>
            <a:off x="5751165" y="27177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响应验证码页面</a:t>
            </a:r>
          </a:p>
        </p:txBody>
      </p:sp>
      <p:sp>
        <p:nvSpPr>
          <p:cNvPr id="360" name="线条"/>
          <p:cNvSpPr/>
          <p:nvPr/>
        </p:nvSpPr>
        <p:spPr>
          <a:xfrm>
            <a:off x="2597071" y="4990868"/>
            <a:ext cx="6086356" cy="15537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61" name="发送验证码请求"/>
          <p:cNvSpPr txBox="1"/>
          <p:nvPr/>
        </p:nvSpPr>
        <p:spPr>
          <a:xfrm>
            <a:off x="5611465" y="54101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发送验证码请求</a:t>
            </a:r>
          </a:p>
        </p:txBody>
      </p:sp>
      <p:sp>
        <p:nvSpPr>
          <p:cNvPr id="362" name="处理验证码逻辑…"/>
          <p:cNvSpPr txBox="1"/>
          <p:nvPr/>
        </p:nvSpPr>
        <p:spPr>
          <a:xfrm>
            <a:off x="9529706" y="5503852"/>
            <a:ext cx="2692414" cy="15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处理验证码逻辑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获取客户端发送的验证码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获取自己存储的验证码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对两者进行比较</a:t>
            </a:r>
          </a:p>
        </p:txBody>
      </p:sp>
      <p:sp>
        <p:nvSpPr>
          <p:cNvPr id="363" name="收到验证码页面…"/>
          <p:cNvSpPr txBox="1"/>
          <p:nvPr/>
        </p:nvSpPr>
        <p:spPr>
          <a:xfrm>
            <a:off x="1221550" y="3136275"/>
            <a:ext cx="1778013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收到验证码页面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输入验证码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发送验证码</a:t>
            </a:r>
          </a:p>
        </p:txBody>
      </p:sp>
      <p:sp>
        <p:nvSpPr>
          <p:cNvPr id="364" name="渲染验证码页面…"/>
          <p:cNvSpPr txBox="1"/>
          <p:nvPr/>
        </p:nvSpPr>
        <p:spPr>
          <a:xfrm>
            <a:off x="10101206" y="2930525"/>
            <a:ext cx="1778014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渲染验证码页面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响应验证码页面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矩形"/>
          <p:cNvSpPr/>
          <p:nvPr/>
        </p:nvSpPr>
        <p:spPr>
          <a:xfrm>
            <a:off x="224482" y="1214536"/>
            <a:ext cx="3772149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矩形"/>
          <p:cNvSpPr/>
          <p:nvPr/>
        </p:nvSpPr>
        <p:spPr>
          <a:xfrm>
            <a:off x="8763000" y="1214536"/>
            <a:ext cx="4225826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69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70" name="线条"/>
          <p:cNvSpPr/>
          <p:nvPr/>
        </p:nvSpPr>
        <p:spPr>
          <a:xfrm>
            <a:off x="3986410" y="1840061"/>
            <a:ext cx="49294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71" name="请求"/>
          <p:cNvSpPr txBox="1"/>
          <p:nvPr/>
        </p:nvSpPr>
        <p:spPr>
          <a:xfrm>
            <a:off x="5941665" y="1447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372" name="线条"/>
          <p:cNvSpPr/>
          <p:nvPr/>
        </p:nvSpPr>
        <p:spPr>
          <a:xfrm flipH="1" flipV="1">
            <a:off x="3873003" y="2759322"/>
            <a:ext cx="49294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73" name="url(r'^fan1/$', fan1)"/>
          <p:cNvSpPr txBox="1"/>
          <p:nvPr/>
        </p:nvSpPr>
        <p:spPr>
          <a:xfrm>
            <a:off x="9373660" y="1655911"/>
            <a:ext cx="3004506" cy="368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b="1" sz="1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url(r'^fan1/$', fan1)</a:t>
            </a:r>
          </a:p>
        </p:txBody>
      </p:sp>
      <p:sp>
        <p:nvSpPr>
          <p:cNvPr id="374" name="响应"/>
          <p:cNvSpPr txBox="1"/>
          <p:nvPr/>
        </p:nvSpPr>
        <p:spPr>
          <a:xfrm>
            <a:off x="5916265" y="23588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375" name="矩形"/>
          <p:cNvSpPr/>
          <p:nvPr/>
        </p:nvSpPr>
        <p:spPr>
          <a:xfrm>
            <a:off x="185960" y="5227736"/>
            <a:ext cx="4666557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6" name="矩形"/>
          <p:cNvSpPr/>
          <p:nvPr/>
        </p:nvSpPr>
        <p:spPr>
          <a:xfrm>
            <a:off x="7979543" y="5227736"/>
            <a:ext cx="4970761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7" name="浏览器"/>
          <p:cNvSpPr txBox="1"/>
          <p:nvPr/>
        </p:nvSpPr>
        <p:spPr>
          <a:xfrm>
            <a:off x="1748606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78" name="服务器"/>
          <p:cNvSpPr txBox="1"/>
          <p:nvPr/>
        </p:nvSpPr>
        <p:spPr>
          <a:xfrm>
            <a:off x="10475441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79" name="线条"/>
          <p:cNvSpPr/>
          <p:nvPr/>
        </p:nvSpPr>
        <p:spPr>
          <a:xfrm>
            <a:off x="4871280" y="5853261"/>
            <a:ext cx="31668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80" name="请求"/>
          <p:cNvSpPr txBox="1"/>
          <p:nvPr/>
        </p:nvSpPr>
        <p:spPr>
          <a:xfrm>
            <a:off x="6155680" y="553322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381" name="线条"/>
          <p:cNvSpPr/>
          <p:nvPr/>
        </p:nvSpPr>
        <p:spPr>
          <a:xfrm flipH="1">
            <a:off x="4838525" y="6772523"/>
            <a:ext cx="315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82" name="响应"/>
          <p:cNvSpPr txBox="1"/>
          <p:nvPr/>
        </p:nvSpPr>
        <p:spPr>
          <a:xfrm>
            <a:off x="6155680" y="6372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383" name="&lt;a href=“/fan1/“&gt;跳转到fan1&lt;/a&gt;"/>
          <p:cNvSpPr txBox="1"/>
          <p:nvPr/>
        </p:nvSpPr>
        <p:spPr>
          <a:xfrm>
            <a:off x="322330" y="1630511"/>
            <a:ext cx="3576453" cy="419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&lt;a href=“/fan1/“&gt;跳转到fan1&lt;/a&gt;</a:t>
            </a:r>
          </a:p>
        </p:txBody>
      </p:sp>
      <p:sp>
        <p:nvSpPr>
          <p:cNvPr id="384" name="url(r'^', include('Book.urls', namespace='book'))"/>
          <p:cNvSpPr txBox="1"/>
          <p:nvPr/>
        </p:nvSpPr>
        <p:spPr>
          <a:xfrm>
            <a:off x="6064250" y="8099503"/>
            <a:ext cx="6858112" cy="3683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</a:t>
            </a:r>
            <a:r>
              <a:rPr>
                <a:solidFill>
                  <a:srgbClr val="000000"/>
                </a:solidFill>
              </a:rPr>
              <a:t>(</a:t>
            </a:r>
            <a:r>
              <a:t>r'^'</a:t>
            </a:r>
            <a:r>
              <a:rPr>
                <a:solidFill>
                  <a:srgbClr val="000000"/>
                </a:solidFill>
              </a:rPr>
              <a:t>, include(</a:t>
            </a:r>
            <a:r>
              <a:t>'Book.urls'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E99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=</a:t>
            </a:r>
            <a:r>
              <a:t>'book'</a:t>
            </a:r>
            <a:r>
              <a:rPr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385" name="url(r’^fan123/$', fan1, name='fan1')"/>
          <p:cNvSpPr txBox="1"/>
          <p:nvPr/>
        </p:nvSpPr>
        <p:spPr>
          <a:xfrm>
            <a:off x="8068084" y="5456877"/>
            <a:ext cx="4793680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r’^fan123/$'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'fan1'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86" name="url(r'^fan123/$', fan1, name='fan1')"/>
          <p:cNvSpPr txBox="1"/>
          <p:nvPr/>
        </p:nvSpPr>
        <p:spPr>
          <a:xfrm>
            <a:off x="6065998" y="8813799"/>
            <a:ext cx="4793681" cy="3556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r'^fan123/$'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'fan1'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87" name="url 标签 ：根据正则动态生成地址，叫做反向解析"/>
          <p:cNvSpPr txBox="1"/>
          <p:nvPr/>
        </p:nvSpPr>
        <p:spPr>
          <a:xfrm>
            <a:off x="182432" y="7695425"/>
            <a:ext cx="5374445" cy="4191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i="1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2600"/>
                </a:solidFill>
              </a:rPr>
              <a:t>url 标签</a:t>
            </a:r>
            <a:r>
              <a:t> ：根据正则动态生成地址，叫做</a:t>
            </a:r>
            <a:r>
              <a:rPr>
                <a:solidFill>
                  <a:srgbClr val="FF2600"/>
                </a:solidFill>
              </a:rPr>
              <a:t>反向解析</a:t>
            </a:r>
          </a:p>
        </p:txBody>
      </p:sp>
      <p:grpSp>
        <p:nvGrpSpPr>
          <p:cNvPr id="390" name="成组"/>
          <p:cNvGrpSpPr/>
          <p:nvPr/>
        </p:nvGrpSpPr>
        <p:grpSpPr>
          <a:xfrm>
            <a:off x="4464676" y="414734"/>
            <a:ext cx="3830279" cy="952501"/>
            <a:chOff x="0" y="0"/>
            <a:chExt cx="3830277" cy="952500"/>
          </a:xfrm>
        </p:grpSpPr>
        <p:sp>
          <p:nvSpPr>
            <p:cNvPr id="388" name="常规思路：地址匹配正则…"/>
            <p:cNvSpPr txBox="1"/>
            <p:nvPr/>
          </p:nvSpPr>
          <p:spPr>
            <a:xfrm>
              <a:off x="0" y="0"/>
              <a:ext cx="3830278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常规思路</a:t>
              </a:r>
              <a:r>
                <a:t>：地址匹配正则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http://127.0.0.1:8000/fan1/</a:t>
              </a:r>
            </a:p>
          </p:txBody>
        </p:sp>
        <p:sp>
          <p:nvSpPr>
            <p:cNvPr id="389" name="线条"/>
            <p:cNvSpPr/>
            <p:nvPr/>
          </p:nvSpPr>
          <p:spPr>
            <a:xfrm>
              <a:off x="76621" y="500711"/>
              <a:ext cx="258543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  <p:grpSp>
        <p:nvGrpSpPr>
          <p:cNvPr id="393" name="成组"/>
          <p:cNvGrpSpPr/>
          <p:nvPr/>
        </p:nvGrpSpPr>
        <p:grpSpPr>
          <a:xfrm>
            <a:off x="4487285" y="4157701"/>
            <a:ext cx="6655074" cy="952501"/>
            <a:chOff x="0" y="0"/>
            <a:chExt cx="6655072" cy="952500"/>
          </a:xfrm>
        </p:grpSpPr>
        <p:sp>
          <p:nvSpPr>
            <p:cNvPr id="391" name="反向解析：url标签根据正则动态生成地址, 然后渲染到页面中…"/>
            <p:cNvSpPr txBox="1"/>
            <p:nvPr/>
          </p:nvSpPr>
          <p:spPr>
            <a:xfrm>
              <a:off x="0" y="0"/>
              <a:ext cx="6655073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反向解析</a:t>
              </a:r>
              <a:r>
                <a:t>：url标签根据正则动态生成地址, 然后渲染到页面中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http://127.0.0.1:8000/fan123/</a:t>
              </a:r>
            </a:p>
          </p:txBody>
        </p:sp>
        <p:sp>
          <p:nvSpPr>
            <p:cNvPr id="392" name="线条"/>
            <p:cNvSpPr/>
            <p:nvPr/>
          </p:nvSpPr>
          <p:spPr>
            <a:xfrm flipH="1" flipV="1">
              <a:off x="83447" y="476249"/>
              <a:ext cx="3510611" cy="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  <p:sp>
        <p:nvSpPr>
          <p:cNvPr id="394" name="&lt;a href=“/fan123/“&gt;跳转到fan1&lt;/a&gt;"/>
          <p:cNvSpPr txBox="1"/>
          <p:nvPr/>
        </p:nvSpPr>
        <p:spPr>
          <a:xfrm>
            <a:off x="750285" y="5675461"/>
            <a:ext cx="353790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</a:t>
            </a:r>
            <a:r>
              <a:rPr>
                <a:solidFill>
                  <a:srgbClr val="000000"/>
                </a:solidFill>
              </a:rPr>
              <a:t>/fan123/</a:t>
            </a:r>
            <a:r>
              <a:t>“</a:t>
            </a:r>
            <a:r>
              <a:rPr>
                <a:solidFill>
                  <a:srgbClr val="0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跳转到fan1</a:t>
            </a: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矩形"/>
          <p:cNvSpPr/>
          <p:nvPr/>
        </p:nvSpPr>
        <p:spPr>
          <a:xfrm>
            <a:off x="224482" y="1214536"/>
            <a:ext cx="3772149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7" name="矩形"/>
          <p:cNvSpPr/>
          <p:nvPr/>
        </p:nvSpPr>
        <p:spPr>
          <a:xfrm>
            <a:off x="8763000" y="1214536"/>
            <a:ext cx="4225826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8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99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400" name="线条"/>
          <p:cNvSpPr/>
          <p:nvPr/>
        </p:nvSpPr>
        <p:spPr>
          <a:xfrm>
            <a:off x="3986410" y="1840061"/>
            <a:ext cx="49294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01" name="请求"/>
          <p:cNvSpPr txBox="1"/>
          <p:nvPr/>
        </p:nvSpPr>
        <p:spPr>
          <a:xfrm>
            <a:off x="5941665" y="1447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402" name="线条"/>
          <p:cNvSpPr/>
          <p:nvPr/>
        </p:nvSpPr>
        <p:spPr>
          <a:xfrm flipH="1" flipV="1">
            <a:off x="3873003" y="2759322"/>
            <a:ext cx="49294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03" name="url(r’^fan2/(\d+)/$’, fan2)"/>
          <p:cNvSpPr txBox="1"/>
          <p:nvPr/>
        </p:nvSpPr>
        <p:spPr>
          <a:xfrm>
            <a:off x="8960773" y="1655911"/>
            <a:ext cx="3830279" cy="368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b="1" sz="1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url(r’^fan2/(\d+)/$’, fan2)</a:t>
            </a:r>
          </a:p>
        </p:txBody>
      </p:sp>
      <p:sp>
        <p:nvSpPr>
          <p:cNvPr id="404" name="响应"/>
          <p:cNvSpPr txBox="1"/>
          <p:nvPr/>
        </p:nvSpPr>
        <p:spPr>
          <a:xfrm>
            <a:off x="5916265" y="23588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405" name="矩形"/>
          <p:cNvSpPr/>
          <p:nvPr/>
        </p:nvSpPr>
        <p:spPr>
          <a:xfrm>
            <a:off x="185960" y="5227736"/>
            <a:ext cx="4666557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6" name="矩形"/>
          <p:cNvSpPr/>
          <p:nvPr/>
        </p:nvSpPr>
        <p:spPr>
          <a:xfrm>
            <a:off x="7979543" y="5227736"/>
            <a:ext cx="4970761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7" name="浏览器"/>
          <p:cNvSpPr txBox="1"/>
          <p:nvPr/>
        </p:nvSpPr>
        <p:spPr>
          <a:xfrm>
            <a:off x="1710084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408" name="服务器"/>
          <p:cNvSpPr txBox="1"/>
          <p:nvPr/>
        </p:nvSpPr>
        <p:spPr>
          <a:xfrm>
            <a:off x="10475441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409" name="线条"/>
          <p:cNvSpPr/>
          <p:nvPr/>
        </p:nvSpPr>
        <p:spPr>
          <a:xfrm>
            <a:off x="4871280" y="5853261"/>
            <a:ext cx="31668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10" name="请求"/>
          <p:cNvSpPr txBox="1"/>
          <p:nvPr/>
        </p:nvSpPr>
        <p:spPr>
          <a:xfrm>
            <a:off x="6155680" y="553322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411" name="线条"/>
          <p:cNvSpPr/>
          <p:nvPr/>
        </p:nvSpPr>
        <p:spPr>
          <a:xfrm flipH="1">
            <a:off x="4838525" y="6772523"/>
            <a:ext cx="315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12" name="响应"/>
          <p:cNvSpPr txBox="1"/>
          <p:nvPr/>
        </p:nvSpPr>
        <p:spPr>
          <a:xfrm>
            <a:off x="6155680" y="6372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413" name="&lt;a href=“/fan2/18/“&gt;跳转到fan1&lt;/a&gt;"/>
          <p:cNvSpPr txBox="1"/>
          <p:nvPr/>
        </p:nvSpPr>
        <p:spPr>
          <a:xfrm>
            <a:off x="363140" y="1649561"/>
            <a:ext cx="3474245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&lt;a href=“/fan2/18/“&gt;跳转到fan1&lt;/a&gt;</a:t>
            </a:r>
          </a:p>
        </p:txBody>
      </p:sp>
      <p:sp>
        <p:nvSpPr>
          <p:cNvPr id="414" name="url(r'^', include('Book.urls', namespace='book'))"/>
          <p:cNvSpPr txBox="1"/>
          <p:nvPr/>
        </p:nvSpPr>
        <p:spPr>
          <a:xfrm>
            <a:off x="6115050" y="8280012"/>
            <a:ext cx="6858112" cy="3683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</a:t>
            </a:r>
            <a:r>
              <a:rPr>
                <a:solidFill>
                  <a:srgbClr val="000000"/>
                </a:solidFill>
              </a:rPr>
              <a:t>(</a:t>
            </a:r>
            <a:r>
              <a:t>r'^'</a:t>
            </a:r>
            <a:r>
              <a:rPr>
                <a:solidFill>
                  <a:srgbClr val="000000"/>
                </a:solidFill>
              </a:rPr>
              <a:t>, include(</a:t>
            </a:r>
            <a:r>
              <a:t>'Book.urls'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E99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=</a:t>
            </a:r>
            <a:r>
              <a:t>'book'</a:t>
            </a:r>
            <a:r>
              <a:rPr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415" name="&lt;a href=&quot;{% url ‘book:fan2’ 18 %}&quot;&gt;跳转到fan1&lt;/a&gt;"/>
          <p:cNvSpPr txBox="1"/>
          <p:nvPr/>
        </p:nvSpPr>
        <p:spPr>
          <a:xfrm>
            <a:off x="-47105" y="5495121"/>
            <a:ext cx="525062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</a:t>
            </a:r>
            <a:r>
              <a:rPr>
                <a:solidFill>
                  <a:srgbClr val="000000"/>
                </a:solidFill>
              </a:rPr>
              <a:t>{% </a:t>
            </a:r>
            <a:r>
              <a:rPr>
                <a:solidFill>
                  <a:srgbClr val="011480"/>
                </a:solidFill>
              </a:rPr>
              <a:t>url </a:t>
            </a:r>
            <a:r>
              <a:t>‘book:fan2’ 18 </a:t>
            </a:r>
            <a:r>
              <a:rPr>
                <a:solidFill>
                  <a:srgbClr val="000000"/>
                </a:solidFill>
              </a:rPr>
              <a:t>%}</a:t>
            </a:r>
            <a:r>
              <a:t>"</a:t>
            </a:r>
            <a:r>
              <a:rPr>
                <a:solidFill>
                  <a:srgbClr val="0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跳转到fan1</a:t>
            </a: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16" name="url(r’^fan123/(\d+)/$’, fan1, name=‘fan2')"/>
          <p:cNvSpPr txBox="1"/>
          <p:nvPr/>
        </p:nvSpPr>
        <p:spPr>
          <a:xfrm>
            <a:off x="7902984" y="5463371"/>
            <a:ext cx="5252443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r’^fan123/(\d+)/$’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‘fan2'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7" name="url(r'^fan123/$', fan2, name='fan2')"/>
          <p:cNvSpPr txBox="1"/>
          <p:nvPr/>
        </p:nvSpPr>
        <p:spPr>
          <a:xfrm>
            <a:off x="6116798" y="8813799"/>
            <a:ext cx="4793681" cy="3556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r'^fan123/$'</a:t>
            </a:r>
            <a:r>
              <a:rPr>
                <a:solidFill>
                  <a:srgbClr val="000000"/>
                </a:solidFill>
              </a:rPr>
              <a:t>, fan2,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'fan2'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8" name="url 标签 ：根据正则动态生成地址，叫做反向解析"/>
          <p:cNvSpPr txBox="1"/>
          <p:nvPr/>
        </p:nvSpPr>
        <p:spPr>
          <a:xfrm>
            <a:off x="182432" y="7695425"/>
            <a:ext cx="5374445" cy="4191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i="1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2600"/>
                </a:solidFill>
              </a:rPr>
              <a:t>url 标签</a:t>
            </a:r>
            <a:r>
              <a:t> ：根据正则动态生成地址，叫做</a:t>
            </a:r>
            <a:r>
              <a:rPr>
                <a:solidFill>
                  <a:srgbClr val="FF2600"/>
                </a:solidFill>
              </a:rPr>
              <a:t>反向解析</a:t>
            </a:r>
          </a:p>
        </p:txBody>
      </p:sp>
      <p:grpSp>
        <p:nvGrpSpPr>
          <p:cNvPr id="421" name="成组"/>
          <p:cNvGrpSpPr/>
          <p:nvPr/>
        </p:nvGrpSpPr>
        <p:grpSpPr>
          <a:xfrm>
            <a:off x="4258233" y="427272"/>
            <a:ext cx="4243165" cy="957524"/>
            <a:chOff x="0" y="-2511"/>
            <a:chExt cx="4243164" cy="957522"/>
          </a:xfrm>
        </p:grpSpPr>
        <p:sp>
          <p:nvSpPr>
            <p:cNvPr id="419" name="常规思路：地址匹配正则…"/>
            <p:cNvSpPr txBox="1"/>
            <p:nvPr/>
          </p:nvSpPr>
          <p:spPr>
            <a:xfrm>
              <a:off x="0" y="-2512"/>
              <a:ext cx="4243165" cy="957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常规思路</a:t>
              </a:r>
              <a:r>
                <a:t>：地址匹配正则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 u="sng">
                  <a:hlinkClick r:id="" invalidUrl="" action="ppaction://hlinkshowjump?jump=nextslide" tgtFrame="" tooltip="" history="1" highlightClick="0" endSnd="0"/>
                </a:rPr>
                <a:t>http://127.0.0.1:8000/fan2/18/</a:t>
              </a:r>
            </a:p>
          </p:txBody>
        </p:sp>
        <p:sp>
          <p:nvSpPr>
            <p:cNvPr id="420" name="线条"/>
            <p:cNvSpPr/>
            <p:nvPr/>
          </p:nvSpPr>
          <p:spPr>
            <a:xfrm>
              <a:off x="76621" y="500711"/>
              <a:ext cx="258543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  <p:grpSp>
        <p:nvGrpSpPr>
          <p:cNvPr id="424" name="成组"/>
          <p:cNvGrpSpPr/>
          <p:nvPr/>
        </p:nvGrpSpPr>
        <p:grpSpPr>
          <a:xfrm>
            <a:off x="4461885" y="4133850"/>
            <a:ext cx="4518423" cy="952500"/>
            <a:chOff x="0" y="0"/>
            <a:chExt cx="4518421" cy="952500"/>
          </a:xfrm>
        </p:grpSpPr>
        <p:sp>
          <p:nvSpPr>
            <p:cNvPr id="422" name="反向解析：根据正则动态生成地址…"/>
            <p:cNvSpPr txBox="1"/>
            <p:nvPr/>
          </p:nvSpPr>
          <p:spPr>
            <a:xfrm>
              <a:off x="0" y="0"/>
              <a:ext cx="4518422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反向解析</a:t>
              </a:r>
              <a:r>
                <a:t>：根据正则动态生成地址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http://127.0.0.1:8000/fan123/18/</a:t>
              </a:r>
            </a:p>
          </p:txBody>
        </p:sp>
        <p:sp>
          <p:nvSpPr>
            <p:cNvPr id="423" name="线条"/>
            <p:cNvSpPr/>
            <p:nvPr/>
          </p:nvSpPr>
          <p:spPr>
            <a:xfrm flipH="1" flipV="1">
              <a:off x="83447" y="476249"/>
              <a:ext cx="3510611" cy="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矩形"/>
          <p:cNvSpPr/>
          <p:nvPr/>
        </p:nvSpPr>
        <p:spPr>
          <a:xfrm>
            <a:off x="3790950" y="857250"/>
            <a:ext cx="3693170" cy="66232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7" name="矩形"/>
          <p:cNvSpPr/>
          <p:nvPr/>
        </p:nvSpPr>
        <p:spPr>
          <a:xfrm>
            <a:off x="4095750" y="1060450"/>
            <a:ext cx="3083570" cy="208013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8" name="矩形"/>
          <p:cNvSpPr/>
          <p:nvPr/>
        </p:nvSpPr>
        <p:spPr>
          <a:xfrm>
            <a:off x="4095750" y="1378935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9" name="矩形"/>
          <p:cNvSpPr/>
          <p:nvPr/>
        </p:nvSpPr>
        <p:spPr>
          <a:xfrm>
            <a:off x="4095750" y="1680560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0" name="矩形"/>
          <p:cNvSpPr/>
          <p:nvPr/>
        </p:nvSpPr>
        <p:spPr>
          <a:xfrm>
            <a:off x="4095750" y="1982185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矩形"/>
          <p:cNvSpPr/>
          <p:nvPr/>
        </p:nvSpPr>
        <p:spPr>
          <a:xfrm>
            <a:off x="4095750" y="2300671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2" name="矩形"/>
          <p:cNvSpPr/>
          <p:nvPr/>
        </p:nvSpPr>
        <p:spPr>
          <a:xfrm>
            <a:off x="4095750" y="2649921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3" name="矩形"/>
          <p:cNvSpPr/>
          <p:nvPr/>
        </p:nvSpPr>
        <p:spPr>
          <a:xfrm>
            <a:off x="4095750" y="2967421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4" name="矩形"/>
          <p:cNvSpPr/>
          <p:nvPr/>
        </p:nvSpPr>
        <p:spPr>
          <a:xfrm>
            <a:off x="4095750" y="3286893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5" name="矩形"/>
          <p:cNvSpPr/>
          <p:nvPr/>
        </p:nvSpPr>
        <p:spPr>
          <a:xfrm>
            <a:off x="4095750" y="3604393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6" name="矩形"/>
          <p:cNvSpPr/>
          <p:nvPr/>
        </p:nvSpPr>
        <p:spPr>
          <a:xfrm>
            <a:off x="4095750" y="3921893"/>
            <a:ext cx="3083570" cy="208014"/>
          </a:xfrm>
          <a:prstGeom prst="rect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7" name="矩形"/>
          <p:cNvSpPr/>
          <p:nvPr/>
        </p:nvSpPr>
        <p:spPr>
          <a:xfrm>
            <a:off x="4095750" y="4239393"/>
            <a:ext cx="3083570" cy="208014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8" name="矩形"/>
          <p:cNvSpPr/>
          <p:nvPr/>
        </p:nvSpPr>
        <p:spPr>
          <a:xfrm>
            <a:off x="4095750" y="45656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9" name="矩形"/>
          <p:cNvSpPr/>
          <p:nvPr/>
        </p:nvSpPr>
        <p:spPr>
          <a:xfrm>
            <a:off x="4095750" y="48958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0" name="矩形"/>
          <p:cNvSpPr/>
          <p:nvPr/>
        </p:nvSpPr>
        <p:spPr>
          <a:xfrm>
            <a:off x="4095750" y="52133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1" name="矩形"/>
          <p:cNvSpPr/>
          <p:nvPr/>
        </p:nvSpPr>
        <p:spPr>
          <a:xfrm>
            <a:off x="4095750" y="55308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2" name="矩形"/>
          <p:cNvSpPr/>
          <p:nvPr/>
        </p:nvSpPr>
        <p:spPr>
          <a:xfrm>
            <a:off x="4095750" y="58483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3" name="矩形"/>
          <p:cNvSpPr/>
          <p:nvPr/>
        </p:nvSpPr>
        <p:spPr>
          <a:xfrm>
            <a:off x="4095750" y="61658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4" name="矩形"/>
          <p:cNvSpPr/>
          <p:nvPr/>
        </p:nvSpPr>
        <p:spPr>
          <a:xfrm>
            <a:off x="4095750" y="64833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5" name="矩形"/>
          <p:cNvSpPr/>
          <p:nvPr/>
        </p:nvSpPr>
        <p:spPr>
          <a:xfrm>
            <a:off x="4095750" y="6800850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6" name="矩形"/>
          <p:cNvSpPr/>
          <p:nvPr/>
        </p:nvSpPr>
        <p:spPr>
          <a:xfrm>
            <a:off x="4095750" y="7149114"/>
            <a:ext cx="3083570" cy="208013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7" name="paginator = Paginator(sheng_list, 10)"/>
          <p:cNvSpPr txBox="1"/>
          <p:nvPr/>
        </p:nvSpPr>
        <p:spPr>
          <a:xfrm>
            <a:off x="8478875" y="1311492"/>
            <a:ext cx="368796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paginator = Paginator(sheng_list, 10)</a:t>
            </a:r>
          </a:p>
        </p:txBody>
      </p:sp>
      <p:sp>
        <p:nvSpPr>
          <p:cNvPr id="448" name="page = paginator.page(1)…"/>
          <p:cNvSpPr txBox="1"/>
          <p:nvPr/>
        </p:nvSpPr>
        <p:spPr>
          <a:xfrm>
            <a:off x="8520836" y="1882357"/>
            <a:ext cx="2570263" cy="61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page = paginator.page(1)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表示左侧的10条红色</a:t>
            </a:r>
          </a:p>
        </p:txBody>
      </p:sp>
      <p:sp>
        <p:nvSpPr>
          <p:cNvPr id="449" name="线条"/>
          <p:cNvSpPr/>
          <p:nvPr/>
        </p:nvSpPr>
        <p:spPr>
          <a:xfrm flipH="1" flipV="1">
            <a:off x="7231158" y="1482942"/>
            <a:ext cx="1195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/>
          <p:nvPr/>
        </p:nvSpPr>
        <p:spPr>
          <a:xfrm>
            <a:off x="736600" y="914400"/>
            <a:ext cx="2529285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5" name="线条"/>
          <p:cNvSpPr/>
          <p:nvPr/>
        </p:nvSpPr>
        <p:spPr>
          <a:xfrm>
            <a:off x="723900" y="1460500"/>
            <a:ext cx="2554685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6" name="线条"/>
          <p:cNvSpPr/>
          <p:nvPr/>
        </p:nvSpPr>
        <p:spPr>
          <a:xfrm>
            <a:off x="723900" y="1945282"/>
            <a:ext cx="255468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7" name="id"/>
          <p:cNvSpPr txBox="1"/>
          <p:nvPr/>
        </p:nvSpPr>
        <p:spPr>
          <a:xfrm>
            <a:off x="1263650" y="1009649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38" name="name"/>
          <p:cNvSpPr txBox="1"/>
          <p:nvPr/>
        </p:nvSpPr>
        <p:spPr>
          <a:xfrm>
            <a:off x="2495550" y="10096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39" name="矩形"/>
          <p:cNvSpPr/>
          <p:nvPr/>
        </p:nvSpPr>
        <p:spPr>
          <a:xfrm>
            <a:off x="4305300" y="1968500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0" name="线条"/>
          <p:cNvSpPr/>
          <p:nvPr/>
        </p:nvSpPr>
        <p:spPr>
          <a:xfrm>
            <a:off x="4292600" y="2514600"/>
            <a:ext cx="323616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1" name="线条"/>
          <p:cNvSpPr/>
          <p:nvPr/>
        </p:nvSpPr>
        <p:spPr>
          <a:xfrm>
            <a:off x="4292600" y="2999382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2" name="线条"/>
          <p:cNvSpPr/>
          <p:nvPr/>
        </p:nvSpPr>
        <p:spPr>
          <a:xfrm flipV="1">
            <a:off x="5247843" y="19811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3" name="id"/>
          <p:cNvSpPr txBox="1"/>
          <p:nvPr/>
        </p:nvSpPr>
        <p:spPr>
          <a:xfrm>
            <a:off x="4668481" y="2063749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44" name="name"/>
          <p:cNvSpPr txBox="1"/>
          <p:nvPr/>
        </p:nvSpPr>
        <p:spPr>
          <a:xfrm>
            <a:off x="5543638" y="20637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45" name="线条"/>
          <p:cNvSpPr/>
          <p:nvPr/>
        </p:nvSpPr>
        <p:spPr>
          <a:xfrm flipV="1">
            <a:off x="6382892" y="1981200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6" name="parent_id"/>
          <p:cNvSpPr txBox="1"/>
          <p:nvPr/>
        </p:nvSpPr>
        <p:spPr>
          <a:xfrm>
            <a:off x="6408292" y="2063749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47" name="矩形"/>
          <p:cNvSpPr/>
          <p:nvPr/>
        </p:nvSpPr>
        <p:spPr>
          <a:xfrm>
            <a:off x="7785100" y="4294981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8" name="线条"/>
          <p:cNvSpPr/>
          <p:nvPr/>
        </p:nvSpPr>
        <p:spPr>
          <a:xfrm>
            <a:off x="7772400" y="4841081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9" name="线条"/>
          <p:cNvSpPr/>
          <p:nvPr/>
        </p:nvSpPr>
        <p:spPr>
          <a:xfrm>
            <a:off x="7772400" y="5325864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8727643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1" name="id"/>
          <p:cNvSpPr txBox="1"/>
          <p:nvPr/>
        </p:nvSpPr>
        <p:spPr>
          <a:xfrm>
            <a:off x="8148281" y="4390231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52" name="name"/>
          <p:cNvSpPr txBox="1"/>
          <p:nvPr/>
        </p:nvSpPr>
        <p:spPr>
          <a:xfrm>
            <a:off x="9023438" y="43902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53" name="线条"/>
          <p:cNvSpPr/>
          <p:nvPr/>
        </p:nvSpPr>
        <p:spPr>
          <a:xfrm flipV="1">
            <a:off x="9862692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4" name="parent_id"/>
          <p:cNvSpPr txBox="1"/>
          <p:nvPr/>
        </p:nvSpPr>
        <p:spPr>
          <a:xfrm>
            <a:off x="9888093" y="43902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55" name="线条"/>
          <p:cNvSpPr/>
          <p:nvPr/>
        </p:nvSpPr>
        <p:spPr>
          <a:xfrm flipV="1">
            <a:off x="2095499" y="9270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6" name="线条"/>
          <p:cNvSpPr/>
          <p:nvPr/>
        </p:nvSpPr>
        <p:spPr>
          <a:xfrm>
            <a:off x="3276659" y="1345036"/>
            <a:ext cx="1028182" cy="12079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7" name="一对多"/>
          <p:cNvSpPr txBox="1"/>
          <p:nvPr/>
        </p:nvSpPr>
        <p:spPr>
          <a:xfrm>
            <a:off x="3549650" y="12699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58" name="线条"/>
          <p:cNvSpPr/>
          <p:nvPr/>
        </p:nvSpPr>
        <p:spPr>
          <a:xfrm>
            <a:off x="6743759" y="3479697"/>
            <a:ext cx="1028182" cy="120790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9" name="一对多"/>
          <p:cNvSpPr txBox="1"/>
          <p:nvPr/>
        </p:nvSpPr>
        <p:spPr>
          <a:xfrm>
            <a:off x="6496050" y="40766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60" name="省表"/>
          <p:cNvSpPr txBox="1"/>
          <p:nvPr/>
        </p:nvSpPr>
        <p:spPr>
          <a:xfrm>
            <a:off x="1835150" y="5016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省表</a:t>
            </a:r>
          </a:p>
        </p:txBody>
      </p:sp>
      <p:sp>
        <p:nvSpPr>
          <p:cNvPr id="161" name="市表"/>
          <p:cNvSpPr txBox="1"/>
          <p:nvPr/>
        </p:nvSpPr>
        <p:spPr>
          <a:xfrm>
            <a:off x="5594540" y="154106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市表</a:t>
            </a:r>
          </a:p>
        </p:txBody>
      </p:sp>
      <p:sp>
        <p:nvSpPr>
          <p:cNvPr id="162" name="区表"/>
          <p:cNvSpPr txBox="1"/>
          <p:nvPr/>
        </p:nvSpPr>
        <p:spPr>
          <a:xfrm>
            <a:off x="9130134" y="3889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区表</a:t>
            </a:r>
          </a:p>
        </p:txBody>
      </p:sp>
      <p:sp>
        <p:nvSpPr>
          <p:cNvPr id="163" name="矩形"/>
          <p:cNvSpPr/>
          <p:nvPr/>
        </p:nvSpPr>
        <p:spPr>
          <a:xfrm>
            <a:off x="2180530" y="5971381"/>
            <a:ext cx="3210770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4" name="线条"/>
          <p:cNvSpPr/>
          <p:nvPr/>
        </p:nvSpPr>
        <p:spPr>
          <a:xfrm>
            <a:off x="2167830" y="6517481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5" name="线条"/>
          <p:cNvSpPr/>
          <p:nvPr/>
        </p:nvSpPr>
        <p:spPr>
          <a:xfrm>
            <a:off x="2167830" y="7002264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6" name="线条"/>
          <p:cNvSpPr/>
          <p:nvPr/>
        </p:nvSpPr>
        <p:spPr>
          <a:xfrm flipV="1">
            <a:off x="312307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7" name="id"/>
          <p:cNvSpPr txBox="1"/>
          <p:nvPr/>
        </p:nvSpPr>
        <p:spPr>
          <a:xfrm>
            <a:off x="2543712" y="6066631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68" name="name"/>
          <p:cNvSpPr txBox="1"/>
          <p:nvPr/>
        </p:nvSpPr>
        <p:spPr>
          <a:xfrm>
            <a:off x="3418869" y="60666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69" name="线条"/>
          <p:cNvSpPr/>
          <p:nvPr/>
        </p:nvSpPr>
        <p:spPr>
          <a:xfrm flipV="1">
            <a:off x="425812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0" name="parent_id"/>
          <p:cNvSpPr txBox="1"/>
          <p:nvPr/>
        </p:nvSpPr>
        <p:spPr>
          <a:xfrm>
            <a:off x="4283524" y="60666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71" name="地区表"/>
          <p:cNvSpPr txBox="1"/>
          <p:nvPr/>
        </p:nvSpPr>
        <p:spPr>
          <a:xfrm>
            <a:off x="3525565" y="5565431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地区表</a:t>
            </a:r>
          </a:p>
        </p:txBody>
      </p:sp>
      <p:sp>
        <p:nvSpPr>
          <p:cNvPr id="172" name="省"/>
          <p:cNvSpPr txBox="1"/>
          <p:nvPr/>
        </p:nvSpPr>
        <p:spPr>
          <a:xfrm>
            <a:off x="2323545" y="6625431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</a:t>
            </a:r>
          </a:p>
        </p:txBody>
      </p:sp>
      <p:sp>
        <p:nvSpPr>
          <p:cNvPr id="173" name="null"/>
          <p:cNvSpPr txBox="1"/>
          <p:nvPr/>
        </p:nvSpPr>
        <p:spPr>
          <a:xfrm>
            <a:off x="4651514" y="6588422"/>
            <a:ext cx="4304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74" name="市"/>
          <p:cNvSpPr txBox="1"/>
          <p:nvPr/>
        </p:nvSpPr>
        <p:spPr>
          <a:xfrm>
            <a:off x="2323545" y="7073205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</a:t>
            </a:r>
          </a:p>
        </p:txBody>
      </p:sp>
      <p:sp>
        <p:nvSpPr>
          <p:cNvPr id="175" name="省id"/>
          <p:cNvSpPr txBox="1"/>
          <p:nvPr/>
        </p:nvSpPr>
        <p:spPr>
          <a:xfrm>
            <a:off x="4595024" y="7069480"/>
            <a:ext cx="4867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"/>
          <p:cNvSpPr/>
          <p:nvPr/>
        </p:nvSpPr>
        <p:spPr>
          <a:xfrm>
            <a:off x="907948" y="1181100"/>
            <a:ext cx="3703733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8" name="矩形"/>
          <p:cNvSpPr/>
          <p:nvPr/>
        </p:nvSpPr>
        <p:spPr>
          <a:xfrm>
            <a:off x="7867352" y="1181100"/>
            <a:ext cx="3654426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9" name="浏览器"/>
          <p:cNvSpPr txBox="1"/>
          <p:nvPr/>
        </p:nvSpPr>
        <p:spPr>
          <a:xfrm>
            <a:off x="2397864" y="761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80" name="Django网站"/>
          <p:cNvSpPr txBox="1"/>
          <p:nvPr/>
        </p:nvSpPr>
        <p:spPr>
          <a:xfrm>
            <a:off x="9106758" y="761999"/>
            <a:ext cx="1175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</a:t>
            </a:r>
          </a:p>
        </p:txBody>
      </p:sp>
      <p:sp>
        <p:nvSpPr>
          <p:cNvPr id="181" name="$.get(‘请求地址', function (JSON数据) {…"/>
          <p:cNvSpPr txBox="1"/>
          <p:nvPr/>
        </p:nvSpPr>
        <p:spPr>
          <a:xfrm>
            <a:off x="1064736" y="1419820"/>
            <a:ext cx="330748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$</a:t>
            </a:r>
            <a:r>
              <a:t>.</a:t>
            </a:r>
            <a:r>
              <a:rPr>
                <a:solidFill>
                  <a:srgbClr val="7A7A43"/>
                </a:solidFill>
              </a:rPr>
              <a:t>get</a:t>
            </a:r>
            <a:r>
              <a:t>(</a:t>
            </a:r>
            <a:r>
              <a:rPr>
                <a:solidFill>
                  <a:srgbClr val="018001"/>
                </a:solidFill>
              </a:rPr>
              <a:t>‘请求地址'</a:t>
            </a:r>
            <a:r>
              <a:t>, </a:t>
            </a:r>
            <a:r>
              <a:rPr>
                <a:solidFill>
                  <a:srgbClr val="011480"/>
                </a:solidFill>
              </a:rPr>
              <a:t>function </a:t>
            </a:r>
            <a:r>
              <a:t>(JSON数据)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  <p:sp>
        <p:nvSpPr>
          <p:cNvPr id="182" name="线条"/>
          <p:cNvSpPr/>
          <p:nvPr/>
        </p:nvSpPr>
        <p:spPr>
          <a:xfrm>
            <a:off x="4373400" y="1849531"/>
            <a:ext cx="372913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3" name="1.发起ajax的get请求"/>
          <p:cNvSpPr txBox="1"/>
          <p:nvPr/>
        </p:nvSpPr>
        <p:spPr>
          <a:xfrm>
            <a:off x="5348217" y="1405884"/>
            <a:ext cx="19660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1.发起ajax的get请求</a:t>
            </a:r>
          </a:p>
        </p:txBody>
      </p:sp>
      <p:sp>
        <p:nvSpPr>
          <p:cNvPr id="184" name="def json_data(request):…"/>
          <p:cNvSpPr txBox="1"/>
          <p:nvPr/>
        </p:nvSpPr>
        <p:spPr>
          <a:xfrm>
            <a:off x="8207604" y="1627868"/>
            <a:ext cx="297392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json_data(request):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"""响应JSON数据给ajax"""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JsonResponse(json_dict)</a:t>
            </a:r>
          </a:p>
        </p:txBody>
      </p:sp>
      <p:sp>
        <p:nvSpPr>
          <p:cNvPr id="185" name="线条"/>
          <p:cNvSpPr/>
          <p:nvPr/>
        </p:nvSpPr>
        <p:spPr>
          <a:xfrm flipH="1">
            <a:off x="4451163" y="2418090"/>
            <a:ext cx="3759387" cy="31499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6" name="2.返回json数据"/>
          <p:cNvSpPr txBox="1"/>
          <p:nvPr/>
        </p:nvSpPr>
        <p:spPr>
          <a:xfrm>
            <a:off x="5596629" y="2743199"/>
            <a:ext cx="14692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2.返回json数据</a:t>
            </a:r>
          </a:p>
        </p:txBody>
      </p:sp>
      <p:sp>
        <p:nvSpPr>
          <p:cNvPr id="187" name="ajax请求"/>
          <p:cNvSpPr txBox="1"/>
          <p:nvPr/>
        </p:nvSpPr>
        <p:spPr>
          <a:xfrm>
            <a:off x="5793717" y="215833"/>
            <a:ext cx="14173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ajax请求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0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1" name="浏览器"/>
          <p:cNvSpPr txBox="1"/>
          <p:nvPr/>
        </p:nvSpPr>
        <p:spPr>
          <a:xfrm>
            <a:off x="2686726" y="2184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92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193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4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195" name="def login(request):…"/>
          <p:cNvSpPr txBox="1"/>
          <p:nvPr/>
        </p:nvSpPr>
        <p:spPr>
          <a:xfrm>
            <a:off x="7433881" y="3232150"/>
            <a:ext cx="255338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‘/ajax/‘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6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7" name="让浏览器访问…"/>
          <p:cNvSpPr txBox="1"/>
          <p:nvPr/>
        </p:nvSpPr>
        <p:spPr>
          <a:xfrm>
            <a:off x="5103823" y="4221175"/>
            <a:ext cx="1389991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</a:p>
          <a:p>
            <a:pPr/>
            <a:r>
              <a:t>302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198" name="线条"/>
          <p:cNvSpPr/>
          <p:nvPr/>
        </p:nvSpPr>
        <p:spPr>
          <a:xfrm>
            <a:off x="3818128" y="51649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9" name="浏览器访问…"/>
          <p:cNvSpPr txBox="1"/>
          <p:nvPr/>
        </p:nvSpPr>
        <p:spPr>
          <a:xfrm>
            <a:off x="4696054" y="5711215"/>
            <a:ext cx="1186790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浏览器访问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00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  <p:sp>
        <p:nvSpPr>
          <p:cNvPr id="201" name="def ajax(request):…"/>
          <p:cNvSpPr txBox="1"/>
          <p:nvPr/>
        </p:nvSpPr>
        <p:spPr>
          <a:xfrm>
            <a:off x="7149343" y="5413144"/>
            <a:ext cx="38990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ajax(request):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"""ajax使用json和后端交互页面"""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render(request, </a:t>
            </a:r>
            <a:r>
              <a:rPr b="1">
                <a:solidFill>
                  <a:srgbClr val="018001"/>
                </a:solidFill>
              </a:rPr>
              <a:t>'Book/ajax.html'</a:t>
            </a:r>
            <a:r>
              <a:t>)</a:t>
            </a:r>
          </a:p>
        </p:txBody>
      </p:sp>
      <p:sp>
        <p:nvSpPr>
          <p:cNvPr id="202" name="浏览器收到响应…"/>
          <p:cNvSpPr txBox="1"/>
          <p:nvPr/>
        </p:nvSpPr>
        <p:spPr>
          <a:xfrm>
            <a:off x="239347" y="4297679"/>
            <a:ext cx="334114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浏览器收到响应</a:t>
            </a:r>
          </a:p>
          <a:p>
            <a:pPr/>
            <a:r>
              <a:t>判断状态码是否是302</a:t>
            </a:r>
          </a:p>
          <a:p>
            <a:pPr>
              <a:defRPr sz="1700"/>
            </a:pPr>
            <a:r>
              <a:t>如果是302就把响应中的地址打开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03" name="$.get(‘url’, function(){…"/>
          <p:cNvSpPr txBox="1"/>
          <p:nvPr/>
        </p:nvSpPr>
        <p:spPr>
          <a:xfrm>
            <a:off x="112347" y="538480"/>
            <a:ext cx="205648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$.get(‘url’, function(){</a:t>
            </a:r>
          </a:p>
          <a:p>
            <a:pPr/>
          </a:p>
          <a:p>
            <a:pPr/>
            <a:r>
              <a:t>})</a:t>
            </a:r>
          </a:p>
        </p:txBody>
      </p:sp>
      <p:sp>
        <p:nvSpPr>
          <p:cNvPr id="204" name="{…"/>
          <p:cNvSpPr txBox="1"/>
          <p:nvPr/>
        </p:nvSpPr>
        <p:spPr>
          <a:xfrm>
            <a:off x="2926707" y="538480"/>
            <a:ext cx="140462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  <a:p>
            <a:pPr lvl="1"/>
            <a:r>
              <a:t>Code:8001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7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8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09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210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1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212" name="def login(request):…"/>
          <p:cNvSpPr txBox="1"/>
          <p:nvPr/>
        </p:nvSpPr>
        <p:spPr>
          <a:xfrm>
            <a:off x="7233449" y="3321050"/>
            <a:ext cx="3730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'http://www.itcast.cn'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3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4" name="让浏览器访问…"/>
          <p:cNvSpPr txBox="1"/>
          <p:nvPr/>
        </p:nvSpPr>
        <p:spPr>
          <a:xfrm>
            <a:off x="4265623" y="4135812"/>
            <a:ext cx="2713957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http://www.itcast.cn</a:t>
            </a:r>
          </a:p>
        </p:txBody>
      </p:sp>
      <p:sp>
        <p:nvSpPr>
          <p:cNvPr id="215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okie"/>
          <p:cNvSpPr txBox="1"/>
          <p:nvPr/>
        </p:nvSpPr>
        <p:spPr>
          <a:xfrm>
            <a:off x="4845729" y="1098550"/>
            <a:ext cx="12151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</a:t>
            </a:r>
          </a:p>
        </p:txBody>
      </p:sp>
      <p:sp>
        <p:nvSpPr>
          <p:cNvPr id="218" name="你  — 浏览器…"/>
          <p:cNvSpPr txBox="1"/>
          <p:nvPr/>
        </p:nvSpPr>
        <p:spPr>
          <a:xfrm>
            <a:off x="109748" y="36312"/>
            <a:ext cx="3004618" cy="189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  — 浏览器</a:t>
            </a:r>
          </a:p>
          <a:p>
            <a:pPr/>
            <a:r>
              <a:t>老板 — 服务器</a:t>
            </a:r>
          </a:p>
          <a:p>
            <a:pPr/>
          </a:p>
          <a:p>
            <a:pPr/>
            <a:r>
              <a:t>你-&gt;老板 买豆浆</a:t>
            </a:r>
          </a:p>
          <a:p>
            <a:pPr/>
          </a:p>
          <a:p>
            <a:pPr/>
            <a:r>
              <a:t>老板给你一个单子 设置cookie</a:t>
            </a:r>
          </a:p>
          <a:p>
            <a:pPr/>
            <a:r>
              <a:t>拿单子找老板要豆浆 读取cookie</a:t>
            </a:r>
          </a:p>
        </p:txBody>
      </p:sp>
      <p:sp>
        <p:nvSpPr>
          <p:cNvPr id="219" name="矩形"/>
          <p:cNvSpPr/>
          <p:nvPr/>
        </p:nvSpPr>
        <p:spPr>
          <a:xfrm>
            <a:off x="1327150" y="2413000"/>
            <a:ext cx="1966814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0" name="矩形"/>
          <p:cNvSpPr/>
          <p:nvPr/>
        </p:nvSpPr>
        <p:spPr>
          <a:xfrm>
            <a:off x="6432550" y="2501900"/>
            <a:ext cx="3590341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1" name="浏览器"/>
          <p:cNvSpPr txBox="1"/>
          <p:nvPr/>
        </p:nvSpPr>
        <p:spPr>
          <a:xfrm>
            <a:off x="1948606" y="19919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222" name="服务器"/>
          <p:cNvSpPr txBox="1"/>
          <p:nvPr/>
        </p:nvSpPr>
        <p:spPr>
          <a:xfrm>
            <a:off x="8043570" y="19919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23" name="线条"/>
          <p:cNvSpPr/>
          <p:nvPr/>
        </p:nvSpPr>
        <p:spPr>
          <a:xfrm>
            <a:off x="3321050" y="2987385"/>
            <a:ext cx="3056671" cy="3209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4" name="进行处理"/>
          <p:cNvSpPr txBox="1"/>
          <p:nvPr/>
        </p:nvSpPr>
        <p:spPr>
          <a:xfrm>
            <a:off x="6959600" y="30987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进行处理</a:t>
            </a:r>
          </a:p>
        </p:txBody>
      </p:sp>
      <p:sp>
        <p:nvSpPr>
          <p:cNvPr id="225" name="线条"/>
          <p:cNvSpPr/>
          <p:nvPr/>
        </p:nvSpPr>
        <p:spPr>
          <a:xfrm flipH="1">
            <a:off x="3363782" y="4466961"/>
            <a:ext cx="2966824" cy="7243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6" name="把cookie交给浏览器保存"/>
          <p:cNvSpPr txBox="1"/>
          <p:nvPr/>
        </p:nvSpPr>
        <p:spPr>
          <a:xfrm>
            <a:off x="3679458" y="4454623"/>
            <a:ext cx="2338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把cookie交给浏览器保存</a:t>
            </a:r>
          </a:p>
        </p:txBody>
      </p:sp>
      <p:sp>
        <p:nvSpPr>
          <p:cNvPr id="227" name="线条"/>
          <p:cNvSpPr/>
          <p:nvPr/>
        </p:nvSpPr>
        <p:spPr>
          <a:xfrm>
            <a:off x="3380715" y="6332370"/>
            <a:ext cx="3058205" cy="7182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8" name="把cookie发送给相应网站的服务器"/>
          <p:cNvSpPr txBox="1"/>
          <p:nvPr/>
        </p:nvSpPr>
        <p:spPr>
          <a:xfrm>
            <a:off x="3287593" y="6161260"/>
            <a:ext cx="31513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把cookie发送给相应网站的服务器</a:t>
            </a:r>
          </a:p>
        </p:txBody>
      </p:sp>
      <p:sp>
        <p:nvSpPr>
          <p:cNvPr id="229" name="请求"/>
          <p:cNvSpPr txBox="1"/>
          <p:nvPr/>
        </p:nvSpPr>
        <p:spPr>
          <a:xfrm>
            <a:off x="4602906" y="274798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230" name="设置cookie:…"/>
          <p:cNvSpPr txBox="1"/>
          <p:nvPr/>
        </p:nvSpPr>
        <p:spPr>
          <a:xfrm>
            <a:off x="6896100" y="3578803"/>
            <a:ext cx="3238297" cy="16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设置cookie:</a:t>
            </a:r>
          </a:p>
          <a:p>
            <a:pPr/>
            <a:r>
              <a:t>需要一个HttpResponse类的对象</a:t>
            </a:r>
          </a:p>
          <a:p>
            <a:pPr/>
            <a:r>
              <a:t>或者是它子类的对象</a:t>
            </a:r>
          </a:p>
          <a:p>
            <a:pPr/>
          </a:p>
          <a:p>
            <a:pPr/>
            <a:r>
              <a:t>set_cookie用于设置cookie</a:t>
            </a:r>
          </a:p>
          <a:p>
            <a:pPr/>
            <a:r>
              <a:t>response.set_cookie(‘mark’,’hello’)</a:t>
            </a:r>
          </a:p>
        </p:txBody>
      </p:sp>
      <p:sp>
        <p:nvSpPr>
          <p:cNvPr id="231" name="读取cookie:…"/>
          <p:cNvSpPr txBox="1"/>
          <p:nvPr/>
        </p:nvSpPr>
        <p:spPr>
          <a:xfrm>
            <a:off x="6563563" y="6414021"/>
            <a:ext cx="3328316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读取cookie:</a:t>
            </a:r>
          </a:p>
          <a:p>
            <a:pPr/>
            <a:r>
              <a:t>浏览器发给服务器得cookie,</a:t>
            </a:r>
          </a:p>
          <a:p>
            <a:pPr/>
            <a:r>
              <a:t>保存在request对象的COOKIES属性</a:t>
            </a:r>
          </a:p>
        </p:txBody>
      </p:sp>
      <p:sp>
        <p:nvSpPr>
          <p:cNvPr id="232" name="保存cookie信息…"/>
          <p:cNvSpPr txBox="1"/>
          <p:nvPr/>
        </p:nvSpPr>
        <p:spPr>
          <a:xfrm>
            <a:off x="1413742" y="4988660"/>
            <a:ext cx="1863853" cy="64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保存cookie信息</a:t>
            </a:r>
          </a:p>
          <a:p>
            <a:pPr/>
            <a:r>
              <a:t>保存’{‘mark’:’hello’}’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什么是session？…"/>
          <p:cNvSpPr txBox="1"/>
          <p:nvPr/>
        </p:nvSpPr>
        <p:spPr>
          <a:xfrm>
            <a:off x="-19050" y="-26671"/>
            <a:ext cx="6007100" cy="193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什么是session？</a:t>
            </a:r>
          </a:p>
          <a:p>
            <a:pPr/>
            <a:r>
              <a:t>你：浏览器</a:t>
            </a:r>
          </a:p>
          <a:p>
            <a:pPr/>
            <a:r>
              <a:t>俱乐部：服务器</a:t>
            </a:r>
          </a:p>
          <a:p>
            <a:pPr/>
            <a:r>
              <a:t>俱乐部的电脑是服务器,存储个人隐私信息 session</a:t>
            </a:r>
          </a:p>
          <a:p>
            <a:pPr/>
            <a:r>
              <a:t>卡在你手中：cookie</a:t>
            </a:r>
          </a:p>
          <a:p>
            <a:pPr/>
          </a:p>
          <a:p>
            <a:pPr/>
            <a:r>
              <a:t>你去办健身卡，你的隐私信息存在俱乐部的电脑中，给你一卡号。</a:t>
            </a:r>
          </a:p>
        </p:txBody>
      </p:sp>
      <p:sp>
        <p:nvSpPr>
          <p:cNvPr id="235" name="矩形"/>
          <p:cNvSpPr/>
          <p:nvPr/>
        </p:nvSpPr>
        <p:spPr>
          <a:xfrm>
            <a:off x="1790700" y="2374900"/>
            <a:ext cx="1961902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6" name="矩形"/>
          <p:cNvSpPr/>
          <p:nvPr/>
        </p:nvSpPr>
        <p:spPr>
          <a:xfrm>
            <a:off x="5883820" y="2374900"/>
            <a:ext cx="5573863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7" name="浏览器"/>
          <p:cNvSpPr txBox="1"/>
          <p:nvPr/>
        </p:nvSpPr>
        <p:spPr>
          <a:xfrm>
            <a:off x="2333500" y="1855783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浏览器</a:t>
            </a:r>
          </a:p>
        </p:txBody>
      </p:sp>
      <p:sp>
        <p:nvSpPr>
          <p:cNvPr id="238" name="服务器"/>
          <p:cNvSpPr txBox="1"/>
          <p:nvPr/>
        </p:nvSpPr>
        <p:spPr>
          <a:xfrm>
            <a:off x="8407400" y="1855783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服务器</a:t>
            </a:r>
          </a:p>
        </p:txBody>
      </p:sp>
      <p:sp>
        <p:nvSpPr>
          <p:cNvPr id="239" name="线条"/>
          <p:cNvSpPr/>
          <p:nvPr/>
        </p:nvSpPr>
        <p:spPr>
          <a:xfrm>
            <a:off x="3788447" y="2718891"/>
            <a:ext cx="1985567" cy="26575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0" name="请求"/>
          <p:cNvSpPr txBox="1"/>
          <p:nvPr/>
        </p:nvSpPr>
        <p:spPr>
          <a:xfrm>
            <a:off x="4557861" y="24510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请求</a:t>
            </a:r>
          </a:p>
        </p:txBody>
      </p:sp>
      <p:sp>
        <p:nvSpPr>
          <p:cNvPr id="241" name="设置session信息…"/>
          <p:cNvSpPr txBox="1"/>
          <p:nvPr/>
        </p:nvSpPr>
        <p:spPr>
          <a:xfrm>
            <a:off x="5890448" y="2398012"/>
            <a:ext cx="364083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设置session信息</a:t>
            </a:r>
          </a:p>
          <a:p>
            <a:pPr>
              <a:defRPr sz="2000"/>
            </a:pPr>
            <a:r>
              <a:t>request.session[‘smart’] = ‘yes’</a:t>
            </a:r>
          </a:p>
        </p:txBody>
      </p:sp>
      <p:sp>
        <p:nvSpPr>
          <p:cNvPr id="242" name="{smart:yes}…"/>
          <p:cNvSpPr txBox="1"/>
          <p:nvPr/>
        </p:nvSpPr>
        <p:spPr>
          <a:xfrm>
            <a:off x="9942989" y="4106545"/>
            <a:ext cx="1181101" cy="56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5"/>
                </a:solidFill>
              </a:defRPr>
            </a:pPr>
            <a:r>
              <a:t>{smart:yes}</a:t>
            </a:r>
          </a:p>
          <a:p>
            <a:pPr>
              <a:defRPr sz="1400">
                <a:solidFill>
                  <a:schemeClr val="accent5"/>
                </a:solidFill>
              </a:defRPr>
            </a:pPr>
            <a:r>
              <a:t>个人隐私信息</a:t>
            </a:r>
          </a:p>
        </p:txBody>
      </p:sp>
      <p:sp>
        <p:nvSpPr>
          <p:cNvPr id="243" name="矩形"/>
          <p:cNvSpPr/>
          <p:nvPr/>
        </p:nvSpPr>
        <p:spPr>
          <a:xfrm>
            <a:off x="7950200" y="3840471"/>
            <a:ext cx="3359498" cy="75185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44" name="django_session"/>
          <p:cNvSpPr txBox="1"/>
          <p:nvPr/>
        </p:nvSpPr>
        <p:spPr>
          <a:xfrm>
            <a:off x="8508525" y="3414713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django_session</a:t>
            </a:r>
          </a:p>
        </p:txBody>
      </p:sp>
      <p:sp>
        <p:nvSpPr>
          <p:cNvPr id="245" name="线条"/>
          <p:cNvSpPr/>
          <p:nvPr/>
        </p:nvSpPr>
        <p:spPr>
          <a:xfrm>
            <a:off x="8010045" y="4216400"/>
            <a:ext cx="323980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6" name="session_key"/>
          <p:cNvSpPr txBox="1"/>
          <p:nvPr/>
        </p:nvSpPr>
        <p:spPr>
          <a:xfrm>
            <a:off x="8234021" y="3872706"/>
            <a:ext cx="94427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session_key</a:t>
            </a:r>
          </a:p>
        </p:txBody>
      </p:sp>
      <p:sp>
        <p:nvSpPr>
          <p:cNvPr id="247" name="线条"/>
          <p:cNvSpPr/>
          <p:nvPr/>
        </p:nvSpPr>
        <p:spPr>
          <a:xfrm flipV="1">
            <a:off x="9454929" y="3817386"/>
            <a:ext cx="1" cy="7874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8" name="session_data"/>
          <p:cNvSpPr txBox="1"/>
          <p:nvPr/>
        </p:nvSpPr>
        <p:spPr>
          <a:xfrm>
            <a:off x="9821158" y="3852640"/>
            <a:ext cx="108690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/>
            <a:r>
              <a:t>session_data</a:t>
            </a:r>
          </a:p>
        </p:txBody>
      </p:sp>
      <p:sp>
        <p:nvSpPr>
          <p:cNvPr id="249" name="线条"/>
          <p:cNvSpPr/>
          <p:nvPr/>
        </p:nvSpPr>
        <p:spPr>
          <a:xfrm>
            <a:off x="7614361" y="3229187"/>
            <a:ext cx="515531" cy="51553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0" name="唯一标识码…"/>
          <p:cNvSpPr txBox="1"/>
          <p:nvPr/>
        </p:nvSpPr>
        <p:spPr>
          <a:xfrm>
            <a:off x="8211418" y="4125595"/>
            <a:ext cx="918668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/>
                </a:solidFill>
              </a:defRPr>
            </a:pPr>
            <a:r>
              <a:t>唯一标识码</a:t>
            </a:r>
          </a:p>
          <a:p>
            <a:pPr>
              <a:defRPr sz="1200">
                <a:solidFill>
                  <a:schemeClr val="accent5"/>
                </a:solidFill>
              </a:defRPr>
            </a:pPr>
            <a:r>
              <a:t>俱乐部卡号</a:t>
            </a:r>
          </a:p>
        </p:txBody>
      </p:sp>
      <p:sp>
        <p:nvSpPr>
          <p:cNvPr id="251" name="响应session_key…"/>
          <p:cNvSpPr txBox="1"/>
          <p:nvPr/>
        </p:nvSpPr>
        <p:spPr>
          <a:xfrm>
            <a:off x="5831024" y="4077335"/>
            <a:ext cx="1638301" cy="62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响应session_key</a:t>
            </a:r>
          </a:p>
          <a:p>
            <a:pPr>
              <a:defRPr sz="1500"/>
            </a:pPr>
            <a:r>
              <a:t>并写入到浏览器中</a:t>
            </a:r>
          </a:p>
        </p:txBody>
      </p:sp>
      <p:sp>
        <p:nvSpPr>
          <p:cNvPr id="252" name="线条"/>
          <p:cNvSpPr/>
          <p:nvPr/>
        </p:nvSpPr>
        <p:spPr>
          <a:xfrm flipH="1" flipV="1">
            <a:off x="7505160" y="4098673"/>
            <a:ext cx="405112" cy="23148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3" name="线条"/>
          <p:cNvSpPr/>
          <p:nvPr/>
        </p:nvSpPr>
        <p:spPr>
          <a:xfrm flipH="1">
            <a:off x="3777974" y="4095145"/>
            <a:ext cx="208047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4" name="cookie…"/>
          <p:cNvSpPr txBox="1"/>
          <p:nvPr/>
        </p:nvSpPr>
        <p:spPr>
          <a:xfrm>
            <a:off x="938199" y="3682999"/>
            <a:ext cx="2928589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cookie</a:t>
            </a:r>
          </a:p>
          <a:p>
            <a:pPr>
              <a:defRPr sz="2000"/>
            </a:pPr>
            <a:r>
              <a:t>保存</a:t>
            </a:r>
          </a:p>
          <a:p>
            <a:pPr>
              <a:defRPr sz="2000"/>
            </a:pPr>
            <a:r>
              <a:t>sessionid：session_key</a:t>
            </a:r>
          </a:p>
          <a:p>
            <a:pPr>
              <a:defRPr sz="2000"/>
            </a:pPr>
            <a:r>
              <a:t>sessionid: 卡号</a:t>
            </a:r>
          </a:p>
        </p:txBody>
      </p:sp>
      <p:sp>
        <p:nvSpPr>
          <p:cNvPr id="255" name="线条"/>
          <p:cNvSpPr/>
          <p:nvPr/>
        </p:nvSpPr>
        <p:spPr>
          <a:xfrm>
            <a:off x="3765673" y="5188875"/>
            <a:ext cx="2156795" cy="117772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6" name="再访问网站"/>
          <p:cNvSpPr txBox="1"/>
          <p:nvPr/>
        </p:nvSpPr>
        <p:spPr>
          <a:xfrm>
            <a:off x="4364821" y="5084884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再访问网站</a:t>
            </a:r>
          </a:p>
        </p:txBody>
      </p:sp>
      <p:sp>
        <p:nvSpPr>
          <p:cNvPr id="257" name="获取sessionid cookie的值，…"/>
          <p:cNvSpPr txBox="1"/>
          <p:nvPr/>
        </p:nvSpPr>
        <p:spPr>
          <a:xfrm>
            <a:off x="5897071" y="5899150"/>
            <a:ext cx="554736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获取sessionid cookie的值，</a:t>
            </a:r>
          </a:p>
          <a:p>
            <a:pPr>
              <a:defRPr sz="2000"/>
            </a:pPr>
            <a:r>
              <a:t>服务器根据</a:t>
            </a:r>
            <a:r>
              <a:rPr>
                <a:solidFill>
                  <a:schemeClr val="accent5"/>
                </a:solidFill>
              </a:rPr>
              <a:t>唯一的标识码</a:t>
            </a:r>
            <a:r>
              <a:t>去表中获取session数据</a:t>
            </a:r>
          </a:p>
        </p:txBody>
      </p:sp>
      <p:sp>
        <p:nvSpPr>
          <p:cNvPr id="258" name="设置session:…"/>
          <p:cNvSpPr txBox="1"/>
          <p:nvPr/>
        </p:nvSpPr>
        <p:spPr>
          <a:xfrm>
            <a:off x="5968224" y="7464425"/>
            <a:ext cx="379882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设置session: </a:t>
            </a:r>
          </a:p>
          <a:p>
            <a:pPr lvl="1">
              <a:defRPr sz="2000"/>
            </a:pPr>
            <a:r>
              <a:t>request.session[‘smart’]=‘yes’</a:t>
            </a:r>
          </a:p>
          <a:p>
            <a:pPr>
              <a:defRPr sz="2000"/>
            </a:pPr>
            <a:r>
              <a:t>读取session: </a:t>
            </a:r>
          </a:p>
          <a:p>
            <a:pPr lvl="1">
              <a:defRPr sz="2000"/>
            </a:pPr>
            <a:r>
              <a:t>yes = request.session[‘smart’]</a:t>
            </a:r>
          </a:p>
        </p:txBody>
      </p:sp>
      <p:sp>
        <p:nvSpPr>
          <p:cNvPr id="259" name="Session…"/>
          <p:cNvSpPr txBox="1"/>
          <p:nvPr/>
        </p:nvSpPr>
        <p:spPr>
          <a:xfrm>
            <a:off x="5974823" y="130931"/>
            <a:ext cx="3472087" cy="130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Session</a:t>
            </a:r>
          </a:p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Session依赖于Cookie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矩形"/>
          <p:cNvSpPr/>
          <p:nvPr/>
        </p:nvSpPr>
        <p:spPr>
          <a:xfrm>
            <a:off x="1504949" y="2146300"/>
            <a:ext cx="2093914" cy="367094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矩形"/>
          <p:cNvSpPr/>
          <p:nvPr/>
        </p:nvSpPr>
        <p:spPr>
          <a:xfrm>
            <a:off x="9429750" y="2146300"/>
            <a:ext cx="2093913" cy="367094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3" name="黑客"/>
          <p:cNvSpPr txBox="1"/>
          <p:nvPr/>
        </p:nvSpPr>
        <p:spPr>
          <a:xfrm>
            <a:off x="2291556" y="1752600"/>
            <a:ext cx="520701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</a:t>
            </a:r>
          </a:p>
        </p:txBody>
      </p:sp>
      <p:sp>
        <p:nvSpPr>
          <p:cNvPr id="264" name="服务器"/>
          <p:cNvSpPr txBox="1"/>
          <p:nvPr/>
        </p:nvSpPr>
        <p:spPr>
          <a:xfrm>
            <a:off x="10216356" y="1752600"/>
            <a:ext cx="723901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65" name="正常用户浏览器"/>
          <p:cNvSpPr txBox="1"/>
          <p:nvPr/>
        </p:nvSpPr>
        <p:spPr>
          <a:xfrm>
            <a:off x="2329656" y="1396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正常用户浏览器</a:t>
            </a:r>
          </a:p>
        </p:txBody>
      </p:sp>
      <p:sp>
        <p:nvSpPr>
          <p:cNvPr id="266" name="线条"/>
          <p:cNvSpPr/>
          <p:nvPr/>
        </p:nvSpPr>
        <p:spPr>
          <a:xfrm>
            <a:off x="3650009" y="2497030"/>
            <a:ext cx="57285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67" name="请求"/>
          <p:cNvSpPr txBox="1"/>
          <p:nvPr/>
        </p:nvSpPr>
        <p:spPr>
          <a:xfrm>
            <a:off x="5911056" y="2082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268" name="接受请求…"/>
          <p:cNvSpPr txBox="1"/>
          <p:nvPr/>
        </p:nvSpPr>
        <p:spPr>
          <a:xfrm>
            <a:off x="9429750" y="2246840"/>
            <a:ext cx="1641079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接受请求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处理逻辑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渲染页面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编写html模板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test.html</a:t>
            </a:r>
          </a:p>
        </p:txBody>
      </p:sp>
      <p:sp>
        <p:nvSpPr>
          <p:cNvPr id="269" name="test_new.html+html+css+js"/>
          <p:cNvSpPr txBox="1"/>
          <p:nvPr/>
        </p:nvSpPr>
        <p:spPr>
          <a:xfrm>
            <a:off x="9405937" y="3759620"/>
            <a:ext cx="298380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test_new.html+html+css+js</a:t>
            </a:r>
          </a:p>
        </p:txBody>
      </p:sp>
      <p:sp>
        <p:nvSpPr>
          <p:cNvPr id="270" name="线条"/>
          <p:cNvSpPr/>
          <p:nvPr/>
        </p:nvSpPr>
        <p:spPr>
          <a:xfrm flipH="1" flipV="1">
            <a:off x="3654729" y="4441973"/>
            <a:ext cx="571915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71" name="响应"/>
          <p:cNvSpPr txBox="1"/>
          <p:nvPr/>
        </p:nvSpPr>
        <p:spPr>
          <a:xfrm>
            <a:off x="6242050" y="40004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272" name="test_new.html+html+css+js"/>
          <p:cNvSpPr txBox="1"/>
          <p:nvPr/>
        </p:nvSpPr>
        <p:spPr>
          <a:xfrm>
            <a:off x="615056" y="4270523"/>
            <a:ext cx="298380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test_new.html+html+css+js</a:t>
            </a:r>
          </a:p>
        </p:txBody>
      </p:sp>
      <p:sp>
        <p:nvSpPr>
          <p:cNvPr id="273" name="test.html"/>
          <p:cNvSpPr txBox="1"/>
          <p:nvPr/>
        </p:nvSpPr>
        <p:spPr>
          <a:xfrm>
            <a:off x="1509117" y="6874023"/>
            <a:ext cx="118963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78" name="金融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金融服务器</a:t>
            </a:r>
          </a:p>
        </p:txBody>
      </p:sp>
      <p:sp>
        <p:nvSpPr>
          <p:cNvPr id="279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0" name="请求转账页面…"/>
          <p:cNvSpPr txBox="1"/>
          <p:nvPr/>
        </p:nvSpPr>
        <p:spPr>
          <a:xfrm>
            <a:off x="5062564" y="1370161"/>
            <a:ext cx="3040857" cy="530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1A1AA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xTabzxnWg9F4H2LkzpzUNwLmNGsegth0</a:t>
            </a:r>
          </a:p>
        </p:txBody>
      </p:sp>
      <p:sp>
        <p:nvSpPr>
          <p:cNvPr id="281" name="&lt;form action=&quot;/transfer/&quot; method=&quot;post&quot;&gt;…"/>
          <p:cNvSpPr txBox="1"/>
          <p:nvPr/>
        </p:nvSpPr>
        <p:spPr>
          <a:xfrm>
            <a:off x="8921616" y="3053149"/>
            <a:ext cx="4225827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2" name="&lt;form action=&quot;/transfer/&quot; method=&quot;post&quot;&gt;…"/>
          <p:cNvSpPr txBox="1"/>
          <p:nvPr/>
        </p:nvSpPr>
        <p:spPr>
          <a:xfrm>
            <a:off x="383099" y="3114109"/>
            <a:ext cx="3454915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1A1AA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xTabzxnWg9F4H2LkzpzUNwLmNGsegth0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3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4" name="处理请求…"/>
          <p:cNvSpPr txBox="1"/>
          <p:nvPr/>
        </p:nvSpPr>
        <p:spPr>
          <a:xfrm>
            <a:off x="9688165" y="1481286"/>
            <a:ext cx="14859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处理请求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渲染转账页面</a:t>
            </a:r>
          </a:p>
        </p:txBody>
      </p:sp>
      <p:sp>
        <p:nvSpPr>
          <p:cNvPr id="285" name="线条"/>
          <p:cNvSpPr/>
          <p:nvPr/>
        </p:nvSpPr>
        <p:spPr>
          <a:xfrm>
            <a:off x="10247114" y="21684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6" name="响应转账页面"/>
          <p:cNvSpPr txBox="1"/>
          <p:nvPr/>
        </p:nvSpPr>
        <p:spPr>
          <a:xfrm>
            <a:off x="5713065" y="27558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287" name="线条"/>
          <p:cNvSpPr/>
          <p:nvPr/>
        </p:nvSpPr>
        <p:spPr>
          <a:xfrm>
            <a:off x="4019778" y="5055748"/>
            <a:ext cx="5130569" cy="17690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8" name="发送转账请求…"/>
          <p:cNvSpPr txBox="1"/>
          <p:nvPr/>
        </p:nvSpPr>
        <p:spPr>
          <a:xfrm>
            <a:off x="5551150" y="5182235"/>
            <a:ext cx="1445465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  <a:p>
            <a:pPr/>
            <a:r>
              <a:t>Name = heike</a:t>
            </a:r>
          </a:p>
          <a:p>
            <a:pPr/>
            <a:r>
              <a:t>Money = 10</a:t>
            </a:r>
          </a:p>
        </p:txBody>
      </p:sp>
      <p:sp>
        <p:nvSpPr>
          <p:cNvPr id="289" name="处理转账逻辑…"/>
          <p:cNvSpPr txBox="1"/>
          <p:nvPr/>
        </p:nvSpPr>
        <p:spPr>
          <a:xfrm>
            <a:off x="9327971" y="6353482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  <p:sp>
        <p:nvSpPr>
          <p:cNvPr id="290" name="zxj这个人要转账,转给tt…"/>
          <p:cNvSpPr txBox="1"/>
          <p:nvPr/>
        </p:nvSpPr>
        <p:spPr>
          <a:xfrm>
            <a:off x="4025900" y="87858"/>
            <a:ext cx="2214169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zxj这个人要转账,转给tt</a:t>
            </a:r>
          </a:p>
          <a:p>
            <a:pPr/>
            <a:r>
              <a:t>name_n=zxj</a:t>
            </a:r>
          </a:p>
          <a:p>
            <a:pPr/>
            <a:r>
              <a:t>hei_name = zxc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