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63" r:id="rId3"/>
    <p:sldId id="775" r:id="rId4"/>
    <p:sldId id="724" r:id="rId5"/>
    <p:sldId id="746" r:id="rId6"/>
    <p:sldId id="742" r:id="rId7"/>
    <p:sldId id="721" r:id="rId8"/>
    <p:sldId id="752" r:id="rId9"/>
    <p:sldId id="751" r:id="rId10"/>
    <p:sldId id="722" r:id="rId11"/>
    <p:sldId id="767" r:id="rId12"/>
    <p:sldId id="743" r:id="rId13"/>
    <p:sldId id="723" r:id="rId14"/>
    <p:sldId id="779" r:id="rId15"/>
    <p:sldId id="725" r:id="rId16"/>
    <p:sldId id="768" r:id="rId17"/>
    <p:sldId id="749" r:id="rId18"/>
    <p:sldId id="780" r:id="rId19"/>
    <p:sldId id="735" r:id="rId20"/>
    <p:sldId id="717" r:id="rId21"/>
    <p:sldId id="769" r:id="rId22"/>
    <p:sldId id="755" r:id="rId23"/>
    <p:sldId id="783" r:id="rId24"/>
    <p:sldId id="750" r:id="rId25"/>
    <p:sldId id="776" r:id="rId26"/>
    <p:sldId id="754" r:id="rId27"/>
    <p:sldId id="770" r:id="rId28"/>
    <p:sldId id="782" r:id="rId29"/>
    <p:sldId id="781" r:id="rId30"/>
    <p:sldId id="745" r:id="rId31"/>
    <p:sldId id="756" r:id="rId32"/>
    <p:sldId id="758" r:id="rId33"/>
    <p:sldId id="757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爬虫概述" id="{5F5ABAC5-427F-EB49-9282-E9ACF3BB91C7}">
          <p14:sldIdLst>
            <p14:sldId id="256"/>
            <p14:sldId id="763"/>
            <p14:sldId id="775"/>
            <p14:sldId id="724"/>
            <p14:sldId id="746"/>
            <p14:sldId id="742"/>
            <p14:sldId id="721"/>
            <p14:sldId id="752"/>
            <p14:sldId id="751"/>
            <p14:sldId id="722"/>
            <p14:sldId id="767"/>
            <p14:sldId id="743"/>
            <p14:sldId id="723"/>
            <p14:sldId id="779"/>
            <p14:sldId id="725"/>
            <p14:sldId id="768"/>
            <p14:sldId id="749"/>
            <p14:sldId id="780"/>
            <p14:sldId id="735"/>
            <p14:sldId id="717"/>
            <p14:sldId id="769"/>
            <p14:sldId id="755"/>
            <p14:sldId id="783"/>
            <p14:sldId id="750"/>
            <p14:sldId id="776"/>
            <p14:sldId id="754"/>
            <p14:sldId id="770"/>
            <p14:sldId id="782"/>
            <p14:sldId id="781"/>
            <p14:sldId id="745"/>
            <p14:sldId id="756"/>
            <p14:sldId id="758"/>
            <p14:sldId id="7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827" autoAdjust="0"/>
  </p:normalViewPr>
  <p:slideViewPr>
    <p:cSldViewPr>
      <p:cViewPr varScale="1">
        <p:scale>
          <a:sx n="111" d="100"/>
          <a:sy n="111" d="100"/>
        </p:scale>
        <p:origin x="1728" y="200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7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96F0C-B059-4284-BDCD-7E35911F2635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F2D47-1176-4776-9BB8-7A287332D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://hr.tencent.com/position.php?&amp;start=0#a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hr.tencent.com/position.php?&amp;start=0#a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://hr.tencent.com/position.php?&amp;start=0#a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://hr.tencent.com/position.php?&amp;start=0#a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hr.tencent.com/position.php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://hr.tencent.com/position.php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Relationship Id="rId3" Type="http://schemas.openxmlformats.org/officeDocument/2006/relationships/hyperlink" Target="http://hr.tencent.com/position.php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阐述为什么要学习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框架，申明工作中用到的几率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61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使学生掌握如何判断爬虫项目是否创建成功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4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简述爬虫框架生成的各个文件功能，了解就好，后续用到的时候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00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传智教师库网址</a:t>
            </a:r>
            <a:r>
              <a:rPr lang="en-US" altLang="zh-CN" dirty="0" smtClean="0"/>
              <a:t>:http://www.itcast.cn/channel/teacher.shtml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6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24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3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4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80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25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92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5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阐述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的优点，从而引起学生们对框架学习的兴趣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7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1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http://hr.tencent.com/position.php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6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简述本阶段课程的课程概要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简述第一天的授课内容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1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使学生理解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框架结构，通过结构变形转换到官网给出的框架结构图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使学生对则组件的功能有一个简单的认识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4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总结复习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4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对比爬虫基础的开发流程引出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爬虫的开发流程，使学生明白框架开发实际上就是爬虫基础的升级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0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使学生掌握创建爬虫项目的命令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7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898" y="2492896"/>
            <a:ext cx="471635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爬虫框架</a:t>
            </a:r>
            <a:endParaRPr lang="zh-CN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980728"/>
            <a:ext cx="2347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/>
              <a:t>2.1</a:t>
            </a:r>
            <a:r>
              <a:rPr kumimoji="1" lang="zh-CN" altLang="en-US" sz="3200" dirty="0" smtClean="0"/>
              <a:t>创建</a:t>
            </a:r>
            <a:r>
              <a:rPr kumimoji="1" lang="zh-CN" altLang="en-US" sz="3200" dirty="0"/>
              <a:t>项目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7575"/>
            <a:ext cx="7669384" cy="17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04864"/>
            <a:ext cx="6518016" cy="19442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3568" y="105273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项目创建成功会</a:t>
            </a:r>
            <a:r>
              <a:rPr lang="zh-CN" altLang="en-US" sz="2800" dirty="0" smtClean="0"/>
              <a:t>显示</a:t>
            </a:r>
            <a:r>
              <a:rPr lang="zh-CN" altLang="en-US" sz="2800" dirty="0" smtClean="0"/>
              <a:t>如下</a:t>
            </a:r>
            <a:r>
              <a:rPr lang="zh-CN" altLang="en-US" sz="2800" dirty="0" smtClean="0"/>
              <a:t>结果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89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957" y="833631"/>
            <a:ext cx="8229600" cy="422809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项目文件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932039" y="3835860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scrapy</a:t>
            </a:r>
            <a:r>
              <a:rPr lang="zh-CN" altLang="en-US" dirty="0"/>
              <a:t>项目的设置文件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932041" y="2191420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18804" y="3208914"/>
            <a:ext cx="23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决定数据的后续处理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13" y="1448452"/>
            <a:ext cx="3211726" cy="43092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2039" y="4392080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存放创建的爬虫文件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6" idx="1"/>
          </p:cNvCxnSpPr>
          <p:nvPr/>
        </p:nvCxnSpPr>
        <p:spPr>
          <a:xfrm flipV="1">
            <a:off x="3059832" y="2376086"/>
            <a:ext cx="1872209" cy="57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1"/>
          </p:cNvCxnSpPr>
          <p:nvPr/>
        </p:nvCxnSpPr>
        <p:spPr>
          <a:xfrm>
            <a:off x="3478645" y="3393580"/>
            <a:ext cx="144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3491880" y="3835860"/>
            <a:ext cx="144015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4" idx="1"/>
          </p:cNvCxnSpPr>
          <p:nvPr/>
        </p:nvCxnSpPr>
        <p:spPr>
          <a:xfrm>
            <a:off x="3059832" y="4319523"/>
            <a:ext cx="1872207" cy="25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918805" y="5388358"/>
            <a:ext cx="202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远程部署配置文件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3" idx="1"/>
          </p:cNvCxnSpPr>
          <p:nvPr/>
        </p:nvCxnSpPr>
        <p:spPr>
          <a:xfrm>
            <a:off x="2843808" y="5203692"/>
            <a:ext cx="20749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932039" y="1445422"/>
            <a:ext cx="18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存放项目的代码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endCxn id="28" idx="1"/>
          </p:cNvCxnSpPr>
          <p:nvPr/>
        </p:nvCxnSpPr>
        <p:spPr>
          <a:xfrm flipV="1">
            <a:off x="2699792" y="1630088"/>
            <a:ext cx="2232247" cy="3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/>
      <p:bldP spid="2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536" y="1772816"/>
            <a:ext cx="453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</a:t>
            </a:r>
            <a:r>
              <a:rPr lang="zh-CN" altLang="en-US" dirty="0" smtClean="0"/>
              <a:t>根据从目标网站获取的数据在</a:t>
            </a:r>
            <a:r>
              <a:rPr lang="en-US" altLang="zh-CN" dirty="0" err="1" smtClean="0"/>
              <a:t>items.py</a:t>
            </a:r>
            <a:r>
              <a:rPr lang="zh-CN" altLang="en-US" dirty="0" smtClean="0"/>
              <a:t>文件中进行对应建模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3" y="3281729"/>
            <a:ext cx="4378754" cy="12288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30724"/>
            <a:ext cx="3829584" cy="30007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536" y="683985"/>
            <a:ext cx="836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2.2</a:t>
            </a:r>
            <a:r>
              <a:rPr kumimoji="1" lang="zh-CN" altLang="en-US" sz="3600" dirty="0" smtClean="0"/>
              <a:t>明确目标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24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50405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总结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60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创建项目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startproject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project_name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项目文件</a:t>
            </a: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items(</a:t>
            </a:r>
            <a:r>
              <a:rPr lang="zh-CN" altLang="en-US" sz="2400" dirty="0" smtClean="0"/>
              <a:t>用于建模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	</a:t>
            </a:r>
            <a:r>
              <a:rPr lang="en-US" altLang="zh-CN" sz="2400" dirty="0" smtClean="0"/>
              <a:t>pipeline(</a:t>
            </a:r>
            <a:r>
              <a:rPr lang="zh-CN" altLang="en-US" sz="2400" dirty="0" smtClean="0"/>
              <a:t>用于处理数据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settings(</a:t>
            </a:r>
            <a:r>
              <a:rPr lang="zh-CN" altLang="en-US" sz="2400" dirty="0" smtClean="0"/>
              <a:t>配置项目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	</a:t>
            </a:r>
            <a:r>
              <a:rPr lang="en-US" altLang="zh-CN" sz="2400" dirty="0" smtClean="0"/>
              <a:t>spiders(</a:t>
            </a:r>
            <a:r>
              <a:rPr lang="zh-CN" altLang="en-US" sz="2400" dirty="0" smtClean="0"/>
              <a:t>存放爬虫文件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scrapy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远程部署配置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明确目标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:	</a:t>
            </a:r>
            <a:r>
              <a:rPr lang="zh-CN" altLang="en-US" sz="2000" dirty="0" smtClean="0"/>
              <a:t>分析目标站点，在</a:t>
            </a:r>
            <a:r>
              <a:rPr lang="en-US" altLang="zh-CN" sz="2000" dirty="0" smtClean="0"/>
              <a:t>items</a:t>
            </a:r>
            <a:r>
              <a:rPr lang="zh-CN" altLang="en-US" sz="2000" dirty="0" smtClean="0"/>
              <a:t>文件中进行对应建模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400" dirty="0" smtClean="0"/>
              <a:t>原因</a:t>
            </a:r>
            <a:r>
              <a:rPr lang="en-US" altLang="zh-CN" sz="2400" dirty="0" smtClean="0"/>
              <a:t>:	</a:t>
            </a:r>
            <a:r>
              <a:rPr lang="zh-CN" altLang="en-US" sz="2000" dirty="0" smtClean="0"/>
              <a:t>模板实例存储数据比字典更安全</a:t>
            </a:r>
            <a:endParaRPr lang="en-US" altLang="zh-CN" sz="2000" dirty="0" smtClean="0"/>
          </a:p>
          <a:p>
            <a:pPr marL="40005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137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84617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2.3</a:t>
            </a:r>
            <a:r>
              <a:rPr kumimoji="1" lang="zh-CN" altLang="en-US" sz="3600" dirty="0" smtClean="0"/>
              <a:t>创建爬虫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47564" y="1519648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1)</a:t>
            </a:r>
            <a:r>
              <a:rPr lang="zh-CN" altLang="en-US" sz="2400" dirty="0" smtClean="0"/>
              <a:t>创建爬虫</a:t>
            </a:r>
            <a:r>
              <a:rPr lang="en-US" altLang="zh-CN" sz="2400" dirty="0" smtClean="0"/>
              <a:t>-------</a:t>
            </a:r>
            <a:r>
              <a:rPr lang="zh-CN" altLang="en-US" sz="2400" dirty="0" smtClean="0"/>
              <a:t>命令方式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name:	</a:t>
            </a:r>
          </a:p>
          <a:p>
            <a:pPr lvl="1"/>
            <a:r>
              <a:rPr lang="en-US" altLang="zh-CN" sz="2400" dirty="0" smtClean="0"/>
              <a:t>	1.</a:t>
            </a:r>
            <a:r>
              <a:rPr lang="zh-CN" altLang="en-US" sz="2400" dirty="0" smtClean="0"/>
              <a:t>唯一性</a:t>
            </a:r>
            <a:r>
              <a:rPr lang="en-US" altLang="zh-CN" sz="2400" dirty="0" smtClean="0"/>
              <a:t>	2.</a:t>
            </a:r>
            <a:r>
              <a:rPr lang="zh-CN" altLang="en-US" sz="2400" dirty="0" smtClean="0"/>
              <a:t>不能同项目名相同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domain:</a:t>
            </a:r>
          </a:p>
          <a:p>
            <a:pPr lvl="1"/>
            <a:r>
              <a:rPr lang="en-US" altLang="zh-CN" sz="2400" dirty="0" smtClean="0"/>
              <a:t>	1.</a:t>
            </a:r>
            <a:r>
              <a:rPr lang="zh-CN" altLang="en-US" sz="2400" dirty="0" smtClean="0"/>
              <a:t>域名过滤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8"/>
            <a:ext cx="6336704" cy="20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568" y="1412776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运行爬虫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案例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运行命令创建爬虫演示运行效果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666709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1196752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1)</a:t>
            </a:r>
            <a:r>
              <a:rPr lang="zh-CN" altLang="en-US" sz="2400" dirty="0" smtClean="0"/>
              <a:t>创建爬虫</a:t>
            </a:r>
            <a:r>
              <a:rPr lang="en-US" altLang="zh-CN" sz="2400" dirty="0"/>
              <a:t>-------</a:t>
            </a:r>
            <a:r>
              <a:rPr lang="zh-CN" altLang="en-US" sz="2400" dirty="0" smtClean="0"/>
              <a:t>手动方式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spiders</a:t>
            </a:r>
            <a:r>
              <a:rPr lang="zh-CN" altLang="en-US" sz="2400" dirty="0"/>
              <a:t>目录下创建爬虫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 smtClean="0"/>
              <a:t>必要参数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name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allowed_domains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start_urls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	parse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/>
              <a:t>案例</a:t>
            </a:r>
            <a:r>
              <a:rPr lang="en-US" altLang="zh-CN" sz="2400" dirty="0"/>
              <a:t>:</a:t>
            </a:r>
            <a:r>
              <a:rPr lang="zh-CN" altLang="en-US" sz="2400" dirty="0" smtClean="0"/>
              <a:t>手动创建人人网爬虫，运行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0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98072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总结：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创建爬虫的步骤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创建爬虫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命令创建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2.</a:t>
            </a:r>
            <a:r>
              <a:rPr lang="zh-CN" altLang="en-US" sz="2400" dirty="0" smtClean="0"/>
              <a:t>手动创建</a:t>
            </a:r>
            <a:endParaRPr lang="en-US" altLang="zh-CN" sz="2400" dirty="0"/>
          </a:p>
          <a:p>
            <a:pPr lvl="1"/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编辑爬虫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1.</a:t>
            </a:r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start_urls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2.</a:t>
            </a:r>
            <a:r>
              <a:rPr lang="zh-CN" altLang="en-US" sz="2400" dirty="0" smtClean="0"/>
              <a:t>检查</a:t>
            </a:r>
            <a:r>
              <a:rPr lang="en-US" altLang="zh-CN" sz="2400" dirty="0" err="1" smtClean="0"/>
              <a:t>allowed_domains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400" dirty="0" smtClean="0"/>
              <a:t>3.</a:t>
            </a:r>
            <a:r>
              <a:rPr lang="zh-CN" altLang="en-US" sz="2400" dirty="0" smtClean="0"/>
              <a:t>实现</a:t>
            </a:r>
            <a:r>
              <a:rPr lang="en-US" altLang="zh-CN" sz="2400" dirty="0" smtClean="0"/>
              <a:t>parse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feed</a:t>
            </a:r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zh-CN" altLang="en-US" sz="2400" dirty="0" smtClean="0"/>
              <a:t>合适</a:t>
            </a:r>
            <a:r>
              <a:rPr lang="zh-CN" altLang="en-US" sz="2400" dirty="0"/>
              <a:t>的保存爬取到的</a:t>
            </a:r>
            <a:r>
              <a:rPr lang="zh-CN" altLang="en-US" sz="2400" dirty="0" smtClean="0"/>
              <a:t>数据，供其他系统使用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163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1268760"/>
            <a:ext cx="80648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2)</a:t>
            </a:r>
            <a:r>
              <a:rPr lang="zh-CN" altLang="en-US" sz="2400" dirty="0" smtClean="0"/>
              <a:t>编辑</a:t>
            </a:r>
            <a:r>
              <a:rPr lang="zh-CN" altLang="en-US" sz="2400" dirty="0"/>
              <a:t>爬虫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爬取动作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定义如何抽取数据和链接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实例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获取到的数据返回给</a:t>
            </a:r>
            <a:r>
              <a:rPr lang="zh-CN" altLang="en-US" sz="2400" dirty="0" smtClean="0"/>
              <a:t>引擎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</a:t>
            </a:r>
            <a:r>
              <a:rPr lang="en-US" altLang="zh-CN" sz="2400" dirty="0" smtClean="0"/>
              <a:t>Feed</a:t>
            </a:r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000" dirty="0"/>
              <a:t>		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539552" y="5085184"/>
            <a:ext cx="76328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</a:t>
            </a:r>
            <a:r>
              <a:rPr lang="en-US" altLang="zh-CN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feed</a:t>
            </a:r>
            <a:r>
              <a:rPr lang="zh-CN" alt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？为什么要</a:t>
            </a:r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feed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输出？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536" y="836712"/>
            <a:ext cx="769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为什么要学习</a:t>
            </a:r>
            <a:r>
              <a:rPr kumimoji="1" lang="en-US" altLang="zh-CN" sz="2400" dirty="0" err="1" smtClean="0"/>
              <a:t>scrapy</a:t>
            </a:r>
            <a:r>
              <a:rPr kumimoji="1" lang="zh-CN" altLang="en-US" sz="2400" dirty="0" smtClean="0"/>
              <a:t>框架？</a:t>
            </a:r>
            <a:endParaRPr kumimoji="1"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6" y="1473268"/>
            <a:ext cx="4744938" cy="1307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6" y="3284984"/>
            <a:ext cx="4674959" cy="866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6" y="4625881"/>
            <a:ext cx="7829787" cy="12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84617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2.4</a:t>
            </a:r>
            <a:r>
              <a:rPr kumimoji="1" lang="zh-CN" altLang="en-US" sz="3600" dirty="0" smtClean="0"/>
              <a:t>保存内容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770" y="1508166"/>
            <a:ext cx="7964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pipelines</a:t>
            </a:r>
            <a:r>
              <a:rPr lang="zh-CN" altLang="en-US" sz="2400" dirty="0" smtClean="0"/>
              <a:t>管道文件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1.process_item</a:t>
            </a:r>
            <a:r>
              <a:rPr lang="zh-CN" altLang="en-US" sz="2400" dirty="0" smtClean="0"/>
              <a:t>函数，定义对数据的操作。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PS:</a:t>
            </a:r>
            <a:r>
              <a:rPr lang="zh-CN" altLang="en-US" sz="2000" dirty="0" smtClean="0">
                <a:solidFill>
                  <a:srgbClr val="FF0000"/>
                </a:solidFill>
              </a:rPr>
              <a:t>该函数必须返回</a:t>
            </a:r>
            <a:r>
              <a:rPr lang="en-US" altLang="zh-CN" sz="2000" dirty="0" smtClean="0">
                <a:solidFill>
                  <a:srgbClr val="FF0000"/>
                </a:solidFill>
              </a:rPr>
              <a:t>item</a:t>
            </a:r>
            <a:r>
              <a:rPr lang="zh-CN" altLang="en-US" sz="2000" dirty="0" smtClean="0">
                <a:solidFill>
                  <a:srgbClr val="FF0000"/>
                </a:solidFill>
              </a:rPr>
              <a:t>实例，供后续管道使用。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dirty="0" smtClean="0"/>
              <a:t>2.spider</a:t>
            </a:r>
            <a:r>
              <a:rPr lang="zh-CN" altLang="en-US" sz="2400" dirty="0" smtClean="0"/>
              <a:t>文件中以</a:t>
            </a:r>
            <a:r>
              <a:rPr lang="en-US" altLang="zh-CN" sz="2400" dirty="0" smtClean="0"/>
              <a:t>yield</a:t>
            </a:r>
            <a:r>
              <a:rPr lang="zh-CN" altLang="en-US" sz="2400" dirty="0" smtClean="0"/>
              <a:t>的方式将数据返回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en-US" altLang="zh-CN" sz="2400" dirty="0" smtClean="0"/>
              <a:t>3.open_spider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close_spider</a:t>
            </a:r>
            <a:r>
              <a:rPr lang="zh-CN" altLang="en-US" sz="2400" dirty="0" smtClean="0"/>
              <a:t>用于在爬虫运行和结束时做相关处理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2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60" y="980728"/>
            <a:ext cx="796469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配置</a:t>
            </a:r>
            <a:r>
              <a:rPr lang="en-US" altLang="zh-CN" sz="2400" dirty="0" smtClean="0"/>
              <a:t>settings</a:t>
            </a:r>
            <a:r>
              <a:rPr lang="zh-CN" altLang="en-US" sz="2400" dirty="0" smtClean="0"/>
              <a:t>文件，开启管道</a:t>
            </a:r>
            <a:endParaRPr lang="en-US" altLang="zh-CN" sz="2400" dirty="0" smtClean="0"/>
          </a:p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3)</a:t>
            </a:r>
            <a:r>
              <a:rPr lang="zh-CN" altLang="en-US" sz="2400" dirty="0" smtClean="0"/>
              <a:t>案例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r>
              <a:rPr lang="zh-CN" altLang="en-US" sz="2400" dirty="0" smtClean="0"/>
              <a:t>完成</a:t>
            </a:r>
            <a:r>
              <a:rPr lang="en-US" altLang="zh-CN" sz="2400" dirty="0" smtClean="0"/>
              <a:t>itcast</a:t>
            </a:r>
            <a:r>
              <a:rPr lang="zh-CN" altLang="en-US" sz="2400" dirty="0" smtClean="0"/>
              <a:t>教师资源库爬虫将数据通过管道保存到磁盘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8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84617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复习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73346"/>
            <a:ext cx="8454328" cy="46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3.Scrapy shell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72816"/>
            <a:ext cx="7211144" cy="42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调试の方法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代码里面硬怼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代码里面设置打印输出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2.scrapy shell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4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3.Scrapy shell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72816"/>
            <a:ext cx="7211144" cy="42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0)</a:t>
            </a:r>
            <a:r>
              <a:rPr lang="zh-CN" altLang="en-US" sz="2400" dirty="0" smtClean="0"/>
              <a:t>为什么使用</a:t>
            </a:r>
            <a:r>
              <a:rPr lang="en-US" altLang="zh-CN" sz="2400" dirty="0" smtClean="0"/>
              <a:t>scrapy shell</a:t>
            </a:r>
            <a:r>
              <a:rPr lang="zh-CN" altLang="en-US" sz="2400" dirty="0" smtClean="0"/>
              <a:t>进行调试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1.Scrapy</a:t>
            </a:r>
            <a:r>
              <a:rPr lang="zh-CN" altLang="en-US" sz="2000" dirty="0" smtClean="0"/>
              <a:t>框架自身适合于静态页面的数据采集</a:t>
            </a:r>
            <a:endParaRPr lang="en-US" altLang="zh-CN" sz="2000" dirty="0" smtClean="0"/>
          </a:p>
          <a:p>
            <a:pPr marL="400050" lvl="1" indent="0">
              <a:buNone/>
            </a:pP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浏览器显示的页面是经过</a:t>
            </a:r>
            <a:r>
              <a:rPr lang="zh-CN" altLang="en-US" sz="2000" dirty="0" smtClean="0">
                <a:solidFill>
                  <a:srgbClr val="FF0000"/>
                </a:solidFill>
              </a:rPr>
              <a:t>加载，解析，渲染</a:t>
            </a:r>
            <a:r>
              <a:rPr lang="zh-CN" altLang="en-US" sz="2000" dirty="0" smtClean="0"/>
              <a:t>之后的结果</a:t>
            </a:r>
            <a:endParaRPr lang="en-US" altLang="zh-CN" sz="2000" dirty="0" smtClean="0"/>
          </a:p>
          <a:p>
            <a:pPr marL="40005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82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600" dirty="0" smtClean="0"/>
              <a:t>1</a:t>
            </a:r>
            <a:r>
              <a:rPr lang="en-US" altLang="zh-CN" sz="2600" dirty="0"/>
              <a:t>)</a:t>
            </a:r>
            <a:r>
              <a:rPr lang="zh-CN" altLang="en-US" sz="2600" dirty="0" smtClean="0"/>
              <a:t>启动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PS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Lato"/>
              </a:rPr>
              <a:t>url地址</a:t>
            </a:r>
            <a:r>
              <a:rPr lang="zh-CN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Lato"/>
              </a:rPr>
              <a:t>加上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Lato"/>
              </a:rPr>
              <a:t>双</a:t>
            </a:r>
            <a:r>
              <a:rPr lang="zh-CN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Lato"/>
              </a:rPr>
              <a:t>引号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Lato"/>
              </a:rPr>
              <a:t>，否则包含参数的url(例如 </a:t>
            </a:r>
            <a:r>
              <a:rPr lang="zh-CN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zh-CN" altLang="zh-CN" sz="2400" dirty="0">
                <a:solidFill>
                  <a:srgbClr val="FF0000"/>
                </a:solidFill>
                <a:ea typeface="Lato"/>
              </a:rPr>
              <a:t> 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Lato"/>
              </a:rPr>
              <a:t>字符)会导致Scrapy运行失败</a:t>
            </a:r>
            <a:r>
              <a:rPr lang="zh-CN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zh-CN" altLang="zh-CN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2086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2)</a:t>
            </a:r>
            <a:r>
              <a:rPr lang="zh-CN" altLang="en-US" sz="2400" dirty="0" smtClean="0"/>
              <a:t>查看</a:t>
            </a:r>
            <a:r>
              <a:rPr lang="zh-CN" altLang="en-US" sz="2400" dirty="0"/>
              <a:t>响应</a:t>
            </a:r>
            <a:endParaRPr lang="en-US" altLang="zh-CN" sz="2400" dirty="0"/>
          </a:p>
          <a:p>
            <a:pPr marL="400050" lvl="1" indent="0">
              <a:buNone/>
            </a:pP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 err="1" smtClean="0"/>
              <a:t>response.body</a:t>
            </a:r>
            <a:r>
              <a:rPr lang="en-US" altLang="zh-CN" sz="2000" dirty="0"/>
              <a:t>		</a:t>
            </a:r>
            <a:r>
              <a:rPr lang="zh-CN" altLang="en-US" sz="2000" dirty="0" smtClean="0"/>
              <a:t>响应</a:t>
            </a:r>
            <a:r>
              <a:rPr lang="zh-CN" altLang="en-US" sz="2000" dirty="0"/>
              <a:t>源码</a:t>
            </a:r>
            <a:endParaRPr lang="en-US" altLang="zh-CN" sz="2000" dirty="0"/>
          </a:p>
          <a:p>
            <a:pPr marL="400050" lvl="1" indent="0">
              <a:buNone/>
            </a:pP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 err="1" smtClean="0"/>
              <a:t>response.headers</a:t>
            </a:r>
            <a:r>
              <a:rPr lang="en-US" altLang="zh-CN" sz="2000" dirty="0"/>
              <a:t>		</a:t>
            </a:r>
            <a:r>
              <a:rPr lang="zh-CN" altLang="en-US" sz="2000" dirty="0"/>
              <a:t>响应头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response.url</a:t>
            </a:r>
            <a:r>
              <a:rPr lang="en-US" altLang="zh-CN" sz="2000" dirty="0"/>
              <a:t>			</a:t>
            </a:r>
            <a:r>
              <a:rPr lang="zh-CN" altLang="en-US" sz="2000" dirty="0"/>
              <a:t>请求的</a:t>
            </a:r>
            <a:r>
              <a:rPr lang="en-US" altLang="zh-CN" sz="2000" dirty="0"/>
              <a:t>url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 err="1" smtClean="0"/>
              <a:t>response.status</a:t>
            </a:r>
            <a:r>
              <a:rPr lang="en-US" altLang="zh-CN" sz="2000" dirty="0"/>
              <a:t>		</a:t>
            </a:r>
            <a:r>
              <a:rPr lang="zh-CN" altLang="en-US" sz="2000" dirty="0" smtClean="0"/>
              <a:t>状态</a:t>
            </a:r>
            <a:r>
              <a:rPr lang="zh-CN" altLang="en-US" sz="2000" dirty="0"/>
              <a:t>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662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546032" cy="4741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3)</a:t>
            </a:r>
            <a:r>
              <a:rPr lang="zh-CN" altLang="en-US" sz="2400" dirty="0" smtClean="0"/>
              <a:t>调试</a:t>
            </a:r>
            <a:r>
              <a:rPr lang="en-US" altLang="zh-CN" sz="2400" dirty="0"/>
              <a:t>xpath</a:t>
            </a:r>
            <a:r>
              <a:rPr lang="zh-CN" altLang="en-US" sz="2400" dirty="0"/>
              <a:t>，</a:t>
            </a:r>
            <a:r>
              <a:rPr lang="en-US" altLang="zh-CN" sz="2400" dirty="0" err="1" smtClean="0"/>
              <a:t>css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如何使用浏览器插件快速获取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css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2.Scrapy</a:t>
            </a:r>
            <a:r>
              <a:rPr lang="zh-CN" altLang="en-US" sz="2000" dirty="0" smtClean="0"/>
              <a:t>支持的方法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response.selector.xpath</a:t>
            </a:r>
            <a:r>
              <a:rPr lang="en-US" altLang="zh-CN" sz="2000" dirty="0" smtClean="0"/>
              <a:t>()</a:t>
            </a:r>
          </a:p>
          <a:p>
            <a:pPr marL="400050" lvl="1" indent="0">
              <a:buNone/>
            </a:pPr>
            <a:r>
              <a:rPr lang="en-US" altLang="zh-CN" sz="2000" dirty="0"/>
              <a:t>	response.selector.css</a:t>
            </a:r>
            <a:r>
              <a:rPr lang="en-US" altLang="zh-CN" sz="2000" dirty="0" smtClean="0"/>
              <a:t>()	</a:t>
            </a:r>
            <a:endParaRPr lang="en-US" altLang="zh-CN" sz="2000" dirty="0"/>
          </a:p>
          <a:p>
            <a:pPr marL="400050" lvl="1" indent="0">
              <a:buNone/>
            </a:pP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快捷方式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olidFill>
                  <a:srgbClr val="FF0000"/>
                </a:solidFill>
              </a:rPr>
              <a:t>response.css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response.xpath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474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13690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4)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防止被绊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加载用户头启动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/>
              <a:t>	scrapy shell -s USER_AGENT</a:t>
            </a:r>
            <a:r>
              <a:rPr lang="en-US" altLang="zh-CN" sz="2000" dirty="0" smtClean="0"/>
              <a:t>=‘Mozilla/5.0’</a:t>
            </a:r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fetch(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)</a:t>
            </a:r>
          </a:p>
          <a:p>
            <a:pPr marL="400050" lvl="1" indent="0">
              <a:buNone/>
            </a:pPr>
            <a:endParaRPr lang="en-US" altLang="zh-CN" sz="2000" dirty="0"/>
          </a:p>
          <a:p>
            <a:pPr marL="400050" lvl="1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5)</a:t>
            </a:r>
            <a:r>
              <a:rPr lang="zh-CN" altLang="en-US" sz="2400" dirty="0"/>
              <a:t>在本机的浏览器打开给定的</a:t>
            </a:r>
            <a:r>
              <a:rPr lang="en-US" altLang="zh-CN" sz="2400" dirty="0"/>
              <a:t>response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view(response)</a:t>
            </a:r>
          </a:p>
        </p:txBody>
      </p:sp>
    </p:spTree>
    <p:extLst>
      <p:ext uri="{BB962C8B-B14F-4D97-AF65-F5344CB8AC3E}">
        <p14:creationId xmlns:p14="http://schemas.microsoft.com/office/powerpoint/2010/main" val="29420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7690048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总结：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000" dirty="0" smtClean="0"/>
              <a:t>1.Scrapy shell </a:t>
            </a:r>
            <a:r>
              <a:rPr lang="zh-CN" altLang="en-US" sz="2000" dirty="0" smtClean="0"/>
              <a:t>主要用来测试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css</a:t>
            </a:r>
            <a:endParaRPr lang="en-US" altLang="zh-CN" sz="2000" dirty="0" smtClean="0"/>
          </a:p>
          <a:p>
            <a:pPr marL="400050" lvl="1" indent="0">
              <a:buNone/>
            </a:pP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进入到交互环境之后的常用对象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request		</a:t>
            </a:r>
            <a:r>
              <a:rPr lang="zh-CN" altLang="en-US" sz="2000" dirty="0" smtClean="0"/>
              <a:t>用来查看用户头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response	</a:t>
            </a:r>
            <a:r>
              <a:rPr lang="zh-CN" altLang="en-US" sz="2000" dirty="0" smtClean="0"/>
              <a:t>用来调试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marL="400050" lvl="1" indent="0">
              <a:buNone/>
            </a:pP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常用的方法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1)</a:t>
            </a:r>
            <a:r>
              <a:rPr lang="zh-CN" altLang="en-US" sz="2000" dirty="0" smtClean="0"/>
              <a:t>常用的变量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2)</a:t>
            </a:r>
            <a:r>
              <a:rPr lang="zh-CN" altLang="en-US" sz="2000" dirty="0" smtClean="0"/>
              <a:t>常用的方法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response.xpath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response.css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735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3568" y="1196752"/>
            <a:ext cx="7694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Scrapy</a:t>
            </a:r>
            <a:r>
              <a:rPr kumimoji="1" lang="zh-CN" altLang="en-US" sz="2400" dirty="0"/>
              <a:t>框架的</a:t>
            </a:r>
            <a:r>
              <a:rPr kumimoji="1" lang="zh-CN" altLang="en-US" sz="2400" dirty="0" smtClean="0"/>
              <a:t>优点</a:t>
            </a:r>
            <a:endParaRPr kumimoji="1"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1</a:t>
            </a:r>
            <a:r>
              <a:rPr lang="en-US" altLang="zh-CN" sz="2400" dirty="0"/>
              <a:t>.</a:t>
            </a:r>
            <a:r>
              <a:rPr lang="zh-CN" altLang="en-US" sz="2400" dirty="0"/>
              <a:t>提供了</a:t>
            </a:r>
            <a:r>
              <a:rPr lang="zh-CN" altLang="en-US" sz="2400" dirty="0" smtClean="0"/>
              <a:t>整套项目的</a:t>
            </a:r>
            <a:r>
              <a:rPr lang="zh-CN" altLang="en-US" sz="2400" dirty="0"/>
              <a:t>打包方案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开发速度快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smtClean="0"/>
              <a:t>     2.</a:t>
            </a:r>
            <a:r>
              <a:rPr lang="zh-CN" altLang="en-US" sz="2400" dirty="0" smtClean="0"/>
              <a:t> 使用</a:t>
            </a:r>
            <a:r>
              <a:rPr lang="en-US" altLang="zh-CN" sz="2400" dirty="0" smtClean="0"/>
              <a:t>scrapy</a:t>
            </a:r>
            <a:r>
              <a:rPr lang="zh-CN" altLang="en-US" sz="2400" dirty="0" smtClean="0"/>
              <a:t>框架开发的项目，</a:t>
            </a:r>
            <a:r>
              <a:rPr lang="zh-CN" altLang="en-US" sz="2400" dirty="0" smtClean="0">
                <a:solidFill>
                  <a:srgbClr val="FF0000"/>
                </a:solidFill>
              </a:rPr>
              <a:t>稳定性极高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3.scrapy</a:t>
            </a:r>
            <a:r>
              <a:rPr lang="zh-CN" altLang="en-US" sz="2400" dirty="0" smtClean="0"/>
              <a:t>框架的底层实现非常优秀，</a:t>
            </a:r>
            <a:r>
              <a:rPr lang="zh-CN" altLang="en-US" sz="2400" dirty="0" smtClean="0">
                <a:solidFill>
                  <a:srgbClr val="FF0000"/>
                </a:solidFill>
              </a:rPr>
              <a:t>性能优越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4.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scrapy</a:t>
            </a:r>
            <a:r>
              <a:rPr lang="zh-CN" altLang="en-US" sz="2400" dirty="0" smtClean="0"/>
              <a:t>框架实现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分布式爬虫简单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4.Scrapy Spider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9592" y="1700808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4.1 Spider</a:t>
            </a:r>
            <a:r>
              <a:rPr lang="zh-CN" altLang="en-US" b="1" dirty="0" smtClean="0"/>
              <a:t>类的功能</a:t>
            </a:r>
            <a:r>
              <a:rPr lang="en-US" altLang="zh-CN" b="1" dirty="0" smtClean="0"/>
              <a:t>:</a:t>
            </a:r>
          </a:p>
          <a:p>
            <a:endParaRPr lang="en-US" altLang="zh-CN" b="1" dirty="0"/>
          </a:p>
          <a:p>
            <a:pPr lvl="1"/>
            <a:r>
              <a:rPr lang="zh-CN" altLang="en-US" b="1" dirty="0" smtClean="0"/>
              <a:t>定义了如何爬取一个站点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发起起始的请求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解析响应，抽取数据和跟进的</a:t>
            </a:r>
            <a:r>
              <a:rPr lang="en-US" altLang="zh-CN" b="1" dirty="0" err="1" smtClean="0"/>
              <a:t>url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①定义了爬取行为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②定义了数据抽取行为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PS:</a:t>
            </a:r>
            <a:r>
              <a:rPr lang="zh-CN" altLang="en-US" dirty="0">
                <a:solidFill>
                  <a:srgbClr val="FF0000"/>
                </a:solidFill>
              </a:rPr>
              <a:t>最基本的类，所有编写的爬虫必须继承这个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4.2 Spider</a:t>
            </a:r>
            <a:r>
              <a:rPr lang="zh-CN" altLang="en-US" b="1" dirty="0" smtClean="0"/>
              <a:t>类源码分析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366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4.Scrapy Spider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0672" y="1412776"/>
            <a:ext cx="77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4.3</a:t>
            </a:r>
            <a:r>
              <a:rPr lang="zh-CN" altLang="en-US" dirty="0" smtClean="0"/>
              <a:t> 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类各模块功能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2" y="1820205"/>
            <a:ext cx="7715200" cy="46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4.Scrapy Spider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124744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Spider</a:t>
            </a:r>
            <a:r>
              <a:rPr lang="zh-CN" altLang="en-US" dirty="0" smtClean="0"/>
              <a:t>类知识点复习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1.spider</a:t>
            </a:r>
            <a:r>
              <a:rPr lang="zh-CN" altLang="en-US" dirty="0" smtClean="0"/>
              <a:t>各模块的功能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__init__				</a:t>
            </a:r>
            <a:r>
              <a:rPr lang="en-US" altLang="zh-CN" dirty="0" err="1" smtClean="0"/>
              <a:t>start_requests</a:t>
            </a:r>
            <a:r>
              <a:rPr lang="en-US" altLang="zh-CN" dirty="0" smtClean="0"/>
              <a:t>		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make_request_from_url</a:t>
            </a:r>
            <a:r>
              <a:rPr lang="en-US" altLang="zh-CN" dirty="0"/>
              <a:t>	</a:t>
            </a:r>
            <a:r>
              <a:rPr lang="en-US" altLang="zh-CN" dirty="0" smtClean="0"/>
              <a:t>	parse			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2.spider</a:t>
            </a:r>
            <a:r>
              <a:rPr lang="zh-CN" altLang="en-US" dirty="0" smtClean="0"/>
              <a:t>类的功能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定义爬取行为</a:t>
            </a:r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r>
              <a:rPr lang="zh-CN" altLang="en-US" dirty="0" smtClean="0"/>
              <a:t>定义抽取数据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3.scrapy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使用的区别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extract()</a:t>
            </a:r>
            <a:r>
              <a:rPr lang="zh-CN" altLang="en-US" dirty="0" smtClean="0"/>
              <a:t>将数据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字符串化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4.Scrapy Spider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628800"/>
            <a:ext cx="84352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4.4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腾</a:t>
            </a:r>
            <a:r>
              <a:rPr lang="zh-CN" altLang="en-US" dirty="0"/>
              <a:t>讯招聘网爬虫（使用</a:t>
            </a:r>
            <a:r>
              <a:rPr lang="en-US" altLang="zh-CN" dirty="0"/>
              <a:t>scrapy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实现自动获取下一页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获取 职位名 详细页面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，职位数量，工作地点，职位类别，发布时间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本阶段课程概要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7" y="1268760"/>
            <a:ext cx="8453622" cy="48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79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第一天课程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700808"/>
            <a:ext cx="5720589" cy="380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框架结构及各模块功能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爬虫的开发流程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3. </a:t>
            </a:r>
            <a:r>
              <a:rPr lang="en-US" altLang="zh-CN" sz="2800" dirty="0" err="1"/>
              <a:t>Scrapy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shell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4</a:t>
            </a:r>
            <a:r>
              <a:rPr lang="en-US" altLang="zh-CN" sz="2800" dirty="0"/>
              <a:t>. S</a:t>
            </a:r>
            <a:r>
              <a:rPr lang="en-US" altLang="zh-CN" sz="2800" dirty="0" smtClean="0"/>
              <a:t>pider</a:t>
            </a:r>
            <a:r>
              <a:rPr lang="zh-CN" altLang="en-US" sz="2800" dirty="0" smtClean="0"/>
              <a:t>类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352928" cy="5243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528" y="516350"/>
            <a:ext cx="754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1.Scrapy</a:t>
            </a:r>
            <a:r>
              <a:rPr lang="zh-CN" altLang="en-US" sz="3600" dirty="0" smtClean="0"/>
              <a:t>框架结构及各模块功能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7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5536" y="62068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1.1 </a:t>
            </a:r>
            <a:r>
              <a:rPr lang="en-US" altLang="zh-CN" sz="2800" dirty="0" err="1" smtClean="0"/>
              <a:t>Scrapy</a:t>
            </a:r>
            <a:r>
              <a:rPr lang="zh-CN" altLang="en-US" sz="2800" dirty="0" smtClean="0"/>
              <a:t>组件功能浅析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1268760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引擎</a:t>
            </a:r>
            <a:r>
              <a:rPr lang="en-US" altLang="zh-CN" dirty="0" smtClean="0"/>
              <a:t>:		</a:t>
            </a:r>
            <a:r>
              <a:rPr lang="zh-CN" altLang="en-US" dirty="0" smtClean="0"/>
              <a:t>处理整个系统各模块之间的信号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数据流等</a:t>
            </a:r>
            <a:endParaRPr lang="en-US" altLang="zh-CN" dirty="0" smtClean="0"/>
          </a:p>
          <a:p>
            <a:r>
              <a:rPr lang="en-US" altLang="zh-CN" dirty="0"/>
              <a:t>	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下载器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接受请求，返回响应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调度器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 smtClean="0"/>
              <a:t>	1.</a:t>
            </a:r>
            <a:r>
              <a:rPr lang="zh-CN" altLang="en-US" dirty="0" smtClean="0"/>
              <a:t>接收请求，压入队列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2.</a:t>
            </a:r>
            <a:r>
              <a:rPr lang="zh-CN" altLang="en-US" dirty="0" smtClean="0"/>
              <a:t>引擎再次请求时返回请求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爬虫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en-US" altLang="zh-CN" dirty="0"/>
              <a:t>.</a:t>
            </a:r>
            <a:r>
              <a:rPr lang="zh-CN" altLang="en-US" dirty="0"/>
              <a:t>发起起始的请求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	2.</a:t>
            </a:r>
            <a:r>
              <a:rPr lang="zh-CN" altLang="en-US" dirty="0" smtClean="0"/>
              <a:t>定义如何爬取一个网站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item</a:t>
            </a:r>
            <a:r>
              <a:rPr lang="zh-CN" altLang="en-US" dirty="0" smtClean="0">
                <a:solidFill>
                  <a:srgbClr val="FF0000"/>
                </a:solidFill>
              </a:rPr>
              <a:t>管道</a:t>
            </a:r>
            <a:r>
              <a:rPr lang="en-US" altLang="zh-CN" dirty="0" smtClean="0"/>
              <a:t>:	</a:t>
            </a:r>
            <a:r>
              <a:rPr lang="zh-CN" altLang="en-US" dirty="0"/>
              <a:t>数据</a:t>
            </a:r>
            <a:r>
              <a:rPr lang="zh-CN" altLang="en-US" dirty="0" smtClean="0"/>
              <a:t>的后续处理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下载</a:t>
            </a:r>
            <a:r>
              <a:rPr lang="zh-CN" altLang="en-US" dirty="0"/>
              <a:t>器中间件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zh-CN" altLang="en-US" dirty="0"/>
              <a:t>主要处理引擎与下载器之间的请求</a:t>
            </a:r>
            <a:r>
              <a:rPr lang="zh-CN" altLang="en-US" dirty="0" smtClean="0"/>
              <a:t>及响应</a:t>
            </a:r>
            <a:r>
              <a:rPr lang="en-US" altLang="zh-CN" dirty="0" smtClean="0"/>
              <a:t>(</a:t>
            </a:r>
            <a:r>
              <a:rPr lang="zh-CN" altLang="en-US" dirty="0" smtClean="0"/>
              <a:t>反反爬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爬虫中间件</a:t>
            </a:r>
            <a:r>
              <a:rPr lang="en-US" altLang="zh-CN" dirty="0" smtClean="0"/>
              <a:t>:</a:t>
            </a:r>
            <a:r>
              <a:rPr lang="en-US" altLang="zh-CN" dirty="0"/>
              <a:t>	</a:t>
            </a:r>
            <a:r>
              <a:rPr lang="zh-CN" altLang="en-US" dirty="0"/>
              <a:t>处理</a:t>
            </a:r>
            <a:r>
              <a:rPr lang="en-US" altLang="zh-CN" dirty="0"/>
              <a:t>spider</a:t>
            </a:r>
            <a:r>
              <a:rPr lang="zh-CN" altLang="en-US" dirty="0"/>
              <a:t>的响应输入和请求输出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422809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1.3 </a:t>
            </a:r>
            <a:r>
              <a:rPr lang="zh-CN" altLang="en-US" sz="2800" dirty="0" smtClean="0"/>
              <a:t>总结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971600" y="1196752"/>
            <a:ext cx="79569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理解框架的钥匙</a:t>
            </a:r>
            <a:r>
              <a:rPr lang="en-US" altLang="zh-CN" sz="2400" dirty="0" smtClean="0"/>
              <a:t>:	</a:t>
            </a:r>
            <a:r>
              <a:rPr lang="zh-CN" altLang="en-US" sz="2400" dirty="0" smtClean="0"/>
              <a:t>引擎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各</a:t>
            </a:r>
            <a:r>
              <a:rPr lang="zh-CN" altLang="en-US" sz="2400" dirty="0" smtClean="0"/>
              <a:t>模块功能：</a:t>
            </a:r>
            <a:r>
              <a:rPr lang="en-US" altLang="zh-CN" sz="2400" dirty="0" smtClean="0"/>
              <a:t>	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spiders(</a:t>
            </a:r>
            <a:r>
              <a:rPr lang="zh-CN" altLang="en-US" sz="2400" dirty="0" smtClean="0"/>
              <a:t>爬虫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scheduler(</a:t>
            </a:r>
            <a:r>
              <a:rPr lang="zh-CN" altLang="en-US" sz="2400" dirty="0" smtClean="0"/>
              <a:t>调度器</a:t>
            </a:r>
            <a:r>
              <a:rPr lang="en-US" altLang="zh-CN" sz="2400" dirty="0" smtClean="0"/>
              <a:t>)	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downloader(</a:t>
            </a:r>
            <a:r>
              <a:rPr lang="zh-CN" altLang="en-US" sz="2400" dirty="0" smtClean="0"/>
              <a:t>下载器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itempipeline</a:t>
            </a:r>
            <a:r>
              <a:rPr lang="en-US" altLang="zh-CN" sz="2400" dirty="0" smtClean="0"/>
              <a:t>(item</a:t>
            </a:r>
            <a:r>
              <a:rPr lang="zh-CN" altLang="en-US" sz="2400" dirty="0" smtClean="0"/>
              <a:t>管道</a:t>
            </a:r>
            <a:r>
              <a:rPr lang="en-US" altLang="zh-CN" sz="2400" dirty="0" smtClean="0"/>
              <a:t>)	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47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046" y="613755"/>
            <a:ext cx="8229600" cy="6550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2.Scrapy </a:t>
            </a:r>
            <a:r>
              <a:rPr lang="zh-CN" altLang="en-US" dirty="0" smtClean="0"/>
              <a:t>爬虫编写流程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8800"/>
            <a:ext cx="3606510" cy="3606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8" y="1601103"/>
            <a:ext cx="4085857" cy="36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34741</TotalTime>
  <Words>612</Words>
  <Application>Microsoft Macintosh PowerPoint</Application>
  <PresentationFormat>全屏显示(4:3)</PresentationFormat>
  <Paragraphs>311</Paragraphs>
  <Slides>34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Calibri</vt:lpstr>
      <vt:lpstr>Consolas</vt:lpstr>
      <vt:lpstr>Lato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本阶段课程概要</vt:lpstr>
      <vt:lpstr>第一天课程</vt:lpstr>
      <vt:lpstr>PowerPoint 演示文稿</vt:lpstr>
      <vt:lpstr>PowerPoint 演示文稿</vt:lpstr>
      <vt:lpstr>1.3 总结</vt:lpstr>
      <vt:lpstr>2.Scrapy 爬虫编写流程</vt:lpstr>
      <vt:lpstr>PowerPoint 演示文稿</vt:lpstr>
      <vt:lpstr>PowerPoint 演示文稿</vt:lpstr>
      <vt:lpstr>项目文件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3.Scrapy shell调试</vt:lpstr>
      <vt:lpstr>3.Scrapy shell调试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4.Scrapy Spider类</vt:lpstr>
      <vt:lpstr>4.Scrapy Spider类</vt:lpstr>
      <vt:lpstr>4.Scrapy Spider类</vt:lpstr>
      <vt:lpstr>4.Scrapy Spider类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用户</cp:lastModifiedBy>
  <cp:revision>629</cp:revision>
  <dcterms:created xsi:type="dcterms:W3CDTF">2015-06-29T07:19:00Z</dcterms:created>
  <dcterms:modified xsi:type="dcterms:W3CDTF">2018-04-09T05:44:58Z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