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746" r:id="rId3"/>
    <p:sldId id="762" r:id="rId4"/>
    <p:sldId id="760" r:id="rId5"/>
    <p:sldId id="781" r:id="rId6"/>
    <p:sldId id="758" r:id="rId7"/>
    <p:sldId id="763" r:id="rId8"/>
    <p:sldId id="764" r:id="rId9"/>
    <p:sldId id="765" r:id="rId10"/>
    <p:sldId id="766" r:id="rId11"/>
    <p:sldId id="790" r:id="rId12"/>
    <p:sldId id="791" r:id="rId13"/>
    <p:sldId id="749" r:id="rId14"/>
    <p:sldId id="767" r:id="rId15"/>
    <p:sldId id="768" r:id="rId16"/>
    <p:sldId id="769" r:id="rId17"/>
    <p:sldId id="748" r:id="rId18"/>
    <p:sldId id="747" r:id="rId19"/>
    <p:sldId id="770" r:id="rId20"/>
    <p:sldId id="773" r:id="rId21"/>
    <p:sldId id="783" r:id="rId22"/>
    <p:sldId id="775" r:id="rId23"/>
    <p:sldId id="752" r:id="rId24"/>
    <p:sldId id="772" r:id="rId25"/>
    <p:sldId id="774" r:id="rId26"/>
    <p:sldId id="784" r:id="rId27"/>
    <p:sldId id="785" r:id="rId28"/>
    <p:sldId id="786" r:id="rId29"/>
    <p:sldId id="787" r:id="rId30"/>
    <p:sldId id="789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概述" id="{5F5ABAC5-427F-EB49-9282-E9ACF3BB91C7}">
          <p14:sldIdLst>
            <p14:sldId id="256"/>
            <p14:sldId id="746"/>
            <p14:sldId id="762"/>
            <p14:sldId id="760"/>
            <p14:sldId id="781"/>
            <p14:sldId id="758"/>
            <p14:sldId id="763"/>
            <p14:sldId id="764"/>
            <p14:sldId id="765"/>
            <p14:sldId id="766"/>
            <p14:sldId id="790"/>
            <p14:sldId id="791"/>
            <p14:sldId id="749"/>
            <p14:sldId id="767"/>
            <p14:sldId id="768"/>
            <p14:sldId id="769"/>
            <p14:sldId id="748"/>
            <p14:sldId id="747"/>
            <p14:sldId id="770"/>
            <p14:sldId id="773"/>
            <p14:sldId id="783"/>
            <p14:sldId id="775"/>
            <p14:sldId id="752"/>
            <p14:sldId id="772"/>
            <p14:sldId id="774"/>
            <p14:sldId id="784"/>
            <p14:sldId id="785"/>
            <p14:sldId id="786"/>
            <p14:sldId id="787"/>
            <p14:sldId id="78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95678" autoAdjust="0"/>
  </p:normalViewPr>
  <p:slideViewPr>
    <p:cSldViewPr>
      <p:cViewPr varScale="1">
        <p:scale>
          <a:sx n="111" d="100"/>
          <a:sy n="111" d="100"/>
        </p:scale>
        <p:origin x="1592" y="200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6F0C-B059-4284-BDCD-7E35911F263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2D47-1176-4776-9BB8-7A287332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altLang="zh-CN" dirty="0" smtClean="0"/>
              <a:t>17173805860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http://hr.tencent.com/position.php?&amp;start=0#a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6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http://hr.tencent.com/position.php?&amp;start=0#a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8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http://hr.tencent.com/position.php?&amp;start=0#a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2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http://hr.tencent.com/position.php?&amp;start=0#a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z.sun0769.com/index.php/question/questionType?type=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898" y="2492896"/>
            <a:ext cx="471635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9668" y="90872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2.Crawlspider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831696" y="184482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CrawlSpider</a:t>
            </a:r>
            <a:r>
              <a:rPr lang="zh-CN" altLang="en-US" dirty="0" smtClean="0"/>
              <a:t>做了些啥？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CrawlSpider</a:t>
            </a:r>
            <a:r>
              <a:rPr lang="zh-CN" altLang="en-US" dirty="0"/>
              <a:t>类定义了一些规则</a:t>
            </a:r>
            <a:r>
              <a:rPr lang="en-US" altLang="zh-CN" dirty="0"/>
              <a:t>(rule)</a:t>
            </a:r>
            <a:r>
              <a:rPr lang="zh-CN" altLang="en-US" dirty="0"/>
              <a:t>来提供跟进</a:t>
            </a:r>
            <a:r>
              <a:rPr lang="en-US" altLang="zh-CN" dirty="0"/>
              <a:t>link</a:t>
            </a:r>
            <a:r>
              <a:rPr lang="zh-CN" altLang="en-US" dirty="0"/>
              <a:t>的</a:t>
            </a:r>
            <a:r>
              <a:rPr lang="zh-CN" altLang="en-US" dirty="0" smtClean="0"/>
              <a:t>方便机制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说白了其实就是自动提取链接并提交请求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552" y="1340768"/>
            <a:ext cx="84042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2.1CrawlSpider</a:t>
            </a:r>
            <a:r>
              <a:rPr lang="zh-CN" altLang="en-US" sz="2800" smtClean="0"/>
              <a:t>爬虫文件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创建爬虫</a:t>
            </a:r>
            <a:r>
              <a:rPr lang="en-US" altLang="zh-CN" dirty="0" smtClean="0"/>
              <a:t>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612067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3568" y="908720"/>
            <a:ext cx="73448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2.1crawlspider</a:t>
            </a:r>
            <a:r>
              <a:rPr lang="zh-CN" altLang="en-US" sz="2400" dirty="0" smtClean="0"/>
              <a:t>爬虫文件的区别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导包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①导入链接提取器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	from scrapy.linkextractors import </a:t>
            </a:r>
            <a:r>
              <a:rPr lang="en-US" altLang="zh-CN" dirty="0" err="1" smtClean="0"/>
              <a:t>LinkExtractor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②导入</a:t>
            </a:r>
            <a:r>
              <a:rPr lang="en-US" altLang="zh-CN" dirty="0" smtClean="0"/>
              <a:t>crawlspider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Rule</a:t>
            </a:r>
          </a:p>
          <a:p>
            <a:r>
              <a:rPr lang="en-US" altLang="zh-CN" dirty="0" smtClean="0"/>
              <a:t>		from </a:t>
            </a:r>
            <a:r>
              <a:rPr lang="en-US" altLang="zh-CN" dirty="0" err="1" smtClean="0"/>
              <a:t>scrapy.spiders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CrawlSpider,Rule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 类的继承使用</a:t>
            </a:r>
            <a:r>
              <a:rPr lang="en-US" altLang="zh-CN" dirty="0" err="1" smtClean="0"/>
              <a:t>CrawlSpider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rules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4)Parse</a:t>
            </a:r>
            <a:r>
              <a:rPr lang="zh-CN" altLang="en-US" dirty="0" smtClean="0">
                <a:solidFill>
                  <a:srgbClr val="FF0000"/>
                </a:solidFill>
              </a:rPr>
              <a:t>方法不能重写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5576" y="184482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区别一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CrawlSpider</a:t>
            </a:r>
            <a:r>
              <a:rPr lang="zh-CN" altLang="en-US" dirty="0" smtClean="0"/>
              <a:t>主要使用规则</a:t>
            </a:r>
            <a:r>
              <a:rPr lang="en-US" altLang="zh-CN" dirty="0" smtClean="0"/>
              <a:t>(rules)</a:t>
            </a:r>
            <a:r>
              <a:rPr lang="zh-CN" altLang="en-US" dirty="0" smtClean="0"/>
              <a:t>来提取链接，并自动提交请求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zh-CN" altLang="en-US" dirty="0" smtClean="0"/>
              <a:t>区别二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不能重写</a:t>
            </a:r>
            <a:r>
              <a:rPr lang="en-US" altLang="zh-CN" dirty="0" smtClean="0"/>
              <a:t>parse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8203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2.2Crawlspider</a:t>
            </a:r>
            <a:r>
              <a:rPr lang="zh-CN" altLang="en-US" sz="2800" dirty="0"/>
              <a:t>与</a:t>
            </a:r>
            <a:r>
              <a:rPr lang="en-US" altLang="zh-CN" sz="2800" dirty="0"/>
              <a:t>Spider</a:t>
            </a:r>
            <a:r>
              <a:rPr lang="zh-CN" altLang="en-US" sz="2800" dirty="0"/>
              <a:t>类的</a:t>
            </a:r>
            <a:r>
              <a:rPr lang="zh-CN" altLang="en-US" sz="2800" dirty="0" smtClean="0"/>
              <a:t>区别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35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99592" y="1700808"/>
            <a:ext cx="7200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lvl="1"/>
            <a:r>
              <a:rPr lang="en-US" altLang="zh-CN" sz="2000" dirty="0" smtClean="0"/>
              <a:t>1</a:t>
            </a:r>
            <a:r>
              <a:rPr lang="en-US" altLang="zh-CN" sz="2000" dirty="0"/>
              <a:t>)</a:t>
            </a:r>
            <a:r>
              <a:rPr lang="en-US" altLang="zh-CN" sz="2000" dirty="0" err="1" smtClean="0"/>
              <a:t>CrawlSpider</a:t>
            </a:r>
            <a:r>
              <a:rPr lang="zh-CN" altLang="en-US" sz="2000" dirty="0" smtClean="0"/>
              <a:t>主要使用规则</a:t>
            </a:r>
            <a:r>
              <a:rPr lang="en-US" altLang="zh-CN" sz="2000" dirty="0" smtClean="0"/>
              <a:t>(rules)</a:t>
            </a:r>
            <a:r>
              <a:rPr lang="zh-CN" altLang="en-US" sz="2000" dirty="0" smtClean="0"/>
              <a:t>来提取链接，提交请求</a:t>
            </a:r>
            <a:endParaRPr lang="en-US" altLang="zh-CN" sz="2000" dirty="0" smtClean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rules?</a:t>
            </a: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对象的集合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用来干什么</a:t>
            </a:r>
            <a:r>
              <a:rPr lang="zh-CN" altLang="en-US" dirty="0" smtClean="0"/>
              <a:t>？</a:t>
            </a: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匹配目标网站并排除</a:t>
            </a:r>
            <a:r>
              <a:rPr lang="zh-CN" altLang="en-US" dirty="0" smtClean="0"/>
              <a:t>干扰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1560" y="836712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2.2Crawlspider</a:t>
            </a:r>
            <a:r>
              <a:rPr lang="zh-CN" altLang="en-US" sz="2800" dirty="0"/>
              <a:t>与</a:t>
            </a:r>
            <a:r>
              <a:rPr lang="en-US" altLang="zh-CN" sz="2800" dirty="0"/>
              <a:t>Spider</a:t>
            </a:r>
            <a:r>
              <a:rPr lang="zh-CN" altLang="en-US" sz="2800" dirty="0"/>
              <a:t>类的</a:t>
            </a:r>
            <a:r>
              <a:rPr lang="zh-CN" altLang="en-US" sz="2800" dirty="0" smtClean="0"/>
              <a:t>区别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607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5536" y="1340768"/>
            <a:ext cx="83529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/>
              <a:t>2-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CrawlSpider</a:t>
            </a:r>
            <a:r>
              <a:rPr lang="zh-CN" altLang="en-US" sz="2000" dirty="0" smtClean="0"/>
              <a:t>主要使用规则</a:t>
            </a:r>
            <a:r>
              <a:rPr lang="en-US" altLang="zh-CN" sz="2000" dirty="0" smtClean="0"/>
              <a:t>(rules)</a:t>
            </a:r>
            <a:r>
              <a:rPr lang="zh-CN" altLang="en-US" sz="2000" dirty="0" smtClean="0"/>
              <a:t>来提取链接，转换为请求并发送</a:t>
            </a:r>
            <a:endParaRPr lang="en-US" altLang="zh-CN" sz="2000" dirty="0" smtClean="0"/>
          </a:p>
          <a:p>
            <a:r>
              <a:rPr lang="en-US" altLang="zh-CN" dirty="0" smtClean="0"/>
              <a:t>	</a:t>
            </a:r>
            <a:endParaRPr lang="en-US" altLang="zh-CN" dirty="0"/>
          </a:p>
          <a:p>
            <a:pPr lvl="1"/>
            <a:r>
              <a:rPr lang="en-US" altLang="zh-CN" dirty="0" smtClean="0"/>
              <a:t>Rule</a:t>
            </a:r>
            <a:r>
              <a:rPr lang="zh-CN" altLang="en-US" dirty="0" smtClean="0"/>
              <a:t>类参数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linkextractor</a:t>
            </a:r>
            <a:r>
              <a:rPr lang="en-US" altLang="zh-CN" dirty="0"/>
              <a:t>		</a:t>
            </a:r>
            <a:r>
              <a:rPr lang="zh-CN" altLang="en-US" dirty="0" smtClean="0"/>
              <a:t>从</a:t>
            </a:r>
            <a:r>
              <a:rPr lang="zh-CN" altLang="en-US" dirty="0"/>
              <a:t>响应中提取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callback</a:t>
            </a:r>
            <a:r>
              <a:rPr lang="en-US" altLang="zh-CN" dirty="0"/>
              <a:t>			</a:t>
            </a:r>
            <a:r>
              <a:rPr lang="zh-CN" altLang="en-US" dirty="0"/>
              <a:t>处理</a:t>
            </a:r>
            <a:r>
              <a:rPr lang="zh-CN" altLang="en-US" dirty="0" smtClean="0"/>
              <a:t>链接</a:t>
            </a:r>
            <a:r>
              <a:rPr lang="zh-CN" altLang="en-US" dirty="0"/>
              <a:t>的</a:t>
            </a:r>
            <a:r>
              <a:rPr lang="zh-CN" altLang="en-US" dirty="0" smtClean="0"/>
              <a:t>响应的方法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follow</a:t>
            </a:r>
            <a:r>
              <a:rPr lang="en-US" altLang="zh-CN" dirty="0"/>
              <a:t>			</a:t>
            </a:r>
            <a:r>
              <a:rPr lang="zh-CN" altLang="en-US" dirty="0"/>
              <a:t>定义响应中提取的链接是否要</a:t>
            </a:r>
            <a:r>
              <a:rPr lang="zh-CN" altLang="en-US" dirty="0" smtClean="0"/>
              <a:t>跟进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process_links</a:t>
            </a:r>
            <a:r>
              <a:rPr lang="en-US" altLang="zh-CN" dirty="0"/>
              <a:t>		</a:t>
            </a:r>
            <a:r>
              <a:rPr lang="zh-CN" altLang="en-US" dirty="0"/>
              <a:t>对提取的链接进行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process_requests</a:t>
            </a:r>
            <a:r>
              <a:rPr lang="en-US" altLang="zh-CN" dirty="0"/>
              <a:t>		</a:t>
            </a:r>
            <a:r>
              <a:rPr lang="zh-CN" altLang="en-US" dirty="0"/>
              <a:t>对生成的请求进行过滤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5536" y="816969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2.2Crawlspider</a:t>
            </a:r>
            <a:r>
              <a:rPr lang="zh-CN" altLang="en-US" sz="2800" dirty="0"/>
              <a:t>与</a:t>
            </a:r>
            <a:r>
              <a:rPr lang="en-US" altLang="zh-CN" sz="2800" dirty="0"/>
              <a:t>Spider</a:t>
            </a:r>
            <a:r>
              <a:rPr lang="zh-CN" altLang="en-US" sz="2800" dirty="0"/>
              <a:t>类的</a:t>
            </a:r>
            <a:r>
              <a:rPr lang="zh-CN" altLang="en-US" sz="2800" dirty="0" smtClean="0"/>
              <a:t>区别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310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504" y="672919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dirty="0" smtClean="0"/>
              <a:t>Rule</a:t>
            </a:r>
            <a:r>
              <a:rPr lang="zh-CN" altLang="en-US" sz="2800" dirty="0" smtClean="0"/>
              <a:t>对象的执行流程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139"/>
            <a:ext cx="7834157" cy="51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5472" y="764704"/>
            <a:ext cx="864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爬取规则</a:t>
            </a:r>
            <a:r>
              <a:rPr lang="en-US" altLang="zh-CN" dirty="0" smtClean="0"/>
              <a:t>(Rule)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</a:p>
          <a:p>
            <a:pPr lvl="1"/>
            <a:r>
              <a:rPr lang="zh-CN" altLang="en-US" dirty="0" smtClean="0"/>
              <a:t>使用方法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类生成实例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8083212" cy="14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7584" y="1141311"/>
            <a:ext cx="806489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3-Link Extractor(</a:t>
            </a:r>
            <a:r>
              <a:rPr lang="zh-CN" altLang="en-US" sz="2000" dirty="0" smtClean="0"/>
              <a:t>链接提取器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dirty="0" smtClean="0"/>
              <a:t>        1.</a:t>
            </a:r>
            <a:r>
              <a:rPr lang="zh-CN" altLang="en-US" dirty="0" smtClean="0"/>
              <a:t>作用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响应</a:t>
            </a:r>
            <a:r>
              <a:rPr lang="zh-CN" altLang="en-US" dirty="0" smtClean="0"/>
              <a:t>中提取</a:t>
            </a:r>
            <a:r>
              <a:rPr lang="zh-CN" altLang="en-US" dirty="0" smtClean="0">
                <a:solidFill>
                  <a:srgbClr val="FF0000"/>
                </a:solidFill>
              </a:rPr>
              <a:t>链接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2.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allow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满足该正则的链接将会被提取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deny			</a:t>
            </a:r>
            <a:r>
              <a:rPr lang="zh-CN" altLang="en-US" dirty="0"/>
              <a:t>满足该正则的链接</a:t>
            </a:r>
            <a:r>
              <a:rPr lang="zh-CN" altLang="en-US" dirty="0" smtClean="0"/>
              <a:t>将不会</a:t>
            </a:r>
            <a:r>
              <a:rPr lang="zh-CN" altLang="en-US" dirty="0"/>
              <a:t>被提取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allowed_domains 		</a:t>
            </a:r>
            <a:r>
              <a:rPr lang="zh-CN" altLang="en-US" dirty="0" smtClean="0"/>
              <a:t>允许的域名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deny_domains		</a:t>
            </a:r>
            <a:r>
              <a:rPr lang="zh-CN" altLang="en-US" dirty="0" smtClean="0"/>
              <a:t>禁止的域名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restrict_xpaths		</a:t>
            </a:r>
            <a:r>
              <a:rPr lang="zh-CN" altLang="en-US" dirty="0" smtClean="0"/>
              <a:t>规定的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链接提取器运作原理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953314"/>
            <a:ext cx="6105525" cy="1085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60152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2.2Crawlspider</a:t>
            </a:r>
            <a:r>
              <a:rPr lang="zh-CN" altLang="en-US" sz="2800" dirty="0"/>
              <a:t>与</a:t>
            </a:r>
            <a:r>
              <a:rPr lang="en-US" altLang="zh-CN" sz="2800" dirty="0"/>
              <a:t>Spider</a:t>
            </a:r>
            <a:r>
              <a:rPr lang="zh-CN" altLang="en-US" sz="2800" dirty="0"/>
              <a:t>类的</a:t>
            </a:r>
            <a:r>
              <a:rPr lang="zh-CN" altLang="en-US" sz="2800" dirty="0" smtClean="0"/>
              <a:t>区别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121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5536" y="1143908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用法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Link Extractor</a:t>
            </a:r>
            <a:r>
              <a:rPr lang="zh-CN" altLang="en-US" dirty="0" smtClean="0"/>
              <a:t>获取腾讯招聘网的网址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网址</a:t>
            </a:r>
            <a:r>
              <a:rPr lang="en-US" altLang="zh-CN" dirty="0"/>
              <a:t>:"http://</a:t>
            </a:r>
            <a:r>
              <a:rPr lang="en-US" altLang="zh-CN" dirty="0" err="1" smtClean="0"/>
              <a:t>hr.tencent.com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position.php</a:t>
            </a:r>
            <a:r>
              <a:rPr lang="en-US" altLang="zh-CN" dirty="0" smtClean="0"/>
              <a:t>"	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7029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天课程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9" y="1484784"/>
            <a:ext cx="655272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/>
              <a:t>请求与响应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/>
              <a:t>Crawlspider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3.mongodb</a:t>
            </a:r>
            <a:r>
              <a:rPr lang="zh-CN" altLang="en-US" sz="2800" dirty="0" smtClean="0"/>
              <a:t>与数据入库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39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1484784"/>
            <a:ext cx="80648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不能重写</a:t>
            </a:r>
            <a:r>
              <a:rPr lang="en-US" altLang="zh-CN" sz="2400" dirty="0" smtClean="0"/>
              <a:t>parse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原因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CrawlSpider</a:t>
            </a:r>
            <a:r>
              <a:rPr lang="zh-CN" altLang="en-US" sz="2400" dirty="0" smtClean="0"/>
              <a:t>类在</a:t>
            </a:r>
            <a:r>
              <a:rPr lang="en-US" altLang="zh-CN" sz="2400" dirty="0" smtClean="0"/>
              <a:t>parse</a:t>
            </a:r>
            <a:r>
              <a:rPr lang="zh-CN" altLang="en-US" sz="2400" dirty="0" smtClean="0"/>
              <a:t>方法中实现了自身逻辑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如何解析起始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对应的响应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zh-CN" altLang="en-US" sz="2400" dirty="0" smtClean="0"/>
              <a:t>①重写</a:t>
            </a:r>
            <a:r>
              <a:rPr lang="en-US" altLang="zh-CN" sz="2400" dirty="0" err="1" smtClean="0"/>
              <a:t>parse_start_url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sz="2400" dirty="0" smtClean="0"/>
              <a:t>②</a:t>
            </a:r>
            <a:r>
              <a:rPr lang="en-US" altLang="zh-CN" sz="2400" dirty="0" err="1" smtClean="0"/>
              <a:t>parse_start_url</a:t>
            </a:r>
            <a:r>
              <a:rPr lang="zh-CN" altLang="en-US" sz="2400" dirty="0" smtClean="0"/>
              <a:t>默认返回数据或请求的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列表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76470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2.2Crawlspider</a:t>
            </a:r>
            <a:r>
              <a:rPr lang="zh-CN" altLang="en-US" sz="2800" dirty="0"/>
              <a:t>与</a:t>
            </a:r>
            <a:r>
              <a:rPr lang="en-US" altLang="zh-CN" sz="2800" dirty="0"/>
              <a:t>Spider</a:t>
            </a:r>
            <a:r>
              <a:rPr lang="zh-CN" altLang="en-US" sz="2800" dirty="0"/>
              <a:t>类的</a:t>
            </a:r>
            <a:r>
              <a:rPr lang="zh-CN" altLang="en-US" sz="2800" dirty="0" smtClean="0"/>
              <a:t>区别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47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836712"/>
            <a:ext cx="80648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复习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区别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自动提取链接，并做成请求，发送给引擎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zh-CN" altLang="en-US" sz="2000" dirty="0" smtClean="0"/>
              <a:t>①</a:t>
            </a:r>
            <a:r>
              <a:rPr lang="en-US" altLang="zh-CN" sz="2000" dirty="0" smtClean="0"/>
              <a:t>rules</a:t>
            </a:r>
            <a:r>
              <a:rPr lang="zh-CN" altLang="en-US" sz="2000" dirty="0" smtClean="0"/>
              <a:t>变量存放</a:t>
            </a:r>
            <a:r>
              <a:rPr lang="en-US" altLang="zh-CN" sz="2000" dirty="0" smtClean="0"/>
              <a:t>Rule</a:t>
            </a:r>
            <a:r>
              <a:rPr lang="zh-CN" altLang="en-US" sz="2000" dirty="0" smtClean="0"/>
              <a:t>对象的实例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②</a:t>
            </a:r>
            <a:r>
              <a:rPr lang="en-US" altLang="zh-CN" sz="2000" dirty="0" smtClean="0"/>
              <a:t>Rule</a:t>
            </a:r>
            <a:r>
              <a:rPr lang="zh-CN" altLang="en-US" sz="2000" dirty="0" smtClean="0"/>
              <a:t>实例是提取链接并对其进行后续处理的规则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③</a:t>
            </a:r>
            <a:r>
              <a:rPr lang="zh-CN" altLang="en-US" sz="2000" dirty="0" smtClean="0"/>
              <a:t>链接</a:t>
            </a:r>
            <a:r>
              <a:rPr lang="zh-CN" altLang="en-US" sz="2000" dirty="0" smtClean="0"/>
              <a:t>提取</a:t>
            </a:r>
            <a:r>
              <a:rPr lang="zh-CN" altLang="en-US" sz="2000" dirty="0" smtClean="0"/>
              <a:t>器是必须的，可以单独使用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smtClean="0"/>
              <a:t>④</a:t>
            </a:r>
            <a:r>
              <a:rPr lang="zh-CN" altLang="en-US" sz="2000" smtClean="0"/>
              <a:t>链接</a:t>
            </a:r>
            <a:r>
              <a:rPr lang="zh-CN" altLang="en-US" sz="2000" smtClean="0"/>
              <a:t>提取</a:t>
            </a:r>
            <a:r>
              <a:rPr lang="zh-CN" altLang="en-US" sz="2000" dirty="0" smtClean="0"/>
              <a:t>器提取的相对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会被补全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400" dirty="0" smtClean="0"/>
              <a:t>	2.</a:t>
            </a:r>
            <a:r>
              <a:rPr lang="zh-CN" altLang="en-US" sz="2400" dirty="0" smtClean="0"/>
              <a:t>不能重写</a:t>
            </a:r>
            <a:r>
              <a:rPr lang="en-US" altLang="zh-CN" sz="2400" dirty="0" smtClean="0"/>
              <a:t>parse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000" dirty="0" smtClean="0"/>
              <a:t>①使用</a:t>
            </a:r>
            <a:r>
              <a:rPr lang="en-US" altLang="zh-CN" sz="2000" dirty="0" err="1" smtClean="0"/>
              <a:t>parse_start_url</a:t>
            </a:r>
            <a:r>
              <a:rPr lang="zh-CN" altLang="en-US" sz="2000" dirty="0" smtClean="0"/>
              <a:t>方法处理起始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对应的响应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000" dirty="0" smtClean="0"/>
              <a:t>②</a:t>
            </a:r>
            <a:r>
              <a:rPr lang="en-US" altLang="zh-CN" sz="2000" dirty="0" err="1" smtClean="0"/>
              <a:t>parse_start_url</a:t>
            </a:r>
            <a:r>
              <a:rPr lang="zh-CN" altLang="en-US" sz="2000" dirty="0" smtClean="0"/>
              <a:t>默认返回列表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136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3568" y="908720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3.CrawlSpider</a:t>
            </a:r>
            <a:r>
              <a:rPr lang="zh-CN" altLang="en-US" sz="2400" dirty="0" smtClean="0"/>
              <a:t>爬虫开发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列表，创建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回调函数使用字符串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编写回调函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编写爬取行为或者提取数据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3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3568" y="1412776"/>
            <a:ext cx="7992888" cy="410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</a:t>
            </a:r>
            <a:r>
              <a:rPr lang="zh-CN" altLang="en-US" sz="2800" dirty="0" smtClean="0"/>
              <a:t>案例</a:t>
            </a:r>
            <a:endParaRPr lang="en-US" altLang="zh-CN" sz="2800" dirty="0" smtClean="0"/>
          </a:p>
          <a:p>
            <a:endParaRPr lang="en-US" altLang="zh-CN" sz="2800" dirty="0"/>
          </a:p>
          <a:p>
            <a:pPr lvl="1"/>
            <a:r>
              <a:rPr lang="zh-CN" altLang="en-US" dirty="0" smtClean="0"/>
              <a:t>站点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阳光</a:t>
            </a:r>
            <a:r>
              <a:rPr lang="zh-CN" altLang="en-US" dirty="0"/>
              <a:t>政务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网址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wz.sun0769.com/index.php/question/questionType?type=4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需求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①获取字段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		</a:t>
            </a:r>
            <a:r>
              <a:rPr lang="zh-CN" altLang="en-US" dirty="0" smtClean="0"/>
              <a:t>投诉编号、投诉详情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zh-CN" altLang="en-US" dirty="0"/>
              <a:t>投诉</a:t>
            </a:r>
            <a:r>
              <a:rPr lang="zh-CN" altLang="en-US" dirty="0" smtClean="0"/>
              <a:t>标题，投诉内容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②使用</a:t>
            </a:r>
            <a:r>
              <a:rPr lang="en-US" altLang="zh-CN" dirty="0" err="1" smtClean="0"/>
              <a:t>CrawlSpider</a:t>
            </a:r>
            <a:r>
              <a:rPr lang="zh-CN" altLang="en-US" dirty="0" smtClean="0"/>
              <a:t>类实现自动提取链接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8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552" y="908720"/>
            <a:ext cx="83529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2.4 </a:t>
            </a:r>
            <a:r>
              <a:rPr lang="en-US" altLang="zh-CN" sz="2800" dirty="0" err="1" smtClean="0"/>
              <a:t>CrawlSpider</a:t>
            </a:r>
            <a:r>
              <a:rPr lang="zh-CN" altLang="en-US" sz="2800" dirty="0" smtClean="0"/>
              <a:t>类的优缺点</a:t>
            </a:r>
            <a:endParaRPr lang="en-US" altLang="zh-CN" sz="2800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适合整站爬取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爬取效率高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难以通过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进行参数传递</a:t>
            </a:r>
            <a:r>
              <a:rPr lang="en-US" altLang="zh-CN" dirty="0"/>
              <a:t>	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60" y="764704"/>
            <a:ext cx="8136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2.5 </a:t>
            </a:r>
            <a:r>
              <a:rPr lang="zh-CN" altLang="en-US" sz="2800" dirty="0" smtClean="0"/>
              <a:t>复习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①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Rule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LinkExtractor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②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不能重写</a:t>
            </a:r>
            <a:r>
              <a:rPr lang="en-US" altLang="zh-CN" dirty="0" smtClean="0"/>
              <a:t>		</a:t>
            </a:r>
            <a:r>
              <a:rPr lang="zh-CN" altLang="en-US" dirty="0" smtClean="0"/>
              <a:t>逻辑实现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	</a:t>
            </a:r>
            <a:r>
              <a:rPr lang="en-US" altLang="zh-CN" dirty="0" err="1" smtClean="0"/>
              <a:t>parse_start_url</a:t>
            </a:r>
            <a:r>
              <a:rPr lang="en-US" altLang="zh-CN" dirty="0" smtClean="0"/>
              <a:t>		</a:t>
            </a:r>
            <a:r>
              <a:rPr lang="zh-CN" altLang="en-US" dirty="0" smtClean="0"/>
              <a:t>注意返回</a:t>
            </a:r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爬虫文件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①导入的类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CrawlSpider</a:t>
            </a:r>
            <a:r>
              <a:rPr lang="en-US" altLang="zh-CN" dirty="0"/>
              <a:t>	</a:t>
            </a:r>
            <a:r>
              <a:rPr lang="en-US" altLang="zh-CN" dirty="0" err="1" smtClean="0"/>
              <a:t>LinkExtractor</a:t>
            </a:r>
            <a:r>
              <a:rPr lang="en-US" altLang="zh-CN" dirty="0" smtClean="0"/>
              <a:t>	Rule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②继承类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③</a:t>
            </a:r>
            <a:r>
              <a:rPr lang="en-US" altLang="zh-CN" dirty="0" smtClean="0"/>
              <a:t>rules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④无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优秀，但也有不足，开发的时候根据需求适当选择</a:t>
            </a:r>
          </a:p>
        </p:txBody>
      </p:sp>
    </p:spTree>
    <p:extLst>
      <p:ext uri="{BB962C8B-B14F-4D97-AF65-F5344CB8AC3E}">
        <p14:creationId xmlns:p14="http://schemas.microsoft.com/office/powerpoint/2010/main" val="4222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342504"/>
            <a:ext cx="79208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3.1MongoDB shell</a:t>
            </a:r>
            <a:r>
              <a:rPr lang="zh-CN" altLang="en-US" sz="2400" dirty="0" smtClean="0"/>
              <a:t>的简单复习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1)</a:t>
            </a:r>
            <a:r>
              <a:rPr lang="zh-CN" altLang="en-US" sz="2400" dirty="0" smtClean="0"/>
              <a:t>基本操作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mongod</a:t>
            </a:r>
            <a:r>
              <a:rPr lang="en-US" altLang="zh-CN" sz="2000" dirty="0" smtClean="0"/>
              <a:t>			</a:t>
            </a:r>
            <a:r>
              <a:rPr lang="zh-CN" altLang="en-US" sz="2000" dirty="0" smtClean="0"/>
              <a:t>默认启动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mongo				</a:t>
            </a:r>
            <a:r>
              <a:rPr lang="zh-CN" altLang="en-US" sz="2000" dirty="0" smtClean="0"/>
              <a:t>链接</a:t>
            </a:r>
            <a:r>
              <a:rPr lang="en-US" altLang="zh-CN" sz="2000" dirty="0" smtClean="0"/>
              <a:t>mongo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2)</a:t>
            </a:r>
            <a:r>
              <a:rPr lang="zh-CN" altLang="en-US" sz="2400" dirty="0" smtClean="0"/>
              <a:t>简单操作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000" dirty="0" smtClean="0"/>
              <a:t>show </a:t>
            </a:r>
            <a:r>
              <a:rPr lang="en-US" altLang="zh-CN" sz="2000" dirty="0" err="1" smtClean="0"/>
              <a:t>dbs</a:t>
            </a:r>
            <a:r>
              <a:rPr lang="en-US" altLang="zh-CN" sz="2000" dirty="0" smtClean="0"/>
              <a:t>			</a:t>
            </a:r>
            <a:r>
              <a:rPr lang="zh-CN" altLang="en-US" sz="2000" dirty="0" smtClean="0"/>
              <a:t>查看数据库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use &lt;</a:t>
            </a:r>
            <a:r>
              <a:rPr lang="en-US" altLang="zh-CN" sz="2000" dirty="0" err="1" smtClean="0"/>
              <a:t>dbname</a:t>
            </a:r>
            <a:r>
              <a:rPr lang="en-US" altLang="zh-CN" sz="2000" dirty="0" smtClean="0"/>
              <a:t>&gt;			</a:t>
            </a:r>
            <a:r>
              <a:rPr lang="zh-CN" altLang="en-US" sz="2000" dirty="0" smtClean="0"/>
              <a:t>使用某一数据库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show collections			</a:t>
            </a:r>
            <a:r>
              <a:rPr lang="zh-CN" altLang="en-US" sz="2000" dirty="0" smtClean="0"/>
              <a:t>查看当前数据库下集合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db.collection_name.drop</a:t>
            </a:r>
            <a:r>
              <a:rPr lang="en-US" altLang="zh-CN" sz="2000" dirty="0" smtClean="0"/>
              <a:t>()	</a:t>
            </a:r>
            <a:r>
              <a:rPr lang="zh-CN" altLang="en-US" sz="2000" dirty="0" smtClean="0"/>
              <a:t>删除集合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db.dropDatabase</a:t>
            </a:r>
            <a:r>
              <a:rPr lang="en-US" altLang="zh-CN" sz="2000" dirty="0" smtClean="0"/>
              <a:t>()		</a:t>
            </a:r>
            <a:r>
              <a:rPr lang="zh-CN" altLang="en-US" sz="2000" dirty="0" smtClean="0"/>
              <a:t>删除当前数据库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1520" y="8175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数据入库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61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268760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3.1MongoDB shell</a:t>
            </a:r>
            <a:r>
              <a:rPr lang="zh-CN" altLang="en-US" sz="2400" dirty="0" smtClean="0"/>
              <a:t>的简单复习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/>
              <a:t>3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增删改查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err="1" smtClean="0"/>
              <a:t>db.colname.insert</a:t>
            </a:r>
            <a:r>
              <a:rPr lang="en-US" altLang="zh-CN" sz="2400" dirty="0" smtClean="0"/>
              <a:t>(data)	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插入数据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err="1" smtClean="0"/>
              <a:t>db.colname.remove</a:t>
            </a:r>
            <a:r>
              <a:rPr lang="en-US" altLang="zh-CN" sz="2400" dirty="0" smtClean="0"/>
              <a:t>(query)	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删除数据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db.colname.update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query,data</a:t>
            </a:r>
            <a:r>
              <a:rPr lang="en-US" altLang="zh-CN" sz="2400" dirty="0" smtClean="0"/>
              <a:t>)	</a:t>
            </a:r>
            <a:r>
              <a:rPr lang="zh-CN" altLang="en-US" sz="2400" dirty="0" smtClean="0"/>
              <a:t>更新数据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db.colname.find</a:t>
            </a:r>
            <a:r>
              <a:rPr lang="en-US" altLang="zh-CN" sz="2400" dirty="0" smtClean="0"/>
              <a:t>(query)		</a:t>
            </a:r>
            <a:r>
              <a:rPr lang="zh-CN" altLang="en-US" sz="2400" dirty="0" smtClean="0"/>
              <a:t>查询数据 </a:t>
            </a:r>
            <a:r>
              <a:rPr lang="en-US" altLang="zh-CN" sz="2000" dirty="0"/>
              <a:t>	</a:t>
            </a: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1520" y="76470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数据入库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94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1412776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3.2pymongo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简单</a:t>
            </a:r>
            <a:r>
              <a:rPr lang="zh-CN" altLang="en-US" sz="2400" dirty="0" smtClean="0"/>
              <a:t>复习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1)</a:t>
            </a:r>
            <a:r>
              <a:rPr lang="zh-CN" altLang="en-US" sz="2400" dirty="0" smtClean="0"/>
              <a:t>安装及导包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pip3 install </a:t>
            </a:r>
            <a:r>
              <a:rPr lang="en-US" altLang="zh-CN" sz="2000" dirty="0" err="1" smtClean="0"/>
              <a:t>pymongo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	from </a:t>
            </a:r>
            <a:r>
              <a:rPr lang="en-US" altLang="zh-CN" sz="2000" dirty="0" err="1" smtClean="0"/>
              <a:t>pymongo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MongoClient</a:t>
            </a:r>
            <a:endParaRPr lang="en-US" altLang="zh-CN" sz="20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2)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000" dirty="0" smtClean="0"/>
              <a:t>handler = </a:t>
            </a:r>
            <a:r>
              <a:rPr lang="en-US" altLang="zh-CN" sz="2000" dirty="0" err="1" smtClean="0"/>
              <a:t>MongoClient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host,port</a:t>
            </a:r>
            <a:r>
              <a:rPr lang="en-US" altLang="zh-CN" sz="2000" dirty="0" smtClean="0"/>
              <a:t>)		</a:t>
            </a:r>
            <a:r>
              <a:rPr lang="zh-CN" altLang="en-US" sz="2000" dirty="0" smtClean="0"/>
              <a:t>链接服务器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	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000" dirty="0" err="1" smtClean="0"/>
              <a:t>db</a:t>
            </a:r>
            <a:r>
              <a:rPr lang="en-US" altLang="zh-CN" sz="2000" dirty="0" smtClean="0"/>
              <a:t> = handler[&lt;</a:t>
            </a:r>
            <a:r>
              <a:rPr lang="en-US" altLang="zh-CN" sz="2000" dirty="0" err="1" smtClean="0"/>
              <a:t>dbname</a:t>
            </a:r>
            <a:r>
              <a:rPr lang="en-US" altLang="zh-CN" sz="2000" dirty="0" smtClean="0"/>
              <a:t>&gt;]			</a:t>
            </a:r>
            <a:r>
              <a:rPr lang="zh-CN" altLang="en-US" sz="2000" dirty="0" smtClean="0"/>
              <a:t>选择数据库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col = </a:t>
            </a:r>
            <a:r>
              <a:rPr lang="en-US" altLang="zh-CN" sz="2000" dirty="0" err="1" smtClean="0"/>
              <a:t>db</a:t>
            </a:r>
            <a:r>
              <a:rPr lang="en-US" altLang="zh-CN" sz="2000" dirty="0" smtClean="0"/>
              <a:t>[&lt;</a:t>
            </a:r>
            <a:r>
              <a:rPr lang="en-US" altLang="zh-CN" sz="2000" dirty="0" err="1" smtClean="0"/>
              <a:t>collection_name</a:t>
            </a:r>
            <a:r>
              <a:rPr lang="en-US" altLang="zh-CN" sz="2000" dirty="0" smtClean="0"/>
              <a:t>&gt;]		</a:t>
            </a:r>
            <a:r>
              <a:rPr lang="zh-CN" altLang="en-US" sz="2000" dirty="0" smtClean="0"/>
              <a:t>选择集合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1520" y="76470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数据入库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205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1318850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3.2pymongo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简单</a:t>
            </a:r>
            <a:r>
              <a:rPr lang="zh-CN" altLang="en-US" sz="2400" dirty="0" smtClean="0"/>
              <a:t>复习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3)</a:t>
            </a:r>
            <a:r>
              <a:rPr lang="zh-CN" altLang="en-US" sz="2400" dirty="0" smtClean="0"/>
              <a:t>简单使用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000" dirty="0" err="1" smtClean="0"/>
              <a:t>col.insert</a:t>
            </a:r>
            <a:r>
              <a:rPr lang="en-US" altLang="zh-CN" sz="2000" dirty="0" smtClean="0"/>
              <a:t>(data)			</a:t>
            </a:r>
            <a:r>
              <a:rPr lang="zh-CN" altLang="en-US" sz="2000" dirty="0" smtClean="0"/>
              <a:t>插入数据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col.remove</a:t>
            </a:r>
            <a:r>
              <a:rPr lang="en-US" altLang="zh-CN" sz="2000" dirty="0" smtClean="0"/>
              <a:t>(query)		</a:t>
            </a:r>
            <a:r>
              <a:rPr lang="zh-CN" altLang="en-US" sz="2000" dirty="0" smtClean="0"/>
              <a:t>删除数据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col.find</a:t>
            </a:r>
            <a:r>
              <a:rPr lang="en-US" altLang="zh-CN" sz="2000" dirty="0" smtClean="0"/>
              <a:t>(query)			</a:t>
            </a:r>
            <a:r>
              <a:rPr lang="zh-CN" altLang="en-US" sz="2000" dirty="0" smtClean="0"/>
              <a:t>查询数据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返回一个游标</a:t>
            </a:r>
            <a:r>
              <a:rPr lang="en-US" altLang="zh-CN" sz="2000" dirty="0" smtClean="0"/>
              <a:t>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col.find_one</a:t>
            </a:r>
            <a:r>
              <a:rPr lang="en-US" altLang="zh-CN" sz="2000" dirty="0" smtClean="0"/>
              <a:t>(query)		</a:t>
            </a:r>
            <a:r>
              <a:rPr lang="zh-CN" altLang="en-US" sz="2000" dirty="0" smtClean="0"/>
              <a:t>查询一条数据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返回数据或空</a:t>
            </a:r>
            <a:r>
              <a:rPr lang="en-US" altLang="zh-CN" sz="2000" dirty="0" smtClean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1520" y="76470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数据入库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6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680" y="764704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请求与响应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988840"/>
            <a:ext cx="453650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思考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	1.</a:t>
            </a:r>
            <a:r>
              <a:rPr lang="zh-CN" altLang="en-US" sz="2400" dirty="0"/>
              <a:t>什么是请求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2.</a:t>
            </a:r>
            <a:r>
              <a:rPr lang="zh-CN" altLang="en-US" sz="2400" dirty="0"/>
              <a:t>我们在哪里见到过</a:t>
            </a:r>
            <a:r>
              <a:rPr lang="zh-CN" altLang="en-US" sz="2400" dirty="0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115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127808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3.3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scrapy</a:t>
            </a:r>
            <a:r>
              <a:rPr lang="zh-CN" altLang="en-US" sz="2000" dirty="0" smtClean="0"/>
              <a:t>如何使用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1.</a:t>
            </a:r>
            <a:r>
              <a:rPr lang="zh-CN" altLang="en-US" sz="2000" dirty="0" smtClean="0"/>
              <a:t>将数据库的参数写在</a:t>
            </a:r>
            <a:r>
              <a:rPr lang="en-US" altLang="zh-CN" sz="2000" dirty="0" smtClean="0"/>
              <a:t>settings</a:t>
            </a:r>
            <a:r>
              <a:rPr lang="zh-CN" altLang="en-US" sz="2000" dirty="0" smtClean="0"/>
              <a:t>文件中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参数名大写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	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在管道中使用数据库参数连接数据库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3.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process_item</a:t>
            </a:r>
            <a:r>
              <a:rPr lang="zh-CN" altLang="en-US" sz="2000" dirty="0" smtClean="0"/>
              <a:t>方法中将数据写入数据库</a:t>
            </a: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1520" y="76470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数据入库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552588" y="4221088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3.4</a:t>
            </a:r>
            <a:r>
              <a:rPr lang="zh-CN" altLang="en-US" sz="2400" dirty="0" smtClean="0"/>
              <a:t>案例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将阳光问政案例采集到的数据录入到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数据库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7952837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1.1 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1)GET</a:t>
            </a:r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重要参数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			</a:t>
            </a:r>
            <a:r>
              <a:rPr lang="zh-CN" altLang="en-US" sz="2000" dirty="0" smtClean="0"/>
              <a:t>目标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callback			</a:t>
            </a:r>
            <a:r>
              <a:rPr lang="zh-CN" altLang="en-US" sz="2000" dirty="0" smtClean="0"/>
              <a:t>目标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响应的的解析函数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meta			</a:t>
            </a:r>
            <a:r>
              <a:rPr lang="zh-CN" altLang="en-US" sz="2000" dirty="0" smtClean="0"/>
              <a:t>传参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headers			</a:t>
            </a:r>
            <a:r>
              <a:rPr lang="zh-CN" altLang="en-US" sz="2000" dirty="0" smtClean="0"/>
              <a:t>请求头，模拟伪装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dont_filter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该请求是否被调度器过滤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cookies			cookies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785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496944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1.1 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1)GET</a:t>
            </a:r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	meta</a:t>
            </a:r>
            <a:r>
              <a:rPr lang="zh-CN" altLang="en-US" sz="2400" dirty="0" smtClean="0"/>
              <a:t>传参的实现原理</a:t>
            </a:r>
            <a:endParaRPr lang="en-US" altLang="zh-CN" sz="2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000" dirty="0" smtClean="0"/>
              <a:t>案例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在腾讯招聘爬虫的基础之上获取岗位职责和招聘要求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lvl="1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88840"/>
            <a:ext cx="4788532" cy="33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7952837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1.1 </a:t>
            </a:r>
            <a:r>
              <a:rPr lang="zh-CN" altLang="en-US" sz="2800" dirty="0" smtClean="0"/>
              <a:t>请求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2)POST</a:t>
            </a:r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000" dirty="0" err="1" smtClean="0"/>
              <a:t>FormRequest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同</a:t>
            </a:r>
            <a:r>
              <a:rPr lang="en-US" altLang="zh-CN" sz="2000" dirty="0" smtClean="0"/>
              <a:t>Request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formdata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表单参数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字典格式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作用范围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 smtClean="0"/>
              <a:t>模拟登陆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数据获取响应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案例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FormRequest</a:t>
            </a:r>
            <a:r>
              <a:rPr lang="zh-CN" altLang="en-US" sz="2000" dirty="0"/>
              <a:t>提交账号密码登录</a:t>
            </a:r>
            <a:r>
              <a:rPr lang="en-US" altLang="zh-CN" sz="2000" dirty="0" err="1"/>
              <a:t>renren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7952837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1.1 </a:t>
            </a:r>
            <a:r>
              <a:rPr lang="zh-CN" altLang="en-US" sz="2800" dirty="0" smtClean="0"/>
              <a:t>请求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2)POST</a:t>
            </a:r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000" dirty="0" err="1" smtClean="0"/>
              <a:t>FormRequest.from_response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response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formdata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表单参数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字典格式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callback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特性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自动获取表单并将表单数据提交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作用范围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 smtClean="0"/>
              <a:t>填写表单数据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案例</a:t>
            </a:r>
            <a:r>
              <a:rPr lang="en-US" altLang="zh-CN" sz="2000" dirty="0" smtClean="0"/>
              <a:t>:</a:t>
            </a:r>
          </a:p>
          <a:p>
            <a:pPr marL="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使用</a:t>
            </a:r>
            <a:r>
              <a:rPr lang="en-US" altLang="zh-CN" sz="2000" dirty="0" err="1"/>
              <a:t>from_response</a:t>
            </a:r>
            <a:r>
              <a:rPr lang="zh-CN" altLang="en-US" sz="2000" dirty="0"/>
              <a:t>模拟正常登录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050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052736"/>
            <a:ext cx="73448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/>
              <a:t>1.2</a:t>
            </a:r>
            <a:r>
              <a:rPr lang="zh-CN" altLang="en-US" sz="2800" dirty="0" smtClean="0"/>
              <a:t>响应</a:t>
            </a:r>
            <a:endParaRPr lang="en-US" altLang="zh-CN" sz="2800" dirty="0" smtClean="0"/>
          </a:p>
          <a:p>
            <a:pPr marL="0" lvl="1"/>
            <a:endParaRPr lang="en-US" altLang="zh-CN" sz="2800" dirty="0"/>
          </a:p>
          <a:p>
            <a:pPr marL="0" lvl="1"/>
            <a:r>
              <a:rPr lang="en-US" altLang="zh-CN" sz="2400" dirty="0" smtClean="0"/>
              <a:t>	1)</a:t>
            </a:r>
            <a:r>
              <a:rPr lang="zh-CN" altLang="en-US" sz="2400" dirty="0" smtClean="0"/>
              <a:t>产生位置</a:t>
            </a:r>
            <a:r>
              <a:rPr lang="en-US" altLang="zh-CN" sz="2400" dirty="0" smtClean="0"/>
              <a:t>:</a:t>
            </a:r>
          </a:p>
          <a:p>
            <a:pPr marL="0" lvl="1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下载器模块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不需要我们处理</a:t>
            </a:r>
            <a:r>
              <a:rPr lang="en-US" altLang="zh-CN" sz="2400" dirty="0" smtClean="0"/>
              <a:t>)</a:t>
            </a:r>
          </a:p>
          <a:p>
            <a:pPr marL="0" lvl="1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下载器中间件</a:t>
            </a:r>
            <a:endParaRPr lang="en-US" altLang="zh-CN" sz="2400" dirty="0" smtClean="0"/>
          </a:p>
          <a:p>
            <a:pPr marL="0" lvl="1"/>
            <a:endParaRPr lang="en-US" altLang="zh-CN" sz="2400" dirty="0"/>
          </a:p>
          <a:p>
            <a:pPr marL="0" lvl="1"/>
            <a:r>
              <a:rPr lang="en-US" altLang="zh-CN" sz="2400" dirty="0" smtClean="0"/>
              <a:t>	2)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传参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</a:p>
          <a:p>
            <a:pPr marL="0" lvl="1"/>
            <a:r>
              <a:rPr lang="en-US" altLang="zh-CN" sz="2800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8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908720"/>
            <a:ext cx="73448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 smtClean="0"/>
              <a:t>1.3</a:t>
            </a:r>
            <a:r>
              <a:rPr lang="zh-CN" altLang="en-US" sz="2800" dirty="0" smtClean="0"/>
              <a:t>复习</a:t>
            </a:r>
            <a:endParaRPr lang="en-US" altLang="zh-CN" sz="2800" dirty="0" smtClean="0"/>
          </a:p>
          <a:p>
            <a:pPr marL="0" lvl="1"/>
            <a:endParaRPr lang="en-US" altLang="zh-CN" sz="2800" dirty="0" smtClean="0"/>
          </a:p>
          <a:p>
            <a:pPr marL="457200" lvl="2"/>
            <a:r>
              <a:rPr lang="en-US" altLang="zh-CN" sz="2800" dirty="0" smtClean="0"/>
              <a:t>1.</a:t>
            </a:r>
            <a:r>
              <a:rPr lang="zh-CN" altLang="en-US" sz="2800" dirty="0" smtClean="0"/>
              <a:t>请求</a:t>
            </a:r>
            <a:r>
              <a:rPr lang="en-US" altLang="zh-CN" sz="2800" dirty="0" smtClean="0"/>
              <a:t>:</a:t>
            </a:r>
          </a:p>
          <a:p>
            <a:pPr marL="457200" lvl="2"/>
            <a:r>
              <a:rPr lang="en-US" altLang="zh-CN" sz="2800" dirty="0"/>
              <a:t>	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</a:t>
            </a:r>
            <a:r>
              <a:rPr lang="en-US" altLang="zh-CN" sz="2400" dirty="0" smtClean="0"/>
              <a:t>:</a:t>
            </a:r>
          </a:p>
          <a:p>
            <a:pPr marL="457200" lvl="2"/>
            <a:r>
              <a:rPr lang="en-US" altLang="zh-CN" sz="2400" dirty="0"/>
              <a:t>		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marL="457200" lvl="2"/>
            <a:r>
              <a:rPr lang="en-US" altLang="zh-CN" sz="2400" dirty="0"/>
              <a:t>	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FormRequest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FormRequest.from_response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457200" lvl="2"/>
            <a:r>
              <a:rPr lang="en-US" altLang="zh-CN" sz="2800" dirty="0" smtClean="0"/>
              <a:t>2.</a:t>
            </a:r>
            <a:r>
              <a:rPr lang="zh-CN" altLang="en-US" sz="2800" dirty="0" smtClean="0"/>
              <a:t>响应</a:t>
            </a:r>
            <a:endParaRPr lang="en-US" altLang="zh-CN" sz="2800" dirty="0" smtClean="0"/>
          </a:p>
          <a:p>
            <a:pPr marL="457200" lvl="2"/>
            <a:r>
              <a:rPr lang="en-US" altLang="zh-CN" sz="2800" dirty="0"/>
              <a:t>	</a:t>
            </a:r>
            <a:r>
              <a:rPr lang="zh-CN" altLang="en-US" sz="2400" dirty="0" smtClean="0"/>
              <a:t>产生位置</a:t>
            </a:r>
            <a:endParaRPr lang="en-US" altLang="zh-CN" sz="2400" dirty="0" smtClean="0"/>
          </a:p>
          <a:p>
            <a:pPr marL="457200" lvl="2"/>
            <a:r>
              <a:rPr lang="en-US" altLang="zh-CN" sz="2400" dirty="0"/>
              <a:t>	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传参原理</a:t>
            </a:r>
            <a:r>
              <a:rPr lang="en-US" altLang="zh-CN" sz="2800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35890</TotalTime>
  <Words>354</Words>
  <Application>Microsoft Macintosh PowerPoint</Application>
  <PresentationFormat>全屏显示(4:3)</PresentationFormat>
  <Paragraphs>330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Calibri</vt:lpstr>
      <vt:lpstr>宋体</vt:lpstr>
      <vt:lpstr>微软雅黑</vt:lpstr>
      <vt:lpstr>Arial</vt:lpstr>
      <vt:lpstr>Office 主题</vt:lpstr>
      <vt:lpstr>PowerPoint 演示文稿</vt:lpstr>
      <vt:lpstr>第二天课程</vt:lpstr>
      <vt:lpstr>1.请求与响应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651</cp:revision>
  <dcterms:created xsi:type="dcterms:W3CDTF">2015-06-29T07:19:00Z</dcterms:created>
  <dcterms:modified xsi:type="dcterms:W3CDTF">2018-04-10T06:06:07Z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