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803" r:id="rId3"/>
    <p:sldId id="801" r:id="rId4"/>
    <p:sldId id="782" r:id="rId5"/>
    <p:sldId id="783" r:id="rId6"/>
    <p:sldId id="773" r:id="rId7"/>
    <p:sldId id="791" r:id="rId8"/>
    <p:sldId id="774" r:id="rId9"/>
    <p:sldId id="800" r:id="rId10"/>
    <p:sldId id="799" r:id="rId11"/>
    <p:sldId id="784" r:id="rId12"/>
    <p:sldId id="796" r:id="rId13"/>
    <p:sldId id="785" r:id="rId14"/>
    <p:sldId id="792" r:id="rId15"/>
    <p:sldId id="786" r:id="rId16"/>
    <p:sldId id="788" r:id="rId17"/>
    <p:sldId id="768" r:id="rId18"/>
    <p:sldId id="793" r:id="rId19"/>
    <p:sldId id="802" r:id="rId20"/>
    <p:sldId id="811" r:id="rId21"/>
    <p:sldId id="808" r:id="rId22"/>
    <p:sldId id="804" r:id="rId23"/>
    <p:sldId id="810" r:id="rId24"/>
    <p:sldId id="805" r:id="rId25"/>
    <p:sldId id="789" r:id="rId26"/>
    <p:sldId id="25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爬虫概述" id="{5F5ABAC5-427F-EB49-9282-E9ACF3BB91C7}">
          <p14:sldIdLst>
            <p14:sldId id="256"/>
            <p14:sldId id="803"/>
            <p14:sldId id="801"/>
            <p14:sldId id="782"/>
            <p14:sldId id="783"/>
            <p14:sldId id="773"/>
            <p14:sldId id="791"/>
            <p14:sldId id="774"/>
            <p14:sldId id="800"/>
            <p14:sldId id="799"/>
            <p14:sldId id="784"/>
            <p14:sldId id="796"/>
            <p14:sldId id="785"/>
            <p14:sldId id="792"/>
            <p14:sldId id="786"/>
            <p14:sldId id="788"/>
            <p14:sldId id="768"/>
            <p14:sldId id="793"/>
            <p14:sldId id="802"/>
            <p14:sldId id="811"/>
            <p14:sldId id="808"/>
            <p14:sldId id="804"/>
            <p14:sldId id="810"/>
            <p14:sldId id="805"/>
            <p14:sldId id="78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5584" autoAdjust="0"/>
  </p:normalViewPr>
  <p:slideViewPr>
    <p:cSldViewPr>
      <p:cViewPr varScale="1">
        <p:scale>
          <a:sx n="110" d="100"/>
          <a:sy n="110" d="100"/>
        </p:scale>
        <p:origin x="1616" y="184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7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96F0C-B059-4284-BDCD-7E35911F263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2D47-1176-4776-9BB8-7A287332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使学生了解今天的授课内容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3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使学生名白目前主流的获取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代理池的方式以及他们的优缺点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使学生了解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Crawler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代理的使用方法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使学生明白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框架的缺陷，以及如何获取获取动态数据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73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复习知识点，总结常见的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的反反爬措施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7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使学生掌握下载器中间件的概念，功能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99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使学生掌握编写中间件需要编辑哪些文件，文件中编写哪些类的方法，以及中间件的常用功能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9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使学生了解处理响应应该重写哪些方法，并且如何配置中间件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6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1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使学生掌握在下载器中间件中设置随机请求头和代理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2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需要学生知道的用于部署的配置，这些配置用于设置各组件的的性能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使学生明白爬虫占用服务器资源造成什么样的危害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4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使学生明白数据的重要性，数据被爬会带来用户的流失，客户的流失则会带来收入损失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1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让学生明白服务器反爬的常用手段，从而做到知己知彼，从容应对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0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让学生明白动态加载数据是如何防止爬虫获取数据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1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3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使学生明白反反爬的概念以及为什么要做反反爬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6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使学生掌握用户头，请求延迟，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的设置方法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5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使学生明白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代理池的概念以及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代理的适用范围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vie.douban.com/top2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pi.douyucdn.cn/api/v1/getVerticalRoom?limit=20&amp;offs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5898" y="2492896"/>
            <a:ext cx="471635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爬虫框架</a:t>
            </a:r>
            <a:endParaRPr lang="zh-CN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5576" y="1052736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/>
              <a:t>4)IP</a:t>
            </a:r>
            <a:r>
              <a:rPr lang="zh-CN" altLang="en-US" sz="2400" dirty="0" smtClean="0"/>
              <a:t>代理池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思考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 smtClean="0"/>
              <a:t>什么是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代理池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适用范围</a:t>
            </a:r>
            <a:r>
              <a:rPr lang="en-US" altLang="zh-CN" sz="2000" dirty="0" smtClean="0"/>
              <a:t>: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400" dirty="0" smtClean="0"/>
              <a:t>	</a:t>
            </a:r>
            <a:r>
              <a:rPr lang="zh-CN" altLang="en-US" dirty="0" smtClean="0"/>
              <a:t>不需要登录的站点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部分需要登录的</a:t>
            </a:r>
            <a:r>
              <a:rPr lang="zh-CN" altLang="en-US" dirty="0" smtClean="0"/>
              <a:t>站点（安全验证机制比较薄弱的站点）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45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1124744"/>
            <a:ext cx="83529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/>
              <a:t>4)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代理池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i="1" dirty="0" smtClean="0"/>
              <a:t>IP</a:t>
            </a:r>
            <a:r>
              <a:rPr lang="zh-CN" altLang="en-US" dirty="0" smtClean="0"/>
              <a:t>代理来源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国内代理</a:t>
            </a:r>
            <a:r>
              <a:rPr lang="en-US" altLang="zh-CN" dirty="0"/>
              <a:t>	</a:t>
            </a:r>
            <a:r>
              <a:rPr lang="zh-CN" altLang="en-US" dirty="0" smtClean="0"/>
              <a:t>付费代理</a:t>
            </a:r>
            <a:r>
              <a:rPr lang="en-US" altLang="zh-CN" dirty="0" smtClean="0"/>
              <a:t>	</a:t>
            </a:r>
            <a:r>
              <a:rPr lang="zh-CN" altLang="en-US" dirty="0"/>
              <a:t>质量</a:t>
            </a:r>
            <a:r>
              <a:rPr lang="zh-CN" altLang="en-US" dirty="0" smtClean="0"/>
              <a:t>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费用高</a:t>
            </a:r>
            <a:r>
              <a:rPr lang="en-US" altLang="zh-CN" dirty="0" smtClean="0"/>
              <a:t>,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采集免费代理</a:t>
            </a:r>
            <a:r>
              <a:rPr lang="en-US" altLang="zh-CN" dirty="0" smtClean="0"/>
              <a:t>	</a:t>
            </a:r>
            <a:r>
              <a:rPr lang="zh-CN" altLang="en-US" dirty="0" smtClean="0"/>
              <a:t>质量低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成本高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需要定期维护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自建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代理池</a:t>
            </a:r>
            <a:r>
              <a:rPr lang="en-US" altLang="zh-CN" dirty="0" smtClean="0"/>
              <a:t>	</a:t>
            </a:r>
            <a:r>
              <a:rPr lang="zh-CN" altLang="en-US" dirty="0" smtClean="0"/>
              <a:t>云主机支持多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	</a:t>
            </a:r>
            <a:r>
              <a:rPr lang="zh-CN" altLang="en-US" dirty="0" smtClean="0"/>
              <a:t>成规模也需要很高费用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		ADSL</a:t>
            </a:r>
            <a:r>
              <a:rPr lang="zh-CN" altLang="en-US" dirty="0" smtClean="0"/>
              <a:t>拨号服务器</a:t>
            </a:r>
            <a:r>
              <a:rPr lang="en-US" altLang="zh-CN" dirty="0" smtClean="0"/>
              <a:t>	</a:t>
            </a:r>
            <a:r>
              <a:rPr lang="zh-CN" altLang="en-US" dirty="0" smtClean="0"/>
              <a:t>价格便宜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err="1" smtClean="0"/>
              <a:t>Crawlera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自有</a:t>
            </a:r>
            <a:r>
              <a:rPr lang="en-US" altLang="zh-CN" dirty="0"/>
              <a:t>	</a:t>
            </a:r>
            <a:r>
              <a:rPr lang="zh-CN" altLang="en-US" dirty="0"/>
              <a:t>网</a:t>
            </a:r>
            <a:r>
              <a:rPr lang="zh-CN" altLang="en-US" dirty="0" smtClean="0"/>
              <a:t>速慢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需要购买账号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52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764704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如何使用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除了官方的</a:t>
            </a:r>
            <a:r>
              <a:rPr lang="en-US" altLang="zh-CN" dirty="0" err="1" smtClean="0"/>
              <a:t>crawlera</a:t>
            </a:r>
            <a:r>
              <a:rPr lang="zh-CN" altLang="en-US" dirty="0" smtClean="0"/>
              <a:t>代理其余的都需要在下载器中间件中设置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代理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30" y="1340768"/>
            <a:ext cx="565732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1484784"/>
            <a:ext cx="84969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/>
              <a:t>5)</a:t>
            </a:r>
            <a:r>
              <a:rPr lang="zh-CN" altLang="en-US" sz="2400" dirty="0" smtClean="0"/>
              <a:t>动态数据加载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sz="2000" dirty="0" err="1" smtClean="0"/>
              <a:t>scrapy</a:t>
            </a:r>
            <a:r>
              <a:rPr lang="zh-CN" altLang="en-US" sz="2000" dirty="0" smtClean="0"/>
              <a:t>只能获取</a:t>
            </a:r>
            <a:r>
              <a:rPr lang="zh-CN" altLang="en-US" sz="2000" dirty="0" smtClean="0">
                <a:solidFill>
                  <a:srgbClr val="FF0000"/>
                </a:solidFill>
              </a:rPr>
              <a:t>静态页面</a:t>
            </a:r>
            <a:r>
              <a:rPr lang="zh-CN" altLang="en-US" sz="2000" dirty="0" smtClean="0"/>
              <a:t>响应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 smtClean="0"/>
              <a:t>要获取动态加载数据需要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中间件</a:t>
            </a:r>
            <a:r>
              <a:rPr lang="zh-CN" altLang="en-US" dirty="0" smtClean="0"/>
              <a:t>中使用</a:t>
            </a:r>
            <a:r>
              <a:rPr lang="en-US" altLang="zh-CN" dirty="0" smtClean="0">
                <a:solidFill>
                  <a:srgbClr val="FF0000"/>
                </a:solidFill>
              </a:rPr>
              <a:t>selenium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注</a:t>
            </a:r>
            <a:r>
              <a:rPr lang="en-US" altLang="zh-CN" dirty="0" smtClean="0"/>
              <a:t>:	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①使用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之后</a:t>
            </a:r>
            <a:r>
              <a:rPr lang="en-US" altLang="zh-CN" dirty="0" err="1" smtClean="0"/>
              <a:t>scrapy</a:t>
            </a:r>
            <a:r>
              <a:rPr lang="zh-CN" altLang="en-US" dirty="0" smtClean="0"/>
              <a:t>高性能优势将会消失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②有些站点能够识别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 需要使用带界面浏览器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5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1196752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 smtClean="0"/>
              <a:t>复习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常见的反爬措施应对方案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①模拟用户头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②设置请求延迟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		</a:t>
            </a:r>
            <a:r>
              <a:rPr lang="zh-CN" altLang="en-US" sz="2000" dirty="0" smtClean="0"/>
              <a:t>③不带</a:t>
            </a:r>
            <a:r>
              <a:rPr lang="en-US" altLang="zh-CN" sz="2000" dirty="0" smtClean="0"/>
              <a:t>cookies</a:t>
            </a:r>
            <a:r>
              <a:rPr lang="zh-CN" altLang="en-US" sz="2000" dirty="0" smtClean="0"/>
              <a:t>请求数据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/>
              <a:t>	</a:t>
            </a:r>
            <a:r>
              <a:rPr lang="zh-CN" altLang="en-US" sz="2000" dirty="0" smtClean="0"/>
              <a:t>④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代理池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/>
              <a:t>	</a:t>
            </a:r>
            <a:r>
              <a:rPr lang="zh-CN" altLang="en-US" sz="2000" dirty="0" smtClean="0"/>
              <a:t>⑤中间件中使用</a:t>
            </a:r>
            <a:r>
              <a:rPr lang="en-US" altLang="zh-CN" sz="2000" dirty="0" smtClean="0"/>
              <a:t>selenium</a:t>
            </a:r>
            <a:r>
              <a:rPr lang="zh-CN" altLang="en-US" sz="2000" dirty="0" smtClean="0"/>
              <a:t>调用浏览器</a:t>
            </a:r>
            <a:endParaRPr lang="en-US" altLang="zh-CN" sz="2000" dirty="0" smtClean="0"/>
          </a:p>
          <a:p>
            <a:pPr lvl="1"/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2.2 Scrapy</a:t>
            </a:r>
            <a:r>
              <a:rPr lang="zh-CN" altLang="en-US" sz="2400" dirty="0" smtClean="0"/>
              <a:t>下载器中间件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27584" y="1844824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/>
              <a:t>什么是下载器中间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引擎</a:t>
            </a:r>
            <a:r>
              <a:rPr lang="zh-CN" altLang="en-US" dirty="0"/>
              <a:t>与下载器之间的一个组件，一个爬虫可以有多个下载器</a:t>
            </a:r>
            <a:r>
              <a:rPr lang="zh-CN" altLang="en-US" dirty="0" smtClean="0"/>
              <a:t>中间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2)</a:t>
            </a:r>
            <a:r>
              <a:rPr lang="zh-CN" altLang="en-US" dirty="0" smtClean="0"/>
              <a:t>为什么要使用下载器中间件，它有什么功能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全局修改</a:t>
            </a:r>
            <a:r>
              <a:rPr lang="en-US" altLang="zh-CN" dirty="0" err="1"/>
              <a:t>Scrapy</a:t>
            </a:r>
            <a:r>
              <a:rPr lang="en-US" altLang="zh-CN" dirty="0"/>
              <a:t> request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1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7544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2.2 Scrapy</a:t>
            </a:r>
            <a:r>
              <a:rPr lang="zh-CN" altLang="en-US" sz="2400" dirty="0" smtClean="0"/>
              <a:t>下载器中间件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55576" y="1196752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</a:t>
            </a:r>
            <a:r>
              <a:rPr lang="zh-CN" altLang="en-US" dirty="0"/>
              <a:t>使用下载器中间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①编辑文件</a:t>
            </a:r>
            <a:r>
              <a:rPr lang="en-US" altLang="zh-CN" dirty="0"/>
              <a:t>:	settings</a:t>
            </a:r>
            <a:r>
              <a:rPr lang="zh-CN" altLang="en-US" dirty="0"/>
              <a:t>文件同级目录的</a:t>
            </a:r>
            <a:r>
              <a:rPr lang="en-US" altLang="zh-CN" dirty="0"/>
              <a:t>middlewares.py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低版本</a:t>
            </a:r>
            <a:r>
              <a:rPr lang="en-US" altLang="zh-CN" dirty="0" err="1">
                <a:solidFill>
                  <a:srgbClr val="FF0000"/>
                </a:solidFill>
              </a:rPr>
              <a:t>scrapy</a:t>
            </a:r>
            <a:r>
              <a:rPr lang="zh-CN" altLang="en-US" dirty="0">
                <a:solidFill>
                  <a:srgbClr val="FF0000"/>
                </a:solidFill>
              </a:rPr>
              <a:t>需要自行</a:t>
            </a:r>
            <a:r>
              <a:rPr lang="zh-CN" altLang="en-US" dirty="0" smtClean="0">
                <a:solidFill>
                  <a:srgbClr val="FF0000"/>
                </a:solidFill>
              </a:rPr>
              <a:t>创建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en-US" altLang="zh-CN" dirty="0" err="1">
                <a:solidFill>
                  <a:srgbClr val="FF0000"/>
                </a:solidFill>
              </a:rPr>
              <a:t>scrapy</a:t>
            </a:r>
            <a:r>
              <a:rPr lang="zh-CN" altLang="en-US" dirty="0">
                <a:solidFill>
                  <a:srgbClr val="FF0000"/>
                </a:solidFill>
              </a:rPr>
              <a:t>自动创建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/>
              <a:t>②编写处理方法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处理请求</a:t>
            </a:r>
            <a:r>
              <a:rPr lang="en-US" altLang="zh-CN" dirty="0"/>
              <a:t>:	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 err="1" smtClean="0">
                <a:solidFill>
                  <a:srgbClr val="FF0000"/>
                </a:solidFill>
              </a:rPr>
              <a:t>process_request</a:t>
            </a:r>
            <a:r>
              <a:rPr lang="en-US" altLang="zh-CN" dirty="0" smtClean="0">
                <a:solidFill>
                  <a:srgbClr val="FF0000"/>
                </a:solidFill>
              </a:rPr>
              <a:t>(self, </a:t>
            </a:r>
            <a:r>
              <a:rPr lang="en-US" altLang="zh-CN" dirty="0">
                <a:solidFill>
                  <a:srgbClr val="FF0000"/>
                </a:solidFill>
              </a:rPr>
              <a:t>request, spider)</a:t>
            </a:r>
          </a:p>
          <a:p>
            <a:pPr lvl="1"/>
            <a:r>
              <a:rPr lang="en-US" altLang="zh-CN" dirty="0"/>
              <a:t>		</a:t>
            </a:r>
            <a:r>
              <a:rPr lang="zh-CN" altLang="en-US" dirty="0"/>
              <a:t>功能</a:t>
            </a:r>
            <a:r>
              <a:rPr lang="en-US" altLang="zh-CN" dirty="0"/>
              <a:t>:	</a:t>
            </a:r>
            <a:r>
              <a:rPr lang="zh-CN" altLang="en-US" dirty="0"/>
              <a:t>加</a:t>
            </a:r>
            <a:r>
              <a:rPr lang="zh-CN" altLang="en-US" dirty="0" smtClean="0"/>
              <a:t>用户头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		</a:t>
            </a:r>
            <a:r>
              <a:rPr lang="zh-CN" altLang="en-US" dirty="0"/>
              <a:t>加代理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		</a:t>
            </a:r>
            <a:r>
              <a:rPr lang="zh-CN" altLang="en-US" dirty="0"/>
              <a:t>调用</a:t>
            </a:r>
            <a:r>
              <a:rPr lang="en-US" altLang="zh-CN" dirty="0"/>
              <a:t>selenium</a:t>
            </a:r>
            <a:r>
              <a:rPr lang="zh-CN" altLang="en-US" dirty="0"/>
              <a:t>获取动态加载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9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177281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/>
              <a:t>2)</a:t>
            </a:r>
            <a:r>
              <a:rPr lang="zh-CN" altLang="en-US" dirty="0"/>
              <a:t>使用下载器中间件</a:t>
            </a:r>
            <a:endParaRPr lang="en-US" altLang="zh-CN" dirty="0"/>
          </a:p>
          <a:p>
            <a:pPr marL="0" lvl="1"/>
            <a:r>
              <a:rPr lang="en-US" altLang="zh-CN" dirty="0" smtClean="0"/>
              <a:t>	</a:t>
            </a:r>
            <a:r>
              <a:rPr lang="zh-CN" altLang="en-US" dirty="0" smtClean="0"/>
              <a:t>②</a:t>
            </a:r>
            <a:r>
              <a:rPr lang="zh-CN" altLang="en-US" dirty="0"/>
              <a:t>编写处理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zh-CN" altLang="en-US" dirty="0"/>
              <a:t>处理响应</a:t>
            </a:r>
            <a:endParaRPr lang="en-US" altLang="zh-CN" dirty="0"/>
          </a:p>
          <a:p>
            <a:pPr lvl="1"/>
            <a:r>
              <a:rPr lang="en-US" altLang="zh-CN" dirty="0"/>
              <a:t>		</a:t>
            </a:r>
            <a:r>
              <a:rPr lang="en-US" altLang="zh-CN" dirty="0" err="1"/>
              <a:t>process_response</a:t>
            </a:r>
            <a:r>
              <a:rPr lang="en-US" altLang="zh-CN" dirty="0"/>
              <a:t>(self, request, response, spider)</a:t>
            </a:r>
          </a:p>
          <a:p>
            <a:pPr lvl="1"/>
            <a:r>
              <a:rPr lang="en-US" altLang="zh-CN" dirty="0"/>
              <a:t>		</a:t>
            </a:r>
            <a:r>
              <a:rPr lang="zh-CN" altLang="en-US" dirty="0"/>
              <a:t>基本不用</a:t>
            </a:r>
            <a:endParaRPr lang="en-US" altLang="zh-CN" dirty="0"/>
          </a:p>
          <a:p>
            <a:pPr marL="0" lvl="1"/>
            <a:endParaRPr lang="en-US" altLang="zh-CN" dirty="0" smtClean="0"/>
          </a:p>
          <a:p>
            <a:pPr marL="0" lvl="1"/>
            <a:endParaRPr lang="en-US" altLang="zh-CN" dirty="0"/>
          </a:p>
          <a:p>
            <a:pPr marL="0" lvl="1"/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开启中间件</a:t>
            </a:r>
            <a:endParaRPr lang="en-US" altLang="zh-CN" dirty="0"/>
          </a:p>
          <a:p>
            <a:pPr marL="457200" lvl="2"/>
            <a:r>
              <a:rPr lang="zh-CN" altLang="en-US" dirty="0"/>
              <a:t>在</a:t>
            </a:r>
            <a:r>
              <a:rPr lang="en-US" altLang="zh-CN" dirty="0"/>
              <a:t>settings</a:t>
            </a:r>
            <a:r>
              <a:rPr lang="zh-CN" altLang="en-US" dirty="0"/>
              <a:t>文件中配置</a:t>
            </a:r>
            <a:r>
              <a:rPr lang="en-US" altLang="zh-CN" dirty="0"/>
              <a:t>DOWNLOADER_MIDDLEWARES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lvl="2"/>
            <a:r>
              <a:rPr lang="zh-CN" altLang="en-US" dirty="0"/>
              <a:t>设置方法同管道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45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908720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复习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scrapy</a:t>
            </a:r>
            <a:r>
              <a:rPr lang="zh-CN" altLang="en-US" dirty="0" smtClean="0"/>
              <a:t>常见的反反爬措施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①用户头模拟</a:t>
            </a:r>
            <a:r>
              <a:rPr lang="en-US" altLang="zh-CN" dirty="0" smtClean="0"/>
              <a:t>		</a:t>
            </a:r>
            <a:r>
              <a:rPr lang="zh-CN" altLang="en-US" dirty="0" smtClean="0"/>
              <a:t>②请求延迟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③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		</a:t>
            </a:r>
            <a:r>
              <a:rPr lang="zh-CN" altLang="en-US" dirty="0" smtClean="0"/>
              <a:t>④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⑤</a:t>
            </a:r>
            <a:r>
              <a:rPr lang="en-US" altLang="zh-CN" dirty="0" smtClean="0"/>
              <a:t>selenium&amp;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①编写文件</a:t>
            </a:r>
            <a:r>
              <a:rPr lang="en-US" altLang="zh-CN" dirty="0" smtClean="0"/>
              <a:t>middlewares.py</a:t>
            </a:r>
          </a:p>
          <a:p>
            <a:r>
              <a:rPr lang="en-US" altLang="zh-CN" dirty="0"/>
              <a:t>		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process_request</a:t>
            </a:r>
            <a:r>
              <a:rPr lang="zh-CN" altLang="en-US" dirty="0" smtClean="0"/>
              <a:t>方法，添加各种功能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②配置</a:t>
            </a:r>
            <a:r>
              <a:rPr lang="en-US" altLang="zh-CN" dirty="0" smtClean="0"/>
              <a:t>settings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打开管道选项并进行配置</a:t>
            </a:r>
            <a:r>
              <a:rPr lang="en-US" altLang="zh-CN" dirty="0"/>
              <a:t>		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84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1412776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案例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目标站点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	</a:t>
            </a:r>
            <a:r>
              <a:rPr lang="zh-CN" altLang="en-US" dirty="0" smtClean="0"/>
              <a:t>豆瓣电影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:	</a:t>
            </a:r>
          </a:p>
          <a:p>
            <a:pPr lvl="1"/>
            <a:r>
              <a:rPr lang="en-US" altLang="zh-CN" dirty="0"/>
              <a:t>		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movie.douban.com/top250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1.</a:t>
            </a:r>
            <a:r>
              <a:rPr lang="zh-CN" altLang="en-US" dirty="0" smtClean="0"/>
              <a:t>获取字段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电影名 </a:t>
            </a:r>
            <a:r>
              <a:rPr lang="en-US" altLang="zh-CN" dirty="0" smtClean="0"/>
              <a:t>,</a:t>
            </a:r>
            <a:r>
              <a:rPr lang="zh-CN" altLang="en-US" dirty="0" smtClean="0"/>
              <a:t>电影评分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电影信息，电影简介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	2.</a:t>
            </a:r>
            <a:r>
              <a:rPr lang="zh-CN" altLang="en-US" dirty="0" smtClean="0"/>
              <a:t>给豆瓣爬虫追加下载器中间件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①随机请求头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			</a:t>
            </a:r>
            <a:r>
              <a:rPr lang="zh-CN" altLang="en-US" dirty="0" smtClean="0"/>
              <a:t>②代理</a:t>
            </a:r>
            <a:r>
              <a:rPr lang="en-US" altLang="zh-CN" dirty="0" err="1" smtClean="0"/>
              <a:t>ip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93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第三天课程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1" y="1340768"/>
            <a:ext cx="74487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反爬措施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2.Scrapy</a:t>
            </a:r>
            <a:r>
              <a:rPr lang="zh-CN" altLang="en-US" sz="2800" dirty="0" smtClean="0"/>
              <a:t>反反爬与下载器中间件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settings</a:t>
            </a:r>
            <a:r>
              <a:rPr lang="zh-CN" altLang="en-US" sz="2800" dirty="0" smtClean="0"/>
              <a:t>文件设置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340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000" dirty="0" smtClean="0"/>
              <a:t>付费代理使用</a:t>
            </a:r>
            <a:endParaRPr kumimoji="1"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settings</a:t>
            </a:r>
            <a:r>
              <a:rPr kumimoji="1" lang="zh-CN" altLang="en-US" sz="1800" dirty="0" smtClean="0"/>
              <a:t>文件中设置代理</a:t>
            </a:r>
            <a:endParaRPr kumimoji="1" lang="en-US" altLang="zh-CN" sz="1800" dirty="0" smtClean="0"/>
          </a:p>
          <a:p>
            <a:r>
              <a:rPr kumimoji="1" lang="mr-IN" altLang="zh-CN" sz="1800" dirty="0" smtClean="0"/>
              <a:t>{</a:t>
            </a:r>
            <a:r>
              <a:rPr kumimoji="1" lang="en-US" altLang="zh-CN" sz="1800" dirty="0" smtClean="0"/>
              <a:t>“</a:t>
            </a:r>
            <a:r>
              <a:rPr kumimoji="1" lang="mr-IN" altLang="zh-CN" sz="1800" dirty="0" err="1" smtClean="0"/>
              <a:t>ip_port</a:t>
            </a:r>
            <a:r>
              <a:rPr kumimoji="1" lang="en-US" altLang="zh-CN" sz="1800" dirty="0" smtClean="0"/>
              <a:t>”</a:t>
            </a:r>
            <a:r>
              <a:rPr kumimoji="1" lang="mr-IN" altLang="zh-CN" sz="1800" dirty="0" smtClean="0"/>
              <a:t>: </a:t>
            </a:r>
            <a:r>
              <a:rPr kumimoji="1" lang="en-US" altLang="zh-CN" sz="1800" dirty="0" smtClean="0"/>
              <a:t>“</a:t>
            </a:r>
            <a:r>
              <a:rPr kumimoji="1" lang="en-US" altLang="zh-CN" sz="1800" dirty="0" err="1" smtClean="0"/>
              <a:t>ip:port</a:t>
            </a:r>
            <a:r>
              <a:rPr kumimoji="1" lang="mr-IN" altLang="zh-CN" sz="1800" dirty="0" smtClean="0"/>
              <a:t>", </a:t>
            </a:r>
            <a:r>
              <a:rPr kumimoji="1" lang="mr-IN" altLang="zh-CN" sz="1800" dirty="0"/>
              <a:t>"</a:t>
            </a:r>
            <a:r>
              <a:rPr kumimoji="1" lang="mr-IN" altLang="zh-CN" sz="1800" dirty="0" err="1"/>
              <a:t>user_passwd</a:t>
            </a:r>
            <a:r>
              <a:rPr kumimoji="1" lang="mr-IN" altLang="zh-CN" sz="1800" dirty="0"/>
              <a:t>": </a:t>
            </a:r>
            <a:r>
              <a:rPr kumimoji="1" lang="mr-IN" altLang="zh-CN" sz="1800" dirty="0" smtClean="0"/>
              <a:t>”</a:t>
            </a:r>
            <a:r>
              <a:rPr kumimoji="1" lang="zh-CN" altLang="en-US" sz="1800" dirty="0" smtClean="0"/>
              <a:t>账号</a:t>
            </a:r>
            <a:r>
              <a:rPr kumimoji="1" lang="mr-IN" altLang="zh-CN" sz="1800" dirty="0" smtClean="0"/>
              <a:t>:</a:t>
            </a:r>
            <a:r>
              <a:rPr kumimoji="1" lang="zh-CN" altLang="en-US" sz="1800" dirty="0" smtClean="0"/>
              <a:t>密码</a:t>
            </a:r>
            <a:r>
              <a:rPr kumimoji="1" lang="mr-IN" altLang="zh-CN" sz="1800" dirty="0" smtClean="0"/>
              <a:t>"}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mr-IN" altLang="zh-CN" sz="1800" dirty="0" smtClean="0"/>
              <a:t> </a:t>
            </a:r>
            <a:r>
              <a:rPr kumimoji="1" lang="zh-CN" altLang="mr-IN" sz="1800" dirty="0" smtClean="0"/>
              <a:t>对</a:t>
            </a:r>
            <a:r>
              <a:rPr kumimoji="1" lang="zh-CN" altLang="mr-IN" sz="1800" dirty="0"/>
              <a:t>账号密码进行编码            </a:t>
            </a:r>
            <a:endParaRPr kumimoji="1" lang="en-US" altLang="zh-CN" sz="1800" dirty="0" smtClean="0"/>
          </a:p>
          <a:p>
            <a:r>
              <a:rPr kumimoji="1" lang="mr-IN" altLang="zh-CN" sz="1800" dirty="0" smtClean="0"/>
              <a:t>b64_user_pwd </a:t>
            </a:r>
            <a:r>
              <a:rPr kumimoji="1" lang="mr-IN" altLang="zh-CN" sz="1800" dirty="0"/>
              <a:t>= base64.b64encode(</a:t>
            </a:r>
            <a:r>
              <a:rPr kumimoji="1" lang="mr-IN" altLang="zh-CN" sz="1800" dirty="0" err="1"/>
              <a:t>proxy</a:t>
            </a:r>
            <a:r>
              <a:rPr kumimoji="1" lang="mr-IN" altLang="zh-CN" sz="1800" dirty="0"/>
              <a:t>['</a:t>
            </a:r>
            <a:r>
              <a:rPr kumimoji="1" lang="mr-IN" altLang="zh-CN" sz="1800" dirty="0" err="1"/>
              <a:t>user_passwd</a:t>
            </a:r>
            <a:r>
              <a:rPr kumimoji="1" lang="mr-IN" altLang="zh-CN" sz="1800" dirty="0"/>
              <a:t>'].</a:t>
            </a:r>
            <a:r>
              <a:rPr kumimoji="1" lang="mr-IN" altLang="zh-CN" sz="1800" dirty="0" err="1"/>
              <a:t>encode</a:t>
            </a:r>
            <a:r>
              <a:rPr kumimoji="1" lang="mr-IN" altLang="zh-CN" sz="1800" dirty="0"/>
              <a:t>())            </a:t>
            </a:r>
            <a:endParaRPr kumimoji="1" lang="en-US" altLang="zh-CN" sz="1800" dirty="0" smtClean="0"/>
          </a:p>
          <a:p>
            <a:r>
              <a:rPr kumimoji="1" lang="zh-CN" altLang="mr-IN" sz="1800" dirty="0" smtClean="0"/>
              <a:t>设置</a:t>
            </a:r>
            <a:r>
              <a:rPr kumimoji="1" lang="zh-CN" altLang="mr-IN" sz="1800" dirty="0"/>
              <a:t>账号</a:t>
            </a:r>
            <a:r>
              <a:rPr kumimoji="1" lang="zh-CN" altLang="mr-IN" sz="1800" dirty="0" smtClean="0"/>
              <a:t>密码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Basic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后面必须要有空格 </a:t>
            </a:r>
            <a:r>
              <a:rPr kumimoji="1" lang="zh-CN" altLang="mr-IN" sz="1800" dirty="0" smtClean="0">
                <a:solidFill>
                  <a:srgbClr val="FF0000"/>
                </a:solidFill>
              </a:rPr>
              <a:t>       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r>
              <a:rPr kumimoji="1" lang="mr-IN" altLang="zh-CN" sz="1800" dirty="0" err="1" smtClean="0"/>
              <a:t>request.headers</a:t>
            </a:r>
            <a:r>
              <a:rPr kumimoji="1" lang="mr-IN" altLang="zh-CN" sz="1800" dirty="0"/>
              <a:t>['</a:t>
            </a:r>
            <a:r>
              <a:rPr kumimoji="1" lang="mr-IN" altLang="zh-CN" sz="1800" dirty="0" err="1">
                <a:solidFill>
                  <a:srgbClr val="FF0000"/>
                </a:solidFill>
              </a:rPr>
              <a:t>Proxy-Authorization</a:t>
            </a:r>
            <a:r>
              <a:rPr kumimoji="1" lang="mr-IN" altLang="zh-CN" sz="1800" dirty="0"/>
              <a:t>'] = </a:t>
            </a:r>
            <a:r>
              <a:rPr kumimoji="1" lang="mr-IN" altLang="zh-CN" sz="1800" dirty="0">
                <a:solidFill>
                  <a:srgbClr val="FF0000"/>
                </a:solidFill>
              </a:rPr>
              <a:t>'Basic </a:t>
            </a:r>
            <a:r>
              <a:rPr kumimoji="1" lang="mr-IN" altLang="zh-CN" sz="1800" dirty="0"/>
              <a:t>' + b64_user_pwd.decode()            </a:t>
            </a:r>
            <a:endParaRPr kumimoji="1" lang="en-US" altLang="zh-CN" sz="1800" dirty="0" smtClean="0"/>
          </a:p>
          <a:p>
            <a:r>
              <a:rPr kumimoji="1" lang="zh-CN" altLang="mr-IN" sz="1800" dirty="0" smtClean="0"/>
              <a:t>设置代理          </a:t>
            </a:r>
            <a:endParaRPr kumimoji="1" lang="en-US" altLang="zh-CN" sz="1800" dirty="0" smtClean="0"/>
          </a:p>
          <a:p>
            <a:r>
              <a:rPr kumimoji="1" lang="mr-IN" altLang="zh-CN" sz="1800" dirty="0" err="1" smtClean="0"/>
              <a:t>request.meta</a:t>
            </a:r>
            <a:r>
              <a:rPr kumimoji="1" lang="mr-IN" altLang="zh-CN" sz="1800" dirty="0"/>
              <a:t>['</a:t>
            </a:r>
            <a:r>
              <a:rPr kumimoji="1" lang="mr-IN" altLang="zh-CN" sz="1800" dirty="0" err="1"/>
              <a:t>proxy</a:t>
            </a:r>
            <a:r>
              <a:rPr kumimoji="1" lang="mr-IN" altLang="zh-CN" sz="1800" dirty="0"/>
              <a:t>'] = </a:t>
            </a:r>
            <a:r>
              <a:rPr kumimoji="1" lang="mr-IN" altLang="zh-CN" sz="1800" dirty="0" err="1"/>
              <a:t>proxy</a:t>
            </a:r>
            <a:r>
              <a:rPr kumimoji="1" lang="mr-IN" altLang="zh-CN" sz="1800" dirty="0"/>
              <a:t>['</a:t>
            </a:r>
            <a:r>
              <a:rPr kumimoji="1" lang="mr-IN" altLang="zh-CN" sz="1800" dirty="0" err="1"/>
              <a:t>ip_port</a:t>
            </a:r>
            <a:r>
              <a:rPr kumimoji="1" lang="mr-IN" altLang="zh-CN" sz="1800" dirty="0"/>
              <a:t>']        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60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124744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案例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目标站点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		</a:t>
            </a:r>
            <a:r>
              <a:rPr lang="zh-CN" altLang="en-US" dirty="0"/>
              <a:t>斗鱼直播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Api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		</a:t>
            </a:r>
            <a:r>
              <a:rPr lang="en-US" altLang="zh-CN" dirty="0">
                <a:hlinkClick r:id="rId2"/>
              </a:rPr>
              <a:t>http://capi.douyucdn.cn/api/v1/getVerticalRoom?limit=20&amp;offset</a:t>
            </a:r>
            <a:r>
              <a:rPr lang="en-US" altLang="zh-CN" dirty="0"/>
              <a:t>=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需求</a:t>
            </a:r>
            <a:r>
              <a:rPr lang="en-US" altLang="zh-CN" dirty="0"/>
              <a:t>:	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①获取</a:t>
            </a:r>
            <a:r>
              <a:rPr lang="zh-CN" altLang="en-US" dirty="0"/>
              <a:t>字段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主播</a:t>
            </a:r>
            <a:r>
              <a:rPr lang="zh-CN" altLang="en-US" smtClean="0"/>
              <a:t>昵称</a:t>
            </a:r>
            <a:r>
              <a:rPr lang="zh-CN" altLang="en-US" smtClean="0"/>
              <a:t>，</a:t>
            </a:r>
            <a:r>
              <a:rPr lang="en-US" altLang="zh-CN" smtClean="0"/>
              <a:t>uid</a:t>
            </a:r>
            <a:r>
              <a:rPr lang="zh-CN" altLang="en-US" smtClean="0"/>
              <a:t>，</a:t>
            </a:r>
            <a:r>
              <a:rPr lang="zh-CN" altLang="en-US" dirty="0" smtClean="0"/>
              <a:t>图片链接，所在城市，图片存储路径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②将下载的文件按照主播昵称进行改名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208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568" y="76470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/>
              <a:t>Settings</a:t>
            </a:r>
            <a:r>
              <a:rPr lang="zh-CN" altLang="en-US" sz="3600" dirty="0" smtClean="0"/>
              <a:t>信息及设置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0888" y="184482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4.1Log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如何查看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日志信息？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76470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/>
              <a:t>Settings</a:t>
            </a:r>
            <a:r>
              <a:rPr lang="zh-CN" altLang="en-US" sz="3600" dirty="0" smtClean="0"/>
              <a:t>信息及设置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844824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4.1Log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	LOG_ENABLED</a:t>
            </a:r>
            <a:r>
              <a:rPr lang="en-US" altLang="zh-CN" dirty="0"/>
              <a:t>		</a:t>
            </a:r>
            <a:r>
              <a:rPr lang="zh-CN" altLang="en-US" dirty="0"/>
              <a:t>是否开启</a:t>
            </a:r>
            <a:r>
              <a:rPr lang="en-US" altLang="zh-CN" dirty="0"/>
              <a:t>log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	LOG_ENCODING 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编码格式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4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568" y="1268760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2)</a:t>
            </a:r>
            <a:r>
              <a:rPr lang="zh-CN" altLang="en-US" dirty="0" smtClean="0">
                <a:solidFill>
                  <a:srgbClr val="FF0000"/>
                </a:solidFill>
              </a:rPr>
              <a:t>重要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	LOG_FILE			log</a:t>
            </a:r>
            <a:r>
              <a:rPr lang="zh-CN" altLang="en-US" dirty="0" smtClean="0"/>
              <a:t>文件路径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	LOG_LEVEL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		CRITICAL 		- </a:t>
            </a:r>
            <a:r>
              <a:rPr lang="zh-CN" altLang="en-US" dirty="0"/>
              <a:t>严重错误</a:t>
            </a:r>
            <a:r>
              <a:rPr lang="en-US" altLang="zh-CN" dirty="0"/>
              <a:t>(critical)</a:t>
            </a:r>
          </a:p>
          <a:p>
            <a:pPr lvl="1"/>
            <a:r>
              <a:rPr lang="en-US" altLang="zh-CN" dirty="0" smtClean="0"/>
              <a:t>		ERROR		 </a:t>
            </a:r>
            <a:r>
              <a:rPr lang="en-US" altLang="zh-CN" dirty="0"/>
              <a:t>- </a:t>
            </a:r>
            <a:r>
              <a:rPr lang="zh-CN" altLang="en-US" dirty="0"/>
              <a:t>一般错误</a:t>
            </a:r>
            <a:r>
              <a:rPr lang="en-US" altLang="zh-CN" dirty="0"/>
              <a:t>(regular errors)</a:t>
            </a:r>
          </a:p>
          <a:p>
            <a:r>
              <a:rPr lang="en-US" altLang="zh-CN" dirty="0" smtClean="0"/>
              <a:t>		WARNING	 </a:t>
            </a:r>
            <a:r>
              <a:rPr lang="en-US" altLang="zh-CN" dirty="0"/>
              <a:t>- </a:t>
            </a:r>
            <a:r>
              <a:rPr lang="zh-CN" altLang="en-US" dirty="0"/>
              <a:t>警告信息</a:t>
            </a:r>
            <a:r>
              <a:rPr lang="en-US" altLang="zh-CN" dirty="0"/>
              <a:t>(warning messages)</a:t>
            </a:r>
          </a:p>
          <a:p>
            <a:r>
              <a:rPr lang="en-US" altLang="zh-CN" dirty="0" smtClean="0"/>
              <a:t>		INFO 		- </a:t>
            </a:r>
            <a:r>
              <a:rPr lang="zh-CN" altLang="en-US" dirty="0"/>
              <a:t>一般信息</a:t>
            </a:r>
            <a:r>
              <a:rPr lang="en-US" altLang="zh-CN" dirty="0"/>
              <a:t>(informational messages)</a:t>
            </a:r>
          </a:p>
          <a:p>
            <a:r>
              <a:rPr lang="en-US" altLang="zh-CN" dirty="0" smtClean="0"/>
              <a:t>		DEBUG		 </a:t>
            </a:r>
            <a:r>
              <a:rPr lang="en-US" altLang="zh-CN" dirty="0"/>
              <a:t>- </a:t>
            </a:r>
            <a:r>
              <a:rPr lang="zh-CN" altLang="en-US" dirty="0"/>
              <a:t>调试信息</a:t>
            </a:r>
            <a:r>
              <a:rPr lang="en-US" altLang="zh-CN" dirty="0"/>
              <a:t>(debugging messages)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134076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.2</a:t>
            </a:r>
            <a:r>
              <a:rPr lang="zh-CN" altLang="en-US" dirty="0" smtClean="0"/>
              <a:t>部署时可能用到的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配置项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CONCURRENT_REQUESTS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下载</a:t>
            </a:r>
            <a:r>
              <a:rPr lang="zh-CN" altLang="en-US" dirty="0"/>
              <a:t>器并发数量设置，默认</a:t>
            </a:r>
            <a:r>
              <a:rPr lang="en-US" altLang="zh-CN" dirty="0" smtClean="0"/>
              <a:t>16</a:t>
            </a:r>
          </a:p>
          <a:p>
            <a:endParaRPr lang="zh-CN" altLang="en-US" dirty="0"/>
          </a:p>
          <a:p>
            <a:r>
              <a:rPr lang="en-US" altLang="zh-CN" dirty="0" smtClean="0"/>
              <a:t>	DEPTH_LIMIT</a:t>
            </a: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爬</a:t>
            </a:r>
            <a:r>
              <a:rPr lang="zh-CN" altLang="en-US" dirty="0"/>
              <a:t>取</a:t>
            </a:r>
            <a:r>
              <a:rPr lang="zh-CN" altLang="en-US" dirty="0" smtClean="0"/>
              <a:t>深度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DOWNLOAD_TIMEOUT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下载超时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	CONCURRENT_ITEMS</a:t>
            </a:r>
            <a:r>
              <a:rPr lang="en-US" altLang="zh-CN" dirty="0"/>
              <a:t>	</a:t>
            </a:r>
            <a:r>
              <a:rPr lang="en-US" altLang="zh-CN" dirty="0" smtClean="0"/>
              <a:t>	item</a:t>
            </a:r>
            <a:r>
              <a:rPr lang="zh-CN" altLang="en-US" dirty="0"/>
              <a:t>管道同时处理</a:t>
            </a:r>
            <a:r>
              <a:rPr lang="en-US" altLang="zh-CN" dirty="0"/>
              <a:t>item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CONCURRENT_REQUESTS_PER_DOMAIN	</a:t>
            </a:r>
            <a:r>
              <a:rPr lang="zh-CN" altLang="en-US" dirty="0" smtClean="0"/>
              <a:t>域名的并发请求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CONCURRENT_REQUESTS_PER_IP	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的并发请求数量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8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528" y="60597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反爬措施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575556" y="1252309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1.1</a:t>
            </a:r>
            <a:r>
              <a:rPr lang="zh-CN" altLang="en-US" sz="2400" dirty="0" smtClean="0"/>
              <a:t>服务器为什么会反要做爬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爬虫占用服务器资源，影响正常用户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56" y="2470891"/>
            <a:ext cx="6973696" cy="39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9512" y="76470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/>
              <a:t>2)</a:t>
            </a:r>
            <a:r>
              <a:rPr lang="zh-CN" altLang="en-US" sz="2400" dirty="0" smtClean="0"/>
              <a:t>为了保持公司的竞争力必须保护数据不被爬取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7128792" cy="47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69269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1.2</a:t>
            </a:r>
            <a:r>
              <a:rPr lang="zh-CN" altLang="en-US" sz="2400" dirty="0" smtClean="0"/>
              <a:t>服务器常见的反爬手段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三个方向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624" y="1484784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1)</a:t>
            </a:r>
            <a:r>
              <a:rPr lang="zh-CN" altLang="en-US" sz="2400" dirty="0" smtClean="0"/>
              <a:t>判明用户身份</a:t>
            </a:r>
            <a:endParaRPr lang="en-US" altLang="zh-CN" sz="2400" dirty="0" smtClean="0"/>
          </a:p>
          <a:p>
            <a:r>
              <a:rPr lang="en-US" altLang="zh-CN" dirty="0" smtClean="0"/>
              <a:t>	 </a:t>
            </a:r>
            <a:r>
              <a:rPr lang="en-US" altLang="zh-CN" b="1" dirty="0" smtClean="0"/>
              <a:t>· </a:t>
            </a:r>
            <a:r>
              <a:rPr lang="en-US" altLang="zh-CN" dirty="0" smtClean="0"/>
              <a:t>User-Agent	</a:t>
            </a: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· </a:t>
            </a:r>
            <a:r>
              <a:rPr lang="en-US" altLang="zh-CN" dirty="0" smtClean="0"/>
              <a:t>Cookies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	 </a:t>
            </a:r>
            <a:r>
              <a:rPr lang="en-US" altLang="zh-CN" b="1" dirty="0"/>
              <a:t>· </a:t>
            </a:r>
            <a:r>
              <a:rPr lang="en-US" altLang="zh-CN" dirty="0" smtClean="0"/>
              <a:t>Refer		</a:t>
            </a:r>
            <a:r>
              <a:rPr lang="en-US" altLang="zh-CN" dirty="0"/>
              <a:t>	</a:t>
            </a:r>
            <a:r>
              <a:rPr lang="en-US" altLang="zh-CN" b="1" dirty="0" smtClean="0"/>
              <a:t>· </a:t>
            </a:r>
            <a:r>
              <a:rPr lang="zh-CN" altLang="en-US" b="1" dirty="0" smtClean="0"/>
              <a:t>验证码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en-US" altLang="zh-CN" dirty="0" smtClean="0"/>
              <a:t>	 </a:t>
            </a:r>
            <a:r>
              <a:rPr lang="en-US" altLang="zh-CN" b="1" dirty="0"/>
              <a:t>· </a:t>
            </a:r>
            <a:r>
              <a:rPr lang="en-US" altLang="zh-CN" dirty="0" smtClean="0"/>
              <a:t>……….</a:t>
            </a:r>
          </a:p>
          <a:p>
            <a:pPr lvl="1"/>
            <a:endParaRPr lang="en-US" altLang="zh-CN" dirty="0" smtClean="0"/>
          </a:p>
          <a:p>
            <a:r>
              <a:rPr lang="en-US" altLang="zh-CN" sz="2400" dirty="0" smtClean="0"/>
              <a:t>2)</a:t>
            </a:r>
            <a:r>
              <a:rPr lang="zh-CN" altLang="en-US" sz="2400" dirty="0" smtClean="0"/>
              <a:t>分析用户行为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	</a:t>
            </a:r>
            <a:r>
              <a:rPr lang="zh-CN" altLang="en-US" sz="2400" dirty="0" smtClean="0"/>
              <a:t> </a:t>
            </a:r>
            <a:r>
              <a:rPr lang="en-US" altLang="zh-CN" b="1" dirty="0" smtClean="0"/>
              <a:t>·</a:t>
            </a:r>
            <a:r>
              <a:rPr lang="zh-CN" altLang="en-US" dirty="0"/>
              <a:t>通过并发识别爬虫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b="1" dirty="0"/>
              <a:t>·</a:t>
            </a:r>
            <a:r>
              <a:rPr lang="zh-CN" altLang="en-US" dirty="0" smtClean="0"/>
              <a:t>在线活动时间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b="1" dirty="0" smtClean="0"/>
              <a:t>·</a:t>
            </a:r>
            <a:r>
              <a:rPr lang="zh-CN" altLang="en-US" dirty="0"/>
              <a:t>页面添加一些正常浏览器浏览访问不到的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9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1700808"/>
            <a:ext cx="7488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3)</a:t>
            </a:r>
            <a:r>
              <a:rPr lang="zh-CN" altLang="en-US" sz="2400" dirty="0" smtClean="0"/>
              <a:t>动态加载数据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常见的动态加载数据的方法</a:t>
            </a:r>
            <a:r>
              <a:rPr lang="en-US" altLang="zh-CN" sz="2000" dirty="0" smtClean="0"/>
              <a:t>:</a:t>
            </a:r>
          </a:p>
          <a:p>
            <a:pPr marL="0" lvl="1"/>
            <a:r>
              <a:rPr lang="en-US" altLang="zh-CN" sz="2400" dirty="0"/>
              <a:t>	</a:t>
            </a:r>
            <a:r>
              <a:rPr lang="en-US" altLang="zh-CN" dirty="0"/>
              <a:t> </a:t>
            </a:r>
            <a:r>
              <a:rPr lang="en-US" altLang="zh-CN" b="1" dirty="0" smtClean="0"/>
              <a:t>· </a:t>
            </a:r>
            <a:r>
              <a:rPr lang="en-US" altLang="zh-CN" b="1" dirty="0" err="1" smtClean="0"/>
              <a:t>ajax</a:t>
            </a:r>
            <a:r>
              <a:rPr lang="en-US" altLang="zh-CN" b="1" dirty="0" smtClean="0"/>
              <a:t>			 · </a:t>
            </a:r>
            <a:r>
              <a:rPr lang="en-US" altLang="zh-CN" b="1" dirty="0" err="1" smtClean="0"/>
              <a:t>js</a:t>
            </a:r>
            <a:endParaRPr lang="en-US" altLang="zh-CN" b="1" dirty="0" smtClean="0"/>
          </a:p>
          <a:p>
            <a:pPr marL="0" lvl="1"/>
            <a:endParaRPr lang="en-US" altLang="zh-CN" b="1" dirty="0"/>
          </a:p>
          <a:p>
            <a:pPr marL="0" lvl="1"/>
            <a:endParaRPr lang="en-US" altLang="zh-CN" b="1" dirty="0"/>
          </a:p>
          <a:p>
            <a:pPr marL="0" lvl="1"/>
            <a:endParaRPr lang="en-US" altLang="zh-CN" b="1" dirty="0" smtClean="0"/>
          </a:p>
          <a:p>
            <a:pPr marL="0" lvl="1"/>
            <a:r>
              <a:rPr lang="zh-CN" altLang="en-US" b="1" dirty="0" smtClean="0"/>
              <a:t>总结</a:t>
            </a:r>
            <a:endParaRPr lang="en-US" altLang="zh-CN" b="1" dirty="0"/>
          </a:p>
          <a:p>
            <a:pPr marL="0" lvl="1"/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</a:rPr>
              <a:t>反</a:t>
            </a:r>
            <a:r>
              <a:rPr lang="zh-CN" altLang="en-US" b="1" dirty="0" smtClean="0">
                <a:solidFill>
                  <a:srgbClr val="FF0000"/>
                </a:solidFill>
              </a:rPr>
              <a:t>爬</a:t>
            </a:r>
            <a:r>
              <a:rPr lang="zh-CN" altLang="en-US" b="1" dirty="0" smtClean="0">
                <a:solidFill>
                  <a:srgbClr val="FF0000"/>
                </a:solidFill>
              </a:rPr>
              <a:t>策略都是</a:t>
            </a:r>
            <a:r>
              <a:rPr lang="zh-CN" altLang="en-US" b="1" dirty="0" smtClean="0">
                <a:solidFill>
                  <a:srgbClr val="FF0000"/>
                </a:solidFill>
              </a:rPr>
              <a:t>混合使用的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836712"/>
            <a:ext cx="77768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复习</a:t>
            </a:r>
            <a:endParaRPr lang="en-US" altLang="zh-CN" b="1" dirty="0"/>
          </a:p>
          <a:p>
            <a:pPr marL="0" lvl="1"/>
            <a:endParaRPr lang="en-US" altLang="zh-CN" b="1" dirty="0" smtClean="0"/>
          </a:p>
          <a:p>
            <a:pPr marL="0" lvl="1"/>
            <a:r>
              <a:rPr lang="en-US" altLang="zh-CN" b="1" dirty="0" smtClean="0"/>
              <a:t>	1.</a:t>
            </a:r>
            <a:r>
              <a:rPr lang="zh-CN" altLang="en-US" b="1" dirty="0" smtClean="0"/>
              <a:t>反爬虫的原因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降低服务器负载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</a:p>
          <a:p>
            <a:pPr marL="0" lvl="1"/>
            <a:r>
              <a:rPr lang="en-US" altLang="zh-CN" b="1" dirty="0" smtClean="0"/>
              <a:t>		</a:t>
            </a:r>
            <a:r>
              <a:rPr lang="zh-CN" altLang="en-US" b="1" dirty="0" smtClean="0"/>
              <a:t>维护企业的竞争力</a:t>
            </a:r>
            <a:endParaRPr lang="en-US" altLang="zh-CN" b="1" dirty="0" smtClean="0"/>
          </a:p>
          <a:p>
            <a:pPr marL="0" lvl="1"/>
            <a:endParaRPr lang="en-US" altLang="zh-CN" b="1" dirty="0"/>
          </a:p>
          <a:p>
            <a:pPr marL="0" lvl="1"/>
            <a:r>
              <a:rPr lang="en-US" altLang="zh-CN" b="1" dirty="0" smtClean="0"/>
              <a:t>	2.</a:t>
            </a:r>
            <a:r>
              <a:rPr lang="zh-CN" altLang="en-US" b="1" dirty="0" smtClean="0"/>
              <a:t>常见反爬的三个方向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判断用户身份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endParaRPr lang="en-US" altLang="zh-CN" b="1" dirty="0" smtClean="0"/>
          </a:p>
          <a:p>
            <a:pPr marL="0" lvl="1"/>
            <a:r>
              <a:rPr lang="en-US" altLang="zh-CN" b="1" dirty="0" smtClean="0"/>
              <a:t>		</a:t>
            </a:r>
            <a:r>
              <a:rPr lang="zh-CN" altLang="en-US" b="1" dirty="0" smtClean="0"/>
              <a:t>分析用户行为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动态加载数据</a:t>
            </a:r>
            <a:endParaRPr lang="en-US" altLang="zh-CN" b="1" dirty="0" smtClean="0"/>
          </a:p>
          <a:p>
            <a:pPr marL="0" lvl="1"/>
            <a:r>
              <a:rPr lang="en-US" altLang="zh-CN" b="1" dirty="0"/>
              <a:t>	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589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5576" y="170080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什么是反反爬？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	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为什么要做反反爬？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6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2.Scrapy</a:t>
            </a:r>
            <a:r>
              <a:rPr lang="zh-CN" altLang="en-US" sz="3600" dirty="0" smtClean="0"/>
              <a:t>反反爬与</a:t>
            </a:r>
            <a:r>
              <a:rPr lang="zh-CN" altLang="en-US" sz="3600" dirty="0"/>
              <a:t>下载器中间件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20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1267019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 Scrapy</a:t>
            </a:r>
            <a:r>
              <a:rPr lang="zh-CN" altLang="en-US" sz="2400" dirty="0" smtClean="0"/>
              <a:t>常见反反爬措施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1)</a:t>
            </a:r>
            <a:r>
              <a:rPr lang="zh-CN" altLang="en-US" sz="2400" dirty="0" smtClean="0"/>
              <a:t>模拟用户头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 smtClean="0"/>
              <a:t>设置位置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dirty="0"/>
              <a:t>		</a:t>
            </a:r>
            <a:r>
              <a:rPr lang="zh-CN" altLang="en-US" dirty="0" smtClean="0"/>
              <a:t>①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②创建请求时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③下载器中间件</a:t>
            </a:r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2)</a:t>
            </a:r>
            <a:r>
              <a:rPr lang="zh-CN" altLang="en-US" sz="2400" dirty="0" smtClean="0"/>
              <a:t>请求延迟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dirty="0" smtClean="0"/>
              <a:t>	settings</a:t>
            </a:r>
            <a:r>
              <a:rPr lang="zh-CN" altLang="en-US" dirty="0" smtClean="0"/>
              <a:t>文件中  </a:t>
            </a:r>
            <a:r>
              <a:rPr lang="en-US" altLang="zh-CN" dirty="0" smtClean="0"/>
              <a:t>DOWNLOAD_DELAY </a:t>
            </a:r>
            <a:r>
              <a:rPr lang="en-US" altLang="zh-CN" dirty="0"/>
              <a:t>= 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测试目标站点阈值后设置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2400" dirty="0"/>
              <a:t>3)Cookies</a:t>
            </a:r>
            <a:r>
              <a:rPr lang="zh-CN" altLang="en-US" sz="2400" dirty="0"/>
              <a:t>检测</a:t>
            </a:r>
            <a:endParaRPr lang="en-US" altLang="zh-CN" sz="2400" dirty="0"/>
          </a:p>
          <a:p>
            <a:pPr lvl="1"/>
            <a:r>
              <a:rPr lang="en-US" altLang="zh-CN" sz="2400" dirty="0"/>
              <a:t>		</a:t>
            </a:r>
            <a:r>
              <a:rPr lang="en-US" altLang="zh-CN" dirty="0"/>
              <a:t>settings</a:t>
            </a:r>
            <a:r>
              <a:rPr lang="zh-CN" altLang="en-US" dirty="0"/>
              <a:t>文件中 </a:t>
            </a:r>
            <a:r>
              <a:rPr lang="en-US" altLang="zh-CN" dirty="0"/>
              <a:t>COOKIES_ENABLED = False</a:t>
            </a:r>
          </a:p>
          <a:p>
            <a:pPr lvl="1"/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5536" y="6206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2.scrapy</a:t>
            </a:r>
            <a:r>
              <a:rPr lang="zh-CN" altLang="en-US" sz="3600" dirty="0"/>
              <a:t>反爬应对与下载器中间件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9527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39506</TotalTime>
  <Words>591</Words>
  <Application>Microsoft Macintosh PowerPoint</Application>
  <PresentationFormat>全屏显示(4:3)</PresentationFormat>
  <Paragraphs>313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Calibri</vt:lpstr>
      <vt:lpstr>Mangal</vt:lpstr>
      <vt:lpstr>宋体</vt:lpstr>
      <vt:lpstr>微软雅黑</vt:lpstr>
      <vt:lpstr>Arial</vt:lpstr>
      <vt:lpstr>Office 主题</vt:lpstr>
      <vt:lpstr>PowerPoint 演示文稿</vt:lpstr>
      <vt:lpstr>第三天课程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付费代理使用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用户</cp:lastModifiedBy>
  <cp:revision>721</cp:revision>
  <dcterms:created xsi:type="dcterms:W3CDTF">2015-06-29T07:19:00Z</dcterms:created>
  <dcterms:modified xsi:type="dcterms:W3CDTF">2018-04-12T05:23:10Z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