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746" r:id="rId3"/>
    <p:sldId id="784" r:id="rId4"/>
    <p:sldId id="785" r:id="rId5"/>
    <p:sldId id="792" r:id="rId6"/>
    <p:sldId id="786" r:id="rId7"/>
    <p:sldId id="787" r:id="rId8"/>
    <p:sldId id="788" r:id="rId9"/>
    <p:sldId id="789" r:id="rId10"/>
    <p:sldId id="790" r:id="rId11"/>
    <p:sldId id="791" r:id="rId12"/>
    <p:sldId id="796" r:id="rId13"/>
    <p:sldId id="798" r:id="rId14"/>
    <p:sldId id="800" r:id="rId15"/>
    <p:sldId id="801" r:id="rId16"/>
    <p:sldId id="802" r:id="rId17"/>
    <p:sldId id="803" r:id="rId18"/>
    <p:sldId id="799" r:id="rId19"/>
    <p:sldId id="777" r:id="rId20"/>
    <p:sldId id="797" r:id="rId21"/>
    <p:sldId id="776" r:id="rId22"/>
    <p:sldId id="259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爬虫概述" id="{5F5ABAC5-427F-EB49-9282-E9ACF3BB91C7}">
          <p14:sldIdLst>
            <p14:sldId id="256"/>
            <p14:sldId id="746"/>
            <p14:sldId id="784"/>
            <p14:sldId id="785"/>
            <p14:sldId id="792"/>
            <p14:sldId id="786"/>
            <p14:sldId id="787"/>
            <p14:sldId id="788"/>
            <p14:sldId id="789"/>
            <p14:sldId id="790"/>
            <p14:sldId id="791"/>
            <p14:sldId id="796"/>
            <p14:sldId id="798"/>
            <p14:sldId id="800"/>
            <p14:sldId id="801"/>
            <p14:sldId id="802"/>
            <p14:sldId id="803"/>
            <p14:sldId id="799"/>
            <p14:sldId id="777"/>
            <p14:sldId id="797"/>
            <p14:sldId id="776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61" autoAdjust="0"/>
    <p:restoredTop sz="95604" autoAdjust="0"/>
  </p:normalViewPr>
  <p:slideViewPr>
    <p:cSldViewPr>
      <p:cViewPr>
        <p:scale>
          <a:sx n="101" d="100"/>
          <a:sy n="101" d="100"/>
        </p:scale>
        <p:origin x="1720" y="400"/>
      </p:cViewPr>
      <p:guideLst>
        <p:guide orient="horz" pos="2160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078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96F0C-B059-4284-BDCD-7E35911F2635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F2D47-1176-4776-9BB8-7A287332D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30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使学生了解今天的授课内容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757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使学生理解</a:t>
            </a:r>
            <a:r>
              <a:rPr lang="en-US" altLang="zh-CN" dirty="0" err="1" smtClean="0"/>
              <a:t>scrapy</a:t>
            </a:r>
            <a:r>
              <a:rPr lang="zh-CN" altLang="en-US" smtClean="0"/>
              <a:t>分布式爬虫的整体架构流程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535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</a:t>
            </a:r>
            <a:r>
              <a:rPr lang="en-US" altLang="zh-CN" dirty="0" err="1" smtClean="0"/>
              <a:t>dmoztools.net</a:t>
            </a:r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6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使学生理解</a:t>
            </a:r>
            <a:r>
              <a:rPr lang="en-US" altLang="zh-CN" dirty="0" err="1" smtClean="0"/>
              <a:t>scrapy</a:t>
            </a:r>
            <a:r>
              <a:rPr lang="zh-CN" altLang="en-US" smtClean="0"/>
              <a:t>分布式爬虫的整体架构流程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880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209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351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748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914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172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4352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629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使学生账务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平台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的安装配置步骤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3984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889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使学生掌握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平台安装部署的步骤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98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掌握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平台的安装部署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87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掌握如何连接本地数据库和远程数据库，验证服务器是否成功搭建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758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使学生掌握分布式的概念，有点，缺点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297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使学生了解为什么要是用</a:t>
            </a:r>
            <a:r>
              <a:rPr lang="en-US" altLang="zh-CN" dirty="0" err="1" smtClean="0"/>
              <a:t>scrapy-redis</a:t>
            </a:r>
            <a:r>
              <a:rPr lang="zh-CN" altLang="en-US" dirty="0" smtClean="0"/>
              <a:t>组件，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自身的缺陷，以及</a:t>
            </a:r>
            <a:r>
              <a:rPr lang="en-US" altLang="zh-CN" dirty="0" err="1" smtClean="0"/>
              <a:t>scrapy-redis</a:t>
            </a:r>
            <a:r>
              <a:rPr lang="zh-CN" altLang="en-US" dirty="0" smtClean="0"/>
              <a:t>组件的实现逻辑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010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对比学习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scrapy-redis</a:t>
            </a:r>
            <a:r>
              <a:rPr lang="zh-CN" altLang="en-US" dirty="0" smtClean="0"/>
              <a:t>组件中各模块的区别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084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使学生掌握</a:t>
            </a:r>
            <a:r>
              <a:rPr lang="en-US" altLang="zh-CN" dirty="0" err="1" smtClean="0"/>
              <a:t>scrapy-redis</a:t>
            </a:r>
            <a:r>
              <a:rPr lang="zh-CN" altLang="en-US" dirty="0" smtClean="0"/>
              <a:t>分布式架构，着重理解</a:t>
            </a:r>
            <a:r>
              <a:rPr lang="en-US" altLang="zh-CN" dirty="0" err="1" smtClean="0"/>
              <a:t>scrapy-redis</a:t>
            </a:r>
            <a:r>
              <a:rPr lang="zh-CN" altLang="en-US" dirty="0" smtClean="0"/>
              <a:t>组件在分布式爬虫中的功能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45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此处输入主题名称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此处输入专题名称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此处输入专题名称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3B611-A48D-4942-AC35-C4B2649012A1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rolando/scrapy-redis.gi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5898" y="2492896"/>
            <a:ext cx="4716356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爬虫框架</a:t>
            </a:r>
            <a:endParaRPr lang="zh-CN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67544" y="773029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1.scrapy-redis</a:t>
            </a:r>
            <a:r>
              <a:rPr lang="zh-CN" altLang="en-US" sz="3200" dirty="0" smtClean="0"/>
              <a:t>分布式</a:t>
            </a:r>
            <a:endParaRPr lang="en-US" altLang="zh-CN" sz="32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54" y="1349479"/>
            <a:ext cx="7380312" cy="485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3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6" y="980728"/>
            <a:ext cx="9057733" cy="467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7544" y="773029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1.scrapy-redis</a:t>
            </a:r>
            <a:r>
              <a:rPr lang="zh-CN" altLang="en-US" sz="3200" dirty="0" smtClean="0"/>
              <a:t>分布式</a:t>
            </a:r>
            <a:endParaRPr lang="en-US" altLang="zh-CN" sz="32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043608" y="1484784"/>
            <a:ext cx="76328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官方案例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/>
              <a:t>克隆案例到本地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clone</a:t>
            </a:r>
            <a:r>
              <a:rPr kumimoji="1" lang="zh-CN" altLang="en-US" dirty="0"/>
              <a:t> </a:t>
            </a:r>
            <a:r>
              <a:rPr kumimoji="1" lang="en-US" altLang="zh-CN" dirty="0">
                <a:hlinkClick r:id="rId3"/>
              </a:rPr>
              <a:t>https://github.com/rolando/scrapy-redis.git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案例</a:t>
            </a:r>
            <a:r>
              <a:rPr kumimoji="1" lang="en-US" altLang="zh-CN" dirty="0" smtClean="0"/>
              <a:t>1:</a:t>
            </a:r>
          </a:p>
          <a:p>
            <a:r>
              <a:rPr kumimoji="1" lang="en-US" altLang="zh-CN" dirty="0"/>
              <a:t>	</a:t>
            </a:r>
          </a:p>
          <a:p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dmoz</a:t>
            </a:r>
            <a:r>
              <a:rPr kumimoji="1" lang="zh-CN" altLang="en-US" dirty="0" smtClean="0"/>
              <a:t>爬虫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特性</a:t>
            </a:r>
            <a:r>
              <a:rPr kumimoji="1" lang="en-US" altLang="zh-CN" dirty="0" smtClean="0"/>
              <a:t>: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	1.</a:t>
            </a:r>
            <a:r>
              <a:rPr kumimoji="1" lang="zh-CN" altLang="en-US" dirty="0" smtClean="0"/>
              <a:t>数据，请求队列，去重都在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数据库中进行</a:t>
            </a:r>
            <a:endParaRPr kumimoji="1" lang="en-US" altLang="zh-CN" dirty="0"/>
          </a:p>
          <a:p>
            <a:r>
              <a:rPr kumimoji="1" lang="en-US" altLang="zh-CN" dirty="0" smtClean="0"/>
              <a:t>		</a:t>
            </a:r>
          </a:p>
          <a:p>
            <a:r>
              <a:rPr kumimoji="1" lang="en-US" altLang="zh-CN" dirty="0" smtClean="0"/>
              <a:t>		2.</a:t>
            </a:r>
            <a:r>
              <a:rPr kumimoji="1" lang="zh-CN" altLang="en-US" dirty="0" smtClean="0"/>
              <a:t>爬虫中断会从停止处继续执行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6629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7544" y="773029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1.scrapy-redis</a:t>
            </a:r>
            <a:r>
              <a:rPr lang="zh-CN" altLang="en-US" sz="3200" dirty="0" smtClean="0"/>
              <a:t>分布式</a:t>
            </a:r>
            <a:endParaRPr lang="en-US" altLang="zh-CN" sz="32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043608" y="1484784"/>
            <a:ext cx="76328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案例</a:t>
            </a:r>
            <a:r>
              <a:rPr kumimoji="1" lang="en-US" altLang="zh-CN" dirty="0" smtClean="0"/>
              <a:t>2-3:</a:t>
            </a:r>
          </a:p>
          <a:p>
            <a:r>
              <a:rPr kumimoji="1" lang="en-US" altLang="zh-CN" dirty="0"/>
              <a:t>	</a:t>
            </a:r>
          </a:p>
          <a:p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myspider_redis</a:t>
            </a:r>
            <a:r>
              <a:rPr kumimoji="1" lang="zh-CN" altLang="en-US" dirty="0" smtClean="0"/>
              <a:t>爬虫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特性</a:t>
            </a:r>
            <a:r>
              <a:rPr kumimoji="1" lang="en-US" altLang="zh-CN" dirty="0" smtClean="0"/>
              <a:t>: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	1.</a:t>
            </a: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redis_key</a:t>
            </a:r>
            <a:r>
              <a:rPr kumimoji="1" lang="zh-CN" altLang="en-US" dirty="0" smtClean="0"/>
              <a:t>代替了起始</a:t>
            </a: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列表</a:t>
            </a:r>
            <a:endParaRPr kumimoji="1" lang="en-US" altLang="zh-CN" dirty="0" smtClean="0"/>
          </a:p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		</a:t>
            </a:r>
          </a:p>
          <a:p>
            <a:r>
              <a:rPr kumimoji="1" lang="en-US" altLang="zh-CN" dirty="0" smtClean="0"/>
              <a:t>		2.</a:t>
            </a:r>
            <a:r>
              <a:rPr kumimoji="1" lang="zh-CN" altLang="en-US" dirty="0" smtClean="0"/>
              <a:t>允许的域名可以通过</a:t>
            </a:r>
            <a:r>
              <a:rPr kumimoji="1" lang="en-US" altLang="zh-CN" dirty="0" smtClean="0"/>
              <a:t>__</a:t>
            </a:r>
            <a:r>
              <a:rPr kumimoji="1" lang="en-US" altLang="zh-CN" dirty="0" err="1" smtClean="0"/>
              <a:t>init</a:t>
            </a:r>
            <a:r>
              <a:rPr kumimoji="1" lang="en-US" altLang="zh-CN" dirty="0" smtClean="0"/>
              <a:t>__</a:t>
            </a:r>
            <a:r>
              <a:rPr kumimoji="1" lang="zh-CN" altLang="en-US" dirty="0" smtClean="0"/>
              <a:t>方法自动获取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		3.</a:t>
            </a:r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scrapy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runspider</a:t>
            </a:r>
            <a:r>
              <a:rPr kumimoji="1" lang="zh-CN" altLang="en-US" dirty="0" smtClean="0"/>
              <a:t> 爬虫文件名的形式启动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	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	4.</a:t>
            </a:r>
            <a:r>
              <a:rPr kumimoji="1" lang="zh-CN" altLang="en-US" dirty="0" smtClean="0"/>
              <a:t>启动之后自动等待任务下发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		5.</a:t>
            </a:r>
            <a:r>
              <a:rPr kumimoji="1" lang="zh-CN" altLang="en-US" dirty="0" smtClean="0"/>
              <a:t>任务完成之后再次进入等待状态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0217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2</a:t>
            </a:r>
            <a:r>
              <a:rPr lang="zh-CN" altLang="en-US" sz="2800" dirty="0" smtClean="0"/>
              <a:t>项目开发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971600" y="1916832"/>
            <a:ext cx="74168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创建项目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使用命令</a:t>
            </a:r>
            <a:r>
              <a:rPr kumimoji="1" lang="zh-CN" altLang="en-US" dirty="0" smtClean="0">
                <a:solidFill>
                  <a:srgbClr val="FF0000"/>
                </a:solidFill>
              </a:rPr>
              <a:t>创建</a:t>
            </a:r>
            <a:r>
              <a:rPr kumimoji="1" lang="zh-CN" altLang="en-US" dirty="0" smtClean="0"/>
              <a:t>爬虫</a:t>
            </a:r>
            <a:r>
              <a:rPr kumimoji="1" lang="zh-CN" altLang="en-US" dirty="0" smtClean="0">
                <a:solidFill>
                  <a:srgbClr val="FF0000"/>
                </a:solidFill>
              </a:rPr>
              <a:t>项目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明确目标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分析目标站点，明确需要采集的数据，并且</a:t>
            </a:r>
            <a:r>
              <a:rPr kumimoji="1" lang="zh-CN" altLang="en-US" dirty="0" smtClean="0">
                <a:solidFill>
                  <a:srgbClr val="FF0000"/>
                </a:solidFill>
              </a:rPr>
              <a:t>建立模型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300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2</a:t>
            </a:r>
            <a:r>
              <a:rPr lang="zh-CN" altLang="en-US" sz="2800" dirty="0" smtClean="0"/>
              <a:t>项目开发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1115616" y="1484784"/>
            <a:ext cx="74168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创建爬虫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1)</a:t>
            </a:r>
            <a:r>
              <a:rPr kumimoji="1" lang="zh-CN" altLang="en-US" dirty="0" smtClean="0"/>
              <a:t>使用命令创建爬虫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	</a:t>
            </a:r>
          </a:p>
          <a:p>
            <a:pPr lvl="1"/>
            <a:r>
              <a:rPr kumimoji="1" lang="en-US" altLang="zh-CN" dirty="0"/>
              <a:t>	</a:t>
            </a:r>
            <a:r>
              <a:rPr kumimoji="1" lang="zh-CN" altLang="en-US" dirty="0" smtClean="0"/>
              <a:t>爬虫类型选择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2)</a:t>
            </a:r>
            <a:r>
              <a:rPr kumimoji="1" lang="zh-CN" altLang="en-US" dirty="0" smtClean="0"/>
              <a:t>分析站点结构编写爬虫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 smtClean="0"/>
              <a:t>	</a:t>
            </a:r>
            <a:r>
              <a:rPr kumimoji="1" lang="zh-CN" altLang="en-US" dirty="0" smtClean="0"/>
              <a:t>根据站点接够编写爬取逻辑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爬取行为</a:t>
            </a:r>
            <a:r>
              <a:rPr kumimoji="1" lang="en-US" altLang="zh-CN" dirty="0" smtClean="0"/>
              <a:t>)</a:t>
            </a:r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095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27584" y="1268760"/>
            <a:ext cx="76328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修改爬虫文件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	1)</a:t>
            </a:r>
            <a:r>
              <a:rPr kumimoji="1" lang="zh-CN" altLang="en-US" dirty="0" smtClean="0"/>
              <a:t>导入分布式爬虫类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	2)</a:t>
            </a:r>
            <a:r>
              <a:rPr kumimoji="1" lang="zh-CN" altLang="en-US" dirty="0" smtClean="0"/>
              <a:t>修改爬虫的继承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	3)</a:t>
            </a:r>
            <a:r>
              <a:rPr kumimoji="1" lang="zh-CN" altLang="en-US" dirty="0" smtClean="0"/>
              <a:t>注销</a:t>
            </a:r>
            <a:r>
              <a:rPr kumimoji="1" lang="en-US" altLang="zh-CN" dirty="0" err="1" smtClean="0"/>
              <a:t>allowed_domains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start_urls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4)</a:t>
            </a:r>
            <a:r>
              <a:rPr kumimoji="1" lang="zh-CN" altLang="en-US" dirty="0" smtClean="0"/>
              <a:t>重写</a:t>
            </a:r>
            <a:r>
              <a:rPr kumimoji="1" lang="en-US" altLang="zh-CN" dirty="0" smtClean="0"/>
              <a:t>__</a:t>
            </a:r>
            <a:r>
              <a:rPr kumimoji="1" lang="en-US" altLang="zh-CN" dirty="0" err="1" smtClean="0"/>
              <a:t>init</a:t>
            </a:r>
            <a:r>
              <a:rPr kumimoji="1" lang="en-US" altLang="zh-CN" dirty="0" smtClean="0"/>
              <a:t>__()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可选</a:t>
            </a:r>
            <a:r>
              <a:rPr kumimoji="1" lang="en-US" altLang="zh-CN" dirty="0" smtClean="0"/>
              <a:t>)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	5)</a:t>
            </a:r>
            <a:r>
              <a:rPr kumimoji="1" lang="zh-CN" altLang="en-US" dirty="0" smtClean="0"/>
              <a:t>添加</a:t>
            </a:r>
            <a:r>
              <a:rPr kumimoji="1" lang="en-US" altLang="zh-CN" dirty="0" err="1" smtClean="0"/>
              <a:t>redis_key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修改配置文件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使用官方案例的配置文件进行修改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	</a:t>
            </a:r>
            <a:r>
              <a:rPr kumimoji="1" lang="zh-CN" altLang="en-US" dirty="0" smtClean="0"/>
              <a:t>配置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数据库地址</a:t>
            </a:r>
            <a:endParaRPr kumimoji="1" lang="en-US" altLang="zh-CN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smtClean="0"/>
              <a:t>2</a:t>
            </a:r>
            <a:r>
              <a:rPr lang="zh-CN" altLang="en-US" sz="2800" smtClean="0"/>
              <a:t>修改</a:t>
            </a:r>
            <a:r>
              <a:rPr lang="zh-CN" altLang="en-US" sz="2800" dirty="0" smtClean="0"/>
              <a:t>爬虫为分布式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6271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27584" y="1268760"/>
            <a:ext cx="76328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分布式爬虫：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先完成普通爬虫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再修改为分布式爬虫</a:t>
            </a:r>
            <a:endParaRPr kumimoji="1" lang="en-US" altLang="zh-CN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复习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7145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79984" y="1421160"/>
            <a:ext cx="76328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京东图书爬虫：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需求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抓取京东图书信息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目标字段</a:t>
            </a:r>
            <a:r>
              <a:rPr kumimoji="1" lang="en-US" altLang="zh-CN" dirty="0" smtClean="0"/>
              <a:t>:</a:t>
            </a:r>
          </a:p>
          <a:p>
            <a:r>
              <a:rPr kumimoji="1" lang="en-US" altLang="zh-CN" dirty="0" smtClean="0"/>
              <a:t>		</a:t>
            </a:r>
            <a:r>
              <a:rPr lang="zh-CN" altLang="en-US" dirty="0"/>
              <a:t>书名，大分类，大分类页面</a:t>
            </a:r>
            <a:r>
              <a:rPr lang="en-US" altLang="zh-CN" smtClean="0"/>
              <a:t>url</a:t>
            </a:r>
            <a:r>
              <a:rPr lang="zh-CN" altLang="en-US" smtClean="0"/>
              <a:t>，</a:t>
            </a:r>
            <a:r>
              <a:rPr lang="zh-CN" altLang="en-US" dirty="0"/>
              <a:t>小分类，小分类页面</a:t>
            </a:r>
            <a:r>
              <a:rPr lang="en-US" altLang="zh-CN" dirty="0" err="1"/>
              <a:t>url</a:t>
            </a:r>
            <a:r>
              <a:rPr lang="zh-CN" altLang="en-US" dirty="0"/>
              <a:t>，封面图片链接，详情页面</a:t>
            </a:r>
            <a:r>
              <a:rPr lang="en-US" altLang="zh-CN" dirty="0" err="1"/>
              <a:t>url</a:t>
            </a:r>
            <a:r>
              <a:rPr lang="zh-CN" altLang="en-US" dirty="0"/>
              <a:t>，作者，出版社，出版时间，价格</a:t>
            </a:r>
            <a:endParaRPr kumimoji="1" lang="en-US" altLang="zh-CN" dirty="0"/>
          </a:p>
          <a:p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url</a:t>
            </a:r>
            <a:r>
              <a:rPr kumimoji="1" lang="en-US" altLang="zh-CN" dirty="0" smtClean="0"/>
              <a:t>: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	https://</a:t>
            </a:r>
            <a:r>
              <a:rPr kumimoji="1" lang="en-US" altLang="zh-CN" dirty="0" err="1" smtClean="0"/>
              <a:t>book.jd.com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booksort.html</a:t>
            </a:r>
            <a:endParaRPr kumimoji="1" lang="en-US" altLang="zh-CN" dirty="0" smtClean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47936" y="773088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 smtClean="0"/>
              <a:t>案例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90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3.</a:t>
            </a:r>
            <a:r>
              <a:rPr lang="zh-CN" altLang="en-US" sz="2800" dirty="0" smtClean="0"/>
              <a:t>数据持久化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899592" y="1700808"/>
            <a:ext cx="78695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2.1</a:t>
            </a:r>
            <a:r>
              <a:rPr lang="zh-CN" altLang="en-US" dirty="0" smtClean="0"/>
              <a:t>什么是数据持久化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>
                <a:solidFill>
                  <a:srgbClr val="FF0000"/>
                </a:solidFill>
              </a:rPr>
              <a:t>摆渡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所谓数据持久化就是将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中存储的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数据存储到其他数据库或介质中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2.2</a:t>
            </a:r>
            <a:r>
              <a:rPr lang="zh-CN" altLang="en-US" dirty="0" smtClean="0"/>
              <a:t>为什么要做数据持久化处理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1)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是内存型数据库，容量有限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smtClean="0"/>
              <a:t>2)</a:t>
            </a:r>
            <a:r>
              <a:rPr lang="zh-CN" altLang="en-US" dirty="0" smtClean="0"/>
              <a:t>内存在断电时会丢失所有数据，不安全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	3)</a:t>
            </a:r>
            <a:r>
              <a:rPr lang="zh-CN" altLang="en-US" dirty="0"/>
              <a:t>数据的</a:t>
            </a:r>
            <a:r>
              <a:rPr lang="zh-CN" altLang="en-US" dirty="0" smtClean="0"/>
              <a:t>使用一般不使用</a:t>
            </a:r>
            <a:r>
              <a:rPr lang="en-US" altLang="zh-CN" dirty="0" err="1" smtClean="0"/>
              <a:t>redis</a:t>
            </a:r>
            <a:endParaRPr lang="en-US" altLang="zh-CN" dirty="0" smtClean="0"/>
          </a:p>
          <a:p>
            <a:r>
              <a:rPr lang="en-US" altLang="zh-CN" dirty="0"/>
              <a:t>		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1888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第四天课程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043609" y="1772816"/>
            <a:ext cx="7416824" cy="3816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1.scrapy-redis</a:t>
            </a:r>
            <a:r>
              <a:rPr lang="zh-CN" altLang="en-US" sz="2800" dirty="0" smtClean="0"/>
              <a:t>分布式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2.</a:t>
            </a:r>
            <a:r>
              <a:rPr lang="zh-CN" altLang="en-US" sz="2800" dirty="0" smtClean="0"/>
              <a:t>京东图书信息爬虫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3.scrapy_redis</a:t>
            </a:r>
            <a:r>
              <a:rPr lang="zh-CN" altLang="en-US" sz="2800" dirty="0" smtClean="0"/>
              <a:t>数据持久化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3.AQI</a:t>
            </a:r>
            <a:r>
              <a:rPr lang="zh-CN" altLang="en-US" sz="2800" dirty="0">
                <a:solidFill>
                  <a:schemeClr val="bg1"/>
                </a:solidFill>
              </a:rPr>
              <a:t>空气质量网站分布式爬虫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73992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3.</a:t>
            </a:r>
            <a:r>
              <a:rPr lang="zh-CN" altLang="en-US" sz="2800" dirty="0" smtClean="0"/>
              <a:t>数据持久化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758066" y="1412776"/>
            <a:ext cx="78695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2.3</a:t>
            </a:r>
            <a:r>
              <a:rPr lang="zh-CN" altLang="en-US" dirty="0" smtClean="0"/>
              <a:t>如何将数据持久化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数据库中的数据读出，存放到其他类型的数据库中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 smtClean="0"/>
              <a:t>Python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en-US" altLang="zh-CN" dirty="0" smtClean="0"/>
              <a:t>	1.</a:t>
            </a:r>
            <a:r>
              <a:rPr lang="zh-CN" altLang="en-US" dirty="0" smtClean="0"/>
              <a:t>链接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redis.Redis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host,port,db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2.</a:t>
            </a:r>
            <a:r>
              <a:rPr lang="zh-CN" altLang="en-US" dirty="0" smtClean="0"/>
              <a:t>读取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以先进先出的形式读取数据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source,data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redis.blpop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keylist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以先进后出的形式读取数据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source,data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redis.brpop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keylist</a:t>
            </a:r>
            <a:r>
              <a:rPr lang="en-US" altLang="zh-CN" dirty="0" smtClean="0"/>
              <a:t>)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/>
              <a:t>	</a:t>
            </a:r>
            <a:r>
              <a:rPr lang="en-US" altLang="zh-CN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0079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3.</a:t>
            </a:r>
            <a:r>
              <a:rPr lang="zh-CN" altLang="en-US" sz="2800" dirty="0" smtClean="0"/>
              <a:t>数据持久化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755576" y="1340768"/>
            <a:ext cx="7869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 smtClean="0"/>
              <a:t>案例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编写一个脚本</a:t>
            </a:r>
            <a:r>
              <a:rPr lang="zh-CN" altLang="en-US" dirty="0" smtClean="0"/>
              <a:t>将</a:t>
            </a:r>
            <a:r>
              <a:rPr lang="en-US" altLang="zh-CN" dirty="0" smtClean="0"/>
              <a:t>JD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数据存储到本地的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数据库中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7009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1.Scrapy-redis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94119" y="1772816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的安装配置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1.window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	1)</a:t>
            </a:r>
            <a:r>
              <a:rPr lang="zh-CN" altLang="en-US" dirty="0" smtClean="0"/>
              <a:t>修改配置文件</a:t>
            </a:r>
            <a:r>
              <a:rPr lang="en-US" altLang="zh-CN" dirty="0" err="1" smtClean="0"/>
              <a:t>redis.conf</a:t>
            </a:r>
            <a:r>
              <a:rPr lang="en-US" altLang="zh-CN" dirty="0" smtClean="0"/>
              <a:t>(</a:t>
            </a:r>
            <a:r>
              <a:rPr lang="zh-CN" altLang="en-US" dirty="0" smtClean="0"/>
              <a:t>版本不同，名字会有出入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，将</a:t>
            </a:r>
            <a:r>
              <a:rPr lang="en-US" altLang="zh-CN" dirty="0"/>
              <a:t>bind </a:t>
            </a:r>
            <a:r>
              <a:rPr lang="en-US" altLang="zh-CN" dirty="0" smtClean="0"/>
              <a:t>127.0.0.1</a:t>
            </a:r>
            <a:r>
              <a:rPr lang="zh-CN" altLang="en-US" dirty="0" smtClean="0"/>
              <a:t>这个参数注掉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2)</a:t>
            </a:r>
            <a:r>
              <a:rPr lang="zh-CN" altLang="en-US" dirty="0" smtClean="0"/>
              <a:t>命令行</a:t>
            </a:r>
            <a:r>
              <a:rPr lang="en-US" altLang="zh-CN" dirty="0" smtClean="0"/>
              <a:t>(</a:t>
            </a:r>
            <a:r>
              <a:rPr lang="zh-CN" altLang="en-US" dirty="0" smtClean="0"/>
              <a:t>管理员权限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中执行</a:t>
            </a:r>
            <a:endParaRPr lang="en-US" altLang="zh-CN" dirty="0" smtClean="0"/>
          </a:p>
          <a:p>
            <a:r>
              <a:rPr lang="en-US" altLang="zh-CN" dirty="0"/>
              <a:t>		</a:t>
            </a:r>
            <a:r>
              <a:rPr lang="en-US" altLang="zh-CN" dirty="0" err="1"/>
              <a:t>redis</a:t>
            </a:r>
            <a:r>
              <a:rPr lang="en-US" altLang="zh-CN" dirty="0"/>
              <a:t>-server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配置文件路径</a:t>
            </a:r>
            <a:r>
              <a:rPr lang="en-US" altLang="zh-CN" dirty="0"/>
              <a:t>&gt;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5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3568" y="1679897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Redis</a:t>
            </a:r>
            <a:r>
              <a:rPr lang="zh-CN" altLang="en-US" dirty="0"/>
              <a:t>的安装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 smtClean="0"/>
              <a:t>2. 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下</a:t>
            </a:r>
            <a:endParaRPr lang="en-US" altLang="zh-CN" dirty="0"/>
          </a:p>
          <a:p>
            <a:r>
              <a:rPr lang="en-US" altLang="zh-CN" dirty="0" smtClean="0"/>
              <a:t>	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1)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/>
              <a:t>vi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redis.conf</a:t>
            </a:r>
            <a:endParaRPr lang="en-US" altLang="zh-CN" dirty="0"/>
          </a:p>
          <a:p>
            <a:r>
              <a:rPr lang="en-US" altLang="zh-CN" dirty="0" smtClean="0"/>
              <a:t>		</a:t>
            </a:r>
            <a:r>
              <a:rPr lang="zh-CN" altLang="en-US" dirty="0" smtClean="0"/>
              <a:t>注销</a:t>
            </a:r>
            <a:r>
              <a:rPr lang="en-US" altLang="zh-CN" dirty="0" smtClean="0"/>
              <a:t>bind 127.0.0.1</a:t>
            </a:r>
            <a:r>
              <a:rPr lang="zh-CN" altLang="en-US" dirty="0" smtClean="0"/>
              <a:t>配置，表明允许远程连接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	2</a:t>
            </a:r>
            <a:r>
              <a:rPr lang="en-US" altLang="zh-CN" dirty="0" smtClean="0"/>
              <a:t>)</a:t>
            </a:r>
            <a:r>
              <a:rPr lang="zh-CN" altLang="en-US" dirty="0" smtClean="0"/>
              <a:t>启动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redis</a:t>
            </a:r>
            <a:r>
              <a:rPr lang="en-US" altLang="zh-CN" dirty="0"/>
              <a:t>-server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redis.conf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35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3568" y="1628800"/>
            <a:ext cx="77768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Redis</a:t>
            </a:r>
            <a:r>
              <a:rPr lang="zh-CN" altLang="en-US" dirty="0"/>
              <a:t>的安装配置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en-US" altLang="zh-CN" dirty="0" smtClean="0"/>
              <a:t>. mac</a:t>
            </a:r>
            <a:r>
              <a:rPr lang="zh-CN" altLang="en-US" dirty="0" smtClean="0"/>
              <a:t>下</a:t>
            </a:r>
            <a:endParaRPr lang="en-US" altLang="zh-CN" dirty="0"/>
          </a:p>
          <a:p>
            <a:r>
              <a:rPr lang="en-US" altLang="zh-CN" dirty="0" smtClean="0"/>
              <a:t>	</a:t>
            </a:r>
          </a:p>
          <a:p>
            <a:r>
              <a:rPr lang="en-US" altLang="zh-CN" dirty="0"/>
              <a:t>	1</a:t>
            </a:r>
            <a:r>
              <a:rPr lang="en-US" altLang="zh-CN" dirty="0" smtClean="0"/>
              <a:t>)</a:t>
            </a:r>
            <a:r>
              <a:rPr lang="zh-CN" altLang="en-US" dirty="0" smtClean="0"/>
              <a:t>找到配置文件并进行修改</a:t>
            </a:r>
            <a:endParaRPr lang="en-US" altLang="zh-CN" dirty="0"/>
          </a:p>
          <a:p>
            <a:r>
              <a:rPr lang="en-US" altLang="zh-CN" dirty="0" smtClean="0"/>
              <a:t>		</a:t>
            </a:r>
            <a:r>
              <a:rPr lang="zh-CN" altLang="en-US" dirty="0" smtClean="0"/>
              <a:t>注销</a:t>
            </a:r>
            <a:r>
              <a:rPr lang="en-US" altLang="zh-CN" dirty="0" smtClean="0"/>
              <a:t>bind 127.0.0.1</a:t>
            </a:r>
            <a:r>
              <a:rPr lang="zh-CN" altLang="en-US" dirty="0" smtClean="0"/>
              <a:t>配置，表明允许远程连接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	2</a:t>
            </a:r>
            <a:r>
              <a:rPr lang="en-US" altLang="zh-CN" dirty="0" smtClean="0"/>
              <a:t>)</a:t>
            </a:r>
            <a:r>
              <a:rPr lang="zh-CN" altLang="en-US" dirty="0" smtClean="0"/>
              <a:t>启动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sudo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-server</a:t>
            </a:r>
            <a:r>
              <a:rPr lang="zh-CN" altLang="en-US" dirty="0" smtClean="0"/>
              <a:t> </a:t>
            </a:r>
            <a:r>
              <a:rPr lang="en-US" altLang="zh-CN" dirty="0"/>
              <a:t>&lt;</a:t>
            </a:r>
            <a:r>
              <a:rPr lang="zh-CN" altLang="en-US" dirty="0" smtClean="0"/>
              <a:t>配置文件路径</a:t>
            </a:r>
            <a:r>
              <a:rPr lang="en-US" altLang="zh-CN" dirty="0" smtClean="0"/>
              <a:t>&gt;</a:t>
            </a: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931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71600" y="1556792"/>
            <a:ext cx="77768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的安装与配置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 smtClean="0"/>
              <a:t>3.</a:t>
            </a:r>
            <a:r>
              <a:rPr lang="zh-CN" altLang="en-US" dirty="0" smtClean="0"/>
              <a:t>设置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数据库以守护进程启动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daemonize</a:t>
            </a:r>
            <a:r>
              <a:rPr lang="en-US" altLang="zh-CN" dirty="0"/>
              <a:t> </a:t>
            </a:r>
            <a:r>
              <a:rPr lang="en-US" altLang="zh-CN" dirty="0" smtClean="0"/>
              <a:t> yes</a:t>
            </a:r>
          </a:p>
          <a:p>
            <a:r>
              <a:rPr lang="en-US" altLang="zh-CN" dirty="0" smtClean="0"/>
              <a:t>	window</a:t>
            </a:r>
            <a:r>
              <a:rPr lang="zh-CN" altLang="en-US" dirty="0" smtClean="0"/>
              <a:t>不能设置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4.</a:t>
            </a:r>
            <a:r>
              <a:rPr lang="zh-CN" altLang="en-US" dirty="0" smtClean="0"/>
              <a:t>连接测试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	1.master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-cli</a:t>
            </a:r>
          </a:p>
          <a:p>
            <a:endParaRPr lang="en-US" altLang="zh-CN" dirty="0"/>
          </a:p>
          <a:p>
            <a:pPr lvl="1"/>
            <a:r>
              <a:rPr lang="en-US" altLang="zh-CN" dirty="0" smtClean="0"/>
              <a:t>	2.</a:t>
            </a:r>
            <a:r>
              <a:rPr lang="zh-CN" altLang="en-US" dirty="0" smtClean="0"/>
              <a:t>非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-cli </a:t>
            </a:r>
            <a:r>
              <a:rPr lang="en-US" altLang="zh-CN" dirty="0"/>
              <a:t>-h </a:t>
            </a:r>
            <a:r>
              <a:rPr lang="en-US" altLang="zh-CN" dirty="0" err="1" smtClean="0"/>
              <a:t>master_ip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55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16166" y="764704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1.scrapy-redis</a:t>
            </a:r>
            <a:r>
              <a:rPr lang="zh-CN" altLang="en-US" sz="3600" dirty="0" smtClean="0"/>
              <a:t>分布式组件 </a:t>
            </a:r>
            <a:endParaRPr lang="en-US" altLang="zh-CN" sz="36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611560" y="1411035"/>
            <a:ext cx="8352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1.2</a:t>
            </a:r>
            <a:r>
              <a:rPr lang="zh-CN" altLang="en-US" dirty="0" smtClean="0"/>
              <a:t>分布式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1)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由多台机器协同完成一个任务，从而缩短任务的执行时间</a:t>
            </a:r>
            <a:endParaRPr lang="en-US" altLang="zh-CN" dirty="0" smtClean="0"/>
          </a:p>
          <a:p>
            <a:r>
              <a:rPr lang="en-US" altLang="zh-CN" dirty="0"/>
              <a:t>	</a:t>
            </a:r>
          </a:p>
          <a:p>
            <a:pPr lvl="1"/>
            <a:r>
              <a:rPr lang="en-US" altLang="zh-CN" dirty="0" smtClean="0"/>
              <a:t>2)</a:t>
            </a:r>
            <a:r>
              <a:rPr lang="zh-CN" altLang="en-US" dirty="0" smtClean="0"/>
              <a:t>优点</a:t>
            </a:r>
            <a:r>
              <a:rPr lang="en-US" altLang="zh-CN" dirty="0" smtClean="0"/>
              <a:t>: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zh-CN" altLang="en-US" dirty="0"/>
              <a:t>提升</a:t>
            </a:r>
            <a:r>
              <a:rPr lang="zh-CN" altLang="en-US" dirty="0" smtClean="0"/>
              <a:t>了项目的整体速度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zh-CN" altLang="en-US" dirty="0" smtClean="0"/>
              <a:t>单个节点不稳定不会影响整个任务执行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4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67544" y="980728"/>
            <a:ext cx="8352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1.3scrapy-redis</a:t>
            </a:r>
            <a:r>
              <a:rPr lang="zh-CN" altLang="en-US" dirty="0" smtClean="0"/>
              <a:t>分布式组件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1)</a:t>
            </a:r>
            <a:r>
              <a:rPr lang="zh-CN" altLang="en-US" dirty="0" smtClean="0"/>
              <a:t>为什么要使用该组件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en-US" altLang="zh-CN" dirty="0" err="1" smtClean="0"/>
              <a:t>Scrapy</a:t>
            </a:r>
            <a:r>
              <a:rPr lang="zh-CN" altLang="en-US" dirty="0"/>
              <a:t>多个</a:t>
            </a:r>
            <a:r>
              <a:rPr lang="en-US" altLang="zh-CN" dirty="0"/>
              <a:t>spider</a:t>
            </a:r>
            <a:r>
              <a:rPr lang="zh-CN" altLang="en-US" dirty="0"/>
              <a:t>不能共享待爬取</a:t>
            </a:r>
            <a:r>
              <a:rPr lang="zh-CN" altLang="en-US" dirty="0" smtClean="0"/>
              <a:t>队列，自身并不支持分布式爬虫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 smtClean="0"/>
              <a:t>2)</a:t>
            </a:r>
            <a:r>
              <a:rPr lang="en-US" altLang="zh-CN" dirty="0" err="1" smtClean="0"/>
              <a:t>scrapy-redis</a:t>
            </a:r>
            <a:r>
              <a:rPr lang="zh-CN" altLang="en-US" dirty="0" smtClean="0"/>
              <a:t>组件的逻辑</a:t>
            </a:r>
            <a:r>
              <a:rPr lang="en-US" altLang="zh-CN" dirty="0" smtClean="0"/>
              <a:t>: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zh-CN" altLang="en-US" dirty="0" smtClean="0"/>
              <a:t>该组件粘合了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数据库和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框架，完美的解决了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框架无法进行分布式数据采集的缺点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9345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23528" y="692696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1.3scrapy-redis</a:t>
            </a:r>
            <a:r>
              <a:rPr lang="zh-CN" altLang="en-US" dirty="0" smtClean="0"/>
              <a:t>分布式组件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3)</a:t>
            </a:r>
            <a:r>
              <a:rPr lang="zh-CN" altLang="en-US" dirty="0" smtClean="0"/>
              <a:t>更换组件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58121"/>
            <a:ext cx="6552728" cy="512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4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</a:spPr>
      <a:bodyPr/>
      <a:lstStyle>
        <a:defPPr marL="342900" indent="-342900">
          <a:spcBef>
            <a:spcPct val="20000"/>
          </a:spcBef>
          <a:buFontTx/>
          <a:buChar char="•"/>
          <a:defRPr sz="3200" dirty="0" smtClean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40842</TotalTime>
  <Words>359</Words>
  <Application>Microsoft Macintosh PowerPoint</Application>
  <PresentationFormat>全屏显示(4:3)</PresentationFormat>
  <Paragraphs>226</Paragraphs>
  <Slides>22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Calibri</vt:lpstr>
      <vt:lpstr>宋体</vt:lpstr>
      <vt:lpstr>微软雅黑</vt:lpstr>
      <vt:lpstr>Arial</vt:lpstr>
      <vt:lpstr>Office 主题</vt:lpstr>
      <vt:lpstr>PowerPoint 演示文稿</vt:lpstr>
      <vt:lpstr>第四天课程</vt:lpstr>
      <vt:lpstr>1.Scrapy-redis组件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2项目开发</vt:lpstr>
      <vt:lpstr>2项目开发</vt:lpstr>
      <vt:lpstr>2修改爬虫为分布式</vt:lpstr>
      <vt:lpstr>复习</vt:lpstr>
      <vt:lpstr>PowerPoint 演示文稿</vt:lpstr>
      <vt:lpstr>3.数据持久化</vt:lpstr>
      <vt:lpstr>3.数据持久化</vt:lpstr>
      <vt:lpstr>3.数据持久化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Microsoft Office 用户</cp:lastModifiedBy>
  <cp:revision>738</cp:revision>
  <dcterms:created xsi:type="dcterms:W3CDTF">2015-06-29T07:19:00Z</dcterms:created>
  <dcterms:modified xsi:type="dcterms:W3CDTF">2018-04-13T01:40:54Z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