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8" r:id="rId9"/>
    <p:sldId id="262" r:id="rId10"/>
    <p:sldId id="270" r:id="rId11"/>
    <p:sldId id="264" r:id="rId12"/>
    <p:sldId id="265" r:id="rId13"/>
    <p:sldId id="272" r:id="rId14"/>
    <p:sldId id="268" r:id="rId15"/>
    <p:sldId id="267" r:id="rId16"/>
    <p:sldId id="273" r:id="rId17"/>
    <p:sldId id="274" r:id="rId18"/>
    <p:sldId id="275" r:id="rId19"/>
    <p:sldId id="271" r:id="rId20"/>
  </p:sldIdLst>
  <p:sldSz cx="12192000" cy="6858000"/>
  <p:notesSz cx="6858000" cy="9144000"/>
  <p:defaultTextStyle>
    <a:defPPr>
      <a:defRPr lang="en-M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592"/>
  </p:normalViewPr>
  <p:slideViewPr>
    <p:cSldViewPr snapToGrid="0">
      <p:cViewPr>
        <p:scale>
          <a:sx n="93" d="100"/>
          <a:sy n="93" d="100"/>
        </p:scale>
        <p:origin x="-484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FEC7-5318-FE85-B106-6CC9227F1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3189C-A6C5-5D3B-BA29-D2461CA4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CB8C-7F6E-B1AB-FEF0-C2A5BC3D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8577-8CFB-BF82-B0B5-88D03AE4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22BE-F013-8DBE-4CBB-9BC604BF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2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F413-B2B8-0914-828B-F0BB3EB9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CF094-CA58-38DD-B121-DA48A7BE9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893A-7834-ACA1-0C04-254968C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8B5B-34BE-7B86-5DF1-0CFF5F71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0422-3599-710C-AAEB-6D1EF171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65EEE-943C-7156-AB72-5101C7DA7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8555-99F9-EBB2-CC83-A4341CBF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E7A38-0975-61F4-1D20-7FBEBE4B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ACC4-1E3A-7661-7B74-A082222A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8678-F218-F1F1-1C73-756550FF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8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D345-B785-9230-6EE7-00F07866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4BA0-866A-68A2-7AB0-037FD752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F348-C545-B55A-3607-C67E05EF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BDF9-D5C1-B07E-B347-0268B714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4E87-BB91-944A-AAAA-0532BB05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3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DC4-35CF-9DA8-0C71-EA637E6E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CA1A1-7D6E-FCC8-2D1E-C050308B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FF4D-0C70-E222-5AC8-0767962D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3FA2-BDDD-AC6B-5FEC-6475713A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D184-6FF0-7603-0413-2BC79E1C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48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1A4E-FE6C-29D6-F28C-F470737F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C27A-1EC4-B5F2-7DC5-BF4FB3C1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E0F2-7FA8-50E9-A9BE-B3094E1EB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3D86F-A851-50AA-3A79-A519CDB9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35DC5-3E91-FFB3-DEAE-ABDAD195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408A0-BFE3-AB8C-23B4-4481363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44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916F-8006-F2EE-A746-A9B22C4C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D3C69-0C1B-AB9F-B560-881666F5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D7BDD-963C-8F75-2751-6F98771DB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F385-548B-150A-3C07-123CD67D7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8AE22-3FBD-D5E0-4F16-8A264AD1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C54EE-6181-4820-8BF5-FED751E2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92672-F43B-F84C-CA4C-4CE1ACE8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95B44-605A-25BF-8D96-B0F45290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9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7A30-57C6-15A5-525E-B7CFF53B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29E7D-B787-7BFD-9D50-4ED95931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21520-482D-2D6B-72AE-654882E3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E789-B679-8CAB-ACF9-8BDED22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74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A6BEE-B387-EFCE-D8B1-1B9E3878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F7E12-8085-9ABB-AF83-3A57731D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BE46F-F142-9827-30BA-C7AB3C65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8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B1F4-120C-80DE-F924-209F3207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4C84-85F1-6D1F-BCCB-5063E7C4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E74A7-E0CF-FDCD-89B5-4DEE3952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B0D9A-C041-E36A-B740-6C239602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24102-8EB8-A927-5BAB-E0DF7BD2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CCCAA-FA83-FB52-BA2A-53A551C8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8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C7C9-D79C-E961-747D-B9220D94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DE607-E0E3-F535-B039-53B1F625D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F884-4B0E-3618-E0C5-96C69FBA2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9E9C-94BD-77B1-16B7-CCAF02DD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204AC-9868-817B-7337-094C6AF8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B2799-B628-D96A-10C6-D8A26987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99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31AF5-A320-E545-7B36-EE737F83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A3BF-ED99-AE02-E8C9-0E206822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0A3C-E684-F036-D4DE-48BA4FA3B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3E73-72C4-5A48-984E-DC6AC8DADB3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3A7F-0D4A-46C7-78F0-E3C234F73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C124-E862-9863-3D7E-0037D7199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BF21-B7F1-1D4E-A639-0CCBCC47D40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2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FBF0-28D8-8844-133E-B8771679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26" y="1841156"/>
            <a:ext cx="10873945" cy="1467381"/>
          </a:xfrm>
        </p:spPr>
        <p:txBody>
          <a:bodyPr>
            <a:normAutofit/>
          </a:bodyPr>
          <a:lstStyle/>
          <a:p>
            <a:r>
              <a:rPr lang="fr-FR" sz="4000" u="none" strike="noStrike" dirty="0" smtClean="0">
                <a:solidFill>
                  <a:srgbClr val="000000"/>
                </a:solidFill>
                <a:effectLst/>
                <a:latin typeface="Tw Cen MT" panose="020B0602020104020603" pitchFamily="34" charset="77"/>
                <a:ea typeface="Hiragino Kaku Gothic Std W8" panose="020B0800000000000000" pitchFamily="34" charset="-128"/>
                <a:cs typeface="Phosphate Solid" panose="02000506050000020004" pitchFamily="2" charset="77"/>
              </a:rPr>
              <a:t>Conception et </a:t>
            </a:r>
            <a:r>
              <a:rPr lang="fr-FR" sz="4000" u="none" strike="noStrike" dirty="0" smtClean="0">
                <a:solidFill>
                  <a:srgbClr val="000000"/>
                </a:solidFill>
                <a:effectLst/>
                <a:latin typeface="Tw Cen MT" panose="020B0602020104020603" pitchFamily="34" charset="77"/>
                <a:ea typeface="Hiragino Kaku Gothic Std W8" panose="020B0800000000000000" pitchFamily="34" charset="-128"/>
                <a:cs typeface="Phosphate Solid" panose="02000506050000020004" pitchFamily="2" charset="77"/>
              </a:rPr>
              <a:t>Réalisation </a:t>
            </a:r>
            <a:r>
              <a:rPr lang="fr-FR" sz="4000" u="none" strike="noStrike" dirty="0" smtClean="0">
                <a:solidFill>
                  <a:srgbClr val="000000"/>
                </a:solidFill>
                <a:effectLst/>
                <a:latin typeface="Tw Cen MT" panose="020B0602020104020603" pitchFamily="34" charset="77"/>
                <a:ea typeface="Hiragino Kaku Gothic Std W8" panose="020B0800000000000000" pitchFamily="34" charset="-128"/>
                <a:cs typeface="Phosphate Solid" panose="02000506050000020004" pitchFamily="2" charset="77"/>
              </a:rPr>
              <a:t>d’un Gradateur </a:t>
            </a:r>
            <a:r>
              <a:rPr lang="fr-FR" sz="4000" u="none" strike="noStrike" dirty="0" smtClean="0">
                <a:solidFill>
                  <a:srgbClr val="000000"/>
                </a:solidFill>
                <a:effectLst/>
                <a:latin typeface="Tw Cen MT" panose="020B0602020104020603" pitchFamily="34" charset="77"/>
                <a:ea typeface="Hiragino Kaku Gothic Std W8" panose="020B0800000000000000" pitchFamily="34" charset="-128"/>
                <a:cs typeface="Phosphate Solid" panose="02000506050000020004" pitchFamily="2" charset="77"/>
              </a:rPr>
              <a:t>Monophasé</a:t>
            </a:r>
            <a:endParaRPr lang="fr-FR" sz="13800" dirty="0">
              <a:latin typeface="Tw Cen MT" panose="020B0602020104020603" pitchFamily="34" charset="77"/>
              <a:ea typeface="Hiragino Kaku Gothic Std W8" panose="020B0800000000000000" pitchFamily="34" charset="-128"/>
              <a:cs typeface="Phosphate Solid" panose="02000506050000020004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01CD5-924C-7501-BB05-25156EA9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99" y="185995"/>
            <a:ext cx="3454400" cy="711200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5484DCB9-40E6-2855-8BBB-0E381817ED96}"/>
              </a:ext>
            </a:extLst>
          </p:cNvPr>
          <p:cNvSpPr/>
          <p:nvPr/>
        </p:nvSpPr>
        <p:spPr>
          <a:xfrm rot="20713862">
            <a:off x="9742462" y="2675472"/>
            <a:ext cx="2193669" cy="2291733"/>
          </a:xfrm>
          <a:prstGeom prst="rtTriangle">
            <a:avLst/>
          </a:prstGeom>
          <a:gradFill flip="none" rotWithShape="1">
            <a:gsLst>
              <a:gs pos="96000">
                <a:schemeClr val="accent2">
                  <a:lumMod val="60000"/>
                  <a:lumOff val="40000"/>
                </a:schemeClr>
              </a:gs>
              <a:gs pos="16000">
                <a:schemeClr val="accent2"/>
              </a:gs>
              <a:gs pos="53000">
                <a:schemeClr val="accent2">
                  <a:lumMod val="75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256528-48DC-D401-4281-FD4CE0F5D55C}"/>
              </a:ext>
            </a:extLst>
          </p:cNvPr>
          <p:cNvSpPr/>
          <p:nvPr/>
        </p:nvSpPr>
        <p:spPr>
          <a:xfrm rot="9716114">
            <a:off x="180601" y="3902002"/>
            <a:ext cx="2664460" cy="306006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61F184-3191-E417-A6EC-A58B7EFF97A5}"/>
              </a:ext>
            </a:extLst>
          </p:cNvPr>
          <p:cNvSpPr txBox="1"/>
          <p:nvPr/>
        </p:nvSpPr>
        <p:spPr>
          <a:xfrm>
            <a:off x="81237" y="5875637"/>
            <a:ext cx="384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  <a:latin typeface="Tw Cen MT Condensed" panose="020B0606020104020203" pitchFamily="34" charset="77"/>
              </a:rPr>
              <a:t>Encadré par: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  <a:latin typeface="Tw Cen MT Condensed" panose="020B0606020104020203" pitchFamily="34" charset="77"/>
              </a:rPr>
              <a:t> </a:t>
            </a:r>
            <a:r>
              <a:rPr lang="fr-FR" b="1" dirty="0">
                <a:latin typeface="Tw Cen MT Condensed" panose="020B0606020104020203" pitchFamily="34" charset="77"/>
              </a:rPr>
              <a:t>M. </a:t>
            </a:r>
            <a:r>
              <a:rPr lang="fr-FR" b="1" dirty="0" smtClean="0">
                <a:latin typeface="Tw Cen MT Condensed" panose="020B0606020104020203" pitchFamily="34" charset="77"/>
              </a:rPr>
              <a:t>LAGRIOUI Ahmed</a:t>
            </a:r>
            <a:endParaRPr lang="fr-FR" b="1" dirty="0">
              <a:latin typeface="Tw Cen MT Condensed" panose="020B0606020104020203" pitchFamily="34" charset="77"/>
            </a:endParaRPr>
          </a:p>
        </p:txBody>
      </p:sp>
      <p:sp>
        <p:nvSpPr>
          <p:cNvPr id="12" name="ZoneTexte 9">
            <a:extLst>
              <a:ext uri="{FF2B5EF4-FFF2-40B4-BE49-F238E27FC236}">
                <a16:creationId xmlns:a16="http://schemas.microsoft.com/office/drawing/2014/main" id="{4B6598D2-C7D0-827B-AD93-28C5027889E2}"/>
              </a:ext>
            </a:extLst>
          </p:cNvPr>
          <p:cNvSpPr txBox="1"/>
          <p:nvPr/>
        </p:nvSpPr>
        <p:spPr>
          <a:xfrm>
            <a:off x="8487176" y="5473005"/>
            <a:ext cx="3668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/>
                </a:solidFill>
                <a:latin typeface="Tw Cen MT Condensed" panose="020B0606020104020203" pitchFamily="34" charset="77"/>
              </a:rPr>
              <a:t>Réalisé par: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Tw Cen MT Condensed" panose="020B0606020104020203" pitchFamily="34" charset="77"/>
              </a:rPr>
              <a:t>ZENZER </a:t>
            </a:r>
            <a:r>
              <a:rPr lang="fr-FR" sz="2000" b="1" dirty="0" err="1" smtClean="0">
                <a:latin typeface="Tw Cen MT Condensed" panose="020B0606020104020203" pitchFamily="34" charset="77"/>
              </a:rPr>
              <a:t>Abdelouahab</a:t>
            </a:r>
            <a:endParaRPr lang="fr-FR" sz="2000" b="1" dirty="0" smtClean="0">
              <a:latin typeface="Tw Cen MT Condensed" panose="020B06060201040202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Tw Cen MT Condensed" panose="020B0606020104020203" pitchFamily="34" charset="77"/>
              </a:rPr>
              <a:t>SOUABI Oussama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smtClean="0">
                <a:latin typeface="Tw Cen MT Condensed" panose="020B0606020104020203" pitchFamily="34" charset="77"/>
              </a:rPr>
              <a:t>LAGHRISSI Walid</a:t>
            </a:r>
            <a:endParaRPr lang="fr-FR" sz="2000" b="1" dirty="0">
              <a:latin typeface="Tw Cen MT Condensed" panose="020B0606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9DBF8-C5C1-15A1-78AC-C40403F28ED1}"/>
              </a:ext>
            </a:extLst>
          </p:cNvPr>
          <p:cNvSpPr txBox="1"/>
          <p:nvPr/>
        </p:nvSpPr>
        <p:spPr>
          <a:xfrm>
            <a:off x="3472249" y="5956482"/>
            <a:ext cx="435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	Année universitaire : </a:t>
            </a:r>
            <a:r>
              <a:rPr lang="fr-FR" sz="1800" b="1" dirty="0" smtClean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2024/2025</a:t>
            </a:r>
            <a:r>
              <a:rPr lang="fr-FR" sz="1800" b="1" dirty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M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586B2F-C32F-BF5F-A9B4-3B9B68F90FCD}"/>
              </a:ext>
            </a:extLst>
          </p:cNvPr>
          <p:cNvSpPr txBox="1"/>
          <p:nvPr/>
        </p:nvSpPr>
        <p:spPr>
          <a:xfrm>
            <a:off x="3682855" y="1385977"/>
            <a:ext cx="435095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Projet d’expertise</a:t>
            </a:r>
            <a:endParaRPr lang="fr-FR" sz="2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1A4CE68F-CD02-3393-DD0E-8988145197ED}"/>
              </a:ext>
            </a:extLst>
          </p:cNvPr>
          <p:cNvSpPr/>
          <p:nvPr/>
        </p:nvSpPr>
        <p:spPr>
          <a:xfrm rot="3997689">
            <a:off x="1047314" y="1085137"/>
            <a:ext cx="1552851" cy="207900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53A9B32-229E-A9BC-6F38-FF11CEFDA366}"/>
              </a:ext>
            </a:extLst>
          </p:cNvPr>
          <p:cNvSpPr/>
          <p:nvPr/>
        </p:nvSpPr>
        <p:spPr>
          <a:xfrm rot="10800000">
            <a:off x="2610615" y="406426"/>
            <a:ext cx="1165857" cy="100122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BFA5FC7B-4958-A196-14FC-B06923B27448}"/>
              </a:ext>
            </a:extLst>
          </p:cNvPr>
          <p:cNvSpPr/>
          <p:nvPr/>
        </p:nvSpPr>
        <p:spPr>
          <a:xfrm rot="6084384">
            <a:off x="8431307" y="408326"/>
            <a:ext cx="1277964" cy="1223975"/>
          </a:xfrm>
          <a:prstGeom prst="rtTriangle">
            <a:avLst/>
          </a:prstGeom>
          <a:gradFill flip="none" rotWithShape="1">
            <a:gsLst>
              <a:gs pos="96000">
                <a:schemeClr val="accent2">
                  <a:lumMod val="60000"/>
                  <a:lumOff val="40000"/>
                </a:schemeClr>
              </a:gs>
              <a:gs pos="16000">
                <a:schemeClr val="accent2"/>
              </a:gs>
              <a:gs pos="53000">
                <a:schemeClr val="accent2">
                  <a:lumMod val="75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61ABF8C-6298-162E-FB5E-9AD2943939AA}"/>
              </a:ext>
            </a:extLst>
          </p:cNvPr>
          <p:cNvSpPr/>
          <p:nvPr/>
        </p:nvSpPr>
        <p:spPr>
          <a:xfrm rot="11077803">
            <a:off x="9484402" y="1196054"/>
            <a:ext cx="2193669" cy="2291733"/>
          </a:xfrm>
          <a:prstGeom prst="rtTriangle">
            <a:avLst/>
          </a:prstGeom>
          <a:gradFill flip="none" rotWithShape="1">
            <a:gsLst>
              <a:gs pos="96000">
                <a:schemeClr val="accent2">
                  <a:lumMod val="60000"/>
                  <a:lumOff val="40000"/>
                </a:schemeClr>
              </a:gs>
              <a:gs pos="16000">
                <a:schemeClr val="accent2"/>
              </a:gs>
              <a:gs pos="53000">
                <a:schemeClr val="accent2">
                  <a:lumMod val="75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85489-CF8F-44F5-998D-F42DDAD3470F}"/>
              </a:ext>
            </a:extLst>
          </p:cNvPr>
          <p:cNvSpPr txBox="1"/>
          <p:nvPr/>
        </p:nvSpPr>
        <p:spPr>
          <a:xfrm>
            <a:off x="1907740" y="3293692"/>
            <a:ext cx="62304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70C0"/>
                </a:solidFill>
                <a:latin typeface="Tw Cen MT Condensed" panose="020B0606020104020203" pitchFamily="34" charset="77"/>
              </a:rPr>
              <a:t>Jury: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Tw Cen MT Condensed" panose="020B0606020104020203" pitchFamily="34" charset="77"/>
              </a:rPr>
              <a:t>M. </a:t>
            </a:r>
            <a:r>
              <a:rPr lang="fr-FR" sz="2000" b="1" dirty="0" smtClean="0">
                <a:latin typeface="Tw Cen MT Condensed" panose="020B0606020104020203" pitchFamily="34" charset="77"/>
              </a:rPr>
              <a:t>LAGRIOUI Ahmed</a:t>
            </a:r>
            <a:endParaRPr lang="fr-FR" sz="2000" b="1" dirty="0">
              <a:latin typeface="Tw Cen MT Condensed" panose="020B06060201040202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dirty="0">
                <a:latin typeface="Tw Cen MT Condensed" panose="020B0606020104020203" pitchFamily="34" charset="77"/>
              </a:rPr>
              <a:t>M.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81" y="3178469"/>
            <a:ext cx="2809748" cy="28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C354-8ABC-F3BA-AB1F-14DE4671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309" y="133716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  <a:latin typeface="Hiragino Kaku Gothic Std W8"/>
              </a:rPr>
              <a:t>La Commande électronique du Gradateur</a:t>
            </a:r>
            <a:endParaRPr lang="fr-FR" sz="2400" dirty="0">
              <a:solidFill>
                <a:schemeClr val="accent2"/>
              </a:solidFill>
              <a:latin typeface="Hiragino Kaku Gothic Std W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6DA01-7A96-404B-B191-D780CB92DDFD}"/>
              </a:ext>
            </a:extLst>
          </p:cNvPr>
          <p:cNvSpPr txBox="1"/>
          <p:nvPr/>
        </p:nvSpPr>
        <p:spPr>
          <a:xfrm>
            <a:off x="4022435" y="1954537"/>
            <a:ext cx="41471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#include &lt;</a:t>
            </a:r>
            <a:r>
              <a:rPr lang="en-US" sz="800" dirty="0" err="1" smtClean="0"/>
              <a:t>inttypes.h</a:t>
            </a:r>
            <a:r>
              <a:rPr lang="en-US" sz="800" dirty="0" smtClean="0"/>
              <a:t>&gt;								</a:t>
            </a:r>
            <a:endParaRPr lang="fr-FR" sz="800" dirty="0" smtClean="0"/>
          </a:p>
          <a:p>
            <a:r>
              <a:rPr lang="en-US" sz="800" dirty="0" smtClean="0"/>
              <a:t>#</a:t>
            </a:r>
            <a:r>
              <a:rPr lang="en-US" sz="800" dirty="0"/>
              <a:t>include &lt;</a:t>
            </a:r>
            <a:r>
              <a:rPr lang="en-US" sz="800" dirty="0" err="1"/>
              <a:t>avr</a:t>
            </a:r>
            <a:r>
              <a:rPr lang="en-US" sz="800" dirty="0"/>
              <a:t>/</a:t>
            </a:r>
            <a:r>
              <a:rPr lang="en-US" sz="800" dirty="0" err="1"/>
              <a:t>io.h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#include &lt;</a:t>
            </a:r>
            <a:r>
              <a:rPr lang="en-US" sz="800" dirty="0" err="1"/>
              <a:t>avr</a:t>
            </a:r>
            <a:r>
              <a:rPr lang="en-US" sz="800" dirty="0"/>
              <a:t>/</a:t>
            </a:r>
            <a:r>
              <a:rPr lang="en-US" sz="800" dirty="0" err="1"/>
              <a:t>interrupt.h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#include &lt;</a:t>
            </a:r>
            <a:r>
              <a:rPr lang="en-US" sz="800" dirty="0" err="1"/>
              <a:t>avr</a:t>
            </a:r>
            <a:r>
              <a:rPr lang="en-US" sz="800" dirty="0"/>
              <a:t>/</a:t>
            </a:r>
            <a:r>
              <a:rPr lang="en-US" sz="800" dirty="0" err="1"/>
              <a:t>sleep.h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#include &lt;</a:t>
            </a:r>
            <a:r>
              <a:rPr lang="en-US" sz="800" dirty="0" err="1"/>
              <a:t>util</a:t>
            </a:r>
            <a:r>
              <a:rPr lang="en-US" sz="800" dirty="0"/>
              <a:t>/</a:t>
            </a:r>
            <a:r>
              <a:rPr lang="en-US" sz="800" dirty="0" err="1"/>
              <a:t>delay.h</a:t>
            </a:r>
            <a:r>
              <a:rPr lang="en-US" sz="800" dirty="0"/>
              <a:t>&gt;</a:t>
            </a:r>
            <a:endParaRPr lang="fr-FR" sz="800" dirty="0"/>
          </a:p>
          <a:p>
            <a:r>
              <a:rPr lang="en-US" sz="800" dirty="0"/>
              <a:t> </a:t>
            </a:r>
            <a:endParaRPr lang="fr-FR" sz="800" dirty="0"/>
          </a:p>
          <a:p>
            <a:r>
              <a:rPr lang="en-US" sz="800" dirty="0"/>
              <a:t>volatile unsigned char </a:t>
            </a:r>
            <a:r>
              <a:rPr lang="en-US" sz="800" dirty="0" err="1"/>
              <a:t>prev_input</a:t>
            </a:r>
            <a:r>
              <a:rPr lang="en-US" sz="800" dirty="0"/>
              <a:t>=0, input=0;</a:t>
            </a:r>
            <a:endParaRPr lang="fr-FR" sz="800" dirty="0"/>
          </a:p>
          <a:p>
            <a:r>
              <a:rPr lang="en-US" sz="800" dirty="0"/>
              <a:t>volatile unsigned char flag=0, pot=0;</a:t>
            </a:r>
            <a:endParaRPr lang="fr-FR" sz="800" dirty="0"/>
          </a:p>
          <a:p>
            <a:r>
              <a:rPr lang="en-US" sz="800" dirty="0"/>
              <a:t> </a:t>
            </a:r>
            <a:endParaRPr lang="fr-FR" sz="800" dirty="0"/>
          </a:p>
          <a:p>
            <a:r>
              <a:rPr lang="en-US" sz="800" dirty="0"/>
              <a:t>ISR(PCINT0_vect) {</a:t>
            </a:r>
            <a:endParaRPr lang="fr-FR" sz="800" dirty="0"/>
          </a:p>
          <a:p>
            <a:r>
              <a:rPr lang="en-US" sz="800" dirty="0"/>
              <a:t>  </a:t>
            </a:r>
            <a:r>
              <a:rPr lang="en-US" sz="800" dirty="0" err="1"/>
              <a:t>prev_input</a:t>
            </a:r>
            <a:r>
              <a:rPr lang="en-US" sz="800" dirty="0"/>
              <a:t> = input;</a:t>
            </a:r>
            <a:endParaRPr lang="fr-FR" sz="800" dirty="0"/>
          </a:p>
          <a:p>
            <a:r>
              <a:rPr lang="en-US" sz="800" dirty="0"/>
              <a:t>  input = PINB;</a:t>
            </a:r>
            <a:endParaRPr lang="fr-FR" sz="800" dirty="0"/>
          </a:p>
          <a:p>
            <a:r>
              <a:rPr lang="en-US" sz="800" dirty="0"/>
              <a:t>  flag=1;</a:t>
            </a:r>
            <a:endParaRPr lang="fr-FR" sz="800" dirty="0"/>
          </a:p>
          <a:p>
            <a:r>
              <a:rPr lang="en-US" sz="800" dirty="0"/>
              <a:t>}</a:t>
            </a:r>
            <a:endParaRPr lang="fr-FR" sz="800" dirty="0"/>
          </a:p>
          <a:p>
            <a:r>
              <a:rPr lang="en-US" sz="800" dirty="0"/>
              <a:t>ISR(</a:t>
            </a:r>
            <a:r>
              <a:rPr lang="en-US" sz="800" dirty="0" err="1"/>
              <a:t>ADC_vect</a:t>
            </a:r>
            <a:r>
              <a:rPr lang="en-US" sz="800" dirty="0"/>
              <a:t>){</a:t>
            </a:r>
            <a:endParaRPr lang="fr-FR" sz="800" dirty="0"/>
          </a:p>
          <a:p>
            <a:r>
              <a:rPr lang="en-US" sz="800" dirty="0"/>
              <a:t>  pot = ADCH;</a:t>
            </a:r>
            <a:endParaRPr lang="fr-FR" sz="800" dirty="0"/>
          </a:p>
          <a:p>
            <a:r>
              <a:rPr lang="en-US" sz="800" dirty="0"/>
              <a:t>}</a:t>
            </a:r>
            <a:endParaRPr lang="fr-FR" sz="800" dirty="0"/>
          </a:p>
          <a:p>
            <a:r>
              <a:rPr lang="en-US" sz="800" dirty="0"/>
              <a:t>void </a:t>
            </a:r>
            <a:r>
              <a:rPr lang="en-US" sz="800" dirty="0" err="1"/>
              <a:t>adc_setup</a:t>
            </a:r>
            <a:r>
              <a:rPr lang="en-US" sz="800" dirty="0"/>
              <a:t> (void){</a:t>
            </a:r>
            <a:endParaRPr lang="fr-FR" sz="800" dirty="0"/>
          </a:p>
          <a:p>
            <a:r>
              <a:rPr lang="en-US" sz="800" dirty="0"/>
              <a:t>  // Set the ADC input to PB2/ADC1</a:t>
            </a:r>
            <a:endParaRPr lang="fr-FR" sz="800" dirty="0"/>
          </a:p>
          <a:p>
            <a:r>
              <a:rPr lang="en-US" sz="800" dirty="0"/>
              <a:t>  </a:t>
            </a:r>
            <a:r>
              <a:rPr lang="fr-FR" sz="800" dirty="0"/>
              <a:t>ADMUX |= (1 &lt;&lt; MUX0);</a:t>
            </a:r>
          </a:p>
          <a:p>
            <a:r>
              <a:rPr lang="fr-FR" sz="800" dirty="0"/>
              <a:t>  ADMUX |= (1 &lt;&lt; ADLAR);</a:t>
            </a:r>
          </a:p>
          <a:p>
            <a:r>
              <a:rPr lang="en-US" sz="800" dirty="0"/>
              <a:t>  // Set the </a:t>
            </a:r>
            <a:r>
              <a:rPr lang="en-US" sz="800" dirty="0" err="1"/>
              <a:t>prescaler</a:t>
            </a:r>
            <a:r>
              <a:rPr lang="en-US" sz="800" dirty="0"/>
              <a:t> to clock/128 &amp; enable ADC &amp; ADC interrupts &amp; Auto-trigger enabled</a:t>
            </a:r>
            <a:endParaRPr lang="fr-FR" sz="800" dirty="0"/>
          </a:p>
          <a:p>
            <a:r>
              <a:rPr lang="en-US" sz="800" dirty="0"/>
              <a:t>  ADCSRA |= (1 &lt;&lt; ADPS2) | (1 &lt;&lt; ADPS1) | (1 &lt;&lt; ADPS0) | (1 &lt;&lt; ADEN) | (1 &lt;&lt; ADIE) | (1 &lt;&lt; ADATE);</a:t>
            </a:r>
            <a:endParaRPr lang="fr-FR" sz="800" dirty="0"/>
          </a:p>
          <a:p>
            <a:r>
              <a:rPr lang="en-US" sz="800" dirty="0"/>
              <a:t>  // (Auto-trigger) conversion will start by Pin Change Interrupt Request</a:t>
            </a:r>
            <a:endParaRPr lang="fr-FR" sz="800" dirty="0"/>
          </a:p>
          <a:p>
            <a:r>
              <a:rPr lang="en-US" sz="800" dirty="0"/>
              <a:t>  ADCSRB |= (1 &lt;&lt; ADTS2) | (1 &lt;&lt; ADTS1);</a:t>
            </a:r>
            <a:endParaRPr lang="fr-FR" sz="800" dirty="0"/>
          </a:p>
          <a:p>
            <a:r>
              <a:rPr lang="en-US" sz="800" dirty="0"/>
              <a:t>  // disable digital input pin</a:t>
            </a:r>
            <a:endParaRPr lang="fr-FR" sz="800" dirty="0"/>
          </a:p>
          <a:p>
            <a:r>
              <a:rPr lang="en-US" sz="800" dirty="0"/>
              <a:t>  DIDR0 |= 0x04;</a:t>
            </a:r>
            <a:endParaRPr lang="fr-FR" sz="800" dirty="0"/>
          </a:p>
          <a:p>
            <a:r>
              <a:rPr lang="en-US" sz="800" dirty="0"/>
              <a:t>}</a:t>
            </a:r>
            <a:endParaRPr lang="fr-FR" sz="800" dirty="0"/>
          </a:p>
          <a:p>
            <a:r>
              <a:rPr lang="en-US" sz="800" dirty="0"/>
              <a:t> </a:t>
            </a:r>
            <a:endParaRPr lang="fr-FR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B2FCB-835A-48A1-AA46-8E3D9CA82263}"/>
              </a:ext>
            </a:extLst>
          </p:cNvPr>
          <p:cNvSpPr/>
          <p:nvPr/>
        </p:nvSpPr>
        <p:spPr>
          <a:xfrm flipH="1">
            <a:off x="1615889" y="1357032"/>
            <a:ext cx="1402976" cy="49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Circuit de Commande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425F47-C75E-4E10-A509-2002F217C1C7}"/>
              </a:ext>
            </a:extLst>
          </p:cNvPr>
          <p:cNvSpPr/>
          <p:nvPr/>
        </p:nvSpPr>
        <p:spPr>
          <a:xfrm flipH="1">
            <a:off x="6801631" y="1357032"/>
            <a:ext cx="1931894" cy="49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Programme</a:t>
            </a:r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57" y="1979414"/>
            <a:ext cx="2178162" cy="3727642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A3A6DA01-7A96-404B-B191-D780CB92DDFD}"/>
              </a:ext>
            </a:extLst>
          </p:cNvPr>
          <p:cNvSpPr txBox="1"/>
          <p:nvPr/>
        </p:nvSpPr>
        <p:spPr>
          <a:xfrm>
            <a:off x="8169564" y="1954537"/>
            <a:ext cx="41471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int</a:t>
            </a:r>
            <a:r>
              <a:rPr lang="en-US" sz="800" dirty="0"/>
              <a:t> main() {</a:t>
            </a:r>
            <a:endParaRPr lang="fr-FR" sz="800" dirty="0"/>
          </a:p>
          <a:p>
            <a:r>
              <a:rPr lang="en-US" sz="800" dirty="0"/>
              <a:t>  DDRB = 0b00000010;</a:t>
            </a:r>
            <a:endParaRPr lang="fr-FR" sz="800" dirty="0"/>
          </a:p>
          <a:p>
            <a:r>
              <a:rPr lang="en-US" sz="800" dirty="0"/>
              <a:t>  PORTB = 0b00011111;</a:t>
            </a:r>
            <a:endParaRPr lang="fr-FR" sz="800" dirty="0"/>
          </a:p>
          <a:p>
            <a:r>
              <a:rPr lang="en-US" sz="800" dirty="0"/>
              <a:t>  PCMSK |= (1&lt;&lt;PCINT0);	// pin change mask</a:t>
            </a:r>
            <a:endParaRPr lang="fr-FR" sz="800" dirty="0"/>
          </a:p>
          <a:p>
            <a:r>
              <a:rPr lang="en-US" sz="800" dirty="0"/>
              <a:t>  GIMSK |= (1&lt;&lt;PCIE);	// enable PCINT interrupt</a:t>
            </a:r>
            <a:endParaRPr lang="fr-FR" sz="800" dirty="0"/>
          </a:p>
          <a:p>
            <a:r>
              <a:rPr lang="en-US" sz="800" dirty="0"/>
              <a:t>  </a:t>
            </a:r>
            <a:r>
              <a:rPr lang="en-US" sz="800" dirty="0" err="1"/>
              <a:t>sei</a:t>
            </a:r>
            <a:r>
              <a:rPr lang="en-US" sz="800" dirty="0"/>
              <a:t>(); // enable Global interrupts</a:t>
            </a:r>
            <a:endParaRPr lang="fr-FR" sz="800" dirty="0"/>
          </a:p>
          <a:p>
            <a:r>
              <a:rPr lang="en-US" sz="800" dirty="0"/>
              <a:t>  </a:t>
            </a:r>
            <a:r>
              <a:rPr lang="en-US" sz="800" dirty="0" err="1"/>
              <a:t>adc_setup</a:t>
            </a:r>
            <a:r>
              <a:rPr lang="en-US" sz="800" dirty="0"/>
              <a:t>();</a:t>
            </a:r>
            <a:endParaRPr lang="fr-FR" sz="800" dirty="0"/>
          </a:p>
          <a:p>
            <a:r>
              <a:rPr lang="en-US" sz="800" dirty="0"/>
              <a:t> </a:t>
            </a:r>
            <a:endParaRPr lang="fr-FR" sz="800" dirty="0"/>
          </a:p>
          <a:p>
            <a:r>
              <a:rPr lang="en-US" sz="800" dirty="0"/>
              <a:t>  while (1) {</a:t>
            </a:r>
            <a:endParaRPr lang="fr-FR" sz="800" dirty="0"/>
          </a:p>
          <a:p>
            <a:r>
              <a:rPr lang="en-US" sz="800" dirty="0"/>
              <a:t>     if(flag) {</a:t>
            </a:r>
            <a:endParaRPr lang="fr-FR" sz="800" dirty="0"/>
          </a:p>
          <a:p>
            <a:r>
              <a:rPr lang="en-US" sz="800" dirty="0"/>
              <a:t>       flag=0;</a:t>
            </a:r>
            <a:endParaRPr lang="fr-FR" sz="800" dirty="0"/>
          </a:p>
          <a:p>
            <a:r>
              <a:rPr lang="en-US" sz="800" dirty="0"/>
              <a:t>       if(!(input&amp;0x01)){</a:t>
            </a:r>
            <a:endParaRPr lang="fr-FR" sz="800" dirty="0"/>
          </a:p>
          <a:p>
            <a:r>
              <a:rPr lang="en-US" sz="800" dirty="0"/>
              <a:t>         char unsigned n;</a:t>
            </a:r>
            <a:endParaRPr lang="fr-FR" sz="800" dirty="0"/>
          </a:p>
          <a:p>
            <a:r>
              <a:rPr lang="en-US" sz="800" dirty="0"/>
              <a:t>         for(n=</a:t>
            </a:r>
            <a:r>
              <a:rPr lang="en-US" sz="800" dirty="0" err="1"/>
              <a:t>pot;n</a:t>
            </a:r>
            <a:r>
              <a:rPr lang="en-US" sz="800" dirty="0"/>
              <a:t>&gt;0;n--){</a:t>
            </a:r>
            <a:endParaRPr lang="fr-FR" sz="800" dirty="0"/>
          </a:p>
          <a:p>
            <a:r>
              <a:rPr lang="en-US" sz="800" dirty="0"/>
              <a:t>           _</a:t>
            </a:r>
            <a:r>
              <a:rPr lang="en-US" sz="800" dirty="0" err="1"/>
              <a:t>delay_us</a:t>
            </a:r>
            <a:r>
              <a:rPr lang="en-US" sz="800" dirty="0"/>
              <a:t>(40);</a:t>
            </a:r>
            <a:endParaRPr lang="fr-FR" sz="800" dirty="0"/>
          </a:p>
          <a:p>
            <a:r>
              <a:rPr lang="en-US" sz="800" dirty="0"/>
              <a:t>         } </a:t>
            </a:r>
            <a:endParaRPr lang="fr-FR" sz="800" dirty="0"/>
          </a:p>
          <a:p>
            <a:r>
              <a:rPr lang="en-US" sz="800" dirty="0"/>
              <a:t>	 if(!flag &amp;&amp; !(input&amp;0x01)){</a:t>
            </a:r>
            <a:endParaRPr lang="fr-FR" sz="800" dirty="0"/>
          </a:p>
          <a:p>
            <a:r>
              <a:rPr lang="en-US" sz="800" dirty="0"/>
              <a:t>           PORTB &amp;= 0xfd;</a:t>
            </a:r>
            <a:endParaRPr lang="fr-FR" sz="800" dirty="0"/>
          </a:p>
          <a:p>
            <a:r>
              <a:rPr lang="en-US" sz="800" dirty="0"/>
              <a:t>	   if(pot&lt;100){</a:t>
            </a:r>
            <a:endParaRPr lang="fr-FR" sz="800" dirty="0"/>
          </a:p>
          <a:p>
            <a:r>
              <a:rPr lang="en-US" sz="800" dirty="0"/>
              <a:t>             _</a:t>
            </a:r>
            <a:r>
              <a:rPr lang="en-US" sz="800" dirty="0" err="1"/>
              <a:t>delay_us</a:t>
            </a:r>
            <a:r>
              <a:rPr lang="en-US" sz="800" dirty="0"/>
              <a:t>(1000);</a:t>
            </a:r>
            <a:endParaRPr lang="fr-FR" sz="800" dirty="0"/>
          </a:p>
          <a:p>
            <a:r>
              <a:rPr lang="en-US" sz="800" dirty="0"/>
              <a:t>	   } else {</a:t>
            </a:r>
            <a:endParaRPr lang="fr-FR" sz="800" dirty="0"/>
          </a:p>
          <a:p>
            <a:r>
              <a:rPr lang="en-US" sz="800" dirty="0"/>
              <a:t>             _</a:t>
            </a:r>
            <a:r>
              <a:rPr lang="en-US" sz="800" dirty="0" err="1"/>
              <a:t>delay_us</a:t>
            </a:r>
            <a:r>
              <a:rPr lang="en-US" sz="800" dirty="0"/>
              <a:t>(100);</a:t>
            </a:r>
            <a:endParaRPr lang="fr-FR" sz="800" dirty="0"/>
          </a:p>
          <a:p>
            <a:r>
              <a:rPr lang="en-US" sz="800" dirty="0"/>
              <a:t>	   }</a:t>
            </a:r>
            <a:endParaRPr lang="fr-FR" sz="800" dirty="0"/>
          </a:p>
          <a:p>
            <a:r>
              <a:rPr lang="en-US" sz="800" dirty="0"/>
              <a:t>           PORTB |= 0x02;</a:t>
            </a:r>
            <a:endParaRPr lang="fr-FR" sz="800" dirty="0"/>
          </a:p>
          <a:p>
            <a:r>
              <a:rPr lang="en-US" sz="800" dirty="0"/>
              <a:t>	 </a:t>
            </a:r>
            <a:r>
              <a:rPr lang="fr-FR" sz="800" dirty="0"/>
              <a:t>}</a:t>
            </a:r>
          </a:p>
          <a:p>
            <a:r>
              <a:rPr lang="fr-FR" sz="800" dirty="0"/>
              <a:t>       }</a:t>
            </a:r>
          </a:p>
          <a:p>
            <a:r>
              <a:rPr lang="fr-FR" sz="800" dirty="0"/>
              <a:t>     }</a:t>
            </a:r>
          </a:p>
          <a:p>
            <a:r>
              <a:rPr lang="fr-FR" sz="800" dirty="0"/>
              <a:t>  }</a:t>
            </a:r>
          </a:p>
          <a:p>
            <a:r>
              <a:rPr lang="fr-FR" sz="800" dirty="0"/>
              <a:t>  return 0;</a:t>
            </a:r>
          </a:p>
          <a:p>
            <a:r>
              <a:rPr lang="fr-FR" sz="800" dirty="0"/>
              <a:t>}</a:t>
            </a:r>
          </a:p>
          <a:p>
            <a:r>
              <a:rPr lang="en-US" sz="800" dirty="0"/>
              <a:t> </a:t>
            </a:r>
            <a:endParaRPr lang="fr-FR" sz="800" dirty="0"/>
          </a:p>
        </p:txBody>
      </p:sp>
      <p:sp>
        <p:nvSpPr>
          <p:cNvPr id="9" name="Flèche vers le haut 8"/>
          <p:cNvSpPr/>
          <p:nvPr/>
        </p:nvSpPr>
        <p:spPr>
          <a:xfrm>
            <a:off x="7897091" y="2042652"/>
            <a:ext cx="170873" cy="36011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920F-6588-C850-747C-C40592DA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RESULTATS DE SIMULATION SUR L’OSCILOSCOPE POUR DIFFERENTS ANGLES D’AMORCAGE</a:t>
            </a:r>
            <a:endParaRPr lang="en-GB" sz="2400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201" y="1572469"/>
            <a:ext cx="4091398" cy="421260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12" y="1572468"/>
            <a:ext cx="4077454" cy="421260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" name="Image 9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7834" y="1572467"/>
            <a:ext cx="3730184" cy="421260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9619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5" y="1340691"/>
            <a:ext cx="9912927" cy="5106290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F5865C1-23E2-F12C-2C1B-73AF33DD77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21383"/>
            <a:ext cx="6598508" cy="1792872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C537062F-45BB-3531-FD59-8F92CD606343}"/>
              </a:ext>
            </a:extLst>
          </p:cNvPr>
          <p:cNvSpPr txBox="1"/>
          <p:nvPr/>
        </p:nvSpPr>
        <p:spPr>
          <a:xfrm>
            <a:off x="225511" y="249124"/>
            <a:ext cx="6147486" cy="86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 smtClean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Schéma du Montage Sur  PSIM</a:t>
            </a:r>
            <a:endParaRPr lang="fr-FR" sz="2400" b="1" dirty="0">
              <a:effectLst/>
              <a:latin typeface="Tw Cen MT" panose="020B0602020104020603" pitchFamily="34" charset="7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6909" y="353351"/>
            <a:ext cx="86914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dirty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R</a:t>
            </a:r>
            <a:r>
              <a:rPr lang="fr-FR" sz="4400" dirty="0" smtClean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ésultats du simulation </a:t>
            </a:r>
            <a:endParaRPr lang="en-US" sz="4400" dirty="0"/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7454" y="1122792"/>
            <a:ext cx="10150763" cy="52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359461-7445-40DE-54F8-BAB97ED3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Tension D’ENTRE /SORTIE</a:t>
            </a:r>
            <a:endParaRPr lang="en-GB" sz="2400" dirty="0"/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26" y="1764146"/>
            <a:ext cx="9066501" cy="39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865C1-23E2-F12C-2C1B-73AF33DD77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21383"/>
            <a:ext cx="6598508" cy="1792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7062F-45BB-3531-FD59-8F92CD606343}"/>
              </a:ext>
            </a:extLst>
          </p:cNvPr>
          <p:cNvSpPr txBox="1"/>
          <p:nvPr/>
        </p:nvSpPr>
        <p:spPr>
          <a:xfrm>
            <a:off x="225511" y="249124"/>
            <a:ext cx="6147486" cy="86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 smtClean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Etudes Pratique du Gradateur</a:t>
            </a:r>
            <a:endParaRPr lang="fr-FR" sz="2400" b="1" dirty="0">
              <a:effectLst/>
              <a:latin typeface="Tw Cen MT" panose="020B0602020104020603" pitchFamily="34" charset="7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3" y="1687278"/>
            <a:ext cx="6883754" cy="403280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60" y="249124"/>
            <a:ext cx="2890628" cy="31760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90" y="3425168"/>
            <a:ext cx="4738172" cy="28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865C1-23E2-F12C-2C1B-73AF33DD77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21383"/>
            <a:ext cx="6598508" cy="1792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7062F-45BB-3531-FD59-8F92CD606343}"/>
              </a:ext>
            </a:extLst>
          </p:cNvPr>
          <p:cNvSpPr txBox="1"/>
          <p:nvPr/>
        </p:nvSpPr>
        <p:spPr>
          <a:xfrm>
            <a:off x="225511" y="249124"/>
            <a:ext cx="6147486" cy="86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 smtClean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Etudes Pratique du Gradateur</a:t>
            </a:r>
            <a:endParaRPr lang="fr-FR" sz="2400" b="1" dirty="0">
              <a:effectLst/>
              <a:latin typeface="Tw Cen MT" panose="020B0602020104020603" pitchFamily="34" charset="7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5510" y="2181224"/>
            <a:ext cx="5982249" cy="3051175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80" y="1942774"/>
            <a:ext cx="3087052" cy="41653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99254" y="1357999"/>
            <a:ext cx="8691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Montage sur Maquette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569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865C1-23E2-F12C-2C1B-73AF33DD77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21383"/>
            <a:ext cx="6598508" cy="1792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7062F-45BB-3531-FD59-8F92CD606343}"/>
              </a:ext>
            </a:extLst>
          </p:cNvPr>
          <p:cNvSpPr txBox="1"/>
          <p:nvPr/>
        </p:nvSpPr>
        <p:spPr>
          <a:xfrm>
            <a:off x="225511" y="249124"/>
            <a:ext cx="6147486" cy="86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 smtClean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Etudes Pratique du Gradateur</a:t>
            </a:r>
            <a:endParaRPr lang="fr-FR" sz="2400" b="1" dirty="0">
              <a:effectLst/>
              <a:latin typeface="Tw Cen MT" panose="020B0602020104020603" pitchFamily="34" charset="7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57" y="1882488"/>
            <a:ext cx="3107588" cy="3146712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1950720"/>
            <a:ext cx="5069840" cy="30784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53751" y="1482378"/>
            <a:ext cx="1186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GBF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083511" y="1482378"/>
            <a:ext cx="3564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Signal Commande gâchette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67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865C1-23E2-F12C-2C1B-73AF33DD77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21383"/>
            <a:ext cx="6598508" cy="1792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7062F-45BB-3531-FD59-8F92CD606343}"/>
              </a:ext>
            </a:extLst>
          </p:cNvPr>
          <p:cNvSpPr txBox="1"/>
          <p:nvPr/>
        </p:nvSpPr>
        <p:spPr>
          <a:xfrm>
            <a:off x="225511" y="249124"/>
            <a:ext cx="6147486" cy="86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400" b="1" dirty="0" smtClean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Etudes Pratique du Gradateur</a:t>
            </a:r>
            <a:endParaRPr lang="fr-FR" sz="2400" b="1" dirty="0">
              <a:effectLst/>
              <a:latin typeface="Tw Cen MT" panose="020B0602020104020603" pitchFamily="34" charset="7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4" y="2348547"/>
            <a:ext cx="5570426" cy="3379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58631" y="1923732"/>
            <a:ext cx="3564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ea typeface="Hiragino Kaku Gothic Std W8" panose="020B0800000000000000" pitchFamily="34" charset="-128"/>
              </a:rPr>
              <a:t>Allure sur Oscilloscope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7095730" y="1923732"/>
            <a:ext cx="3992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ea typeface="Hiragino Kaku Gothic Std W8" panose="020B0800000000000000" pitchFamily="34" charset="-128"/>
              </a:rPr>
              <a:t>Code Signal PWM sur IDE </a:t>
            </a:r>
            <a:r>
              <a:rPr lang="fr-FR" sz="2000" b="1" dirty="0" err="1">
                <a:ea typeface="Hiragino Kaku Gothic Std W8" panose="020B0800000000000000" pitchFamily="34" charset="-128"/>
              </a:rPr>
              <a:t>A</a:t>
            </a:r>
            <a:r>
              <a:rPr lang="fr-FR" sz="2000" b="1" dirty="0" err="1" smtClean="0">
                <a:ea typeface="Hiragino Kaku Gothic Std W8" panose="020B0800000000000000" pitchFamily="34" charset="-128"/>
              </a:rPr>
              <a:t>rduino</a:t>
            </a:r>
            <a:r>
              <a:rPr lang="fr-FR" sz="2000" b="1" dirty="0" smtClean="0">
                <a:ea typeface="Hiragino Kaku Gothic Std W8" panose="020B0800000000000000" pitchFamily="34" charset="-128"/>
              </a:rPr>
              <a:t> </a:t>
            </a:r>
            <a:endParaRPr lang="en-US" sz="2000" b="1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97" y="2453334"/>
            <a:ext cx="5438346" cy="31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FBF0-28D8-8844-133E-B8771679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26" y="1841156"/>
            <a:ext cx="10873945" cy="1467381"/>
          </a:xfrm>
        </p:spPr>
        <p:txBody>
          <a:bodyPr>
            <a:normAutofit/>
          </a:bodyPr>
          <a:lstStyle/>
          <a:p>
            <a:r>
              <a:rPr lang="fr-FR" u="none" strike="noStrike" dirty="0">
                <a:solidFill>
                  <a:srgbClr val="000000"/>
                </a:solidFill>
                <a:effectLst/>
                <a:latin typeface="Tw Cen MT" panose="020B0602020104020603" pitchFamily="34" charset="77"/>
                <a:ea typeface="Hiragino Kaku Gothic Std W8" panose="020B0800000000000000" pitchFamily="34" charset="-128"/>
                <a:cs typeface="Phosphate Solid" panose="02000506050000020004" pitchFamily="2" charset="77"/>
              </a:rPr>
              <a:t>Merci Pour Votre Attention</a:t>
            </a:r>
            <a:endParaRPr lang="fr-FR" sz="28700" dirty="0">
              <a:latin typeface="Tw Cen MT" panose="020B0602020104020603" pitchFamily="34" charset="77"/>
              <a:ea typeface="Hiragino Kaku Gothic Std W8" panose="020B0800000000000000" pitchFamily="34" charset="-128"/>
              <a:cs typeface="Phosphate Solid" panose="02000506050000020004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01CD5-924C-7501-BB05-25156EA9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99" y="185995"/>
            <a:ext cx="3454400" cy="711200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5484DCB9-40E6-2855-8BBB-0E381817ED96}"/>
              </a:ext>
            </a:extLst>
          </p:cNvPr>
          <p:cNvSpPr/>
          <p:nvPr/>
        </p:nvSpPr>
        <p:spPr>
          <a:xfrm rot="20713862">
            <a:off x="9742463" y="2898551"/>
            <a:ext cx="2193669" cy="2291733"/>
          </a:xfrm>
          <a:prstGeom prst="rtTriangle">
            <a:avLst/>
          </a:prstGeom>
          <a:gradFill flip="none" rotWithShape="1">
            <a:gsLst>
              <a:gs pos="96000">
                <a:schemeClr val="accent2">
                  <a:lumMod val="60000"/>
                  <a:lumOff val="40000"/>
                </a:schemeClr>
              </a:gs>
              <a:gs pos="16000">
                <a:schemeClr val="accent2"/>
              </a:gs>
              <a:gs pos="53000">
                <a:schemeClr val="accent2">
                  <a:lumMod val="75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256528-48DC-D401-4281-FD4CE0F5D55C}"/>
              </a:ext>
            </a:extLst>
          </p:cNvPr>
          <p:cNvSpPr/>
          <p:nvPr/>
        </p:nvSpPr>
        <p:spPr>
          <a:xfrm rot="9716114">
            <a:off x="180601" y="3902002"/>
            <a:ext cx="2664460" cy="306006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1A4CE68F-CD02-3393-DD0E-8988145197ED}"/>
              </a:ext>
            </a:extLst>
          </p:cNvPr>
          <p:cNvSpPr/>
          <p:nvPr/>
        </p:nvSpPr>
        <p:spPr>
          <a:xfrm rot="3997689">
            <a:off x="1047314" y="1085137"/>
            <a:ext cx="1552851" cy="207900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53A9B32-229E-A9BC-6F38-FF11CEFDA366}"/>
              </a:ext>
            </a:extLst>
          </p:cNvPr>
          <p:cNvSpPr/>
          <p:nvPr/>
        </p:nvSpPr>
        <p:spPr>
          <a:xfrm rot="10800000">
            <a:off x="2610615" y="406426"/>
            <a:ext cx="1165857" cy="100122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BFA5FC7B-4958-A196-14FC-B06923B27448}"/>
              </a:ext>
            </a:extLst>
          </p:cNvPr>
          <p:cNvSpPr/>
          <p:nvPr/>
        </p:nvSpPr>
        <p:spPr>
          <a:xfrm rot="6084384">
            <a:off x="8431307" y="408326"/>
            <a:ext cx="1277964" cy="1223975"/>
          </a:xfrm>
          <a:prstGeom prst="rtTriangle">
            <a:avLst/>
          </a:prstGeom>
          <a:gradFill flip="none" rotWithShape="1">
            <a:gsLst>
              <a:gs pos="96000">
                <a:schemeClr val="accent2">
                  <a:lumMod val="60000"/>
                  <a:lumOff val="40000"/>
                </a:schemeClr>
              </a:gs>
              <a:gs pos="16000">
                <a:schemeClr val="accent2"/>
              </a:gs>
              <a:gs pos="53000">
                <a:schemeClr val="accent2">
                  <a:lumMod val="75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61ABF8C-6298-162E-FB5E-9AD2943939AA}"/>
              </a:ext>
            </a:extLst>
          </p:cNvPr>
          <p:cNvSpPr/>
          <p:nvPr/>
        </p:nvSpPr>
        <p:spPr>
          <a:xfrm rot="11077803">
            <a:off x="9484402" y="1196054"/>
            <a:ext cx="2193669" cy="2291733"/>
          </a:xfrm>
          <a:prstGeom prst="rtTriangle">
            <a:avLst/>
          </a:prstGeom>
          <a:gradFill flip="none" rotWithShape="1">
            <a:gsLst>
              <a:gs pos="96000">
                <a:schemeClr val="accent2">
                  <a:lumMod val="60000"/>
                  <a:lumOff val="40000"/>
                </a:schemeClr>
              </a:gs>
              <a:gs pos="16000">
                <a:schemeClr val="accent2"/>
              </a:gs>
              <a:gs pos="53000">
                <a:schemeClr val="accent2">
                  <a:lumMod val="75000"/>
                </a:schemeClr>
              </a:gs>
            </a:gsLst>
            <a:lin ang="2700000" scaled="1"/>
            <a:tileRect/>
          </a:gra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3903-69B8-1DDD-9326-9349890C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91" y="542759"/>
            <a:ext cx="7449065" cy="132556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  </a:t>
            </a:r>
            <a:r>
              <a:rPr lang="en-GB" sz="5400" u="sng" dirty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Plan </a:t>
            </a:r>
            <a:r>
              <a:rPr lang="en-GB" sz="5400" dirty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:</a:t>
            </a:r>
          </a:p>
        </p:txBody>
      </p:sp>
      <p:sp>
        <p:nvSpPr>
          <p:cNvPr id="4" name="ZoneTexte 10">
            <a:extLst>
              <a:ext uri="{FF2B5EF4-FFF2-40B4-BE49-F238E27FC236}">
                <a16:creationId xmlns:a16="http://schemas.microsoft.com/office/drawing/2014/main" id="{834E31E1-EC59-A3AD-9442-DF353D1BF2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2800" b="1" dirty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Introduction sur </a:t>
            </a:r>
            <a:r>
              <a:rPr lang="en-US" sz="2800" b="1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en-US" b="1" dirty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800" b="1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radateur </a:t>
            </a:r>
            <a:r>
              <a:rPr lang="fr-FR" sz="2800" b="1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monophasé</a:t>
            </a: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fr-FR" sz="2800" b="1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Conception et Simulation du modèle sur MATLAB </a:t>
            </a:r>
            <a:endParaRPr lang="fr-FR" sz="2800" b="1" dirty="0">
              <a:latin typeface="Tw Cen MT" panose="020B0602020104020603" pitchFamily="34" charset="77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fr-FR" b="1" dirty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Conception et Simulation du modèle sur </a:t>
            </a:r>
            <a:r>
              <a:rPr lang="fr-FR" b="1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Proteus ISIS</a:t>
            </a:r>
            <a:r>
              <a:rPr lang="fr-FR" sz="2800" b="1" dirty="0" smtClean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b="1" dirty="0">
              <a:effectLst/>
              <a:latin typeface="Tw Cen MT" panose="020B0602020104020603" pitchFamily="34" charset="77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itchFamily="2" charset="2"/>
              <a:buChar char="Ø"/>
            </a:pPr>
            <a:r>
              <a:rPr lang="fr-FR" b="1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Réalisation du Circuit Gradateur</a:t>
            </a:r>
            <a:endParaRPr lang="fr-FR" sz="2800" b="1" dirty="0">
              <a:effectLst/>
              <a:latin typeface="Tw Cen MT" panose="020B0602020104020603" pitchFamily="34" charset="77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7B783-809B-DC28-2804-4DC0C49708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6427354" y="981283"/>
            <a:ext cx="8003532" cy="46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4C4BBD-C683-B3B3-BCE7-0E4E9E7DEF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21383"/>
            <a:ext cx="6598508" cy="1792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3FC63-51BE-14D3-5E79-E462793B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38" y="488692"/>
            <a:ext cx="6247370" cy="1460181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Introduction sur </a:t>
            </a:r>
            <a:r>
              <a:rPr lang="fr-FR" sz="2800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le Gradateur Monophasé</a:t>
            </a:r>
            <a:r>
              <a:rPr lang="fr-FR" sz="4400" dirty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sz="4400" dirty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>
              <a:latin typeface="Tw Cen MT" panose="020B06020201040206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31757-D126-42BB-87C7-515B2E935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1381" y="563419"/>
            <a:ext cx="3881207" cy="251310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B99910-6BF3-F259-F18E-94C882665781}"/>
              </a:ext>
            </a:extLst>
          </p:cNvPr>
          <p:cNvSpPr txBox="1"/>
          <p:nvPr/>
        </p:nvSpPr>
        <p:spPr>
          <a:xfrm>
            <a:off x="221828" y="2153196"/>
            <a:ext cx="7278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C’est quoi un </a:t>
            </a:r>
            <a:r>
              <a:rPr lang="fr-FR" dirty="0" smtClean="0"/>
              <a:t>Gradateur Monophasé  </a:t>
            </a:r>
            <a:r>
              <a:rPr lang="fr-FR" dirty="0"/>
              <a:t>et son domaine d’utilisation.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principe de fonctionnement </a:t>
            </a:r>
            <a:r>
              <a:rPr lang="fr-FR" dirty="0" smtClean="0"/>
              <a:t>d’un Gradateur.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différents </a:t>
            </a:r>
            <a:r>
              <a:rPr lang="fr-FR" dirty="0" smtClean="0"/>
              <a:t>types de charges alimentés par un gradateur monophasé.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2" y="3001818"/>
            <a:ext cx="5310754" cy="3662241"/>
          </a:xfrm>
          <a:prstGeom prst="rect">
            <a:avLst/>
          </a:prstGeom>
        </p:spPr>
      </p:pic>
      <p:pic>
        <p:nvPicPr>
          <p:cNvPr id="15" name="Picture 318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 rot="10800000" flipH="1">
            <a:off x="5255491" y="3591241"/>
            <a:ext cx="6714835" cy="22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C354-8ABC-F3BA-AB1F-14DE4671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844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Partie théorique</a:t>
            </a:r>
            <a:endParaRPr lang="fr-FR" sz="3200" dirty="0">
              <a:solidFill>
                <a:schemeClr val="accent2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8835"/>
          <p:cNvGrpSpPr/>
          <p:nvPr/>
        </p:nvGrpSpPr>
        <p:grpSpPr>
          <a:xfrm>
            <a:off x="1514764" y="1635018"/>
            <a:ext cx="9236363" cy="4879988"/>
            <a:chOff x="893471" y="229699"/>
            <a:chExt cx="3971532" cy="2309931"/>
          </a:xfrm>
        </p:grpSpPr>
        <p:pic>
          <p:nvPicPr>
            <p:cNvPr id="16" name="Picture 446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471" y="229699"/>
              <a:ext cx="3971532" cy="202692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724406" y="2315973"/>
              <a:ext cx="109386" cy="2236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endParaRPr lang="fr-FR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56486" y="2315973"/>
              <a:ext cx="111329" cy="2236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endParaRPr lang="fr-FR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42719" y="2315973"/>
              <a:ext cx="58848" cy="2236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endParaRPr lang="fr-FR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3075" y="2292694"/>
              <a:ext cx="54896" cy="243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fr-FR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26" name="Picture 7">
            <a:extLst>
              <a:ext uri="{FF2B5EF4-FFF2-40B4-BE49-F238E27FC236}">
                <a16:creationId xmlns:a16="http://schemas.microsoft.com/office/drawing/2014/main" id="{244C4BBD-C683-B3B3-BCE7-0E4E9E7DEF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21383"/>
            <a:ext cx="6598508" cy="1792872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B33FC63-51BE-14D3-5E79-E462793B692D}"/>
              </a:ext>
            </a:extLst>
          </p:cNvPr>
          <p:cNvSpPr txBox="1">
            <a:spLocks/>
          </p:cNvSpPr>
          <p:nvPr/>
        </p:nvSpPr>
        <p:spPr>
          <a:xfrm>
            <a:off x="351137" y="488692"/>
            <a:ext cx="6372935" cy="1460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Représentation du Modèle Gradateur sur MATLAB SIMULINK</a:t>
            </a:r>
            <a:r>
              <a:rPr lang="fr-FR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>
              <a:latin typeface="Tw Cen MT" panose="020B0602020104020603" pitchFamily="34" charset="7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94030" y="6092611"/>
            <a:ext cx="321056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Montage charge Resistive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5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B39B-2691-54EC-A6C4-3EBF05FD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9951" cy="981761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Quelques résultats obtenus</a:t>
            </a:r>
          </a:p>
        </p:txBody>
      </p:sp>
      <p:pic>
        <p:nvPicPr>
          <p:cNvPr id="14" name="drawi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" y="1346886"/>
            <a:ext cx="3644935" cy="3580714"/>
          </a:xfrm>
          <a:prstGeom prst="rect">
            <a:avLst/>
          </a:prstGeom>
        </p:spPr>
      </p:pic>
      <p:pic>
        <p:nvPicPr>
          <p:cNvPr id="15" name="draw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640" y="1346886"/>
            <a:ext cx="4217670" cy="3608070"/>
          </a:xfrm>
          <a:prstGeom prst="rect">
            <a:avLst/>
          </a:prstGeom>
        </p:spPr>
      </p:pic>
      <p:pic>
        <p:nvPicPr>
          <p:cNvPr id="16" name="drawi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041" y="1403693"/>
            <a:ext cx="4014470" cy="3467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6892" y="4927600"/>
            <a:ext cx="321056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</a:t>
            </a:r>
            <a:r>
              <a:rPr lang="en-US" dirty="0" smtClean="0"/>
              <a:t> de </a:t>
            </a:r>
            <a:r>
              <a:rPr lang="en-US" dirty="0" err="1" smtClean="0"/>
              <a:t>puls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95960" y="4927600"/>
            <a:ext cx="321056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</a:t>
            </a:r>
            <a:r>
              <a:rPr lang="en-US" dirty="0" smtClean="0"/>
              <a:t> des </a:t>
            </a:r>
            <a:r>
              <a:rPr lang="en-US" dirty="0" err="1" smtClean="0"/>
              <a:t>thyristor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39498" y="4927600"/>
            <a:ext cx="321056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</a:t>
            </a:r>
            <a:r>
              <a:rPr lang="en-US" dirty="0" smtClean="0"/>
              <a:t> de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8835"/>
          <p:cNvGrpSpPr/>
          <p:nvPr/>
        </p:nvGrpSpPr>
        <p:grpSpPr>
          <a:xfrm>
            <a:off x="1991359" y="1173018"/>
            <a:ext cx="7782561" cy="4879988"/>
            <a:chOff x="592025" y="229699"/>
            <a:chExt cx="4181395" cy="2309931"/>
          </a:xfrm>
        </p:grpSpPr>
        <p:pic>
          <p:nvPicPr>
            <p:cNvPr id="16" name="Picture 446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025" y="229699"/>
              <a:ext cx="4181395" cy="202692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856486" y="2315973"/>
              <a:ext cx="111329" cy="2236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endParaRPr lang="fr-FR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42719" y="2315973"/>
              <a:ext cx="58848" cy="2236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i="1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:</a:t>
              </a:r>
              <a:endParaRPr lang="fr-FR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83075" y="2292694"/>
              <a:ext cx="54896" cy="2430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i="1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fr-FR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26" name="Picture 7">
            <a:extLst>
              <a:ext uri="{FF2B5EF4-FFF2-40B4-BE49-F238E27FC236}">
                <a16:creationId xmlns:a16="http://schemas.microsoft.com/office/drawing/2014/main" id="{244C4BBD-C683-B3B3-BCE7-0E4E9E7DEF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21383"/>
            <a:ext cx="6598508" cy="1792872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B33FC63-51BE-14D3-5E79-E462793B692D}"/>
              </a:ext>
            </a:extLst>
          </p:cNvPr>
          <p:cNvSpPr txBox="1">
            <a:spLocks/>
          </p:cNvSpPr>
          <p:nvPr/>
        </p:nvSpPr>
        <p:spPr>
          <a:xfrm>
            <a:off x="351137" y="488692"/>
            <a:ext cx="6372935" cy="1460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Représentation du Modèle Gradateur sur MATLAB SIMULINK</a:t>
            </a:r>
            <a:r>
              <a:rPr lang="fr-FR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dirty="0" smtClean="0"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>
              <a:latin typeface="Tw Cen MT" panose="020B0602020104020603" pitchFamily="34" charset="7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34175" y="5501796"/>
            <a:ext cx="321056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Montage charge Inductive 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5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B39B-2691-54EC-A6C4-3EBF05FD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9951" cy="981761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Quelques résultats obtenus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6892" y="4927600"/>
            <a:ext cx="321056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</a:t>
            </a:r>
            <a:r>
              <a:rPr lang="en-US" dirty="0" smtClean="0"/>
              <a:t> de </a:t>
            </a:r>
            <a:r>
              <a:rPr lang="en-US" dirty="0" err="1" smtClean="0"/>
              <a:t>puls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95960" y="4927600"/>
            <a:ext cx="321056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</a:t>
            </a:r>
            <a:r>
              <a:rPr lang="en-US" dirty="0" smtClean="0"/>
              <a:t> des </a:t>
            </a:r>
            <a:r>
              <a:rPr lang="en-US" dirty="0" err="1" smtClean="0"/>
              <a:t>thyristor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39498" y="4927600"/>
            <a:ext cx="321056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Graphe</a:t>
            </a:r>
            <a:r>
              <a:rPr lang="en-US" dirty="0" smtClean="0"/>
              <a:t> de charge</a:t>
            </a:r>
            <a:endParaRPr lang="en-US" dirty="0"/>
          </a:p>
        </p:txBody>
      </p:sp>
      <p:pic>
        <p:nvPicPr>
          <p:cNvPr id="12" name="drawi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7" y="1712887"/>
            <a:ext cx="3821430" cy="3214713"/>
          </a:xfrm>
          <a:prstGeom prst="rect">
            <a:avLst/>
          </a:prstGeom>
        </p:spPr>
      </p:pic>
      <p:pic>
        <p:nvPicPr>
          <p:cNvPr id="13" name="draw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12" y="1692506"/>
            <a:ext cx="4240548" cy="3255473"/>
          </a:xfrm>
          <a:prstGeom prst="rect">
            <a:avLst/>
          </a:prstGeom>
        </p:spPr>
      </p:pic>
      <p:pic>
        <p:nvPicPr>
          <p:cNvPr id="17" name="drawi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0560" y="1692506"/>
            <a:ext cx="3808358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1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AF87B-53E4-A251-6216-B130606CD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186522"/>
            <a:ext cx="8691418" cy="2361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537D33-F5EE-D46D-5CB7-84AA3B13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9" y="575190"/>
            <a:ext cx="10515600" cy="1325563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>Simulation sur Logiciel Isis Proteus</a:t>
            </a:r>
            <a:r>
              <a:rPr lang="fr-FR" b="1" dirty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b="1" dirty="0">
                <a:effectLst/>
                <a:latin typeface="Tw Cen MT" panose="020B0602020104020603" pitchFamily="34" charset="77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C5B5F-1643-B5C6-064A-842CB8F4433F}"/>
              </a:ext>
            </a:extLst>
          </p:cNvPr>
          <p:cNvSpPr txBox="1"/>
          <p:nvPr/>
        </p:nvSpPr>
        <p:spPr>
          <a:xfrm>
            <a:off x="0" y="2687438"/>
            <a:ext cx="5098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C’est quoi la commande </a:t>
            </a:r>
            <a:r>
              <a:rPr lang="fr-FR" dirty="0" smtClean="0"/>
              <a:t>du gradateur et principe du Fonctionnement du Montage.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principe de la commande </a:t>
            </a:r>
            <a:r>
              <a:rPr lang="fr-FR" dirty="0" smtClean="0"/>
              <a:t>Du gradateur.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ise 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en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œuvre</a:t>
            </a:r>
            <a:r>
              <a:rPr lang="fr-FR" dirty="0"/>
              <a:t> de la commande </a:t>
            </a:r>
            <a:r>
              <a:rPr lang="fr-FR" dirty="0" smtClean="0"/>
              <a:t>du gradateur par un circuit ATTINY13</a:t>
            </a:r>
            <a:endParaRPr lang="fr-FR" dirty="0"/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3" y="1482799"/>
            <a:ext cx="6869196" cy="49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276</Words>
  <Application>Microsoft Office PowerPoint</Application>
  <PresentationFormat>Grand écran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Hiragino Kaku Gothic Std W8</vt:lpstr>
      <vt:lpstr>Phosphate Solid</vt:lpstr>
      <vt:lpstr>Times New Roman</vt:lpstr>
      <vt:lpstr>Tw Cen MT</vt:lpstr>
      <vt:lpstr>Tw Cen MT Condensed</vt:lpstr>
      <vt:lpstr>Wingdings</vt:lpstr>
      <vt:lpstr>Office Theme</vt:lpstr>
      <vt:lpstr>Conception et Réalisation d’un Gradateur Monophasé</vt:lpstr>
      <vt:lpstr>   Plan :</vt:lpstr>
      <vt:lpstr>Introduction sur le Gradateur Monophasé </vt:lpstr>
      <vt:lpstr>Partie théorique</vt:lpstr>
      <vt:lpstr>Présentation PowerPoint</vt:lpstr>
      <vt:lpstr>Quelques résultats obtenus</vt:lpstr>
      <vt:lpstr>Présentation PowerPoint</vt:lpstr>
      <vt:lpstr>Quelques résultats obtenus</vt:lpstr>
      <vt:lpstr>Simulation sur Logiciel Isis Proteus </vt:lpstr>
      <vt:lpstr>La Commande électronique du Gradateur</vt:lpstr>
      <vt:lpstr>RESULTATS DE SIMULATION SUR L’OSCILOSCOPE POUR DIFFERENTS ANGLES D’AMORCAGE</vt:lpstr>
      <vt:lpstr>Présentation PowerPoint</vt:lpstr>
      <vt:lpstr>Présentation PowerPoint</vt:lpstr>
      <vt:lpstr>Tension D’ENTRE /SORTIE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et simulation du comportement dynamique du moteur asynchrone triphasé</dc:title>
  <dc:creator>omar omar</dc:creator>
  <cp:lastModifiedBy>ABDELOUAHAB ZENZER</cp:lastModifiedBy>
  <cp:revision>33</cp:revision>
  <dcterms:created xsi:type="dcterms:W3CDTF">2024-06-24T12:15:00Z</dcterms:created>
  <dcterms:modified xsi:type="dcterms:W3CDTF">2025-05-28T14:15:34Z</dcterms:modified>
</cp:coreProperties>
</file>