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309" r:id="rId2"/>
    <p:sldId id="310" r:id="rId3"/>
    <p:sldId id="311" r:id="rId4"/>
    <p:sldId id="312" r:id="rId5"/>
    <p:sldId id="313" r:id="rId6"/>
    <p:sldId id="303" r:id="rId7"/>
    <p:sldId id="304" r:id="rId8"/>
    <p:sldId id="273" r:id="rId9"/>
    <p:sldId id="296" r:id="rId10"/>
    <p:sldId id="300" r:id="rId11"/>
    <p:sldId id="299" r:id="rId12"/>
    <p:sldId id="305" r:id="rId13"/>
    <p:sldId id="314" r:id="rId14"/>
    <p:sldId id="318" r:id="rId15"/>
    <p:sldId id="315" r:id="rId16"/>
    <p:sldId id="317" r:id="rId17"/>
    <p:sldId id="308" r:id="rId18"/>
    <p:sldId id="297" r:id="rId19"/>
    <p:sldId id="30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342" autoAdjust="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FA7CD-05A7-4FFF-99BC-6D44C60EC3B0}" type="datetimeFigureOut">
              <a:rPr lang="en-US" smtClean="0"/>
              <a:pPr/>
              <a:t>11/23/2023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30204C-8082-4398-8BB2-3AC46F026D0C}" type="slidenum">
              <a:rPr lang="en-US" smtClean="0"/>
              <a:pPr/>
              <a:t>‹#›</a:t>
            </a:fld>
            <a:endParaRPr lang="en-US"/>
          </a:p>
        </p:txBody>
      </p:sp>
    </p:spTree>
    <p:extLst>
      <p:ext uri="{BB962C8B-B14F-4D97-AF65-F5344CB8AC3E}">
        <p14:creationId xmlns:p14="http://schemas.microsoft.com/office/powerpoint/2010/main" val="288000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30204C-8082-4398-8BB2-3AC46F026D0C}" type="slidenum">
              <a:rPr lang="en-US" smtClean="0"/>
              <a:pPr/>
              <a:t>18</a:t>
            </a:fld>
            <a:endParaRPr lang="en-US"/>
          </a:p>
        </p:txBody>
      </p:sp>
    </p:spTree>
    <p:extLst>
      <p:ext uri="{BB962C8B-B14F-4D97-AF65-F5344CB8AC3E}">
        <p14:creationId xmlns:p14="http://schemas.microsoft.com/office/powerpoint/2010/main" val="240853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D7F62F-B156-41CD-9A36-EA38EB6EF2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F62F-B156-41CD-9A36-EA38EB6EF2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F62F-B156-41CD-9A36-EA38EB6EF2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F62F-B156-41CD-9A36-EA38EB6EF2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7F62F-B156-41CD-9A36-EA38EB6EF2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7F62F-B156-41CD-9A36-EA38EB6EF2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7F62F-B156-41CD-9A36-EA38EB6EF2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7F62F-B156-41CD-9A36-EA38EB6EF2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7F62F-B156-41CD-9A36-EA38EB6EF2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7F62F-B156-41CD-9A36-EA38EB6EF2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61111A6-CBB2-4411-87AB-3EC4F81ACA9B}"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D7F62F-B156-41CD-9A36-EA38EB6EF29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61111A6-CBB2-4411-87AB-3EC4F81ACA9B}" type="datetimeFigureOut">
              <a:rPr lang="en-US" smtClean="0"/>
              <a:pPr/>
              <a:t>11/23/2023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D7F62F-B156-41CD-9A36-EA38EB6EF29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4C1B-D6E9-42FD-A06E-2CDC3E614781}"/>
              </a:ext>
            </a:extLst>
          </p:cNvPr>
          <p:cNvSpPr>
            <a:spLocks noGrp="1"/>
          </p:cNvSpPr>
          <p:nvPr>
            <p:ph type="title"/>
          </p:nvPr>
        </p:nvSpPr>
        <p:spPr/>
        <p:txBody>
          <a:bodyPr/>
          <a:lstStyle/>
          <a:p>
            <a:pPr algn="ctr"/>
            <a:r>
              <a:rPr lang="en-US" dirty="0"/>
              <a:t>Normal Distribution</a:t>
            </a:r>
          </a:p>
        </p:txBody>
      </p:sp>
      <p:sp>
        <p:nvSpPr>
          <p:cNvPr id="3" name="Content Placeholder 2">
            <a:extLst>
              <a:ext uri="{FF2B5EF4-FFF2-40B4-BE49-F238E27FC236}">
                <a16:creationId xmlns:a16="http://schemas.microsoft.com/office/drawing/2014/main" id="{CBCA5BB3-CAD6-4486-9ADD-E5E3492FEBED}"/>
              </a:ext>
            </a:extLst>
          </p:cNvPr>
          <p:cNvSpPr>
            <a:spLocks noGrp="1"/>
          </p:cNvSpPr>
          <p:nvPr>
            <p:ph idx="1"/>
          </p:nvPr>
        </p:nvSpPr>
        <p:spPr/>
        <p:txBody>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Ansar </a:t>
            </a:r>
            <a:r>
              <a:rPr lang="en-US" sz="2400" dirty="0" err="1"/>
              <a:t>Shahzadi</a:t>
            </a:r>
            <a:endParaRPr lang="en-US" sz="2400" dirty="0"/>
          </a:p>
          <a:p>
            <a:pPr marL="0" indent="0" algn="ctr">
              <a:buNone/>
            </a:pPr>
            <a:r>
              <a:rPr lang="en-US" sz="2400" dirty="0"/>
              <a:t>School of Electrical Engineering &amp; Computer Science</a:t>
            </a:r>
          </a:p>
          <a:p>
            <a:pPr marL="0" indent="0" algn="ctr">
              <a:buNone/>
            </a:pPr>
            <a:r>
              <a:rPr lang="en-US" sz="2400" dirty="0"/>
              <a:t>National University of Science and Technology(NUST)</a:t>
            </a:r>
          </a:p>
          <a:p>
            <a:endParaRPr lang="en-US" dirty="0"/>
          </a:p>
        </p:txBody>
      </p:sp>
    </p:spTree>
    <p:extLst>
      <p:ext uri="{BB962C8B-B14F-4D97-AF65-F5344CB8AC3E}">
        <p14:creationId xmlns:p14="http://schemas.microsoft.com/office/powerpoint/2010/main" val="252686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Normal Distribution</a:t>
            </a:r>
          </a:p>
        </p:txBody>
      </p:sp>
      <p:sp>
        <p:nvSpPr>
          <p:cNvPr id="4" name="Content Placeholder 3"/>
          <p:cNvSpPr>
            <a:spLocks noGrp="1"/>
          </p:cNvSpPr>
          <p:nvPr>
            <p:ph idx="1"/>
          </p:nvPr>
        </p:nvSpPr>
        <p:spPr>
          <a:xfrm>
            <a:off x="76200" y="1219200"/>
            <a:ext cx="8915400" cy="5638800"/>
          </a:xfrm>
        </p:spPr>
        <p:txBody>
          <a:bodyPr/>
          <a:lstStyle/>
          <a:p>
            <a:pPr marL="0" indent="0" algn="just">
              <a:buNone/>
            </a:pPr>
            <a:r>
              <a:rPr lang="en-US" dirty="0"/>
              <a:t>In a normal Distribution, </a:t>
            </a:r>
            <a:r>
              <a:rPr lang="en-US" dirty="0">
                <a:latin typeface="+mj-lt"/>
              </a:rPr>
              <a:t>31</a:t>
            </a:r>
            <a:r>
              <a:rPr lang="en-US" dirty="0"/>
              <a:t>% of the items are under </a:t>
            </a:r>
            <a:r>
              <a:rPr lang="en-US" dirty="0">
                <a:latin typeface="+mj-lt"/>
              </a:rPr>
              <a:t>45</a:t>
            </a:r>
            <a:r>
              <a:rPr lang="en-US" dirty="0"/>
              <a:t> and 8% are over </a:t>
            </a:r>
            <a:r>
              <a:rPr lang="en-US" dirty="0">
                <a:latin typeface="+mj-lt"/>
              </a:rPr>
              <a:t>64</a:t>
            </a:r>
            <a:r>
              <a:rPr lang="en-US" dirty="0"/>
              <a:t>. Find the mean and standard deviation of the distribution.</a:t>
            </a:r>
          </a:p>
        </p:txBody>
      </p:sp>
    </p:spTree>
    <p:extLst>
      <p:ext uri="{BB962C8B-B14F-4D97-AF65-F5344CB8AC3E}">
        <p14:creationId xmlns:p14="http://schemas.microsoft.com/office/powerpoint/2010/main" val="88641469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dirty="0"/>
              <a:t>Normal Distribution</a:t>
            </a:r>
          </a:p>
        </p:txBody>
      </p:sp>
      <p:sp>
        <p:nvSpPr>
          <p:cNvPr id="4" name="Content Placeholder 3"/>
          <p:cNvSpPr>
            <a:spLocks noGrp="1"/>
          </p:cNvSpPr>
          <p:nvPr>
            <p:ph idx="1"/>
          </p:nvPr>
        </p:nvSpPr>
        <p:spPr>
          <a:xfrm>
            <a:off x="152400" y="914400"/>
            <a:ext cx="8915400" cy="5943600"/>
          </a:xfrm>
        </p:spPr>
        <p:txBody>
          <a:bodyPr>
            <a:normAutofit/>
          </a:bodyPr>
          <a:lstStyle/>
          <a:p>
            <a:pPr marL="0" indent="0" algn="just">
              <a:buNone/>
            </a:pPr>
            <a:r>
              <a:rPr lang="en-US" sz="1800" dirty="0"/>
              <a:t>An athlete finds that in a high jump he can clear a height of </a:t>
            </a:r>
            <a:r>
              <a:rPr lang="en-US" sz="1800" dirty="0">
                <a:latin typeface="+mj-lt"/>
              </a:rPr>
              <a:t>1.68</a:t>
            </a:r>
            <a:r>
              <a:rPr lang="en-US" sz="1800" dirty="0"/>
              <a:t>m once in five attempts and a height of </a:t>
            </a:r>
            <a:r>
              <a:rPr lang="en-US" sz="1800" dirty="0">
                <a:latin typeface="+mj-lt"/>
              </a:rPr>
              <a:t>1.52</a:t>
            </a:r>
            <a:r>
              <a:rPr lang="en-US" sz="1800" dirty="0"/>
              <a:t>m nine times out of ten attempts. Assuming the height he can clear in various jumps from a normal distribution, estimate the mean and standard deviation of the distribution.</a:t>
            </a:r>
          </a:p>
        </p:txBody>
      </p:sp>
    </p:spTree>
    <p:extLst>
      <p:ext uri="{BB962C8B-B14F-4D97-AF65-F5344CB8AC3E}">
        <p14:creationId xmlns:p14="http://schemas.microsoft.com/office/powerpoint/2010/main" val="8864146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a:t>
            </a:r>
          </a:p>
        </p:txBody>
      </p:sp>
      <p:sp>
        <p:nvSpPr>
          <p:cNvPr id="3" name="Content Placeholder 2"/>
          <p:cNvSpPr>
            <a:spLocks noGrp="1"/>
          </p:cNvSpPr>
          <p:nvPr>
            <p:ph idx="1"/>
          </p:nvPr>
        </p:nvSpPr>
        <p:spPr>
          <a:xfrm>
            <a:off x="457200" y="1981200"/>
            <a:ext cx="8229600" cy="4389120"/>
          </a:xfrm>
        </p:spPr>
        <p:txBody>
          <a:bodyPr/>
          <a:lstStyle/>
          <a:p>
            <a:pPr marL="0" indent="0" algn="just">
              <a:buNone/>
            </a:pPr>
            <a:r>
              <a:rPr lang="en-US" dirty="0"/>
              <a:t>Assuming that the number of marks scored by a candidate is normally distributed, find the mean and the standard deviation, if the number of first class students(</a:t>
            </a:r>
            <a:r>
              <a:rPr lang="en-US" dirty="0">
                <a:latin typeface="+mj-lt"/>
              </a:rPr>
              <a:t>60</a:t>
            </a:r>
            <a:r>
              <a:rPr lang="en-US" dirty="0"/>
              <a:t>% or more marks) is </a:t>
            </a:r>
            <a:r>
              <a:rPr lang="en-US" dirty="0">
                <a:latin typeface="+mj-lt"/>
              </a:rPr>
              <a:t>25</a:t>
            </a:r>
            <a:r>
              <a:rPr lang="en-US" dirty="0"/>
              <a:t>, the number of failed students(less than </a:t>
            </a:r>
            <a:r>
              <a:rPr lang="en-US" dirty="0">
                <a:latin typeface="+mj-lt"/>
              </a:rPr>
              <a:t>30</a:t>
            </a:r>
            <a:r>
              <a:rPr lang="en-US" dirty="0"/>
              <a:t>%marks) is </a:t>
            </a:r>
            <a:r>
              <a:rPr lang="en-US" dirty="0">
                <a:latin typeface="+mj-lt"/>
              </a:rPr>
              <a:t>90</a:t>
            </a:r>
            <a:r>
              <a:rPr lang="en-US" dirty="0"/>
              <a:t> and the total number of candidates appearing for the examination is </a:t>
            </a:r>
            <a:r>
              <a:rPr lang="en-US" dirty="0">
                <a:latin typeface="+mj-lt"/>
              </a:rPr>
              <a:t>450</a:t>
            </a:r>
            <a:r>
              <a:rPr lang="en-US" dirty="0"/>
              <a:t>.</a:t>
            </a:r>
          </a:p>
        </p:txBody>
      </p:sp>
    </p:spTree>
    <p:extLst>
      <p:ext uri="{BB962C8B-B14F-4D97-AF65-F5344CB8AC3E}">
        <p14:creationId xmlns:p14="http://schemas.microsoft.com/office/powerpoint/2010/main" val="257146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8F81-FA1D-4A35-9F26-B8AB5968A841}"/>
              </a:ext>
            </a:extLst>
          </p:cNvPr>
          <p:cNvSpPr>
            <a:spLocks noGrp="1"/>
          </p:cNvSpPr>
          <p:nvPr>
            <p:ph type="title"/>
          </p:nvPr>
        </p:nvSpPr>
        <p:spPr>
          <a:xfrm>
            <a:off x="533400" y="1219200"/>
            <a:ext cx="8153400" cy="627888"/>
          </a:xfrm>
        </p:spPr>
        <p:txBody>
          <a:bodyPr>
            <a:normAutofit fontScale="90000"/>
          </a:bodyPr>
          <a:lstStyle/>
          <a:p>
            <a:r>
              <a:rPr lang="en-US" dirty="0"/>
              <a:t>Normal Approximation to the Binomial Distribution</a:t>
            </a:r>
          </a:p>
        </p:txBody>
      </p:sp>
      <p:sp>
        <p:nvSpPr>
          <p:cNvPr id="3" name="Content Placeholder 2">
            <a:extLst>
              <a:ext uri="{FF2B5EF4-FFF2-40B4-BE49-F238E27FC236}">
                <a16:creationId xmlns:a16="http://schemas.microsoft.com/office/drawing/2014/main" id="{6112D4EF-FB9A-4BD0-A44D-A8BEEBE43A2E}"/>
              </a:ext>
            </a:extLst>
          </p:cNvPr>
          <p:cNvSpPr>
            <a:spLocks noGrp="1"/>
          </p:cNvSpPr>
          <p:nvPr>
            <p:ph idx="1"/>
          </p:nvPr>
        </p:nvSpPr>
        <p:spPr/>
        <p:txBody>
          <a:bodyPr/>
          <a:lstStyle/>
          <a:p>
            <a:pPr marL="0" indent="0">
              <a:buNone/>
            </a:pPr>
            <a:r>
              <a:rPr lang="en-US" dirty="0"/>
              <a:t>The binomial distribution can be approximated by a normal distribution, when n is sufficiently large and neither p nor q is close to zero. Before you apply a normal approximation you have to check the following conditions np&gt;</a:t>
            </a:r>
            <a:r>
              <a:rPr lang="en-US" dirty="0">
                <a:latin typeface="+mj-lt"/>
              </a:rPr>
              <a:t>5</a:t>
            </a:r>
            <a:r>
              <a:rPr lang="en-US" dirty="0"/>
              <a:t> or n(1−p)&gt;</a:t>
            </a:r>
            <a:r>
              <a:rPr lang="en-US" dirty="0">
                <a:latin typeface="+mj-lt"/>
              </a:rPr>
              <a:t>5</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79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63EA-74CF-4475-8C97-DD12BBDB7CF1}"/>
              </a:ext>
            </a:extLst>
          </p:cNvPr>
          <p:cNvSpPr>
            <a:spLocks noGrp="1"/>
          </p:cNvSpPr>
          <p:nvPr>
            <p:ph type="title"/>
          </p:nvPr>
        </p:nvSpPr>
        <p:spPr/>
        <p:txBody>
          <a:bodyPr>
            <a:normAutofit fontScale="90000"/>
          </a:bodyPr>
          <a:lstStyle/>
          <a:p>
            <a:r>
              <a:rPr lang="en-US" dirty="0"/>
              <a:t>Normal Approximation to the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1D5A5E-9984-409E-9C0F-FE9E7BD1034F}"/>
                  </a:ext>
                </a:extLst>
              </p:cNvPr>
              <p:cNvSpPr>
                <a:spLocks noGrp="1"/>
              </p:cNvSpPr>
              <p:nvPr>
                <p:ph idx="1"/>
              </p:nvPr>
            </p:nvSpPr>
            <p:spPr/>
            <p:txBody>
              <a:bodyPr>
                <a:normAutofit/>
              </a:bodyPr>
              <a:lstStyle/>
              <a:p>
                <a:pPr marL="0" indent="0">
                  <a:buNone/>
                </a:pPr>
                <a:r>
                  <a:rPr lang="en-US" dirty="0"/>
                  <a:t>The probability for a binomial random variable X to take the value x is</a:t>
                </a:r>
              </a:p>
              <a:p>
                <a:endParaRPr lang="en-US" dirty="0"/>
              </a:p>
              <a:p>
                <a:pPr marL="0" indent="0">
                  <a:buNone/>
                </a:pPr>
                <a:endParaRPr lang="en-US" dirty="0"/>
              </a:p>
              <a:p>
                <a:pPr marL="0" indent="0">
                  <a:buNone/>
                </a:pPr>
                <a:r>
                  <a:rPr lang="en-US" dirty="0"/>
                  <a:t>The variable X has the mean=np and variance=</a:t>
                </a:r>
                <a:r>
                  <a:rPr lang="en-US" dirty="0" err="1"/>
                  <a:t>npq</a:t>
                </a:r>
                <a:r>
                  <a:rPr lang="en-US" dirty="0"/>
                  <a:t>.</a:t>
                </a:r>
              </a:p>
              <a:p>
                <a:pPr marL="0" indent="0">
                  <a:buNone/>
                </a:pPr>
                <a:r>
                  <a:rPr lang="en-US" dirty="0"/>
                  <a:t>The binomial random variable in term of z is </a:t>
                </a:r>
                <a:endParaRPr lang="en-US" dirty="0">
                  <a:latin typeface="Cambria Math" panose="02040503050406030204" pitchFamily="18" charset="0"/>
                </a:endParaRPr>
              </a:p>
              <a:p>
                <a:pPr marL="0" indent="0">
                  <a:buNone/>
                </a:pPr>
                <a:r>
                  <a:rPr lang="en-US" dirty="0">
                    <a:latin typeface="Cambria Math" panose="02040503050406030204" pitchFamily="18" charset="0"/>
                  </a:rPr>
                  <a:t>z</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±0.5)−</m:t>
                        </m:r>
                        <m:r>
                          <a:rPr lang="en-US" i="1">
                            <a:latin typeface="Cambria Math" panose="02040503050406030204" pitchFamily="18" charset="0"/>
                          </a:rPr>
                          <m:t>𝑛𝑝</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𝑛𝑝𝑞</m:t>
                            </m:r>
                          </m:e>
                        </m:rad>
                      </m:den>
                    </m:f>
                  </m:oMath>
                </a14:m>
                <a:endParaRPr lang="en-US" dirty="0"/>
              </a:p>
              <a:p>
                <a:pPr marL="0" indent="0">
                  <a:buNone/>
                </a:pPr>
                <a:r>
                  <a:rPr lang="en-US" dirty="0"/>
                  <a:t>Here E(z)=0, and S.D(z)=1</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A1D5A5E-9984-409E-9C0F-FE9E7BD1034F}"/>
                  </a:ext>
                </a:extLst>
              </p:cNvPr>
              <p:cNvSpPr>
                <a:spLocks noGrp="1" noRot="1" noChangeAspect="1" noMove="1" noResize="1" noEditPoints="1" noAdjustHandles="1" noChangeArrowheads="1" noChangeShapeType="1" noTextEdit="1"/>
              </p:cNvSpPr>
              <p:nvPr>
                <p:ph idx="1"/>
              </p:nvPr>
            </p:nvSpPr>
            <p:spPr>
              <a:blipFill>
                <a:blip r:embed="rId3"/>
                <a:stretch>
                  <a:fillRect l="-1333" t="-1250" r="-1185"/>
                </a:stretch>
              </a:blipFill>
            </p:spPr>
            <p:txBody>
              <a:bodyPr/>
              <a:lstStyle/>
              <a:p>
                <a:r>
                  <a:rPr lang="en-US">
                    <a:noFill/>
                  </a:rPr>
                  <a:t> </a:t>
                </a:r>
              </a:p>
            </p:txBody>
          </p:sp>
        </mc:Fallback>
      </mc:AlternateContent>
      <p:graphicFrame>
        <p:nvGraphicFramePr>
          <p:cNvPr id="4" name="Object 3">
            <a:extLst>
              <a:ext uri="{FF2B5EF4-FFF2-40B4-BE49-F238E27FC236}">
                <a16:creationId xmlns:a16="http://schemas.microsoft.com/office/drawing/2014/main" id="{CC416968-29AF-46E7-B51E-7BB851CDB18A}"/>
              </a:ext>
            </a:extLst>
          </p:cNvPr>
          <p:cNvGraphicFramePr>
            <a:graphicFrameLocks noChangeAspect="1"/>
          </p:cNvGraphicFramePr>
          <p:nvPr>
            <p:extLst>
              <p:ext uri="{D42A27DB-BD31-4B8C-83A1-F6EECF244321}">
                <p14:modId xmlns:p14="http://schemas.microsoft.com/office/powerpoint/2010/main" val="3167103700"/>
              </p:ext>
            </p:extLst>
          </p:nvPr>
        </p:nvGraphicFramePr>
        <p:xfrm>
          <a:off x="763588" y="2819400"/>
          <a:ext cx="6402387" cy="858838"/>
        </p:xfrm>
        <a:graphic>
          <a:graphicData uri="http://schemas.openxmlformats.org/presentationml/2006/ole">
            <mc:AlternateContent xmlns:mc="http://schemas.openxmlformats.org/markup-compatibility/2006">
              <mc:Choice xmlns:v="urn:schemas-microsoft-com:vml" Requires="v">
                <p:oleObj name="Equation" r:id="rId4" imgW="2082600" imgH="279360" progId="Equation.3">
                  <p:embed/>
                </p:oleObj>
              </mc:Choice>
              <mc:Fallback>
                <p:oleObj name="Equation" r:id="rId4" imgW="2082600" imgH="279360" progId="Equation.3">
                  <p:embed/>
                  <p:pic>
                    <p:nvPicPr>
                      <p:cNvPr id="5" name="Object 4">
                        <a:extLst>
                          <a:ext uri="{FF2B5EF4-FFF2-40B4-BE49-F238E27FC236}">
                            <a16:creationId xmlns:a16="http://schemas.microsoft.com/office/drawing/2014/main" id="{C30D59F7-DF74-4A4E-86DD-4FB657C8D6D5}"/>
                          </a:ext>
                        </a:extLst>
                      </p:cNvPr>
                      <p:cNvPicPr>
                        <a:picLocks noChangeAspect="1" noChangeArrowheads="1"/>
                      </p:cNvPicPr>
                      <p:nvPr/>
                    </p:nvPicPr>
                    <p:blipFill>
                      <a:blip r:embed="rId5"/>
                      <a:srcRect/>
                      <a:stretch>
                        <a:fillRect/>
                      </a:stretch>
                    </p:blipFill>
                    <p:spPr bwMode="auto">
                      <a:xfrm>
                        <a:off x="763588" y="2819400"/>
                        <a:ext cx="6402387" cy="8588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67393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DE1C-4003-4BF4-9F84-316BB83A7C8D}"/>
              </a:ext>
            </a:extLst>
          </p:cNvPr>
          <p:cNvSpPr>
            <a:spLocks noGrp="1"/>
          </p:cNvSpPr>
          <p:nvPr>
            <p:ph type="title"/>
          </p:nvPr>
        </p:nvSpPr>
        <p:spPr/>
        <p:txBody>
          <a:bodyPr/>
          <a:lstStyle/>
          <a:p>
            <a:r>
              <a:rPr lang="en-US" dirty="0"/>
              <a:t>Continuity Correction</a:t>
            </a:r>
          </a:p>
        </p:txBody>
      </p:sp>
      <p:sp>
        <p:nvSpPr>
          <p:cNvPr id="3" name="Content Placeholder 2">
            <a:extLst>
              <a:ext uri="{FF2B5EF4-FFF2-40B4-BE49-F238E27FC236}">
                <a16:creationId xmlns:a16="http://schemas.microsoft.com/office/drawing/2014/main" id="{913A9511-EBEB-4080-91B1-C5961544B917}"/>
              </a:ext>
            </a:extLst>
          </p:cNvPr>
          <p:cNvSpPr>
            <a:spLocks noGrp="1"/>
          </p:cNvSpPr>
          <p:nvPr>
            <p:ph idx="1"/>
          </p:nvPr>
        </p:nvSpPr>
        <p:spPr/>
        <p:txBody>
          <a:bodyPr>
            <a:normAutofit fontScale="85000" lnSpcReduction="10000"/>
          </a:bodyPr>
          <a:lstStyle/>
          <a:p>
            <a:pPr marL="0" indent="0" algn="just">
              <a:buNone/>
            </a:pPr>
            <a:r>
              <a:rPr lang="en-US" b="1" dirty="0"/>
              <a:t>We are approximating a discrete distribution with a continuous  one, and so we must use a continuity correction. A</a:t>
            </a:r>
            <a:r>
              <a:rPr lang="en-US" dirty="0"/>
              <a:t> discrete value x becomes the interval from x-0.5 to x+0.5; and this sort of adjustment is called continuity correction.</a:t>
            </a:r>
          </a:p>
          <a:p>
            <a:pPr marL="0" indent="0">
              <a:buNone/>
            </a:pPr>
            <a:r>
              <a:rPr lang="en-US" dirty="0"/>
              <a:t>To do this, </a:t>
            </a:r>
          </a:p>
          <a:p>
            <a:r>
              <a:rPr lang="en-US" dirty="0"/>
              <a:t>Draw the diagram and shade the required area. </a:t>
            </a:r>
          </a:p>
          <a:p>
            <a:r>
              <a:rPr lang="en-US" dirty="0"/>
              <a:t>Use a broken line for the “boundary” if the probability is an inequality&gt;, greater than or &lt;, less than and a solid line otherwise ≥, greater than or equal to or≤, less than or equal to</a:t>
            </a:r>
          </a:p>
          <a:p>
            <a:r>
              <a:rPr lang="en-US" dirty="0"/>
              <a:t>Adjust any inequality by extending to the next “included” integer For example, &gt;2 becomes ≥3, &lt; 5 becomes ≤4</a:t>
            </a:r>
          </a:p>
          <a:p>
            <a:r>
              <a:rPr lang="en-US" dirty="0"/>
              <a:t>The shaded area is now extended by half a unit</a:t>
            </a:r>
          </a:p>
        </p:txBody>
      </p:sp>
    </p:spTree>
    <p:extLst>
      <p:ext uri="{BB962C8B-B14F-4D97-AF65-F5344CB8AC3E}">
        <p14:creationId xmlns:p14="http://schemas.microsoft.com/office/powerpoint/2010/main" val="34327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EED9-7070-4CB0-9B2D-B5F9568A73F8}"/>
              </a:ext>
            </a:extLst>
          </p:cNvPr>
          <p:cNvSpPr>
            <a:spLocks noGrp="1"/>
          </p:cNvSpPr>
          <p:nvPr>
            <p:ph type="title"/>
          </p:nvPr>
        </p:nvSpPr>
        <p:spPr/>
        <p:txBody>
          <a:bodyPr>
            <a:normAutofit fontScale="90000"/>
          </a:bodyPr>
          <a:lstStyle/>
          <a:p>
            <a:r>
              <a:rPr lang="en-US" dirty="0"/>
              <a:t>Normal Approximation to the Binomial Distribution</a:t>
            </a:r>
          </a:p>
        </p:txBody>
      </p:sp>
      <p:sp>
        <p:nvSpPr>
          <p:cNvPr id="3" name="Content Placeholder 2">
            <a:extLst>
              <a:ext uri="{FF2B5EF4-FFF2-40B4-BE49-F238E27FC236}">
                <a16:creationId xmlns:a16="http://schemas.microsoft.com/office/drawing/2014/main" id="{8D90F932-E3A3-4311-B35E-B57B3CDB6CB4}"/>
              </a:ext>
            </a:extLst>
          </p:cNvPr>
          <p:cNvSpPr>
            <a:spLocks noGrp="1"/>
          </p:cNvSpPr>
          <p:nvPr>
            <p:ph idx="1"/>
          </p:nvPr>
        </p:nvSpPr>
        <p:spPr/>
        <p:txBody>
          <a:bodyPr/>
          <a:lstStyle/>
          <a:p>
            <a:pPr marL="0" indent="0">
              <a:buNone/>
            </a:pPr>
            <a:r>
              <a:rPr lang="en-US" dirty="0"/>
              <a:t>So,  continuing, the process is still: </a:t>
            </a:r>
          </a:p>
          <a:p>
            <a:r>
              <a:rPr lang="en-US" dirty="0"/>
              <a:t>Draw and label a diagram</a:t>
            </a:r>
          </a:p>
          <a:p>
            <a:r>
              <a:rPr lang="en-US" dirty="0"/>
              <a:t>Shade required area</a:t>
            </a:r>
          </a:p>
          <a:p>
            <a:r>
              <a:rPr lang="en-US" dirty="0"/>
              <a:t>Change raw score to standard (Z score):</a:t>
            </a:r>
          </a:p>
          <a:p>
            <a:r>
              <a:rPr lang="en-US" dirty="0"/>
              <a:t>Look up z value In tables</a:t>
            </a:r>
          </a:p>
          <a:p>
            <a:r>
              <a:rPr lang="en-US" dirty="0"/>
              <a:t>Adjust probability from table to required area</a:t>
            </a:r>
          </a:p>
        </p:txBody>
      </p:sp>
    </p:spTree>
    <p:extLst>
      <p:ext uri="{BB962C8B-B14F-4D97-AF65-F5344CB8AC3E}">
        <p14:creationId xmlns:p14="http://schemas.microsoft.com/office/powerpoint/2010/main" val="32821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Normal Approximation to the Binomial Distribution</a:t>
            </a:r>
          </a:p>
        </p:txBody>
      </p:sp>
      <p:sp>
        <p:nvSpPr>
          <p:cNvPr id="3" name="Content Placeholder 2"/>
          <p:cNvSpPr>
            <a:spLocks noGrp="1"/>
          </p:cNvSpPr>
          <p:nvPr>
            <p:ph idx="1"/>
          </p:nvPr>
        </p:nvSpPr>
        <p:spPr/>
        <p:txBody>
          <a:bodyPr/>
          <a:lstStyle/>
          <a:p>
            <a:pPr marL="0" indent="0" algn="just">
              <a:buNone/>
            </a:pPr>
            <a:r>
              <a:rPr lang="en-US" dirty="0"/>
              <a:t>A pair of fair dice rolled </a:t>
            </a:r>
            <a:r>
              <a:rPr lang="en-US" dirty="0">
                <a:latin typeface="+mj-lt"/>
              </a:rPr>
              <a:t>180</a:t>
            </a:r>
            <a:r>
              <a:rPr lang="en-US" dirty="0"/>
              <a:t> times. Use the normal approximation method to find the probability that a total of </a:t>
            </a:r>
            <a:r>
              <a:rPr lang="en-US" dirty="0">
                <a:latin typeface="+mj-lt"/>
              </a:rPr>
              <a:t>7</a:t>
            </a:r>
            <a:r>
              <a:rPr lang="en-US" dirty="0"/>
              <a:t> occurs</a:t>
            </a:r>
          </a:p>
          <a:p>
            <a:pPr algn="just"/>
            <a:r>
              <a:rPr lang="en-US" dirty="0"/>
              <a:t>At least </a:t>
            </a:r>
            <a:r>
              <a:rPr lang="en-US" dirty="0">
                <a:latin typeface="+mj-lt"/>
              </a:rPr>
              <a:t>25</a:t>
            </a:r>
            <a:r>
              <a:rPr lang="en-US" dirty="0"/>
              <a:t> times</a:t>
            </a:r>
          </a:p>
          <a:p>
            <a:pPr algn="just"/>
            <a:r>
              <a:rPr lang="en-US" dirty="0"/>
              <a:t>Between </a:t>
            </a:r>
            <a:r>
              <a:rPr lang="en-US" dirty="0">
                <a:latin typeface="+mj-lt"/>
              </a:rPr>
              <a:t>33</a:t>
            </a:r>
            <a:r>
              <a:rPr lang="en-US" dirty="0"/>
              <a:t> and </a:t>
            </a:r>
            <a:r>
              <a:rPr lang="en-US" dirty="0">
                <a:latin typeface="+mj-lt"/>
              </a:rPr>
              <a:t>34</a:t>
            </a:r>
            <a:r>
              <a:rPr lang="en-US" dirty="0"/>
              <a:t> times inclusive</a:t>
            </a:r>
          </a:p>
          <a:p>
            <a:pPr algn="just"/>
            <a:r>
              <a:rPr lang="en-US" dirty="0"/>
              <a:t>Less than </a:t>
            </a:r>
            <a:r>
              <a:rPr lang="en-US" dirty="0">
                <a:latin typeface="+mj-lt"/>
              </a:rPr>
              <a:t>27</a:t>
            </a:r>
            <a:r>
              <a:rPr lang="en-US" dirty="0"/>
              <a:t> times</a:t>
            </a:r>
          </a:p>
          <a:p>
            <a:endParaRPr lang="en-US" dirty="0"/>
          </a:p>
        </p:txBody>
      </p:sp>
    </p:spTree>
    <p:extLst>
      <p:ext uri="{BB962C8B-B14F-4D97-AF65-F5344CB8AC3E}">
        <p14:creationId xmlns:p14="http://schemas.microsoft.com/office/powerpoint/2010/main" val="1411514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Normal Approximation to the Binomial Distribution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lvl="0" indent="0">
                  <a:buNone/>
                </a:pPr>
                <a:r>
                  <a:rPr lang="en-US" dirty="0"/>
                  <a:t>In a digital communication channel, assume that the number of bits received in error can be modeled by a binomial random variable, and assumed that a bit is received in error is </a:t>
                </a:r>
                <a14:m>
                  <m:oMath xmlns:m="http://schemas.openxmlformats.org/officeDocument/2006/math">
                    <m:r>
                      <a:rPr lang="en-US" i="1">
                        <a:latin typeface="Cambria Math"/>
                      </a:rPr>
                      <m:t>1×</m:t>
                    </m:r>
                    <m:sSup>
                      <m:sSupPr>
                        <m:ctrlPr>
                          <a:rPr lang="en-US" i="1">
                            <a:latin typeface="Cambria Math" panose="02040503050406030204" pitchFamily="18" charset="0"/>
                          </a:rPr>
                        </m:ctrlPr>
                      </m:sSupPr>
                      <m:e>
                        <m:r>
                          <a:rPr lang="en-US" i="1">
                            <a:latin typeface="Cambria Math"/>
                          </a:rPr>
                          <m:t>10</m:t>
                        </m:r>
                      </m:e>
                      <m:sup>
                        <m:r>
                          <a:rPr lang="en-US" i="1">
                            <a:latin typeface="Cambria Math"/>
                          </a:rPr>
                          <m:t>−5</m:t>
                        </m:r>
                      </m:sup>
                    </m:sSup>
                  </m:oMath>
                </a14:m>
                <a:r>
                  <a:rPr lang="en-US" dirty="0"/>
                  <a:t> . if </a:t>
                </a:r>
                <a:r>
                  <a:rPr lang="en-US" dirty="0">
                    <a:latin typeface="+mj-lt"/>
                  </a:rPr>
                  <a:t>16</a:t>
                </a:r>
                <a:r>
                  <a:rPr lang="en-US" dirty="0"/>
                  <a:t> million bits are transmitted, </a:t>
                </a:r>
              </a:p>
              <a:p>
                <a:pPr lvl="0"/>
                <a:r>
                  <a:rPr lang="en-US" dirty="0"/>
                  <a:t>What is the probability that more than </a:t>
                </a:r>
                <a:r>
                  <a:rPr lang="en-US" dirty="0">
                    <a:latin typeface="+mj-lt"/>
                  </a:rPr>
                  <a:t>150</a:t>
                </a:r>
                <a:r>
                  <a:rPr lang="en-US" dirty="0"/>
                  <a:t> errors occur?</a:t>
                </a:r>
              </a:p>
              <a:p>
                <a:pPr lvl="0"/>
                <a:r>
                  <a:rPr lang="en-US" dirty="0"/>
                  <a:t>Find the median and mode of the distribution.</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3"/>
                <a:stretch>
                  <a:fillRect l="-1259" t="-1111"/>
                </a:stretch>
              </a:blipFill>
            </p:spPr>
            <p:txBody>
              <a:bodyPr/>
              <a:lstStyle/>
              <a:p>
                <a:r>
                  <a:rPr lang="en-US">
                    <a:noFill/>
                  </a:rPr>
                  <a:t> </a:t>
                </a:r>
              </a:p>
            </p:txBody>
          </p:sp>
        </mc:Fallback>
      </mc:AlternateContent>
    </p:spTree>
    <p:extLst>
      <p:ext uri="{BB962C8B-B14F-4D97-AF65-F5344CB8AC3E}">
        <p14:creationId xmlns:p14="http://schemas.microsoft.com/office/powerpoint/2010/main" val="17664958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Normal Approximation to the Poisson Distribution</a:t>
            </a:r>
          </a:p>
        </p:txBody>
      </p:sp>
      <p:sp>
        <p:nvSpPr>
          <p:cNvPr id="3" name="Content Placeholder 2"/>
          <p:cNvSpPr>
            <a:spLocks noGrp="1"/>
          </p:cNvSpPr>
          <p:nvPr>
            <p:ph idx="1"/>
          </p:nvPr>
        </p:nvSpPr>
        <p:spPr/>
        <p:txBody>
          <a:bodyPr/>
          <a:lstStyle/>
          <a:p>
            <a:pPr marL="0" indent="0" algn="just">
              <a:buNone/>
            </a:pPr>
            <a:r>
              <a:rPr lang="en-US" dirty="0"/>
              <a:t>A telephone exchange receives, on average, </a:t>
            </a:r>
            <a:r>
              <a:rPr lang="en-US" dirty="0">
                <a:latin typeface="+mj-lt"/>
              </a:rPr>
              <a:t>5</a:t>
            </a:r>
            <a:r>
              <a:rPr lang="en-US" dirty="0"/>
              <a:t> calls per minute. Find the probability that in a </a:t>
            </a:r>
            <a:r>
              <a:rPr lang="en-US" dirty="0">
                <a:latin typeface="+mj-lt"/>
              </a:rPr>
              <a:t>20</a:t>
            </a:r>
            <a:r>
              <a:rPr lang="en-US" dirty="0"/>
              <a:t> minute period </a:t>
            </a:r>
          </a:p>
          <a:p>
            <a:pPr algn="just"/>
            <a:r>
              <a:rPr lang="en-US" dirty="0"/>
              <a:t>No more than </a:t>
            </a:r>
            <a:r>
              <a:rPr lang="en-US" dirty="0">
                <a:latin typeface="+mj-lt"/>
              </a:rPr>
              <a:t>102</a:t>
            </a:r>
            <a:r>
              <a:rPr lang="en-US" dirty="0"/>
              <a:t> calls are received</a:t>
            </a:r>
          </a:p>
          <a:p>
            <a:pPr algn="just"/>
            <a:r>
              <a:rPr lang="en-US" dirty="0"/>
              <a:t>Exactly </a:t>
            </a:r>
            <a:r>
              <a:rPr lang="en-US" dirty="0">
                <a:latin typeface="+mj-lt"/>
              </a:rPr>
              <a:t>90</a:t>
            </a:r>
            <a:r>
              <a:rPr lang="en-US" dirty="0"/>
              <a:t> calls are received</a:t>
            </a:r>
          </a:p>
          <a:p>
            <a:endParaRPr lang="en-US" dirty="0"/>
          </a:p>
        </p:txBody>
      </p:sp>
    </p:spTree>
    <p:extLst>
      <p:ext uri="{BB962C8B-B14F-4D97-AF65-F5344CB8AC3E}">
        <p14:creationId xmlns:p14="http://schemas.microsoft.com/office/powerpoint/2010/main" val="356227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C20F-6E6E-48C4-AF1A-BB9340F9A217}"/>
              </a:ext>
            </a:extLst>
          </p:cNvPr>
          <p:cNvSpPr>
            <a:spLocks noGrp="1"/>
          </p:cNvSpPr>
          <p:nvPr>
            <p:ph type="title"/>
          </p:nvPr>
        </p:nvSpPr>
        <p:spPr/>
        <p:txBody>
          <a:bodyPr/>
          <a:lstStyle/>
          <a:p>
            <a:r>
              <a:rPr lang="en-US" dirty="0"/>
              <a:t>Normal Distribution</a:t>
            </a:r>
          </a:p>
        </p:txBody>
      </p:sp>
      <p:sp>
        <p:nvSpPr>
          <p:cNvPr id="3" name="Content Placeholder 2">
            <a:extLst>
              <a:ext uri="{FF2B5EF4-FFF2-40B4-BE49-F238E27FC236}">
                <a16:creationId xmlns:a16="http://schemas.microsoft.com/office/drawing/2014/main" id="{A79957C3-DB1F-422E-A7CD-81061DAC2035}"/>
              </a:ext>
            </a:extLst>
          </p:cNvPr>
          <p:cNvSpPr>
            <a:spLocks noGrp="1"/>
          </p:cNvSpPr>
          <p:nvPr>
            <p:ph idx="1"/>
          </p:nvPr>
        </p:nvSpPr>
        <p:spPr/>
        <p:txBody>
          <a:bodyPr/>
          <a:lstStyle/>
          <a:p>
            <a:r>
              <a:rPr lang="en-US" dirty="0"/>
              <a:t>Continuous Distribution</a:t>
            </a:r>
          </a:p>
          <a:p>
            <a:r>
              <a:rPr lang="en-US" dirty="0"/>
              <a:t>Bell shaped curve</a:t>
            </a:r>
          </a:p>
          <a:p>
            <a:r>
              <a:rPr lang="en-US" dirty="0"/>
              <a:t>Uni-model single peak at the center, symmetrical</a:t>
            </a:r>
          </a:p>
          <a:p>
            <a:r>
              <a:rPr lang="en-US" dirty="0"/>
              <a:t>Normal distribution has two parameters mean and variance.</a:t>
            </a:r>
          </a:p>
          <a:p>
            <a:r>
              <a:rPr lang="en-US" dirty="0"/>
              <a:t>The total area under the curve is one.</a:t>
            </a:r>
          </a:p>
          <a:p>
            <a:r>
              <a:rPr lang="en-US" dirty="0"/>
              <a:t>The normal curve approaches, but never touches the x-axis.</a:t>
            </a:r>
          </a:p>
          <a:p>
            <a:endParaRPr lang="en-US" dirty="0"/>
          </a:p>
        </p:txBody>
      </p:sp>
    </p:spTree>
    <p:extLst>
      <p:ext uri="{BB962C8B-B14F-4D97-AF65-F5344CB8AC3E}">
        <p14:creationId xmlns:p14="http://schemas.microsoft.com/office/powerpoint/2010/main" val="247335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0769-A4A3-4026-88F1-ED32899E9474}"/>
              </a:ext>
            </a:extLst>
          </p:cNvPr>
          <p:cNvSpPr>
            <a:spLocks noGrp="1"/>
          </p:cNvSpPr>
          <p:nvPr>
            <p:ph type="title"/>
          </p:nvPr>
        </p:nvSpPr>
        <p:spPr/>
        <p:txBody>
          <a:bodyPr/>
          <a:lstStyle/>
          <a:p>
            <a:r>
              <a:rPr lang="en-US" dirty="0"/>
              <a:t>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15E223-E01B-46CA-9854-87B716664992}"/>
                  </a:ext>
                </a:extLst>
              </p:cNvPr>
              <p:cNvSpPr>
                <a:spLocks noGrp="1"/>
              </p:cNvSpPr>
              <p:nvPr>
                <p:ph idx="1"/>
              </p:nvPr>
            </p:nvSpPr>
            <p:spPr/>
            <p:txBody>
              <a:bodyPr/>
              <a:lstStyle/>
              <a:p>
                <a:pPr marL="0" indent="0">
                  <a:buNone/>
                </a:pPr>
                <a:r>
                  <a:rPr lang="en-US" dirty="0"/>
                  <a:t>The </a:t>
                </a:r>
                <a:r>
                  <a:rPr lang="en-US" dirty="0" err="1"/>
                  <a:t>p.d.f</a:t>
                </a:r>
                <a:r>
                  <a:rPr lang="en-US" dirty="0"/>
                  <a:t> of normal distribution is</a:t>
                </a:r>
              </a:p>
              <a:p>
                <a:pPr marL="0" indent="0">
                  <a:buNone/>
                </a:pPr>
                <a:r>
                  <a:rPr lang="en-US" dirty="0"/>
                  <a:t>f(x)=</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𝜎</m:t>
                        </m:r>
                        <m:rad>
                          <m:radPr>
                            <m:degHide m:val="on"/>
                            <m:ctrlPr>
                              <a:rPr lang="en-US"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𝜎</m:t>
                                    </m:r>
                                  </m:den>
                                </m:f>
                              </m:e>
                            </m:d>
                          </m:e>
                          <m:sup>
                            <m:r>
                              <a:rPr lang="en-US" b="0" i="1" smtClean="0">
                                <a:latin typeface="Cambria Math" panose="02040503050406030204" pitchFamily="18" charset="0"/>
                              </a:rPr>
                              <m:t>2</m:t>
                            </m:r>
                          </m:sup>
                        </m:sSup>
                      </m:sup>
                    </m:sSup>
                  </m:oMath>
                </a14:m>
                <a:r>
                  <a:rPr lang="en-US" dirty="0"/>
                  <a:t>   </a:t>
                </a:r>
                <a14:m>
                  <m:oMath xmlns:m="http://schemas.openxmlformats.org/officeDocument/2006/math">
                    <m:r>
                      <m:rPr>
                        <m:sty m:val="p"/>
                      </m:rPr>
                      <a:rPr lang="en-US" b="0" i="0" dirty="0" smtClean="0">
                        <a:latin typeface="Cambria Math" panose="02040503050406030204" pitchFamily="18" charset="0"/>
                        <a:ea typeface="Cambria Math" panose="02040503050406030204" pitchFamily="18" charset="0"/>
                      </a:rPr>
                      <m:t>for</m:t>
                    </m:r>
                    <m:r>
                      <a:rPr lang="en-US" b="0" i="0" dirty="0" smtClean="0">
                        <a:latin typeface="Cambria Math" panose="02040503050406030204" pitchFamily="18" charset="0"/>
                        <a:ea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𝑥</m:t>
                    </m:r>
                    <m:r>
                      <a:rPr lang="en-US" b="0" i="1" dirty="0"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marL="0" indent="0">
                  <a:buNone/>
                </a:pPr>
                <a:r>
                  <a:rPr lang="en-US" dirty="0"/>
                  <a:t>Here</a:t>
                </a:r>
              </a:p>
              <a:p>
                <a:pPr marL="0" indent="0">
                  <a:buNone/>
                </a:pPr>
                <a:r>
                  <a:rPr lang="en-US" dirty="0"/>
                  <a:t>Mean=µ</a:t>
                </a:r>
              </a:p>
              <a:p>
                <a:pPr marL="0" indent="0">
                  <a:buNone/>
                </a:pPr>
                <a:r>
                  <a:rPr lang="en-US" dirty="0"/>
                  <a:t>Standard deviation=</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𝜎</m:t>
                    </m:r>
                  </m:oMath>
                </a14:m>
                <a:endParaRPr lang="en-US" dirty="0"/>
              </a:p>
              <a:p>
                <a:pPr marL="0" indent="0">
                  <a:buNone/>
                </a:pPr>
                <a:r>
                  <a:rPr lang="en-US" dirty="0"/>
                  <a:t>e=2.7281</a:t>
                </a:r>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=3.14</m:t>
                      </m:r>
                    </m:oMath>
                  </m:oMathPara>
                </a14:m>
                <a:endParaRPr lang="en-US" dirty="0"/>
              </a:p>
            </p:txBody>
          </p:sp>
        </mc:Choice>
        <mc:Fallback xmlns="">
          <p:sp>
            <p:nvSpPr>
              <p:cNvPr id="3" name="Content Placeholder 2">
                <a:extLst>
                  <a:ext uri="{FF2B5EF4-FFF2-40B4-BE49-F238E27FC236}">
                    <a16:creationId xmlns:a16="http://schemas.microsoft.com/office/drawing/2014/main" id="{2815E223-E01B-46CA-9854-87B716664992}"/>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pic>
        <p:nvPicPr>
          <p:cNvPr id="4" name="Content Placeholder 4" descr="A picture containing light&#10;&#10;Description automatically generated">
            <a:extLst>
              <a:ext uri="{FF2B5EF4-FFF2-40B4-BE49-F238E27FC236}">
                <a16:creationId xmlns:a16="http://schemas.microsoft.com/office/drawing/2014/main" id="{5E470A4B-CED1-4847-B038-63FEC70F91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3505200"/>
            <a:ext cx="4648200" cy="3380213"/>
          </a:xfrm>
          <a:prstGeom prst="rect">
            <a:avLst/>
          </a:prstGeom>
        </p:spPr>
      </p:pic>
    </p:spTree>
    <p:extLst>
      <p:ext uri="{BB962C8B-B14F-4D97-AF65-F5344CB8AC3E}">
        <p14:creationId xmlns:p14="http://schemas.microsoft.com/office/powerpoint/2010/main" val="447695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D042-F3CB-494B-98A3-B40C1F1964D8}"/>
              </a:ext>
            </a:extLst>
          </p:cNvPr>
          <p:cNvSpPr>
            <a:spLocks noGrp="1"/>
          </p:cNvSpPr>
          <p:nvPr>
            <p:ph type="title"/>
          </p:nvPr>
        </p:nvSpPr>
        <p:spPr/>
        <p:txBody>
          <a:bodyPr/>
          <a:lstStyle/>
          <a:p>
            <a:r>
              <a:rPr lang="en-US" dirty="0"/>
              <a:t>Standard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6E1560-7ED7-4A0C-8E25-3E885C9D4BEE}"/>
                  </a:ext>
                </a:extLst>
              </p:cNvPr>
              <p:cNvSpPr>
                <a:spLocks noGrp="1"/>
              </p:cNvSpPr>
              <p:nvPr>
                <p:ph idx="1"/>
              </p:nvPr>
            </p:nvSpPr>
            <p:spPr/>
            <p:txBody>
              <a:bodyPr/>
              <a:lstStyle/>
              <a:p>
                <a:pPr marL="0" indent="0">
                  <a:buNone/>
                </a:pPr>
                <a:r>
                  <a:rPr lang="en-US" dirty="0"/>
                  <a:t>A distribution of mean zero and standard deviation one is called standard normal distribution. The </a:t>
                </a:r>
                <a:r>
                  <a:rPr lang="en-US" dirty="0" err="1"/>
                  <a:t>p.d.f</a:t>
                </a:r>
                <a:r>
                  <a:rPr lang="en-US" dirty="0"/>
                  <a:t> of standard normal distribution is</a:t>
                </a:r>
              </a:p>
              <a:p>
                <a:pPr marL="0" indent="0">
                  <a:buNone/>
                </a:pPr>
                <a:r>
                  <a:rPr lang="en-US" dirty="0"/>
                  <a:t>f(z)=</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m:t>
                        </m:r>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0</m:t>
                                    </m:r>
                                  </m:num>
                                  <m:den>
                                    <m:r>
                                      <a:rPr lang="en-US" b="0" i="1" smtClean="0">
                                        <a:latin typeface="Cambria Math" panose="02040503050406030204" pitchFamily="18" charset="0"/>
                                        <a:ea typeface="Cambria Math" panose="02040503050406030204" pitchFamily="18" charset="0"/>
                                      </a:rPr>
                                      <m:t>1</m:t>
                                    </m:r>
                                  </m:den>
                                </m:f>
                              </m:e>
                            </m:d>
                          </m:e>
                          <m:sup>
                            <m:r>
                              <a:rPr lang="en-US" i="1">
                                <a:latin typeface="Cambria Math" panose="02040503050406030204" pitchFamily="18" charset="0"/>
                              </a:rPr>
                              <m:t>2</m:t>
                            </m:r>
                          </m:sup>
                        </m:sSup>
                      </m:sup>
                    </m:sSup>
                  </m:oMath>
                </a14:m>
                <a:r>
                  <a:rPr lang="en-US" dirty="0">
                    <a:ea typeface="Cambria Math" panose="02040503050406030204" pitchFamily="18" charset="0"/>
                  </a:rPr>
                  <a:t>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for</m:t>
                    </m:r>
                    <m: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𝑧</m:t>
                    </m:r>
                    <m:r>
                      <a:rPr lang="en-US" i="1" dirty="0">
                        <a:latin typeface="Cambria Math" panose="02040503050406030204" pitchFamily="18" charset="0"/>
                        <a:ea typeface="Cambria Math" panose="02040503050406030204" pitchFamily="18" charset="0"/>
                      </a:rPr>
                      <m:t>≤∞</m:t>
                    </m:r>
                  </m:oMath>
                </a14:m>
                <a:endParaRPr lang="en-US" dirty="0"/>
              </a:p>
              <a:p>
                <a:pPr marL="0" indent="0">
                  <a:buNone/>
                </a:pPr>
                <a:r>
                  <a:rPr lang="en-US" dirty="0"/>
                  <a:t>f(z)=</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𝑧</m:t>
                                </m:r>
                              </m:e>
                            </m:d>
                          </m:e>
                          <m:sup>
                            <m:r>
                              <a:rPr lang="en-US" i="1">
                                <a:latin typeface="Cambria Math" panose="02040503050406030204" pitchFamily="18" charset="0"/>
                              </a:rPr>
                              <m:t>2</m:t>
                            </m:r>
                          </m:sup>
                        </m:sSup>
                      </m:sup>
                    </m:sSup>
                  </m:oMath>
                </a14:m>
                <a:r>
                  <a:rPr lang="en-US" dirty="0">
                    <a:ea typeface="Cambria Math" panose="02040503050406030204" pitchFamily="18" charset="0"/>
                  </a:rPr>
                  <a:t> </a:t>
                </a: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m:rPr>
                        <m:sty m:val="p"/>
                      </m:rPr>
                      <a:rPr lang="en-US" dirty="0">
                        <a:latin typeface="Cambria Math" panose="02040503050406030204" pitchFamily="18" charset="0"/>
                        <a:ea typeface="Cambria Math" panose="02040503050406030204" pitchFamily="18" charset="0"/>
                      </a:rPr>
                      <m:t>for</m:t>
                    </m:r>
                    <m:r>
                      <a:rPr lang="en-US"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𝑧</m:t>
                    </m:r>
                    <m:r>
                      <a:rPr lang="en-US" i="1" dirty="0">
                        <a:latin typeface="Cambria Math" panose="02040503050406030204" pitchFamily="18" charset="0"/>
                        <a:ea typeface="Cambria Math" panose="02040503050406030204" pitchFamily="18" charset="0"/>
                      </a:rPr>
                      <m:t>≤∞</m:t>
                    </m:r>
                  </m:oMath>
                </a14:m>
                <a:endParaRPr lang="en-US" dirty="0"/>
              </a:p>
              <a:p>
                <a:pPr marL="0" indent="0">
                  <a:buNone/>
                </a:pPr>
                <a:r>
                  <a:rPr lang="en-US" dirty="0"/>
                  <a:t>Here z=</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den>
                    </m:f>
                  </m:oMath>
                </a14:m>
                <a:r>
                  <a:rPr lang="en-US" dirty="0"/>
                  <a:t> and E(z)=</a:t>
                </a:r>
                <a:r>
                  <a:rPr lang="en-US" dirty="0">
                    <a:latin typeface="+mj-lt"/>
                  </a:rPr>
                  <a:t>0</a:t>
                </a:r>
                <a:r>
                  <a:rPr lang="en-US" dirty="0"/>
                  <a:t>, and S.D(z)=</a:t>
                </a:r>
                <a:r>
                  <a:rPr lang="en-US" dirty="0">
                    <a:latin typeface="+mj-lt"/>
                  </a:rPr>
                  <a:t>1</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36E1560-7ED7-4A0C-8E25-3E885C9D4BEE}"/>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406813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A21967-048E-4035-9B8C-A674776FA6B1}"/>
              </a:ext>
            </a:extLst>
          </p:cNvPr>
          <p:cNvPicPr/>
          <p:nvPr/>
        </p:nvPicPr>
        <p:blipFill>
          <a:blip r:embed="rId2"/>
          <a:srcRect/>
          <a:stretch>
            <a:fillRect/>
          </a:stretch>
        </p:blipFill>
        <p:spPr bwMode="auto">
          <a:xfrm>
            <a:off x="609600" y="0"/>
            <a:ext cx="7239000" cy="7660640"/>
          </a:xfrm>
          <a:prstGeom prst="rect">
            <a:avLst/>
          </a:prstGeom>
          <a:noFill/>
          <a:ln w="9525">
            <a:noFill/>
            <a:miter lim="800000"/>
            <a:headEnd/>
            <a:tailEnd/>
          </a:ln>
        </p:spPr>
      </p:pic>
    </p:spTree>
    <p:extLst>
      <p:ext uri="{BB962C8B-B14F-4D97-AF65-F5344CB8AC3E}">
        <p14:creationId xmlns:p14="http://schemas.microsoft.com/office/powerpoint/2010/main" val="391020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r>
                  <a:rPr lang="en-US" dirty="0"/>
                  <a:t>A random variable X is a normally distributed with µ=</a:t>
                </a:r>
                <a:r>
                  <a:rPr lang="en-US" dirty="0">
                    <a:latin typeface="+mj-lt"/>
                  </a:rPr>
                  <a:t>100 </a:t>
                </a:r>
                <a:r>
                  <a:rPr lang="en-US" dirty="0"/>
                  <a:t>and </a:t>
                </a:r>
                <a:r>
                  <a:rPr lang="el-GR" dirty="0"/>
                  <a:t>σ</a:t>
                </a:r>
                <a:r>
                  <a:rPr lang="en-US" dirty="0"/>
                  <a:t>²=</a:t>
                </a:r>
                <a:r>
                  <a:rPr lang="en-US" dirty="0">
                    <a:latin typeface="+mj-lt"/>
                  </a:rPr>
                  <a:t>225</a:t>
                </a:r>
                <a:r>
                  <a:rPr lang="en-US" dirty="0"/>
                  <a:t>, find the following probabilities   </a:t>
                </a:r>
              </a:p>
              <a:p>
                <a:pPr>
                  <a:buFont typeface="Arial" pitchFamily="34" charset="0"/>
                  <a:buChar char="•"/>
                </a:pPr>
                <a:r>
                  <a:rPr lang="en-US" dirty="0"/>
                  <a:t> P(X</a:t>
                </a:r>
                <a14:m>
                  <m:oMath xmlns:m="http://schemas.openxmlformats.org/officeDocument/2006/math">
                    <m:r>
                      <a:rPr lang="en-US" i="1" smtClean="0">
                        <a:latin typeface="Cambria Math"/>
                        <a:ea typeface="Cambria Math"/>
                      </a:rPr>
                      <m:t>≤</m:t>
                    </m:r>
                    <m:r>
                      <a:rPr lang="en-US" b="0" i="1" smtClean="0">
                        <a:latin typeface="Cambria Math"/>
                        <a:ea typeface="Cambria Math"/>
                      </a:rPr>
                      <m:t>92.5)</m:t>
                    </m:r>
                  </m:oMath>
                </a14:m>
                <a:endParaRPr lang="en-US" b="0" dirty="0">
                  <a:ea typeface="Cambria Math"/>
                </a:endParaRPr>
              </a:p>
              <a:p>
                <a:pPr>
                  <a:buFont typeface="Arial" pitchFamily="34" charset="0"/>
                  <a:buChar char="•"/>
                </a:pPr>
                <a:r>
                  <a:rPr lang="en-US" dirty="0"/>
                  <a:t>P(X</a:t>
                </a:r>
                <a14:m>
                  <m:oMath xmlns:m="http://schemas.openxmlformats.org/officeDocument/2006/math">
                    <m:r>
                      <a:rPr lang="en-US" i="1" smtClean="0">
                        <a:latin typeface="Cambria Math"/>
                        <a:ea typeface="Cambria Math"/>
                      </a:rPr>
                      <m:t>&lt;</m:t>
                    </m:r>
                    <m:r>
                      <a:rPr lang="en-US" b="0" i="1" smtClean="0">
                        <a:latin typeface="Cambria Math"/>
                        <a:ea typeface="Cambria Math"/>
                      </a:rPr>
                      <m:t>107.5</m:t>
                    </m:r>
                  </m:oMath>
                </a14:m>
                <a:r>
                  <a:rPr lang="en-US" dirty="0"/>
                  <a:t>)</a:t>
                </a:r>
              </a:p>
              <a:p>
                <a:pPr>
                  <a:buFont typeface="Arial" pitchFamily="34" charset="0"/>
                  <a:buChar char="•"/>
                </a:pPr>
                <a:r>
                  <a:rPr lang="en-US" dirty="0"/>
                  <a:t>P(X</a:t>
                </a:r>
                <a14:m>
                  <m:oMath xmlns:m="http://schemas.openxmlformats.org/officeDocument/2006/math">
                    <m:r>
                      <a:rPr lang="en-US" i="1" smtClean="0">
                        <a:latin typeface="Cambria Math"/>
                        <a:ea typeface="Cambria Math"/>
                      </a:rPr>
                      <m:t>≥</m:t>
                    </m:r>
                    <m:r>
                      <a:rPr lang="en-US" b="0" i="1" smtClean="0">
                        <a:latin typeface="Cambria Math"/>
                        <a:ea typeface="Cambria Math"/>
                      </a:rPr>
                      <m:t>124</m:t>
                    </m:r>
                  </m:oMath>
                </a14:m>
                <a:r>
                  <a:rPr lang="en-US" dirty="0"/>
                  <a:t>)</a:t>
                </a:r>
              </a:p>
              <a:p>
                <a:pPr>
                  <a:buFont typeface="Arial" pitchFamily="34" charset="0"/>
                  <a:buChar char="•"/>
                </a:pPr>
                <a:r>
                  <a:rPr lang="en-US" dirty="0"/>
                  <a:t>P(</a:t>
                </a:r>
                <a14:m>
                  <m:oMath xmlns:m="http://schemas.openxmlformats.org/officeDocument/2006/math">
                    <m:r>
                      <a:rPr lang="en-US" b="0" i="1" smtClean="0">
                        <a:latin typeface="Cambria Math"/>
                      </a:rPr>
                      <m:t>112</m:t>
                    </m:r>
                    <m:r>
                      <a:rPr lang="en-US" i="1" smtClean="0">
                        <a:latin typeface="Cambria Math"/>
                        <a:ea typeface="Cambria Math"/>
                      </a:rPr>
                      <m:t>≤</m:t>
                    </m:r>
                    <m:r>
                      <a:rPr lang="en-US" b="0" i="1" smtClean="0">
                        <a:latin typeface="Cambria Math"/>
                        <a:ea typeface="Cambria Math"/>
                      </a:rPr>
                      <m:t>𝑋</m:t>
                    </m:r>
                    <m:r>
                      <a:rPr lang="en-US" b="0" i="1" smtClean="0">
                        <a:latin typeface="Cambria Math"/>
                        <a:ea typeface="Cambria Math"/>
                      </a:rPr>
                      <m:t>≤128.5</m:t>
                    </m:r>
                  </m:oMath>
                </a14:m>
                <a:r>
                  <a:rPr lang="en-US" dirty="0"/>
                  <a:t>)</a:t>
                </a:r>
              </a:p>
              <a:p>
                <a:pPr>
                  <a:buFont typeface="Arial" pitchFamily="34" charset="0"/>
                  <a:buChar char="•"/>
                </a:pPr>
                <a:r>
                  <a:rPr lang="en-US" dirty="0"/>
                  <a:t>P(</a:t>
                </a:r>
                <a14:m>
                  <m:oMath xmlns:m="http://schemas.openxmlformats.org/officeDocument/2006/math">
                    <m:r>
                      <a:rPr lang="en-US" b="0" i="1" smtClean="0">
                        <a:latin typeface="Cambria Math"/>
                      </a:rPr>
                      <m:t>91</m:t>
                    </m:r>
                    <m:r>
                      <a:rPr lang="en-US" b="0" i="1" smtClean="0">
                        <a:latin typeface="Cambria Math"/>
                        <a:ea typeface="Cambria Math"/>
                      </a:rPr>
                      <m:t>≤</m:t>
                    </m:r>
                    <m:r>
                      <a:rPr lang="en-US" b="0" i="1" smtClean="0">
                        <a:latin typeface="Cambria Math"/>
                        <a:ea typeface="Cambria Math"/>
                      </a:rPr>
                      <m:t>𝑋</m:t>
                    </m:r>
                    <m:r>
                      <a:rPr lang="en-US" b="0" i="1" smtClean="0">
                        <a:latin typeface="Cambria Math"/>
                        <a:ea typeface="Cambria Math"/>
                      </a:rPr>
                      <m:t>≤127)</m:t>
                    </m:r>
                  </m:oMath>
                </a14:m>
                <a:endParaRPr lang="en-US" b="0" dirty="0">
                  <a:ea typeface="Cambria Math"/>
                </a:endParaRPr>
              </a:p>
              <a:p>
                <a:pPr>
                  <a:buFont typeface="Arial" pitchFamily="34" charset="0"/>
                  <a:buChar char="•"/>
                </a:pPr>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ea typeface="Cambria Math"/>
                          </a:rPr>
                          <m:t>≥76</m:t>
                        </m:r>
                      </m:e>
                    </m:d>
                  </m:oMath>
                </a14:m>
                <a:endParaRPr lang="en-US" b="0" dirty="0">
                  <a:ea typeface="Cambria Math"/>
                </a:endParaRPr>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259" t="-1111"/>
                </a:stretch>
              </a:blipFill>
            </p:spPr>
            <p:txBody>
              <a:bodyPr/>
              <a:lstStyle/>
              <a:p>
                <a:r>
                  <a:rPr lang="en-US">
                    <a:noFill/>
                  </a:rPr>
                  <a:t> </a:t>
                </a:r>
              </a:p>
            </p:txBody>
          </p:sp>
        </mc:Fallback>
      </mc:AlternateContent>
    </p:spTree>
    <p:extLst>
      <p:ext uri="{BB962C8B-B14F-4D97-AF65-F5344CB8AC3E}">
        <p14:creationId xmlns:p14="http://schemas.microsoft.com/office/powerpoint/2010/main" val="18732017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dirty="0"/>
              <a:t>Normal Distribution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52400" y="838200"/>
                <a:ext cx="8915400" cy="6019800"/>
              </a:xfrm>
            </p:spPr>
            <p:txBody>
              <a:bodyPr/>
              <a:lstStyle/>
              <a:p>
                <a:pPr marL="0" indent="0">
                  <a:buNone/>
                </a:pPr>
                <a:r>
                  <a:rPr lang="en-US" dirty="0"/>
                  <a:t>Let </a:t>
                </a:r>
                <a14:m>
                  <m:oMath xmlns:m="http://schemas.openxmlformats.org/officeDocument/2006/math">
                    <m:r>
                      <a:rPr lang="en-US" b="0" i="1" smtClean="0">
                        <a:latin typeface="Cambria Math"/>
                      </a:rPr>
                      <m:t>𝑌</m:t>
                    </m:r>
                    <m:r>
                      <a:rPr lang="en-US" b="0" i="1" smtClean="0">
                        <a:latin typeface="Cambria Math"/>
                      </a:rPr>
                      <m:t>=5</m:t>
                    </m:r>
                    <m:r>
                      <a:rPr lang="en-US" b="0" i="1" smtClean="0">
                        <a:latin typeface="Cambria Math"/>
                      </a:rPr>
                      <m:t>𝑋</m:t>
                    </m:r>
                    <m:r>
                      <a:rPr lang="en-US" b="0" i="1" smtClean="0">
                        <a:latin typeface="Cambria Math"/>
                      </a:rPr>
                      <m:t>+10 </m:t>
                    </m:r>
                  </m:oMath>
                </a14:m>
                <a:r>
                  <a:rPr lang="en-US" dirty="0"/>
                  <a:t> and X be normally distributed with a µ=</a:t>
                </a:r>
                <a:r>
                  <a:rPr lang="en-US" dirty="0">
                    <a:latin typeface="+mj-lt"/>
                  </a:rPr>
                  <a:t>10</a:t>
                </a:r>
                <a:r>
                  <a:rPr lang="en-US" dirty="0"/>
                  <a:t> and </a:t>
                </a:r>
                <a:r>
                  <a:rPr lang="el-GR" dirty="0"/>
                  <a:t>σ</a:t>
                </a:r>
                <a:r>
                  <a:rPr lang="en-US" dirty="0"/>
                  <a:t>²=</a:t>
                </a:r>
                <a:r>
                  <a:rPr lang="en-US" dirty="0">
                    <a:latin typeface="+mj-lt"/>
                  </a:rPr>
                  <a:t>25</a:t>
                </a:r>
                <a:r>
                  <a:rPr lang="en-US" dirty="0"/>
                  <a:t>, find the following probabilities   </a:t>
                </a:r>
              </a:p>
              <a:p>
                <a:pPr>
                  <a:buFont typeface="Arial" pitchFamily="34" charset="0"/>
                  <a:buChar char="•"/>
                </a:pPr>
                <a:r>
                  <a:rPr lang="en-US" dirty="0"/>
                  <a:t> P(Y</a:t>
                </a:r>
                <a14:m>
                  <m:oMath xmlns:m="http://schemas.openxmlformats.org/officeDocument/2006/math">
                    <m:r>
                      <a:rPr lang="en-US" i="1" smtClean="0">
                        <a:latin typeface="Cambria Math"/>
                        <a:ea typeface="Cambria Math"/>
                      </a:rPr>
                      <m:t>≤</m:t>
                    </m:r>
                    <m:r>
                      <a:rPr lang="en-US" b="0" i="1" smtClean="0">
                        <a:latin typeface="Cambria Math"/>
                        <a:ea typeface="Cambria Math"/>
                      </a:rPr>
                      <m:t>54.5)</m:t>
                    </m:r>
                  </m:oMath>
                </a14:m>
                <a:endParaRPr lang="en-US" b="0" dirty="0">
                  <a:ea typeface="Cambria Math"/>
                </a:endParaRPr>
              </a:p>
              <a:p>
                <a:pPr>
                  <a:buFont typeface="Arial" pitchFamily="34" charset="0"/>
                  <a:buChar char="•"/>
                </a:pPr>
                <a:r>
                  <a:rPr lang="en-US" dirty="0"/>
                  <a:t>P(Y</a:t>
                </a:r>
                <a14:m>
                  <m:oMath xmlns:m="http://schemas.openxmlformats.org/officeDocument/2006/math">
                    <m:r>
                      <a:rPr lang="en-US" i="1" smtClean="0">
                        <a:latin typeface="Cambria Math"/>
                        <a:ea typeface="Cambria Math"/>
                      </a:rPr>
                      <m:t>≥</m:t>
                    </m:r>
                    <m:r>
                      <a:rPr lang="en-US" b="0" i="1" smtClean="0">
                        <a:latin typeface="Cambria Math"/>
                        <a:ea typeface="Cambria Math"/>
                      </a:rPr>
                      <m:t>68</m:t>
                    </m:r>
                  </m:oMath>
                </a14:m>
                <a:r>
                  <a:rPr lang="en-US" dirty="0"/>
                  <a:t>)</a:t>
                </a:r>
              </a:p>
              <a:p>
                <a:pPr>
                  <a:buFont typeface="Arial" pitchFamily="34" charset="0"/>
                  <a:buChar char="•"/>
                </a:pPr>
                <a:r>
                  <a:rPr lang="en-US" dirty="0"/>
                  <a:t>P(</a:t>
                </a:r>
                <a14:m>
                  <m:oMath xmlns:m="http://schemas.openxmlformats.org/officeDocument/2006/math">
                    <m:r>
                      <a:rPr lang="en-US" i="1">
                        <a:latin typeface="Cambria Math"/>
                      </a:rPr>
                      <m:t>5</m:t>
                    </m:r>
                    <m:r>
                      <a:rPr lang="en-US" b="0" i="1" smtClean="0">
                        <a:latin typeface="Cambria Math"/>
                      </a:rPr>
                      <m:t>2</m:t>
                    </m:r>
                    <m:r>
                      <a:rPr lang="en-US" i="1" smtClean="0">
                        <a:latin typeface="Cambria Math"/>
                        <a:ea typeface="Cambria Math"/>
                      </a:rPr>
                      <m:t>≤</m:t>
                    </m:r>
                    <m:r>
                      <a:rPr lang="en-US" b="0" i="1" smtClean="0">
                        <a:latin typeface="Cambria Math"/>
                        <a:ea typeface="Cambria Math"/>
                      </a:rPr>
                      <m:t>𝑌</m:t>
                    </m:r>
                    <m:r>
                      <a:rPr lang="en-US" b="0" i="1" smtClean="0">
                        <a:latin typeface="Cambria Math"/>
                        <a:ea typeface="Cambria Math"/>
                      </a:rPr>
                      <m:t>≤67</m:t>
                    </m:r>
                  </m:oMath>
                </a14:m>
                <a:r>
                  <a:rPr lang="en-US" dirty="0"/>
                  <a:t>)</a:t>
                </a:r>
              </a:p>
              <a:p>
                <a:pPr marL="0" indent="0">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52400" y="838200"/>
                <a:ext cx="8915400" cy="6019800"/>
              </a:xfrm>
              <a:blipFill rotWithShape="0">
                <a:blip r:embed="rId2"/>
                <a:stretch>
                  <a:fillRect l="-1230" t="-912"/>
                </a:stretch>
              </a:blipFill>
            </p:spPr>
            <p:txBody>
              <a:bodyPr/>
              <a:lstStyle/>
              <a:p>
                <a:r>
                  <a:rPr lang="en-US">
                    <a:noFill/>
                  </a:rPr>
                  <a:t> </a:t>
                </a:r>
              </a:p>
            </p:txBody>
          </p:sp>
        </mc:Fallback>
      </mc:AlternateContent>
    </p:spTree>
    <p:extLst>
      <p:ext uri="{BB962C8B-B14F-4D97-AF65-F5344CB8AC3E}">
        <p14:creationId xmlns:p14="http://schemas.microsoft.com/office/powerpoint/2010/main" val="35567762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dirty="0"/>
              <a:t>Normal Distribution</a:t>
            </a:r>
          </a:p>
        </p:txBody>
      </p:sp>
      <p:sp>
        <p:nvSpPr>
          <p:cNvPr id="4" name="Content Placeholder 3"/>
          <p:cNvSpPr>
            <a:spLocks noGrp="1"/>
          </p:cNvSpPr>
          <p:nvPr>
            <p:ph idx="1"/>
          </p:nvPr>
        </p:nvSpPr>
        <p:spPr>
          <a:xfrm>
            <a:off x="152400" y="990600"/>
            <a:ext cx="8763000" cy="5943600"/>
          </a:xfrm>
        </p:spPr>
        <p:txBody>
          <a:bodyPr>
            <a:normAutofit/>
          </a:bodyPr>
          <a:lstStyle/>
          <a:p>
            <a:pPr marL="0" lvl="0" indent="0">
              <a:buNone/>
            </a:pPr>
            <a:r>
              <a:rPr lang="en-US" sz="2400" dirty="0">
                <a:latin typeface="+mj-lt"/>
              </a:rPr>
              <a:t>The fill volume of an automated filling machine used for filling cans of carbonated beverage is normally distributed with a mean of 12.4 fluid ounces and a standard deviation of  0.1 fluid ounce.</a:t>
            </a:r>
          </a:p>
          <a:p>
            <a:pPr lvl="0"/>
            <a:r>
              <a:rPr lang="en-US" sz="2400" dirty="0">
                <a:latin typeface="+mj-lt"/>
              </a:rPr>
              <a:t>What is the probability a fill volume is less than 12.1 fluid ounces?</a:t>
            </a:r>
          </a:p>
          <a:p>
            <a:pPr lvl="0"/>
            <a:r>
              <a:rPr lang="en-US" sz="2400" dirty="0">
                <a:latin typeface="+mj-lt"/>
              </a:rPr>
              <a:t>If all cans less than 12.2 or greater than 12.5 ounces are scrapped, what proportion of cans is scrapped?</a:t>
            </a:r>
          </a:p>
          <a:p>
            <a:pPr lvl="0"/>
            <a:r>
              <a:rPr lang="en-US" sz="2400" dirty="0">
                <a:latin typeface="+mj-lt"/>
              </a:rPr>
              <a:t>Determine specification that are symmetric about the mean include 95% of all cans.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br>
              <a:rPr lang="en-US" dirty="0"/>
            </a:br>
            <a:r>
              <a:rPr lang="en-US" dirty="0"/>
              <a:t>Normal Distribution</a:t>
            </a:r>
          </a:p>
        </p:txBody>
      </p:sp>
      <p:sp>
        <p:nvSpPr>
          <p:cNvPr id="4" name="Content Placeholder 3"/>
          <p:cNvSpPr>
            <a:spLocks noGrp="1"/>
          </p:cNvSpPr>
          <p:nvPr>
            <p:ph idx="1"/>
          </p:nvPr>
        </p:nvSpPr>
        <p:spPr>
          <a:xfrm>
            <a:off x="76200" y="838200"/>
            <a:ext cx="8915400" cy="6019800"/>
          </a:xfrm>
        </p:spPr>
        <p:txBody>
          <a:bodyPr>
            <a:normAutofit/>
          </a:bodyPr>
          <a:lstStyle/>
          <a:p>
            <a:pPr marL="0" lvl="0" indent="0" algn="just">
              <a:buNone/>
            </a:pPr>
            <a:endParaRPr lang="en-US" sz="2400" dirty="0">
              <a:latin typeface="+mj-lt"/>
            </a:endParaRPr>
          </a:p>
          <a:p>
            <a:pPr marL="0" lvl="0" indent="0" algn="just">
              <a:buNone/>
            </a:pPr>
            <a:r>
              <a:rPr lang="en-US" sz="2400" dirty="0">
                <a:latin typeface="+mj-lt"/>
              </a:rPr>
              <a:t>A Man goes by car to his office, and the route through the city centers takes him, on the average, 27 minutes with a standard deviation of 5 minutes. With the opening of a new ring road, the man can bypass the congestion of the city center, but the journey now takes, on the average, 29 minutes with the standard deviation of 2 minutes. Assuming that both journey times are normally distributed, determine which route is the better one in the man has (i) 28 minutes, and (ii) 32 minutes to reach his office for an appointment</a:t>
            </a:r>
          </a:p>
        </p:txBody>
      </p:sp>
    </p:spTree>
    <p:extLst>
      <p:ext uri="{BB962C8B-B14F-4D97-AF65-F5344CB8AC3E}">
        <p14:creationId xmlns:p14="http://schemas.microsoft.com/office/powerpoint/2010/main" val="162031746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1449</TotalTime>
  <Words>1088</Words>
  <Application>Microsoft Office PowerPoint</Application>
  <PresentationFormat>On-screen Show (4:3)</PresentationFormat>
  <Paragraphs>98</Paragraphs>
  <Slides>19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Cambria Math</vt:lpstr>
      <vt:lpstr>Constantia</vt:lpstr>
      <vt:lpstr>Wingdings 2</vt:lpstr>
      <vt:lpstr>Flow</vt:lpstr>
      <vt:lpstr>Equation</vt:lpstr>
      <vt:lpstr>Normal Distribution</vt:lpstr>
      <vt:lpstr>Normal Distribution</vt:lpstr>
      <vt:lpstr>Normal Distribution</vt:lpstr>
      <vt:lpstr>Standard Normal Distribution</vt:lpstr>
      <vt:lpstr>PowerPoint Presentation</vt:lpstr>
      <vt:lpstr>Normal Distribution</vt:lpstr>
      <vt:lpstr>Normal Distribution</vt:lpstr>
      <vt:lpstr>Normal Distribution</vt:lpstr>
      <vt:lpstr> Normal Distribution</vt:lpstr>
      <vt:lpstr>Normal Distribution</vt:lpstr>
      <vt:lpstr>Normal Distribution</vt:lpstr>
      <vt:lpstr>Normal Distribution</vt:lpstr>
      <vt:lpstr>Normal Approximation to the Binomial Distribution</vt:lpstr>
      <vt:lpstr>Normal Approximation to the Binomial Distribution</vt:lpstr>
      <vt:lpstr>Continuity Correction</vt:lpstr>
      <vt:lpstr>Normal Approximation to the Binomial Distribution</vt:lpstr>
      <vt:lpstr>Normal Approximation to the Binomial Distribution</vt:lpstr>
      <vt:lpstr>Normal Approximation to the Binomial Distribution</vt:lpstr>
      <vt:lpstr>Normal Approximation to the Poisson Distribution</vt:lpstr>
    </vt:vector>
  </TitlesOfParts>
  <Company>SEECS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dc:title>
  <dc:creator>NUST</dc:creator>
  <cp:lastModifiedBy>Ansar Shahzadi</cp:lastModifiedBy>
  <cp:revision>127</cp:revision>
  <dcterms:created xsi:type="dcterms:W3CDTF">2013-09-09T08:36:58Z</dcterms:created>
  <dcterms:modified xsi:type="dcterms:W3CDTF">2023-11-23T02:43:38Z</dcterms:modified>
</cp:coreProperties>
</file>