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85" r:id="rId5"/>
    <p:sldId id="279" r:id="rId6"/>
    <p:sldId id="286" r:id="rId7"/>
    <p:sldId id="262" r:id="rId8"/>
    <p:sldId id="259" r:id="rId9"/>
    <p:sldId id="287" r:id="rId10"/>
    <p:sldId id="288" r:id="rId11"/>
    <p:sldId id="289" r:id="rId12"/>
    <p:sldId id="291" r:id="rId13"/>
    <p:sldId id="263" r:id="rId14"/>
    <p:sldId id="276" r:id="rId15"/>
    <p:sldId id="265" r:id="rId16"/>
    <p:sldId id="266" r:id="rId17"/>
    <p:sldId id="267" r:id="rId18"/>
    <p:sldId id="292" r:id="rId19"/>
    <p:sldId id="300" r:id="rId20"/>
    <p:sldId id="293" r:id="rId21"/>
    <p:sldId id="284" r:id="rId22"/>
    <p:sldId id="296" r:id="rId23"/>
    <p:sldId id="297" r:id="rId24"/>
    <p:sldId id="298" r:id="rId25"/>
    <p:sldId id="299" r:id="rId26"/>
    <p:sldId id="294" r:id="rId27"/>
    <p:sldId id="295" r:id="rId28"/>
    <p:sldId id="277" r:id="rId29"/>
    <p:sldId id="278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80" r:id="rId39"/>
    <p:sldId id="281" r:id="rId40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30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281C527-71DD-439F-99D1-2463CA80CE3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FB45A-64D9-4660-AB32-992666A4E0EA}" type="slidenum">
              <a:rPr lang="en-CA" smtClean="0"/>
              <a:pPr/>
              <a:t>1</a:t>
            </a:fld>
            <a:endParaRPr lang="en-CA" smtClean="0"/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DD1A5-4236-4156-9892-BB30AE4C760B}" type="slidenum">
              <a:rPr lang="zh-TW" altLang="en-US" smtClean="0"/>
              <a:pPr/>
              <a:t>20</a:t>
            </a:fld>
            <a:endParaRPr lang="en-US" altLang="zh-TW" smtClean="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r>
              <a:rPr lang="en-US" altLang="zh-TW" smtClean="0"/>
              <a:t>Note the signature of main() – it’s an array parameter.  And, like other examples we’ve given, it takes the number of elements as a parameter.  Why?</a:t>
            </a:r>
          </a:p>
          <a:p>
            <a:endParaRPr lang="en-US" altLang="zh-TW" smtClean="0"/>
          </a:p>
          <a:p>
            <a:r>
              <a:rPr lang="en-US" altLang="zh-TW" smtClean="0"/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F3EBC-4E89-4E54-88E1-0AFC98B82F6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141448-4B7D-4BBA-96B5-A115D15BCEFF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D32421-C911-49FA-92ED-D564530FCA9E}" type="slidenum">
              <a:rPr lang="en-CA" smtClean="0"/>
              <a:pPr/>
              <a:t>28</a:t>
            </a:fld>
            <a:endParaRPr lang="en-CA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288B3-57E3-4F14-ABA9-0B88A329545D}" type="slidenum">
              <a:rPr lang="en-CA" smtClean="0"/>
              <a:pPr/>
              <a:t>30</a:t>
            </a:fld>
            <a:endParaRPr lang="en-CA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D1A8E-851F-4927-90CB-695B692DDA0E}" type="slidenum">
              <a:rPr lang="en-CA" smtClean="0"/>
              <a:pPr/>
              <a:t>31</a:t>
            </a:fld>
            <a:endParaRPr lang="en-CA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0521C5-6728-416E-8ED3-3E6BBAF5674A}" type="slidenum">
              <a:rPr lang="en-CA" smtClean="0"/>
              <a:pPr/>
              <a:t>32</a:t>
            </a:fld>
            <a:endParaRPr lang="en-CA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501424-15B0-4844-899B-FFA91CBB2471}" type="slidenum">
              <a:rPr lang="en-CA" smtClean="0"/>
              <a:pPr/>
              <a:t>33</a:t>
            </a:fld>
            <a:endParaRPr lang="en-CA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ECFA6-E0FD-4669-BBF6-7C8DFBB2B475}" type="slidenum">
              <a:rPr lang="en-CA" smtClean="0"/>
              <a:pPr/>
              <a:t>34</a:t>
            </a:fld>
            <a:endParaRPr lang="en-CA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516301-0EED-4375-BBE4-49C52D63410F}" type="slidenum">
              <a:rPr lang="en-CA" smtClean="0"/>
              <a:pPr/>
              <a:t>35</a:t>
            </a:fld>
            <a:endParaRPr lang="en-CA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999D0-03C2-451C-BBAF-ADB661584EBC}" type="slidenum">
              <a:rPr lang="en-CA" smtClean="0"/>
              <a:pPr/>
              <a:t>3</a:t>
            </a:fld>
            <a:endParaRPr lang="en-CA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D47709-F598-4D77-A08A-A5161D510055}" type="slidenum">
              <a:rPr lang="en-CA" smtClean="0"/>
              <a:pPr/>
              <a:t>36</a:t>
            </a:fld>
            <a:endParaRPr lang="en-CA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2FCE9-D276-4975-B7BC-6C1E5B4E94B8}" type="slidenum">
              <a:rPr lang="en-CA" smtClean="0"/>
              <a:pPr/>
              <a:t>37</a:t>
            </a:fld>
            <a:endParaRPr lang="en-CA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92718-166D-49A3-9A22-E71BA3ABD33D}" type="slidenum">
              <a:rPr lang="en-CA" smtClean="0"/>
              <a:pPr/>
              <a:t>7</a:t>
            </a:fld>
            <a:endParaRPr lang="en-CA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B1BD4-D5C8-4108-B7BF-4B8B69DF8F58}" type="slidenum">
              <a:rPr lang="en-CA" smtClean="0"/>
              <a:pPr/>
              <a:t>8</a:t>
            </a:fld>
            <a:endParaRPr lang="en-CA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39E4E-D2D2-41D2-80F5-A38652517DB3}" type="slidenum">
              <a:rPr lang="en-CA" smtClean="0"/>
              <a:pPr/>
              <a:t>13</a:t>
            </a:fld>
            <a:endParaRPr lang="en-CA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8AB01C-7786-4600-A16F-789963DB437F}" type="slidenum">
              <a:rPr lang="en-CA" smtClean="0"/>
              <a:pPr/>
              <a:t>14</a:t>
            </a:fld>
            <a:endParaRPr lang="en-CA" smtClean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573BB-5A36-4AC6-A7FF-176D7425F7FA}" type="slidenum">
              <a:rPr lang="en-CA" smtClean="0"/>
              <a:pPr/>
              <a:t>15</a:t>
            </a:fld>
            <a:endParaRPr lang="en-CA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1099A-6F14-4D17-A501-9EFBD412D88B}" type="slidenum">
              <a:rPr lang="en-CA" smtClean="0"/>
              <a:pPr/>
              <a:t>16</a:t>
            </a:fld>
            <a:endParaRPr lang="en-CA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5956A-914E-4542-A20B-8766773E6B4E}" type="slidenum">
              <a:rPr lang="en-CA" smtClean="0"/>
              <a:pPr/>
              <a:t>17</a:t>
            </a:fld>
            <a:endParaRPr lang="en-CA" smtClean="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2C5DD-326D-45EF-9C93-07FA1AA0BA1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3CEB-82E3-41A7-870A-AF7B3BC1863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0D2AD-85DA-477D-BB88-D862AD51EF7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4076700"/>
            <a:ext cx="38100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2005 Pearson Addison-Wesley.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5D0E836-BCE8-4E2B-94C1-A61ADF845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0DB7A-FB91-455B-9F25-B8FF38FB483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0A988-4F93-4DF8-86EB-ABB8E73034A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CA4A92-E261-4B07-88D0-533DA89E617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FB86F-598A-4029-92A3-2C8DA1CD69F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60466-D8C5-4144-B41D-A011D569AE5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682AF-62F3-43D9-A38B-7EEE83CDA7D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02B90-F8D0-44A6-A545-D18C4A21530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51CFE-6E32-4F29-B20B-A8D68E2B295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C2585D8-F88D-447E-8415-B4D608591F0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C:\Users\mehedi\Desktop\TU\TaifCourse\Fall2010\Book%20References\C%20and%20Data%20Structures%20-%20P.S.%20Deshpande.chm::/7267/images/figu65_1_0.jp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568450" y="2841625"/>
            <a:ext cx="6072188" cy="1046163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lIns="82945" tIns="41473" rIns="82945" bIns="41473" anchor="ctr"/>
          <a:lstStyle/>
          <a:p>
            <a:pPr algn="ctr" defTabSz="828675">
              <a:defRPr/>
            </a:pPr>
            <a:r>
              <a:rPr lang="en-US" sz="3600">
                <a:solidFill>
                  <a:srgbClr val="000000"/>
                </a:solidFill>
              </a:rPr>
              <a:t>Pointers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Address Operator &amp;</a:t>
            </a:r>
          </a:p>
        </p:txBody>
      </p:sp>
      <p:grpSp>
        <p:nvGrpSpPr>
          <p:cNvPr id="12291" name="Group 1060"/>
          <p:cNvGrpSpPr>
            <a:grpSpLocks/>
          </p:cNvGrpSpPr>
          <p:nvPr/>
        </p:nvGrpSpPr>
        <p:grpSpPr bwMode="auto">
          <a:xfrm>
            <a:off x="457200" y="1447800"/>
            <a:ext cx="8229600" cy="1509713"/>
            <a:chOff x="288" y="960"/>
            <a:chExt cx="5184" cy="951"/>
          </a:xfrm>
        </p:grpSpPr>
        <p:sp>
          <p:nvSpPr>
            <p:cNvPr id="373780" name="Rectangle 1044"/>
            <p:cNvSpPr>
              <a:spLocks noChangeArrowheads="1"/>
            </p:cNvSpPr>
            <p:nvPr/>
          </p:nvSpPr>
          <p:spPr bwMode="auto">
            <a:xfrm>
              <a:off x="2480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100</a:t>
              </a:r>
            </a:p>
          </p:txBody>
        </p:sp>
        <p:sp>
          <p:nvSpPr>
            <p:cNvPr id="373781" name="Rectangle 1045"/>
            <p:cNvSpPr>
              <a:spLocks noChangeArrowheads="1"/>
            </p:cNvSpPr>
            <p:nvPr/>
          </p:nvSpPr>
          <p:spPr bwMode="auto">
            <a:xfrm>
              <a:off x="1732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88</a:t>
              </a:r>
            </a:p>
          </p:txBody>
        </p:sp>
        <p:sp>
          <p:nvSpPr>
            <p:cNvPr id="373782" name="Rectangle 1046"/>
            <p:cNvSpPr>
              <a:spLocks noChangeArrowheads="1"/>
            </p:cNvSpPr>
            <p:nvPr/>
          </p:nvSpPr>
          <p:spPr bwMode="auto">
            <a:xfrm>
              <a:off x="322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373783" name="Rectangle 1047"/>
            <p:cNvSpPr>
              <a:spLocks noChangeArrowheads="1"/>
            </p:cNvSpPr>
            <p:nvPr/>
          </p:nvSpPr>
          <p:spPr bwMode="auto">
            <a:xfrm>
              <a:off x="3976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373784" name="Rectangle 1048"/>
            <p:cNvSpPr>
              <a:spLocks noChangeArrowheads="1"/>
            </p:cNvSpPr>
            <p:nvPr/>
          </p:nvSpPr>
          <p:spPr bwMode="auto">
            <a:xfrm>
              <a:off x="4724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12299" name="Text Box 1049"/>
            <p:cNvSpPr txBox="1">
              <a:spLocks noChangeArrowheads="1"/>
            </p:cNvSpPr>
            <p:nvPr/>
          </p:nvSpPr>
          <p:spPr bwMode="auto">
            <a:xfrm>
              <a:off x="288" y="960"/>
              <a:ext cx="14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ea typeface="新細明體" pitchFamily="18" charset="-120"/>
                </a:rPr>
                <a:t>Memory address:</a:t>
              </a:r>
            </a:p>
          </p:txBody>
        </p:sp>
        <p:sp>
          <p:nvSpPr>
            <p:cNvPr id="12300" name="Text Box 1050"/>
            <p:cNvSpPr txBox="1">
              <a:spLocks noChangeArrowheads="1"/>
            </p:cNvSpPr>
            <p:nvPr/>
          </p:nvSpPr>
          <p:spPr bwMode="auto">
            <a:xfrm>
              <a:off x="2529" y="960"/>
              <a:ext cx="61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1024</a:t>
              </a:r>
            </a:p>
          </p:txBody>
        </p:sp>
        <p:sp>
          <p:nvSpPr>
            <p:cNvPr id="12301" name="Text Box 1051"/>
            <p:cNvSpPr txBox="1">
              <a:spLocks noChangeArrowheads="1"/>
            </p:cNvSpPr>
            <p:nvPr/>
          </p:nvSpPr>
          <p:spPr bwMode="auto">
            <a:xfrm>
              <a:off x="3976" y="960"/>
              <a:ext cx="47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1032</a:t>
              </a:r>
            </a:p>
          </p:txBody>
        </p:sp>
        <p:sp>
          <p:nvSpPr>
            <p:cNvPr id="12302" name="Text Box 1052"/>
            <p:cNvSpPr txBox="1">
              <a:spLocks noChangeArrowheads="1"/>
            </p:cNvSpPr>
            <p:nvPr/>
          </p:nvSpPr>
          <p:spPr bwMode="auto">
            <a:xfrm>
              <a:off x="1920" y="1680"/>
              <a:ext cx="23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ea typeface="新細明體" pitchFamily="18" charset="-120"/>
                </a:rPr>
                <a:t> a</a:t>
              </a:r>
            </a:p>
          </p:txBody>
        </p:sp>
        <p:sp>
          <p:nvSpPr>
            <p:cNvPr id="373790" name="Rectangle 1054"/>
            <p:cNvSpPr>
              <a:spLocks noChangeArrowheads="1"/>
            </p:cNvSpPr>
            <p:nvPr/>
          </p:nvSpPr>
          <p:spPr bwMode="auto">
            <a:xfrm>
              <a:off x="1008" y="1237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12304" name="Text Box 1055"/>
            <p:cNvSpPr txBox="1">
              <a:spLocks noChangeArrowheads="1"/>
            </p:cNvSpPr>
            <p:nvPr/>
          </p:nvSpPr>
          <p:spPr bwMode="auto">
            <a:xfrm>
              <a:off x="1728" y="960"/>
              <a:ext cx="61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1020</a:t>
              </a:r>
            </a:p>
          </p:txBody>
        </p:sp>
        <p:sp>
          <p:nvSpPr>
            <p:cNvPr id="12305" name="Text Box 1056"/>
            <p:cNvSpPr txBox="1">
              <a:spLocks noChangeArrowheads="1"/>
            </p:cNvSpPr>
            <p:nvPr/>
          </p:nvSpPr>
          <p:spPr bwMode="auto">
            <a:xfrm>
              <a:off x="2784" y="1680"/>
              <a:ext cx="20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ea typeface="新細明體" pitchFamily="18" charset="-120"/>
                </a:rPr>
                <a:t>b</a:t>
              </a:r>
            </a:p>
          </p:txBody>
        </p:sp>
      </p:grpSp>
      <p:sp>
        <p:nvSpPr>
          <p:cNvPr id="12292" name="Rectangle 1058"/>
          <p:cNvSpPr>
            <a:spLocks noChangeArrowheads="1"/>
          </p:cNvSpPr>
          <p:nvPr/>
        </p:nvSpPr>
        <p:spPr bwMode="auto">
          <a:xfrm>
            <a:off x="228600" y="2803525"/>
            <a:ext cx="9144000" cy="405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zh-TW" altLang="en-US"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include &lt;iostream&gt;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	int a, b;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	a = 88;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	b = 100;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	cout &lt;&lt; "The address of a is: " &lt;&lt; </a:t>
            </a:r>
            <a:r>
              <a:rPr lang="en-US" altLang="zh-TW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&amp;a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 &lt;&lt; endl;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	cout &lt;&lt; "The address of b is: " &lt;&lt; </a:t>
            </a:r>
            <a:r>
              <a:rPr lang="en-US" altLang="zh-TW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&amp;b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 &lt;&lt; endl;</a:t>
            </a:r>
          </a:p>
          <a:p>
            <a:pPr marL="342900" indent="-342900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} </a:t>
            </a:r>
            <a:endParaRPr lang="zh-TW" altLang="en-US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12293" name="Text Box 1059"/>
          <p:cNvSpPr txBox="1">
            <a:spLocks noChangeArrowheads="1"/>
          </p:cNvSpPr>
          <p:nvPr/>
        </p:nvSpPr>
        <p:spPr bwMode="auto">
          <a:xfrm>
            <a:off x="5410200" y="3429000"/>
            <a:ext cx="3046413" cy="1492250"/>
          </a:xfrm>
          <a:prstGeom prst="rect">
            <a:avLst/>
          </a:prstGeom>
          <a:solidFill>
            <a:srgbClr val="D49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TW">
                <a:ea typeface="新細明體" pitchFamily="18" charset="-120"/>
              </a:rPr>
              <a:t>Result is: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The address of a is: 1020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The address of b is: 1024</a:t>
            </a:r>
          </a:p>
          <a:p>
            <a:pPr marL="342900" indent="-342900"/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The value of pointer </a:t>
            </a:r>
            <a:r>
              <a:rPr lang="en-US" altLang="zh-TW" sz="2400" smtClean="0">
                <a:latin typeface="Courier New" pitchFamily="49" charset="0"/>
                <a:ea typeface="新細明體" pitchFamily="18" charset="-120"/>
              </a:rPr>
              <a:t>p</a:t>
            </a:r>
            <a:r>
              <a:rPr lang="en-US" altLang="zh-TW" sz="2400" smtClean="0">
                <a:ea typeface="新細明體" pitchFamily="18" charset="-120"/>
              </a:rPr>
              <a:t> is the address of variable </a:t>
            </a:r>
            <a:r>
              <a:rPr lang="en-US" altLang="zh-TW" sz="2400" smtClean="0">
                <a:latin typeface="Courier New" pitchFamily="49" charset="0"/>
                <a:ea typeface="新細明體" pitchFamily="18" charset="-120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A pointer is also a variable, so it has its own memory address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2" charset="2"/>
              <a:buNone/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Monotype Sorts" pitchFamily="2" charset="2"/>
              <a:buNone/>
            </a:pPr>
            <a:endParaRPr lang="zh-TW" altLang="en-US" sz="2400" smtClean="0">
              <a:ea typeface="新細明體" pitchFamily="18" charset="-12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Pointer Variables</a:t>
            </a:r>
          </a:p>
        </p:txBody>
      </p:sp>
      <p:grpSp>
        <p:nvGrpSpPr>
          <p:cNvPr id="13316" name="Group 23"/>
          <p:cNvGrpSpPr>
            <a:grpSpLocks/>
          </p:cNvGrpSpPr>
          <p:nvPr/>
        </p:nvGrpSpPr>
        <p:grpSpPr bwMode="auto">
          <a:xfrm>
            <a:off x="434975" y="1600200"/>
            <a:ext cx="8709025" cy="3008313"/>
            <a:chOff x="130" y="2213"/>
            <a:chExt cx="5486" cy="1895"/>
          </a:xfrm>
        </p:grpSpPr>
        <p:sp>
          <p:nvSpPr>
            <p:cNvPr id="412677" name="Rectangle 5"/>
            <p:cNvSpPr>
              <a:spLocks noChangeArrowheads="1"/>
            </p:cNvSpPr>
            <p:nvPr/>
          </p:nvSpPr>
          <p:spPr bwMode="auto">
            <a:xfrm>
              <a:off x="2322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100</a:t>
              </a:r>
            </a:p>
          </p:txBody>
        </p:sp>
        <p:sp>
          <p:nvSpPr>
            <p:cNvPr id="412678" name="Rectangle 6"/>
            <p:cNvSpPr>
              <a:spLocks noChangeArrowheads="1"/>
            </p:cNvSpPr>
            <p:nvPr/>
          </p:nvSpPr>
          <p:spPr bwMode="auto">
            <a:xfrm>
              <a:off x="1574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88</a:t>
              </a:r>
            </a:p>
          </p:txBody>
        </p:sp>
        <p:sp>
          <p:nvSpPr>
            <p:cNvPr id="412679" name="Rectangle 7"/>
            <p:cNvSpPr>
              <a:spLocks noChangeArrowheads="1"/>
            </p:cNvSpPr>
            <p:nvPr/>
          </p:nvSpPr>
          <p:spPr bwMode="auto">
            <a:xfrm>
              <a:off x="307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412680" name="Rectangle 8"/>
            <p:cNvSpPr>
              <a:spLocks noChangeArrowheads="1"/>
            </p:cNvSpPr>
            <p:nvPr/>
          </p:nvSpPr>
          <p:spPr bwMode="auto">
            <a:xfrm>
              <a:off x="3818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TW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1024</a:t>
              </a:r>
            </a:p>
          </p:txBody>
        </p:sp>
        <p:sp>
          <p:nvSpPr>
            <p:cNvPr id="412681" name="Rectangle 9"/>
            <p:cNvSpPr>
              <a:spLocks noChangeArrowheads="1"/>
            </p:cNvSpPr>
            <p:nvPr/>
          </p:nvSpPr>
          <p:spPr bwMode="auto">
            <a:xfrm>
              <a:off x="4566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0" y="2213"/>
              <a:ext cx="135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ea typeface="新細明體" pitchFamily="18" charset="-120"/>
                </a:rPr>
                <a:t>Memory address:</a:t>
              </a:r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2371" y="2213"/>
              <a:ext cx="61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1024</a:t>
              </a:r>
            </a:p>
          </p:txBody>
        </p:sp>
        <p:sp>
          <p:nvSpPr>
            <p:cNvPr id="13324" name="Text Box 12"/>
            <p:cNvSpPr txBox="1">
              <a:spLocks noChangeArrowheads="1"/>
            </p:cNvSpPr>
            <p:nvPr/>
          </p:nvSpPr>
          <p:spPr bwMode="auto">
            <a:xfrm>
              <a:off x="3922" y="2213"/>
              <a:ext cx="47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1032</a:t>
              </a:r>
            </a:p>
          </p:txBody>
        </p:sp>
        <p:sp>
          <p:nvSpPr>
            <p:cNvPr id="412686" name="Rectangle 14"/>
            <p:cNvSpPr>
              <a:spLocks noChangeArrowheads="1"/>
            </p:cNvSpPr>
            <p:nvPr/>
          </p:nvSpPr>
          <p:spPr bwMode="auto">
            <a:xfrm>
              <a:off x="850" y="2490"/>
              <a:ext cx="748" cy="370"/>
            </a:xfrm>
            <a:prstGeom prst="rect">
              <a:avLst/>
            </a:prstGeom>
            <a:solidFill>
              <a:srgbClr val="00CCFF"/>
            </a:solidFill>
            <a:ln w="38100" cmpd="dbl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kumimoji="1" lang="en-US" altLang="zh-TW" sz="48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新細明體" pitchFamily="18" charset="-120"/>
                </a:rPr>
                <a:t>…</a:t>
              </a:r>
            </a:p>
          </p:txBody>
        </p:sp>
        <p:sp>
          <p:nvSpPr>
            <p:cNvPr id="13326" name="Text Box 15"/>
            <p:cNvSpPr txBox="1">
              <a:spLocks noChangeArrowheads="1"/>
            </p:cNvSpPr>
            <p:nvPr/>
          </p:nvSpPr>
          <p:spPr bwMode="auto">
            <a:xfrm>
              <a:off x="1570" y="2213"/>
              <a:ext cx="61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1020</a:t>
              </a:r>
            </a:p>
          </p:txBody>
        </p:sp>
        <p:sp>
          <p:nvSpPr>
            <p:cNvPr id="13327" name="Text Box 18"/>
            <p:cNvSpPr txBox="1">
              <a:spLocks noChangeArrowheads="1"/>
            </p:cNvSpPr>
            <p:nvPr/>
          </p:nvSpPr>
          <p:spPr bwMode="auto">
            <a:xfrm>
              <a:off x="2592" y="2928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ea typeface="新細明體" pitchFamily="18" charset="-120"/>
                </a:rPr>
                <a:t>a</a:t>
              </a:r>
            </a:p>
          </p:txBody>
        </p:sp>
        <p:sp>
          <p:nvSpPr>
            <p:cNvPr id="13328" name="Text Box 19"/>
            <p:cNvSpPr txBox="1">
              <a:spLocks noChangeArrowheads="1"/>
            </p:cNvSpPr>
            <p:nvPr/>
          </p:nvSpPr>
          <p:spPr bwMode="auto">
            <a:xfrm>
              <a:off x="4128" y="2928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ea typeface="新細明體" pitchFamily="18" charset="-120"/>
                </a:rPr>
                <a:t>p</a:t>
              </a:r>
            </a:p>
          </p:txBody>
        </p:sp>
        <p:cxnSp>
          <p:nvCxnSpPr>
            <p:cNvPr id="13329" name="AutoShape 20"/>
            <p:cNvCxnSpPr>
              <a:cxnSpLocks noChangeShapeType="1"/>
              <a:stCxn id="412680" idx="0"/>
              <a:endCxn id="412677" idx="0"/>
            </p:cNvCxnSpPr>
            <p:nvPr/>
          </p:nvCxnSpPr>
          <p:spPr bwMode="auto">
            <a:xfrm rot="-5400000" flipH="1" flipV="1">
              <a:off x="3443" y="1731"/>
              <a:ext cx="1" cy="1496"/>
            </a:xfrm>
            <a:prstGeom prst="curvedConnector3">
              <a:avLst>
                <a:gd name="adj1" fmla="val -13200005"/>
              </a:avLst>
            </a:prstGeom>
            <a:noFill/>
            <a:ln w="31750">
              <a:solidFill>
                <a:srgbClr val="FFFF00"/>
              </a:solidFill>
              <a:round/>
              <a:headEnd type="none" w="sm" len="sm"/>
              <a:tailEnd type="triangle" w="med" len="lg"/>
            </a:ln>
          </p:spPr>
        </p:cxnSp>
        <p:sp>
          <p:nvSpPr>
            <p:cNvPr id="13330" name="Text Box 21"/>
            <p:cNvSpPr txBox="1">
              <a:spLocks noChangeArrowheads="1"/>
            </p:cNvSpPr>
            <p:nvPr/>
          </p:nvSpPr>
          <p:spPr bwMode="auto">
            <a:xfrm>
              <a:off x="240" y="3168"/>
              <a:ext cx="3264" cy="9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latin typeface="Courier New" pitchFamily="49" charset="0"/>
                  <a:ea typeface="新細明體" pitchFamily="18" charset="-120"/>
                </a:rPr>
                <a:t>int a = 100;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int *p 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FF0000"/>
                  </a:solidFill>
                  <a:latin typeface="Courier New" pitchFamily="49" charset="0"/>
                  <a:ea typeface="新細明體" pitchFamily="18" charset="-120"/>
                </a:rPr>
                <a:t>p = &amp;a;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latin typeface="Courier New" pitchFamily="49" charset="0"/>
                  <a:ea typeface="新細明體" pitchFamily="18" charset="-120"/>
                </a:rPr>
                <a:t>cout &lt;&lt; a &lt;&lt; " " &lt;&lt; &amp;a &lt;&lt;endl;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latin typeface="Courier New" pitchFamily="49" charset="0"/>
                  <a:ea typeface="新細明體" pitchFamily="18" charset="-120"/>
                </a:rPr>
                <a:t>cout &lt;&lt; p &lt;&lt; " " &lt;&lt; &amp;p &lt;&lt;endl;</a:t>
              </a:r>
            </a:p>
          </p:txBody>
        </p:sp>
        <p:sp>
          <p:nvSpPr>
            <p:cNvPr id="13331" name="Text Box 22"/>
            <p:cNvSpPr txBox="1">
              <a:spLocks noChangeArrowheads="1"/>
            </p:cNvSpPr>
            <p:nvPr/>
          </p:nvSpPr>
          <p:spPr bwMode="auto">
            <a:xfrm>
              <a:off x="3360" y="3216"/>
              <a:ext cx="2256" cy="710"/>
            </a:xfrm>
            <a:prstGeom prst="rect">
              <a:avLst/>
            </a:prstGeom>
            <a:solidFill>
              <a:srgbClr val="D49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TW">
                  <a:ea typeface="新細明體" pitchFamily="18" charset="-120"/>
                </a:rPr>
                <a:t>Result is: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ea typeface="新細明體" pitchFamily="18" charset="-120"/>
                </a:rPr>
                <a:t>100 1024</a:t>
              </a:r>
            </a:p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ea typeface="新細明體" pitchFamily="18" charset="-120"/>
                </a:rPr>
                <a:t>1024 1032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Example Operator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</a:rPr>
              <a:t>*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114800"/>
          </a:xfrm>
        </p:spPr>
        <p:txBody>
          <a:bodyPr/>
          <a:lstStyle/>
          <a:p>
            <a:r>
              <a:rPr lang="en-US" altLang="zh-TW" sz="2400" smtClean="0">
                <a:ea typeface="新細明體" pitchFamily="18" charset="-120"/>
              </a:rPr>
              <a:t>We can access to the value stored in the variable pointed to by using the dereferencing operator (</a:t>
            </a:r>
            <a:r>
              <a:rPr lang="en-US" altLang="zh-TW" sz="2400" smtClean="0">
                <a:latin typeface="Courier" pitchFamily="49" charset="0"/>
                <a:ea typeface="新細明體" pitchFamily="18" charset="-120"/>
              </a:rPr>
              <a:t>*</a:t>
            </a:r>
            <a:r>
              <a:rPr lang="en-US" altLang="zh-TW" sz="2400" smtClean="0">
                <a:ea typeface="新細明體" pitchFamily="18" charset="-120"/>
              </a:rPr>
              <a:t>), </a:t>
            </a: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38608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100</a:t>
            </a:r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26733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88</a:t>
            </a: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50482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62357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1024</a:t>
            </a:r>
          </a:p>
        </p:txBody>
      </p:sp>
      <p:sp>
        <p:nvSpPr>
          <p:cNvPr id="377865" name="Rectangle 9"/>
          <p:cNvSpPr>
            <a:spLocks noChangeArrowheads="1"/>
          </p:cNvSpPr>
          <p:nvPr/>
        </p:nvSpPr>
        <p:spPr bwMode="auto">
          <a:xfrm>
            <a:off x="742315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4345" name="Text Box 10"/>
          <p:cNvSpPr txBox="1">
            <a:spLocks noChangeArrowheads="1"/>
          </p:cNvSpPr>
          <p:nvPr/>
        </p:nvSpPr>
        <p:spPr bwMode="auto">
          <a:xfrm>
            <a:off x="381000" y="2895600"/>
            <a:ext cx="21431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Memory address:</a:t>
            </a:r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3938588" y="2895600"/>
            <a:ext cx="973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1024</a:t>
            </a: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6477000" y="2895600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1032</a:t>
            </a:r>
          </a:p>
        </p:txBody>
      </p:sp>
      <p:sp>
        <p:nvSpPr>
          <p:cNvPr id="377871" name="Rectangle 15"/>
          <p:cNvSpPr>
            <a:spLocks noChangeArrowheads="1"/>
          </p:cNvSpPr>
          <p:nvPr/>
        </p:nvSpPr>
        <p:spPr bwMode="auto">
          <a:xfrm>
            <a:off x="1524000" y="33353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4349" name="Text Box 16"/>
          <p:cNvSpPr txBox="1">
            <a:spLocks noChangeArrowheads="1"/>
          </p:cNvSpPr>
          <p:nvPr/>
        </p:nvSpPr>
        <p:spPr bwMode="auto">
          <a:xfrm>
            <a:off x="2667000" y="28956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1020</a:t>
            </a:r>
          </a:p>
        </p:txBody>
      </p:sp>
      <p:sp>
        <p:nvSpPr>
          <p:cNvPr id="14350" name="Text Box 21"/>
          <p:cNvSpPr txBox="1">
            <a:spLocks noChangeArrowheads="1"/>
          </p:cNvSpPr>
          <p:nvPr/>
        </p:nvSpPr>
        <p:spPr bwMode="auto">
          <a:xfrm>
            <a:off x="609600" y="4135438"/>
            <a:ext cx="4908550" cy="2587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int a = 100;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int *p = &amp;a;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cout &lt;&lt; a &lt;&lt; endl;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cout &lt;&lt; &amp;a &lt;&lt; endl;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cout &lt;&lt; p &lt;&lt; " " &lt;&lt; </a:t>
            </a:r>
            <a:r>
              <a:rPr lang="en-US" altLang="zh-TW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*p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 &lt;&lt; endl;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cout &lt;&lt; &amp;p &lt;&lt; endl;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zh-TW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377878" name="Text Box 22"/>
          <p:cNvSpPr txBox="1">
            <a:spLocks noChangeArrowheads="1"/>
          </p:cNvSpPr>
          <p:nvPr/>
        </p:nvSpPr>
        <p:spPr bwMode="auto">
          <a:xfrm>
            <a:off x="6019800" y="4419600"/>
            <a:ext cx="1571625" cy="2222500"/>
          </a:xfrm>
          <a:prstGeom prst="rect">
            <a:avLst/>
          </a:prstGeom>
          <a:solidFill>
            <a:srgbClr val="D49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TW">
                <a:ea typeface="新細明體" pitchFamily="18" charset="-120"/>
              </a:rPr>
              <a:t>Result is: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100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1024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1024 100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1032</a:t>
            </a:r>
          </a:p>
          <a:p>
            <a:pPr marL="342900" indent="-342900"/>
            <a:endParaRPr lang="en-US" altLang="zh-TW">
              <a:ea typeface="新細明體" pitchFamily="18" charset="-120"/>
            </a:endParaRPr>
          </a:p>
        </p:txBody>
      </p:sp>
      <p:cxnSp>
        <p:nvCxnSpPr>
          <p:cNvPr id="14352" name="AutoShape 26"/>
          <p:cNvCxnSpPr>
            <a:cxnSpLocks noChangeShapeType="1"/>
            <a:stCxn id="377864" idx="0"/>
            <a:endCxn id="377861" idx="0"/>
          </p:cNvCxnSpPr>
          <p:nvPr/>
        </p:nvCxnSpPr>
        <p:spPr bwMode="auto">
          <a:xfrm rot="-5400000" flipH="1" flipV="1">
            <a:off x="5641181" y="2129632"/>
            <a:ext cx="1587" cy="2374900"/>
          </a:xfrm>
          <a:prstGeom prst="curvedConnector3">
            <a:avLst>
              <a:gd name="adj1" fmla="val -13200005"/>
            </a:avLst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lg"/>
          </a:ln>
        </p:spPr>
      </p:cxnSp>
      <p:sp>
        <p:nvSpPr>
          <p:cNvPr id="14353" name="Text Box 45"/>
          <p:cNvSpPr txBox="1">
            <a:spLocks noChangeArrowheads="1"/>
          </p:cNvSpPr>
          <p:nvPr/>
        </p:nvSpPr>
        <p:spPr bwMode="auto">
          <a:xfrm>
            <a:off x="4267200" y="39624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14354" name="Text Box 46"/>
          <p:cNvSpPr txBox="1">
            <a:spLocks noChangeArrowheads="1"/>
          </p:cNvSpPr>
          <p:nvPr/>
        </p:nvSpPr>
        <p:spPr bwMode="auto">
          <a:xfrm>
            <a:off x="6629400" y="39624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111250" y="554038"/>
            <a:ext cx="66294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/>
              <a:t>Pointer Assignment</a:t>
            </a:r>
            <a:r>
              <a:rPr lang="en-US"/>
              <a:t>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4800" y="1981200"/>
            <a:ext cx="83820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/>
              <a:t>int i = 1;</a:t>
            </a:r>
          </a:p>
          <a:p>
            <a:pPr>
              <a:spcBef>
                <a:spcPct val="50000"/>
              </a:spcBef>
            </a:pPr>
            <a:r>
              <a:rPr lang="en-US" sz="3600" b="1"/>
              <a:t>int *ip ; //pointer declaration </a:t>
            </a:r>
          </a:p>
          <a:p>
            <a:pPr>
              <a:spcBef>
                <a:spcPct val="50000"/>
              </a:spcBef>
            </a:pPr>
            <a:r>
              <a:rPr lang="en-US" sz="3600" b="1"/>
              <a:t>ip = &amp;i ; //pointer assignment</a:t>
            </a:r>
          </a:p>
          <a:p>
            <a:pPr>
              <a:spcBef>
                <a:spcPct val="50000"/>
              </a:spcBef>
            </a:pPr>
            <a:r>
              <a:rPr lang="en-US" sz="3600" b="1"/>
              <a:t>*ip = 3 ;  //pointer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593975" y="115888"/>
            <a:ext cx="44989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endParaRPr lang="en-US" b="1"/>
          </a:p>
          <a:p>
            <a:r>
              <a:rPr lang="en-US" sz="2400" b="1"/>
              <a:t>int i; int *ip ; ip = &amp;i ; *ip = 3 ;  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600200" y="12954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4495800" y="83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600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7391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09600" y="19050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Address of ‘i’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257800" y="1828800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Value of ‘i’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905000" y="38100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3276600" y="3789363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4648200" y="38100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6019800" y="38100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7391400" y="38100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533400" y="38100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57200" y="5257800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X1000            x1004            x1008           x100c            x1010            x1014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141663"/>
            <a:ext cx="1524000" cy="730250"/>
            <a:chOff x="2880" y="1979"/>
            <a:chExt cx="960" cy="460"/>
          </a:xfrm>
        </p:grpSpPr>
        <p:sp>
          <p:nvSpPr>
            <p:cNvPr id="16407" name="Text Box 16"/>
            <p:cNvSpPr txBox="1">
              <a:spLocks noChangeArrowheads="1"/>
            </p:cNvSpPr>
            <p:nvPr/>
          </p:nvSpPr>
          <p:spPr bwMode="auto">
            <a:xfrm>
              <a:off x="2880" y="1979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5" rIns="91430" bIns="45715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/>
                <a:t>variable</a:t>
              </a:r>
            </a:p>
          </p:txBody>
        </p:sp>
        <p:sp>
          <p:nvSpPr>
            <p:cNvPr id="16408" name="Text Box 17"/>
            <p:cNvSpPr txBox="1">
              <a:spLocks noChangeArrowheads="1"/>
            </p:cNvSpPr>
            <p:nvPr/>
          </p:nvSpPr>
          <p:spPr bwMode="auto">
            <a:xfrm>
              <a:off x="3216" y="2112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5" rIns="91430" bIns="4571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i</a:t>
              </a:r>
            </a:p>
          </p:txBody>
        </p:sp>
      </p:grp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5105400" y="41148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16402" name="Rectangle 20"/>
          <p:cNvSpPr>
            <a:spLocks noChangeArrowheads="1"/>
          </p:cNvSpPr>
          <p:nvPr/>
        </p:nvSpPr>
        <p:spPr bwMode="auto">
          <a:xfrm>
            <a:off x="4572000" y="5257800"/>
            <a:ext cx="990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827088" y="2420938"/>
            <a:ext cx="15827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‘x100c</a:t>
            </a:r>
            <a:endParaRPr lang="en-US" sz="8800" b="1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6248400" y="22860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‘i=3’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3132138" y="1844675"/>
            <a:ext cx="1008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ip =</a:t>
            </a:r>
            <a:endParaRPr lang="en-US" sz="2400" b="1"/>
          </a:p>
        </p:txBody>
      </p:sp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4140200" y="1989138"/>
            <a:ext cx="819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x100c</a:t>
            </a:r>
            <a:endParaRPr lang="en-CA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0" grpId="0"/>
      <p:bldP spid="44055" grpId="0"/>
      <p:bldP spid="440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0" y="304800"/>
            <a:ext cx="91440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Example of Pointer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0" y="990600"/>
            <a:ext cx="4178300" cy="564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#include&lt;iostream.h&gt;</a:t>
            </a:r>
          </a:p>
          <a:p>
            <a:pPr>
              <a:spcBef>
                <a:spcPct val="50000"/>
              </a:spcBef>
            </a:pPr>
            <a:r>
              <a:rPr lang="en-US" sz="2800"/>
              <a:t>Void main()</a:t>
            </a:r>
          </a:p>
          <a:p>
            <a:pPr>
              <a:spcBef>
                <a:spcPct val="50000"/>
              </a:spcBef>
            </a:pPr>
            <a:r>
              <a:rPr lang="en-US" sz="2800"/>
              <a:t>{</a:t>
            </a:r>
          </a:p>
          <a:p>
            <a:pPr>
              <a:spcBef>
                <a:spcPct val="50000"/>
              </a:spcBef>
            </a:pPr>
            <a:r>
              <a:rPr lang="en-US" sz="2800"/>
              <a:t>int i=3;</a:t>
            </a:r>
          </a:p>
          <a:p>
            <a:pPr>
              <a:spcBef>
                <a:spcPct val="50000"/>
              </a:spcBef>
            </a:pPr>
            <a:r>
              <a:rPr lang="en-US" sz="2800"/>
              <a:t>int *j;</a:t>
            </a:r>
          </a:p>
          <a:p>
            <a:pPr>
              <a:spcBef>
                <a:spcPct val="50000"/>
              </a:spcBef>
            </a:pPr>
            <a:r>
              <a:rPr lang="en-US" sz="2800"/>
              <a:t>j=&amp;i;</a:t>
            </a:r>
          </a:p>
          <a:p>
            <a:pPr>
              <a:spcBef>
                <a:spcPct val="50000"/>
              </a:spcBef>
            </a:pPr>
            <a:r>
              <a:rPr lang="en-US" sz="2800"/>
              <a:t>cout&lt;&lt;i;</a:t>
            </a:r>
          </a:p>
          <a:p>
            <a:pPr>
              <a:spcBef>
                <a:spcPct val="50000"/>
              </a:spcBef>
            </a:pPr>
            <a:r>
              <a:rPr lang="en-US" sz="2800"/>
              <a:t>cout&lt;&lt;*j;</a:t>
            </a:r>
          </a:p>
          <a:p>
            <a:pPr>
              <a:spcBef>
                <a:spcPct val="50000"/>
              </a:spcBef>
            </a:pPr>
            <a:r>
              <a:rPr lang="en-US" sz="2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14400" y="4738688"/>
            <a:ext cx="8229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2860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6576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50292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4008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77724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9144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838200" y="6186488"/>
            <a:ext cx="8305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X1000            x1004            x1008           x100c            x1010            x1014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029200" y="4967288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 3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228600" y="4662488"/>
            <a:ext cx="304800" cy="17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Memory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0" y="3124200"/>
            <a:ext cx="9906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baseline="-25000"/>
              <a:t>variables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0" y="2895600"/>
            <a:ext cx="914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V="1">
            <a:off x="9144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22860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V="1">
            <a:off x="36576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 flipV="1">
            <a:off x="50292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V="1">
            <a:off x="64008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V="1">
            <a:off x="77724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029200" y="3352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Int i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914400" y="3352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Int *j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347663" y="533400"/>
            <a:ext cx="350678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int i=3;</a:t>
            </a:r>
          </a:p>
          <a:p>
            <a:pPr>
              <a:spcBef>
                <a:spcPct val="50000"/>
              </a:spcBef>
            </a:pPr>
            <a:r>
              <a:rPr lang="en-US" sz="3200" b="1"/>
              <a:t>int *j;</a:t>
            </a:r>
          </a:p>
          <a:p>
            <a:pPr>
              <a:spcBef>
                <a:spcPct val="50000"/>
              </a:spcBef>
            </a:pPr>
            <a:r>
              <a:rPr lang="en-US" sz="3200" b="1"/>
              <a:t>j = &amp;i;</a:t>
            </a:r>
          </a:p>
        </p:txBody>
      </p:sp>
      <p:sp>
        <p:nvSpPr>
          <p:cNvPr id="18455" name="AutoShape 30"/>
          <p:cNvSpPr>
            <a:spLocks noChangeArrowheads="1"/>
          </p:cNvSpPr>
          <p:nvPr/>
        </p:nvSpPr>
        <p:spPr bwMode="auto">
          <a:xfrm>
            <a:off x="1219200" y="38862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8456" name="AutoShape 31"/>
          <p:cNvSpPr>
            <a:spLocks noChangeArrowheads="1"/>
          </p:cNvSpPr>
          <p:nvPr/>
        </p:nvSpPr>
        <p:spPr bwMode="auto">
          <a:xfrm>
            <a:off x="5867400" y="38862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8457" name="Text Box 32"/>
          <p:cNvSpPr txBox="1">
            <a:spLocks noChangeArrowheads="1"/>
          </p:cNvSpPr>
          <p:nvPr/>
        </p:nvSpPr>
        <p:spPr bwMode="auto">
          <a:xfrm>
            <a:off x="1503363" y="533400"/>
            <a:ext cx="73914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/>
              <a:t>Create an integer variable ‘i’ and initialize it to 3</a:t>
            </a:r>
          </a:p>
        </p:txBody>
      </p:sp>
      <p:sp>
        <p:nvSpPr>
          <p:cNvPr id="18458" name="Text Box 33"/>
          <p:cNvSpPr txBox="1">
            <a:spLocks noChangeArrowheads="1"/>
          </p:cNvSpPr>
          <p:nvPr/>
        </p:nvSpPr>
        <p:spPr bwMode="auto">
          <a:xfrm>
            <a:off x="1722438" y="1295400"/>
            <a:ext cx="68580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/>
              <a:t>Create a pointer variable ‘j’- create value of ‘j’</a:t>
            </a:r>
          </a:p>
        </p:txBody>
      </p:sp>
      <p:sp>
        <p:nvSpPr>
          <p:cNvPr id="18459" name="Text Box 34"/>
          <p:cNvSpPr txBox="1">
            <a:spLocks noChangeArrowheads="1"/>
          </p:cNvSpPr>
          <p:nvPr/>
        </p:nvSpPr>
        <p:spPr bwMode="auto">
          <a:xfrm>
            <a:off x="1752600" y="2057400"/>
            <a:ext cx="73914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/>
              <a:t>Initialize the pointer </a:t>
            </a:r>
            <a:r>
              <a:rPr lang="en-US" sz="2000" b="1"/>
              <a:t>value of ‘j’</a:t>
            </a:r>
            <a:r>
              <a:rPr lang="en-US" sz="2400" b="1"/>
              <a:t> to the address of ‘i’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042988" y="4306888"/>
            <a:ext cx="4876800" cy="2362200"/>
            <a:chOff x="657" y="2704"/>
            <a:chExt cx="3072" cy="1488"/>
          </a:xfrm>
        </p:grpSpPr>
        <p:sp>
          <p:nvSpPr>
            <p:cNvPr id="18461" name="Text Box 23"/>
            <p:cNvSpPr txBox="1">
              <a:spLocks noChangeArrowheads="1"/>
            </p:cNvSpPr>
            <p:nvPr/>
          </p:nvSpPr>
          <p:spPr bwMode="auto">
            <a:xfrm>
              <a:off x="720" y="321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5" rIns="91430" bIns="4571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x100c</a:t>
              </a:r>
            </a:p>
          </p:txBody>
        </p:sp>
        <p:grpSp>
          <p:nvGrpSpPr>
            <p:cNvPr id="18462" name="Group 24"/>
            <p:cNvGrpSpPr>
              <a:grpSpLocks/>
            </p:cNvGrpSpPr>
            <p:nvPr/>
          </p:nvGrpSpPr>
          <p:grpSpPr bwMode="auto">
            <a:xfrm>
              <a:off x="657" y="2704"/>
              <a:ext cx="3072" cy="1488"/>
              <a:chOff x="672" y="2688"/>
              <a:chExt cx="3072" cy="1488"/>
            </a:xfrm>
          </p:grpSpPr>
          <p:sp>
            <p:nvSpPr>
              <p:cNvPr id="18463" name="Line 25"/>
              <p:cNvSpPr>
                <a:spLocks noChangeShapeType="1"/>
              </p:cNvSpPr>
              <p:nvPr/>
            </p:nvSpPr>
            <p:spPr bwMode="auto">
              <a:xfrm flipH="1">
                <a:off x="1056" y="2688"/>
                <a:ext cx="192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8464" name="Line 26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201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8465" name="Line 27"/>
              <p:cNvSpPr>
                <a:spLocks noChangeShapeType="1"/>
              </p:cNvSpPr>
              <p:nvPr/>
            </p:nvSpPr>
            <p:spPr bwMode="auto">
              <a:xfrm>
                <a:off x="3264" y="2736"/>
                <a:ext cx="48" cy="11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8466" name="Rectangle 28"/>
              <p:cNvSpPr>
                <a:spLocks noChangeArrowheads="1"/>
              </p:cNvSpPr>
              <p:nvPr/>
            </p:nvSpPr>
            <p:spPr bwMode="auto">
              <a:xfrm>
                <a:off x="3120" y="3840"/>
                <a:ext cx="624" cy="33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lIns="91430" tIns="45715" rIns="91430" bIns="45715" anchor="ctr"/>
              <a:lstStyle/>
              <a:p>
                <a:pPr algn="ctr"/>
                <a:endParaRPr lang="en-US"/>
              </a:p>
            </p:txBody>
          </p:sp>
          <p:sp>
            <p:nvSpPr>
              <p:cNvPr id="18467" name="Rectangle 29"/>
              <p:cNvSpPr>
                <a:spLocks noChangeArrowheads="1"/>
              </p:cNvSpPr>
              <p:nvPr/>
            </p:nvSpPr>
            <p:spPr bwMode="auto">
              <a:xfrm>
                <a:off x="672" y="3168"/>
                <a:ext cx="624" cy="33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</p:spPr>
            <p:txBody>
              <a:bodyPr wrap="none" lIns="91430" tIns="45715" rIns="91430" bIns="45715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4953000" y="6096000"/>
            <a:ext cx="9906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914400" y="2895600"/>
            <a:ext cx="1371600" cy="990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914400" y="4724400"/>
            <a:ext cx="8229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2860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6576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5029200" y="4738688"/>
            <a:ext cx="13716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4008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7772400" y="4738688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838200" y="6186488"/>
            <a:ext cx="830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X1000            x1004            x1008           x100c            x1010            x1014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28600" y="4662488"/>
            <a:ext cx="304800" cy="175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Memory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 rot="1955219">
            <a:off x="-152400" y="3290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variables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0" y="2895600"/>
            <a:ext cx="914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V="1">
            <a:off x="9144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22860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V="1">
            <a:off x="36576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 flipV="1">
            <a:off x="50292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V="1">
            <a:off x="64008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V="1">
            <a:off x="77724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5029200" y="3352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Int i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914400" y="3352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Int *j</a:t>
            </a:r>
          </a:p>
        </p:txBody>
      </p:sp>
      <p:sp>
        <p:nvSpPr>
          <p:cNvPr id="19478" name="AutoShape 22"/>
          <p:cNvSpPr>
            <a:spLocks noChangeArrowheads="1"/>
          </p:cNvSpPr>
          <p:nvPr/>
        </p:nvSpPr>
        <p:spPr bwMode="auto">
          <a:xfrm>
            <a:off x="1219200" y="38862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pic>
        <p:nvPicPr>
          <p:cNvPr id="19479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1438" y="685800"/>
            <a:ext cx="3992562" cy="201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80" name="AutoShape 24"/>
          <p:cNvSpPr>
            <a:spLocks noChangeArrowheads="1"/>
          </p:cNvSpPr>
          <p:nvPr/>
        </p:nvSpPr>
        <p:spPr bwMode="auto">
          <a:xfrm>
            <a:off x="5867400" y="38862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5181600" y="1524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Output screen</a:t>
            </a:r>
          </a:p>
        </p:txBody>
      </p:sp>
      <p:sp>
        <p:nvSpPr>
          <p:cNvPr id="209947" name="Text Box 27"/>
          <p:cNvSpPr txBox="1">
            <a:spLocks noChangeArrowheads="1"/>
          </p:cNvSpPr>
          <p:nvPr/>
        </p:nvSpPr>
        <p:spPr bwMode="auto">
          <a:xfrm>
            <a:off x="609600" y="1295400"/>
            <a:ext cx="4322763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We know j=&amp;i</a:t>
            </a:r>
          </a:p>
          <a:p>
            <a:pPr>
              <a:spcBef>
                <a:spcPct val="50000"/>
              </a:spcBef>
            </a:pPr>
            <a:r>
              <a:rPr lang="en-US" b="1"/>
              <a:t>So </a:t>
            </a:r>
            <a:r>
              <a:rPr lang="en-US" b="1">
                <a:sym typeface="Wingdings" pitchFamily="2" charset="2"/>
              </a:rPr>
              <a:t> *j=*(&amp;i) value of (address of i)</a:t>
            </a:r>
          </a:p>
          <a:p>
            <a:pPr>
              <a:spcBef>
                <a:spcPct val="50000"/>
              </a:spcBef>
            </a:pPr>
            <a:r>
              <a:rPr lang="en-US" b="1">
                <a:sym typeface="Wingdings" pitchFamily="2" charset="2"/>
              </a:rPr>
              <a:t>(i.e.) value in address (x100c)</a:t>
            </a:r>
            <a:endParaRPr lang="en-US" b="1"/>
          </a:p>
        </p:txBody>
      </p:sp>
      <p:sp>
        <p:nvSpPr>
          <p:cNvPr id="209948" name="Text Box 28"/>
          <p:cNvSpPr txBox="1">
            <a:spLocks noChangeArrowheads="1"/>
          </p:cNvSpPr>
          <p:nvPr/>
        </p:nvSpPr>
        <p:spPr bwMode="auto">
          <a:xfrm>
            <a:off x="784225" y="292100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cout&lt;&lt;i;</a:t>
            </a:r>
          </a:p>
        </p:txBody>
      </p:sp>
      <p:sp>
        <p:nvSpPr>
          <p:cNvPr id="209949" name="Text Box 29"/>
          <p:cNvSpPr txBox="1">
            <a:spLocks noChangeArrowheads="1"/>
          </p:cNvSpPr>
          <p:nvPr/>
        </p:nvSpPr>
        <p:spPr bwMode="auto">
          <a:xfrm>
            <a:off x="5410200" y="914400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i=3</a:t>
            </a:r>
          </a:p>
        </p:txBody>
      </p:sp>
      <p:sp>
        <p:nvSpPr>
          <p:cNvPr id="209950" name="Text Box 30"/>
          <p:cNvSpPr txBox="1">
            <a:spLocks noChangeArrowheads="1"/>
          </p:cNvSpPr>
          <p:nvPr/>
        </p:nvSpPr>
        <p:spPr bwMode="auto">
          <a:xfrm>
            <a:off x="5334000" y="12192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*j=3</a:t>
            </a:r>
          </a:p>
        </p:txBody>
      </p:sp>
      <p:sp>
        <p:nvSpPr>
          <p:cNvPr id="209952" name="Text Box 32"/>
          <p:cNvSpPr txBox="1">
            <a:spLocks noChangeArrowheads="1"/>
          </p:cNvSpPr>
          <p:nvPr/>
        </p:nvSpPr>
        <p:spPr bwMode="auto">
          <a:xfrm>
            <a:off x="774700" y="554038"/>
            <a:ext cx="2817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cout&lt;&lt;*j</a:t>
            </a:r>
          </a:p>
        </p:txBody>
      </p:sp>
      <p:sp>
        <p:nvSpPr>
          <p:cNvPr id="209953" name="AutoShape 33"/>
          <p:cNvSpPr>
            <a:spLocks noChangeArrowheads="1"/>
          </p:cNvSpPr>
          <p:nvPr/>
        </p:nvSpPr>
        <p:spPr bwMode="auto">
          <a:xfrm>
            <a:off x="1219200" y="3886200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209954" name="Rectangle 34"/>
          <p:cNvSpPr>
            <a:spLocks noChangeArrowheads="1"/>
          </p:cNvSpPr>
          <p:nvPr/>
        </p:nvSpPr>
        <p:spPr bwMode="auto">
          <a:xfrm>
            <a:off x="914400" y="4724400"/>
            <a:ext cx="1371600" cy="1295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pPr algn="ctr"/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19489" name="Group 35"/>
          <p:cNvGrpSpPr>
            <a:grpSpLocks/>
          </p:cNvGrpSpPr>
          <p:nvPr/>
        </p:nvGrpSpPr>
        <p:grpSpPr bwMode="auto">
          <a:xfrm>
            <a:off x="1042988" y="4292600"/>
            <a:ext cx="4876800" cy="2362200"/>
            <a:chOff x="672" y="2688"/>
            <a:chExt cx="3072" cy="1488"/>
          </a:xfrm>
        </p:grpSpPr>
        <p:sp>
          <p:nvSpPr>
            <p:cNvPr id="19493" name="Line 36"/>
            <p:cNvSpPr>
              <a:spLocks noChangeShapeType="1"/>
            </p:cNvSpPr>
            <p:nvPr/>
          </p:nvSpPr>
          <p:spPr bwMode="auto">
            <a:xfrm flipH="1">
              <a:off x="1056" y="2688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94" name="Line 37"/>
            <p:cNvSpPr>
              <a:spLocks noChangeShapeType="1"/>
            </p:cNvSpPr>
            <p:nvPr/>
          </p:nvSpPr>
          <p:spPr bwMode="auto">
            <a:xfrm>
              <a:off x="1248" y="2688"/>
              <a:ext cx="201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95" name="Line 38"/>
            <p:cNvSpPr>
              <a:spLocks noChangeShapeType="1"/>
            </p:cNvSpPr>
            <p:nvPr/>
          </p:nvSpPr>
          <p:spPr bwMode="auto">
            <a:xfrm>
              <a:off x="3264" y="2736"/>
              <a:ext cx="48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9496" name="Rectangle 39"/>
            <p:cNvSpPr>
              <a:spLocks noChangeArrowheads="1"/>
            </p:cNvSpPr>
            <p:nvPr/>
          </p:nvSpPr>
          <p:spPr bwMode="auto">
            <a:xfrm>
              <a:off x="3120" y="3840"/>
              <a:ext cx="624" cy="33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/>
              <a:endParaRPr lang="en-US">
                <a:solidFill>
                  <a:srgbClr val="FF3300"/>
                </a:solidFill>
              </a:endParaRPr>
            </a:p>
          </p:txBody>
        </p:sp>
        <p:sp>
          <p:nvSpPr>
            <p:cNvPr id="19497" name="Rectangle 40"/>
            <p:cNvSpPr>
              <a:spLocks noChangeArrowheads="1"/>
            </p:cNvSpPr>
            <p:nvPr/>
          </p:nvSpPr>
          <p:spPr bwMode="auto">
            <a:xfrm>
              <a:off x="672" y="3168"/>
              <a:ext cx="624" cy="33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ctr"/>
              <a:endParaRPr lang="en-US">
                <a:solidFill>
                  <a:srgbClr val="FF3300"/>
                </a:solidFill>
              </a:endParaRPr>
            </a:p>
          </p:txBody>
        </p:sp>
      </p:grpSp>
      <p:sp>
        <p:nvSpPr>
          <p:cNvPr id="19490" name="Text Box 41"/>
          <p:cNvSpPr txBox="1">
            <a:spLocks noChangeArrowheads="1"/>
          </p:cNvSpPr>
          <p:nvPr/>
        </p:nvSpPr>
        <p:spPr bwMode="auto">
          <a:xfrm>
            <a:off x="1143000" y="5105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x100c</a:t>
            </a:r>
          </a:p>
        </p:txBody>
      </p:sp>
      <p:sp>
        <p:nvSpPr>
          <p:cNvPr id="209962" name="Text Box 42"/>
          <p:cNvSpPr txBox="1">
            <a:spLocks noChangeArrowheads="1"/>
          </p:cNvSpPr>
          <p:nvPr/>
        </p:nvSpPr>
        <p:spPr bwMode="auto">
          <a:xfrm>
            <a:off x="5257800" y="4967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 </a:t>
            </a:r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492" name="Text Box 43"/>
          <p:cNvSpPr txBox="1">
            <a:spLocks noChangeArrowheads="1"/>
          </p:cNvSpPr>
          <p:nvPr/>
        </p:nvSpPr>
        <p:spPr bwMode="auto">
          <a:xfrm>
            <a:off x="5562600" y="4967288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81147E-6 L 1.11022E-16 -0.5283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99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nimBg="1"/>
      <p:bldP spid="209923" grpId="0" animBg="1"/>
      <p:bldP spid="209927" grpId="0" animBg="1"/>
      <p:bldP spid="209947" grpId="0"/>
      <p:bldP spid="209948" grpId="0"/>
      <p:bldP spid="209949" grpId="0"/>
      <p:bldP spid="209950" grpId="0"/>
      <p:bldP spid="209952" grpId="0"/>
      <p:bldP spid="209953" grpId="0" animBg="1"/>
      <p:bldP spid="209954" grpId="0" animBg="1"/>
      <p:bldP spid="2099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More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pitchFamily="18" charset="-120"/>
              </a:rPr>
              <a:t>Declaring a pointer means only that it is a pointer: </a:t>
            </a:r>
            <a:r>
              <a:rPr lang="en-US" altLang="zh-TW" sz="2400" smtClean="0">
                <a:latin typeface="Courier New" pitchFamily="49" charset="0"/>
                <a:ea typeface="新細明體" pitchFamily="18" charset="-120"/>
              </a:rPr>
              <a:t>int *p;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400" smtClean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smtClean="0">
                <a:ea typeface="新細明體" pitchFamily="18" charset="-120"/>
              </a:rPr>
              <a:t>	</a:t>
            </a:r>
            <a:r>
              <a:rPr lang="en-US" altLang="zh-TW" sz="2000" smtClean="0">
                <a:latin typeface="Courier" pitchFamily="49" charset="0"/>
                <a:ea typeface="新細明體" pitchFamily="18" charset="-120"/>
              </a:rPr>
              <a:t>	</a:t>
            </a:r>
            <a:r>
              <a:rPr lang="en-US" altLang="zh-TW" sz="2000" smtClean="0">
                <a:latin typeface="Courier New" pitchFamily="49" charset="0"/>
                <a:ea typeface="新細明體" pitchFamily="18" charset="-120"/>
              </a:rPr>
              <a:t>int a = 100, b = 88, c = 8;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  <a:ea typeface="新細明體" pitchFamily="18" charset="-120"/>
              </a:rPr>
              <a:t>		int *p1 = &amp;a, *p2, </a:t>
            </a:r>
            <a:r>
              <a:rPr lang="en-US" altLang="zh-TW" sz="200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*p3</a:t>
            </a:r>
            <a:r>
              <a:rPr lang="en-US" altLang="zh-TW" sz="2000" smtClean="0">
                <a:latin typeface="Courier New" pitchFamily="49" charset="0"/>
                <a:ea typeface="新細明體" pitchFamily="18" charset="-120"/>
              </a:rPr>
              <a:t> = &amp;c;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  <a:ea typeface="新細明體" pitchFamily="18" charset="-120"/>
              </a:rPr>
              <a:t>		p2 = &amp;b;	// p2 points to 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  <a:ea typeface="新細明體" pitchFamily="18" charset="-120"/>
              </a:rPr>
              <a:t>		p2 = p1; 	// p2 points to 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  <a:ea typeface="新細明體" pitchFamily="18" charset="-120"/>
              </a:rPr>
              <a:t>		b = </a:t>
            </a:r>
            <a:r>
              <a:rPr lang="en-US" altLang="zh-TW" sz="200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*p3</a:t>
            </a:r>
            <a:r>
              <a:rPr lang="en-US" altLang="zh-TW" sz="2000" smtClean="0">
                <a:latin typeface="Courier New" pitchFamily="49" charset="0"/>
                <a:ea typeface="新細明體" pitchFamily="18" charset="-120"/>
              </a:rPr>
              <a:t>;	//assign c to b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  <a:ea typeface="新細明體" pitchFamily="18" charset="-120"/>
              </a:rPr>
              <a:t>		*p2 = *p3;	//assign c to 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smtClean="0">
                <a:latin typeface="Courier New" pitchFamily="49" charset="0"/>
                <a:ea typeface="新細明體" pitchFamily="18" charset="-120"/>
              </a:rPr>
              <a:t>		cout &lt;&lt; a &lt;&lt; b &lt;&lt; c;	</a:t>
            </a:r>
            <a:r>
              <a:rPr lang="en-US" altLang="zh-TW" sz="2400" smtClean="0">
                <a:latin typeface="Courier New" pitchFamily="49" charset="0"/>
                <a:ea typeface="新細明體" pitchFamily="18" charset="-120"/>
              </a:rPr>
              <a:t> 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7019925" y="5229225"/>
            <a:ext cx="1668463" cy="1127125"/>
          </a:xfrm>
          <a:prstGeom prst="rect">
            <a:avLst/>
          </a:prstGeom>
          <a:solidFill>
            <a:srgbClr val="D49FFF"/>
          </a:solidFill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TW">
                <a:ea typeface="新細明體" pitchFamily="18" charset="-120"/>
              </a:rPr>
              <a:t>Result is: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	888 </a:t>
            </a:r>
          </a:p>
          <a:p>
            <a:pPr marL="742950" lvl="1" indent="-285750"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77787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Pointer to Pointer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627313" y="908050"/>
            <a:ext cx="6096000" cy="5187950"/>
          </a:xfrm>
          <a:noFill/>
        </p:spPr>
      </p:pic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457200" y="4419600"/>
            <a:ext cx="1841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228600" y="4724400"/>
            <a:ext cx="2171700" cy="646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What is the output?</a:t>
            </a:r>
          </a:p>
          <a:p>
            <a:pPr marL="342900" indent="-342900"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3" y="5300663"/>
            <a:ext cx="10810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58 58 58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4963" y="357188"/>
            <a:ext cx="3460750" cy="736600"/>
          </a:xfrm>
          <a:solidFill>
            <a:schemeClr val="accent1"/>
          </a:solidFill>
          <a:ln cap="flat" algn="ctr">
            <a:solidFill>
              <a:schemeClr val="tx1"/>
            </a:solidFill>
          </a:ln>
        </p:spPr>
        <p:txBody>
          <a:bodyPr wrap="none" lIns="82945" tIns="41473" rIns="82945" bIns="41473"/>
          <a:lstStyle/>
          <a:p>
            <a:pPr eaLnBrk="1" hangingPunct="1"/>
            <a:r>
              <a:rPr lang="en-US" sz="3200" b="1" smtClean="0">
                <a:solidFill>
                  <a:schemeClr val="tx1"/>
                </a:solidFill>
              </a:rPr>
              <a:t>Pointer (Contents)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82945" tIns="41473" rIns="82945" bIns="41473"/>
          <a:lstStyle/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sz="3000" b="1" smtClean="0"/>
              <a:t>How does a memory look like ?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sz="3000" b="1" smtClean="0"/>
              <a:t>Operators used in Pointers.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sz="3000" b="1" smtClean="0"/>
              <a:t>Syntax for Pointers.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sz="3000" b="1" smtClean="0"/>
              <a:t>Pointer Assignment.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sz="3000" b="1" smtClean="0"/>
              <a:t>Pointer Arithmetic.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sz="3000" b="1" smtClean="0"/>
              <a:t>Pointer Example.</a:t>
            </a:r>
          </a:p>
          <a:p>
            <a:pPr marL="609600" indent="-609600" defTabSz="877888" eaLnBrk="1" hangingPunct="1">
              <a:spcBef>
                <a:spcPct val="50000"/>
              </a:spcBef>
              <a:buFontTx/>
              <a:buAutoNum type="arabicPeriod"/>
            </a:pPr>
            <a:r>
              <a:rPr lang="en-US" sz="3000" b="1" smtClean="0"/>
              <a:t>Predict the Output.</a:t>
            </a:r>
          </a:p>
          <a:p>
            <a:pPr marL="609600" indent="-609600" defTabSz="877888" eaLnBrk="1" hangingPunct="1"/>
            <a:endParaRPr lang="en-US" sz="3000" smtClean="0"/>
          </a:p>
        </p:txBody>
      </p:sp>
      <p:sp>
        <p:nvSpPr>
          <p:cNvPr id="410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59775" y="5846763"/>
            <a:ext cx="587375" cy="522287"/>
          </a:xfrm>
          <a:prstGeom prst="actionButtonHom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82000" cy="685800"/>
          </a:xfrm>
        </p:spPr>
        <p:txBody>
          <a:bodyPr/>
          <a:lstStyle/>
          <a:p>
            <a:r>
              <a:rPr lang="en-US" sz="4000" smtClean="0"/>
              <a:t>Pointers in Function arguments</a:t>
            </a:r>
            <a:endParaRPr lang="en-US" altLang="zh-TW" sz="3800" smtClean="0">
              <a:ea typeface="新細明體" pitchFamily="18" charset="-12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828800"/>
            <a:ext cx="2971800" cy="4724400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zh-TW" sz="1800" u="sng" smtClean="0">
                <a:ea typeface="新細明體" pitchFamily="18" charset="-120"/>
              </a:rPr>
              <a:t>The code</a:t>
            </a:r>
          </a:p>
          <a:p>
            <a:pPr>
              <a:buFont typeface="Monotype Sorts" pitchFamily="2" charset="2"/>
              <a:buNone/>
            </a:pPr>
            <a:endParaRPr lang="en-US" altLang="zh-TW" sz="1600" u="sng" smtClean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  <a:ea typeface="新細明體" pitchFamily="18" charset="-120"/>
              </a:rPr>
              <a:t>void doubleIt(int x, </a:t>
            </a:r>
            <a:br>
              <a:rPr lang="en-US" altLang="zh-TW" sz="1500" smtClean="0">
                <a:latin typeface="Courier New" pitchFamily="49" charset="0"/>
                <a:ea typeface="新細明體" pitchFamily="18" charset="-120"/>
              </a:rPr>
            </a:br>
            <a:r>
              <a:rPr lang="en-US" altLang="zh-TW" sz="1500" smtClean="0">
                <a:latin typeface="Courier New" pitchFamily="49" charset="0"/>
                <a:ea typeface="新細明體" pitchFamily="18" charset="-120"/>
              </a:rPr>
              <a:t>           </a:t>
            </a:r>
            <a:r>
              <a:rPr lang="en-US" altLang="zh-TW" sz="150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int * p</a:t>
            </a:r>
            <a:r>
              <a:rPr lang="en-US" altLang="zh-TW" sz="1500" smtClean="0">
                <a:latin typeface="Courier New" pitchFamily="49" charset="0"/>
                <a:ea typeface="新細明體" pitchFamily="18" charset="-120"/>
              </a:rPr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150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*p</a:t>
            </a:r>
            <a:r>
              <a:rPr lang="en-US" altLang="zh-TW" sz="1500" smtClean="0">
                <a:latin typeface="Courier New" pitchFamily="49" charset="0"/>
                <a:ea typeface="新細明體" pitchFamily="18" charset="-120"/>
              </a:rPr>
              <a:t> = 2 * x;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  <a:ea typeface="新細明體" pitchFamily="18" charset="-120"/>
              </a:rPr>
              <a:t>int main(int argc, const char * argv[])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  <a:ea typeface="新細明體" pitchFamily="18" charset="-120"/>
              </a:rPr>
              <a:t>	int a = 16;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  <a:ea typeface="新細明體" pitchFamily="18" charset="-120"/>
              </a:rPr>
              <a:t>	doubleIt(9, </a:t>
            </a:r>
            <a:r>
              <a:rPr lang="en-US" altLang="zh-TW" sz="1500" smtClean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&amp;a</a:t>
            </a:r>
            <a:r>
              <a:rPr lang="en-US" altLang="zh-TW" sz="1500" smtClean="0">
                <a:latin typeface="Courier New" pitchFamily="49" charset="0"/>
                <a:ea typeface="新細明體" pitchFamily="18" charset="-120"/>
              </a:rPr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  <a:ea typeface="新細明體" pitchFamily="18" charset="-120"/>
              </a:rPr>
              <a:t>	return 0;</a:t>
            </a:r>
          </a:p>
          <a:p>
            <a:pPr>
              <a:buFont typeface="Monotype Sorts" pitchFamily="2" charset="2"/>
              <a:buNone/>
            </a:pPr>
            <a:r>
              <a:rPr lang="en-US" altLang="zh-TW" sz="1500" smtClean="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862263" y="1981200"/>
            <a:ext cx="2692400" cy="554038"/>
          </a:xfrm>
        </p:spPr>
        <p:txBody>
          <a:bodyPr/>
          <a:lstStyle/>
          <a:p>
            <a:pPr algn="ctr">
              <a:buFont typeface="Monotype Sorts" pitchFamily="2" charset="2"/>
              <a:buNone/>
            </a:pPr>
            <a:r>
              <a:rPr lang="en-US" altLang="zh-TW" sz="2000" u="sng" smtClean="0">
                <a:ea typeface="新細明體" pitchFamily="18" charset="-120"/>
              </a:rPr>
              <a:t>Box diagram</a:t>
            </a:r>
            <a:endParaRPr lang="en-US" altLang="zh-TW" sz="2000" smtClean="0">
              <a:ea typeface="新細明體" pitchFamily="18" charset="-12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867400" y="1752600"/>
            <a:ext cx="2667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TW" altLang="en-US" sz="2400"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943600" y="1555750"/>
            <a:ext cx="28352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400" u="sng">
                <a:ea typeface="新細明體" pitchFamily="18" charset="-120"/>
              </a:rPr>
              <a:t>Memory Layout</a:t>
            </a:r>
            <a:endParaRPr lang="en-US" altLang="zh-TW" sz="2400">
              <a:ea typeface="新細明體" pitchFamily="18" charset="-120"/>
            </a:endParaRPr>
          </a:p>
          <a:p>
            <a:endParaRPr lang="zh-TW" altLang="en-US" sz="2400">
              <a:ea typeface="新細明體" pitchFamily="18" charset="-12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175125" y="522446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Courier New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794125" y="5300663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latin typeface="Courier New" pitchFamily="49" charset="0"/>
                <a:ea typeface="新細明體" pitchFamily="18" charset="-120"/>
              </a:rPr>
              <a:t>x</a:t>
            </a: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248400" y="2667000"/>
            <a:ext cx="1524000" cy="2438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TW" altLang="en-US" sz="160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181600" y="2819400"/>
            <a:ext cx="11430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i="1">
                <a:latin typeface="Courier New" pitchFamily="49" charset="0"/>
                <a:ea typeface="新細明體" pitchFamily="18" charset="-120"/>
              </a:rPr>
              <a:t>p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 </a:t>
            </a:r>
            <a:br>
              <a:rPr lang="en-US" altLang="zh-TW">
                <a:latin typeface="Courier New" pitchFamily="49" charset="0"/>
                <a:ea typeface="新細明體" pitchFamily="18" charset="-120"/>
              </a:rPr>
            </a:br>
            <a:r>
              <a:rPr lang="en-US" altLang="zh-TW" i="1">
                <a:latin typeface="Courier New" pitchFamily="49" charset="0"/>
                <a:ea typeface="新細明體" pitchFamily="18" charset="-120"/>
              </a:rPr>
              <a:t>(8200)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5181600" y="3657600"/>
            <a:ext cx="12954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>
                <a:latin typeface="Courier New" pitchFamily="49" charset="0"/>
                <a:ea typeface="新細明體" pitchFamily="18" charset="-120"/>
              </a:rPr>
              <a:t>x </a:t>
            </a:r>
            <a:br>
              <a:rPr lang="en-US" altLang="zh-TW">
                <a:latin typeface="Courier New" pitchFamily="49" charset="0"/>
                <a:ea typeface="新細明體" pitchFamily="18" charset="-120"/>
              </a:rPr>
            </a:br>
            <a:r>
              <a:rPr lang="en-US" altLang="zh-TW">
                <a:latin typeface="Courier New" pitchFamily="49" charset="0"/>
                <a:ea typeface="新細明體" pitchFamily="18" charset="-120"/>
              </a:rPr>
              <a:t>(8196)</a:t>
            </a:r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4175125" y="2862263"/>
            <a:ext cx="6096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Courier New" pitchFamily="49" charset="0"/>
                <a:ea typeface="新細明體" pitchFamily="18" charset="-120"/>
              </a:rPr>
              <a:t>16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3625850" y="2973388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atin typeface="Courier New" pitchFamily="49" charset="0"/>
                <a:ea typeface="新細明體" pitchFamily="18" charset="-120"/>
              </a:rPr>
              <a:t>a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3505200" y="2286000"/>
            <a:ext cx="793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atin typeface="Courier New" pitchFamily="49" charset="0"/>
                <a:ea typeface="新細明體" pitchFamily="18" charset="-120"/>
              </a:rPr>
              <a:t>main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3184525" y="4614863"/>
            <a:ext cx="14033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atin typeface="Courier New" pitchFamily="49" charset="0"/>
                <a:ea typeface="新細明體" pitchFamily="18" charset="-120"/>
              </a:rPr>
              <a:t>doubleIt</a:t>
            </a:r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4175125" y="5910263"/>
            <a:ext cx="533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3794125" y="5986463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i="1">
                <a:latin typeface="Courier New" pitchFamily="49" charset="0"/>
                <a:ea typeface="新細明體" pitchFamily="18" charset="-120"/>
              </a:rPr>
              <a:t>p</a:t>
            </a:r>
          </a:p>
        </p:txBody>
      </p:sp>
      <p:cxnSp>
        <p:nvCxnSpPr>
          <p:cNvPr id="22546" name="AutoShape 18"/>
          <p:cNvCxnSpPr>
            <a:cxnSpLocks noChangeShapeType="1"/>
            <a:stCxn id="22544" idx="3"/>
            <a:endCxn id="22540" idx="3"/>
          </p:cNvCxnSpPr>
          <p:nvPr/>
        </p:nvCxnSpPr>
        <p:spPr bwMode="auto">
          <a:xfrm flipV="1">
            <a:off x="4708525" y="3167063"/>
            <a:ext cx="76200" cy="3009900"/>
          </a:xfrm>
          <a:prstGeom prst="curvedConnector3">
            <a:avLst>
              <a:gd name="adj1" fmla="val 522912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5334000" y="4419600"/>
            <a:ext cx="10033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atin typeface="Courier New" pitchFamily="49" charset="0"/>
                <a:ea typeface="新細明體" pitchFamily="18" charset="-120"/>
              </a:rPr>
              <a:t>a </a:t>
            </a:r>
            <a:br>
              <a:rPr lang="en-US" altLang="zh-TW">
                <a:latin typeface="Courier New" pitchFamily="49" charset="0"/>
                <a:ea typeface="新細明體" pitchFamily="18" charset="-120"/>
              </a:rPr>
            </a:br>
            <a:r>
              <a:rPr lang="en-US" altLang="zh-TW">
                <a:latin typeface="Courier New" pitchFamily="49" charset="0"/>
                <a:ea typeface="新細明體" pitchFamily="18" charset="-120"/>
              </a:rPr>
              <a:t>(8192)</a:t>
            </a:r>
          </a:p>
        </p:txBody>
      </p:sp>
      <p:cxnSp>
        <p:nvCxnSpPr>
          <p:cNvPr id="22548" name="AutoShape 20"/>
          <p:cNvCxnSpPr>
            <a:cxnSpLocks noChangeShapeType="1"/>
          </p:cNvCxnSpPr>
          <p:nvPr/>
        </p:nvCxnSpPr>
        <p:spPr bwMode="auto">
          <a:xfrm>
            <a:off x="6248400" y="4343400"/>
            <a:ext cx="1524000" cy="0"/>
          </a:xfrm>
          <a:prstGeom prst="straightConnector1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</p:spPr>
      </p:cxnSp>
      <p:cxnSp>
        <p:nvCxnSpPr>
          <p:cNvPr id="22549" name="AutoShape 21"/>
          <p:cNvCxnSpPr>
            <a:cxnSpLocks noChangeShapeType="1"/>
          </p:cNvCxnSpPr>
          <p:nvPr/>
        </p:nvCxnSpPr>
        <p:spPr bwMode="auto">
          <a:xfrm>
            <a:off x="6248400" y="3505200"/>
            <a:ext cx="15240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6781800" y="4495800"/>
            <a:ext cx="4889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atin typeface="Courier New" pitchFamily="49" charset="0"/>
                <a:ea typeface="新細明體" pitchFamily="18" charset="-120"/>
              </a:rPr>
              <a:t>16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6858000" y="3733800"/>
            <a:ext cx="3365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atin typeface="Courier New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6629400" y="2895600"/>
            <a:ext cx="793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i="1">
                <a:latin typeface="Courier New" pitchFamily="49" charset="0"/>
                <a:ea typeface="新細明體" pitchFamily="18" charset="-120"/>
              </a:rPr>
              <a:t>8192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8001000" y="4495800"/>
            <a:ext cx="793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atin typeface="Courier New" pitchFamily="49" charset="0"/>
                <a:ea typeface="新細明體" pitchFamily="18" charset="-120"/>
              </a:rPr>
              <a:t>main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7740650" y="3352800"/>
            <a:ext cx="14033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>
                <a:latin typeface="Courier New" pitchFamily="49" charset="0"/>
                <a:ea typeface="新細明體" pitchFamily="18" charset="-120"/>
              </a:rPr>
              <a:t>doubleIt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1143000" y="5867400"/>
            <a:ext cx="14351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ahoma" pitchFamily="34" charset="0"/>
                <a:ea typeface="新細明體" pitchFamily="18" charset="-120"/>
              </a:rPr>
              <a:t>a gets 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EB3B2472-5B33-48C5-9343-176A7BBA94E4}" type="slidenum">
              <a:rPr lang="en-US" smtClean="0"/>
              <a:pPr algn="l"/>
              <a:t>21</a:t>
            </a:fld>
            <a:endParaRPr lang="en-US" smtClean="0"/>
          </a:p>
        </p:txBody>
      </p:sp>
      <p:sp>
        <p:nvSpPr>
          <p:cNvPr id="260118" name="Rectangle 22"/>
          <p:cNvSpPr>
            <a:spLocks noChangeArrowheads="1"/>
          </p:cNvSpPr>
          <p:nvPr/>
        </p:nvSpPr>
        <p:spPr bwMode="auto">
          <a:xfrm>
            <a:off x="5943600" y="4800600"/>
            <a:ext cx="2438400" cy="1143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0116" name="Rectangle 20"/>
          <p:cNvSpPr>
            <a:spLocks noChangeArrowheads="1"/>
          </p:cNvSpPr>
          <p:nvPr/>
        </p:nvSpPr>
        <p:spPr bwMode="auto">
          <a:xfrm>
            <a:off x="7010400" y="2743200"/>
            <a:ext cx="2047875" cy="1600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 in Function arguments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609600"/>
          </a:xfrm>
        </p:spPr>
        <p:txBody>
          <a:bodyPr/>
          <a:lstStyle/>
          <a:p>
            <a:pPr eaLnBrk="1" hangingPunct="1"/>
            <a:r>
              <a:rPr lang="en-US" sz="2300" smtClean="0"/>
              <a:t>Arguments are passed by value, thus only a copy is passed.</a:t>
            </a:r>
            <a:endParaRPr lang="en-US" smtClean="0"/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677863" y="1638300"/>
            <a:ext cx="3729037" cy="163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void swap_wrong(int x, int y)</a:t>
            </a:r>
          </a:p>
          <a:p>
            <a:pPr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	int temp;</a:t>
            </a:r>
          </a:p>
          <a:p>
            <a:pPr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	temp = x;</a:t>
            </a:r>
          </a:p>
          <a:p>
            <a:pPr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	x = y;</a:t>
            </a:r>
          </a:p>
          <a:p>
            <a:pPr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	y = temp;</a:t>
            </a:r>
          </a:p>
          <a:p>
            <a:pPr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60103" name="Rectangle 7"/>
          <p:cNvSpPr>
            <a:spLocks noChangeArrowheads="1"/>
          </p:cNvSpPr>
          <p:nvPr/>
        </p:nvSpPr>
        <p:spPr bwMode="auto">
          <a:xfrm>
            <a:off x="6096000" y="5334000"/>
            <a:ext cx="8382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b:9643</a:t>
            </a:r>
          </a:p>
        </p:txBody>
      </p:sp>
      <p:sp>
        <p:nvSpPr>
          <p:cNvPr id="260107" name="Rectangle 11"/>
          <p:cNvSpPr>
            <a:spLocks noChangeArrowheads="1"/>
          </p:cNvSpPr>
          <p:nvPr/>
        </p:nvSpPr>
        <p:spPr bwMode="auto">
          <a:xfrm>
            <a:off x="6096000" y="4953000"/>
            <a:ext cx="820738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a:4397</a:t>
            </a:r>
          </a:p>
        </p:txBody>
      </p:sp>
      <p:sp>
        <p:nvSpPr>
          <p:cNvPr id="260108" name="Rectangle 12"/>
          <p:cNvSpPr>
            <a:spLocks noChangeArrowheads="1"/>
          </p:cNvSpPr>
          <p:nvPr/>
        </p:nvSpPr>
        <p:spPr bwMode="auto">
          <a:xfrm>
            <a:off x="7762875" y="28956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4397</a:t>
            </a:r>
          </a:p>
        </p:txBody>
      </p:sp>
      <p:sp>
        <p:nvSpPr>
          <p:cNvPr id="260109" name="Rectangle 13"/>
          <p:cNvSpPr>
            <a:spLocks noChangeArrowheads="1"/>
          </p:cNvSpPr>
          <p:nvPr/>
        </p:nvSpPr>
        <p:spPr bwMode="auto">
          <a:xfrm>
            <a:off x="7762875" y="32766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9643</a:t>
            </a:r>
          </a:p>
        </p:txBody>
      </p:sp>
      <p:sp>
        <p:nvSpPr>
          <p:cNvPr id="260110" name="Rectangle 14"/>
          <p:cNvSpPr>
            <a:spLocks noChangeArrowheads="1"/>
          </p:cNvSpPr>
          <p:nvPr/>
        </p:nvSpPr>
        <p:spPr bwMode="auto">
          <a:xfrm>
            <a:off x="7229475" y="2971800"/>
            <a:ext cx="533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px:</a:t>
            </a:r>
          </a:p>
        </p:txBody>
      </p:sp>
      <p:sp>
        <p:nvSpPr>
          <p:cNvPr id="260111" name="Rectangle 15"/>
          <p:cNvSpPr>
            <a:spLocks noChangeArrowheads="1"/>
          </p:cNvSpPr>
          <p:nvPr/>
        </p:nvSpPr>
        <p:spPr bwMode="auto">
          <a:xfrm>
            <a:off x="7229475" y="3352800"/>
            <a:ext cx="533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py:</a:t>
            </a:r>
          </a:p>
        </p:txBody>
      </p:sp>
      <p:cxnSp>
        <p:nvCxnSpPr>
          <p:cNvPr id="260112" name="AutoShape 16"/>
          <p:cNvCxnSpPr>
            <a:cxnSpLocks noChangeShapeType="1"/>
            <a:stCxn id="260108" idx="3"/>
            <a:endCxn id="260140" idx="3"/>
          </p:cNvCxnSpPr>
          <p:nvPr/>
        </p:nvCxnSpPr>
        <p:spPr bwMode="auto">
          <a:xfrm flipH="1">
            <a:off x="7924800" y="3086100"/>
            <a:ext cx="828675" cy="2058988"/>
          </a:xfrm>
          <a:prstGeom prst="curvedConnector3">
            <a:avLst>
              <a:gd name="adj1" fmla="val -27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0113" name="AutoShape 17"/>
          <p:cNvCxnSpPr>
            <a:cxnSpLocks noChangeShapeType="1"/>
            <a:stCxn id="260109" idx="3"/>
            <a:endCxn id="260139" idx="3"/>
          </p:cNvCxnSpPr>
          <p:nvPr/>
        </p:nvCxnSpPr>
        <p:spPr bwMode="auto">
          <a:xfrm flipH="1">
            <a:off x="7924800" y="3467100"/>
            <a:ext cx="828675" cy="2057400"/>
          </a:xfrm>
          <a:prstGeom prst="curvedConnector3">
            <a:avLst>
              <a:gd name="adj1" fmla="val -27588"/>
            </a:avLst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60115" name="Text Box 19"/>
          <p:cNvSpPr txBox="1">
            <a:spLocks noChangeArrowheads="1"/>
          </p:cNvSpPr>
          <p:nvPr/>
        </p:nvSpPr>
        <p:spPr bwMode="auto">
          <a:xfrm>
            <a:off x="677863" y="3598863"/>
            <a:ext cx="3484562" cy="163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void swap(int *px, int *py)</a:t>
            </a:r>
          </a:p>
          <a:p>
            <a:pPr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	int temp;</a:t>
            </a:r>
          </a:p>
          <a:p>
            <a:pPr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	temp = *px;</a:t>
            </a:r>
          </a:p>
          <a:p>
            <a:pPr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	*px = *py;</a:t>
            </a:r>
          </a:p>
          <a:p>
            <a:pPr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	*py = temp;</a:t>
            </a:r>
          </a:p>
          <a:p>
            <a:pPr>
              <a:lnSpc>
                <a:spcPct val="90000"/>
              </a:lnSpc>
              <a:tabLst>
                <a:tab pos="623888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60117" name="Text Box 21"/>
          <p:cNvSpPr txBox="1">
            <a:spLocks noChangeArrowheads="1"/>
          </p:cNvSpPr>
          <p:nvPr/>
        </p:nvSpPr>
        <p:spPr bwMode="auto">
          <a:xfrm>
            <a:off x="677863" y="5397500"/>
            <a:ext cx="2225675" cy="1169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623888" algn="l"/>
              </a:tabLst>
            </a:pPr>
            <a:r>
              <a:rPr lang="en-US" sz="1400">
                <a:solidFill>
                  <a:srgbClr val="800000"/>
                </a:solidFill>
                <a:latin typeface="Courier New" pitchFamily="49" charset="0"/>
              </a:rPr>
              <a:t>int a = 10, b = 20;</a:t>
            </a:r>
          </a:p>
          <a:p>
            <a:pPr>
              <a:tabLst>
                <a:tab pos="623888" algn="l"/>
              </a:tabLst>
            </a:pPr>
            <a:r>
              <a:rPr lang="en-US" sz="1400">
                <a:solidFill>
                  <a:srgbClr val="800000"/>
                </a:solidFill>
                <a:latin typeface="Courier New" pitchFamily="49" charset="0"/>
              </a:rPr>
              <a:t>swap_wrong(a, b);</a:t>
            </a:r>
          </a:p>
          <a:p>
            <a:pPr>
              <a:tabLst>
                <a:tab pos="623888" algn="l"/>
              </a:tabLst>
            </a:pPr>
            <a:r>
              <a:rPr lang="en-US" sz="1400">
                <a:solidFill>
                  <a:srgbClr val="800000"/>
                </a:solidFill>
                <a:latin typeface="Courier New" pitchFamily="49" charset="0"/>
              </a:rPr>
              <a:t>cout &lt;&lt; a &lt;&lt; b;</a:t>
            </a:r>
          </a:p>
          <a:p>
            <a:pPr>
              <a:tabLst>
                <a:tab pos="623888" algn="l"/>
              </a:tabLst>
            </a:pPr>
            <a:r>
              <a:rPr lang="en-US" sz="1400">
                <a:solidFill>
                  <a:srgbClr val="800000"/>
                </a:solidFill>
                <a:latin typeface="Courier New" pitchFamily="49" charset="0"/>
              </a:rPr>
              <a:t>swap(&amp;a, &amp;b);</a:t>
            </a:r>
          </a:p>
          <a:p>
            <a:pPr>
              <a:tabLst>
                <a:tab pos="623888" algn="l"/>
              </a:tabLst>
            </a:pPr>
            <a:r>
              <a:rPr lang="en-US" sz="1400">
                <a:solidFill>
                  <a:srgbClr val="800000"/>
                </a:solidFill>
                <a:latin typeface="Courier New" pitchFamily="49" charset="0"/>
              </a:rPr>
              <a:t>cout &lt;&lt; a &lt;&lt; b;</a:t>
            </a:r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7153275" y="2362200"/>
            <a:ext cx="10064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swap</a:t>
            </a:r>
          </a:p>
        </p:txBody>
      </p:sp>
      <p:sp>
        <p:nvSpPr>
          <p:cNvPr id="260120" name="Text Box 24"/>
          <p:cNvSpPr txBox="1">
            <a:spLocks noChangeArrowheads="1"/>
          </p:cNvSpPr>
          <p:nvPr/>
        </p:nvSpPr>
        <p:spPr bwMode="auto">
          <a:xfrm>
            <a:off x="4800600" y="4724400"/>
            <a:ext cx="1106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caller:</a:t>
            </a:r>
          </a:p>
        </p:txBody>
      </p:sp>
      <p:sp>
        <p:nvSpPr>
          <p:cNvPr id="260121" name="Rectangle 25"/>
          <p:cNvSpPr>
            <a:spLocks noChangeArrowheads="1"/>
          </p:cNvSpPr>
          <p:nvPr/>
        </p:nvSpPr>
        <p:spPr bwMode="auto">
          <a:xfrm>
            <a:off x="4343400" y="2667000"/>
            <a:ext cx="2209800" cy="1600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0122" name="Rectangle 26"/>
          <p:cNvSpPr>
            <a:spLocks noChangeArrowheads="1"/>
          </p:cNvSpPr>
          <p:nvPr/>
        </p:nvSpPr>
        <p:spPr bwMode="auto">
          <a:xfrm>
            <a:off x="5257800" y="28194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260123" name="Rectangle 27"/>
          <p:cNvSpPr>
            <a:spLocks noChangeArrowheads="1"/>
          </p:cNvSpPr>
          <p:nvPr/>
        </p:nvSpPr>
        <p:spPr bwMode="auto">
          <a:xfrm>
            <a:off x="5257800" y="32004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260124" name="Rectangle 28"/>
          <p:cNvSpPr>
            <a:spLocks noChangeArrowheads="1"/>
          </p:cNvSpPr>
          <p:nvPr/>
        </p:nvSpPr>
        <p:spPr bwMode="auto">
          <a:xfrm>
            <a:off x="4724400" y="2895600"/>
            <a:ext cx="533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x:</a:t>
            </a:r>
          </a:p>
        </p:txBody>
      </p:sp>
      <p:sp>
        <p:nvSpPr>
          <p:cNvPr id="260125" name="Rectangle 29"/>
          <p:cNvSpPr>
            <a:spLocks noChangeArrowheads="1"/>
          </p:cNvSpPr>
          <p:nvPr/>
        </p:nvSpPr>
        <p:spPr bwMode="auto">
          <a:xfrm>
            <a:off x="4724400" y="3276600"/>
            <a:ext cx="533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y:</a:t>
            </a:r>
          </a:p>
        </p:txBody>
      </p:sp>
      <p:sp>
        <p:nvSpPr>
          <p:cNvPr id="260126" name="Text Box 30"/>
          <p:cNvSpPr txBox="1">
            <a:spLocks noChangeArrowheads="1"/>
          </p:cNvSpPr>
          <p:nvPr/>
        </p:nvSpPr>
        <p:spPr bwMode="auto">
          <a:xfrm>
            <a:off x="4743450" y="2286000"/>
            <a:ext cx="18097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 swap_wrong</a:t>
            </a:r>
          </a:p>
        </p:txBody>
      </p:sp>
      <p:sp>
        <p:nvSpPr>
          <p:cNvPr id="260127" name="Rectangle 31"/>
          <p:cNvSpPr>
            <a:spLocks noChangeArrowheads="1"/>
          </p:cNvSpPr>
          <p:nvPr/>
        </p:nvSpPr>
        <p:spPr bwMode="auto">
          <a:xfrm>
            <a:off x="5257800" y="36576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260128" name="Rectangle 32"/>
          <p:cNvSpPr>
            <a:spLocks noChangeArrowheads="1"/>
          </p:cNvSpPr>
          <p:nvPr/>
        </p:nvSpPr>
        <p:spPr bwMode="auto">
          <a:xfrm>
            <a:off x="4724400" y="3733800"/>
            <a:ext cx="533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temp:</a:t>
            </a:r>
          </a:p>
        </p:txBody>
      </p:sp>
      <p:sp>
        <p:nvSpPr>
          <p:cNvPr id="260129" name="Rectangle 33"/>
          <p:cNvSpPr>
            <a:spLocks noChangeArrowheads="1"/>
          </p:cNvSpPr>
          <p:nvPr/>
        </p:nvSpPr>
        <p:spPr bwMode="auto">
          <a:xfrm>
            <a:off x="7772400" y="3810000"/>
            <a:ext cx="9906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Courier New" pitchFamily="49" charset="0"/>
            </a:endParaRPr>
          </a:p>
        </p:txBody>
      </p:sp>
      <p:sp>
        <p:nvSpPr>
          <p:cNvPr id="260130" name="Rectangle 34"/>
          <p:cNvSpPr>
            <a:spLocks noChangeArrowheads="1"/>
          </p:cNvSpPr>
          <p:nvPr/>
        </p:nvSpPr>
        <p:spPr bwMode="auto">
          <a:xfrm>
            <a:off x="7086600" y="3886200"/>
            <a:ext cx="533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>
                <a:latin typeface="Courier New" pitchFamily="49" charset="0"/>
              </a:rPr>
              <a:t>temp:</a:t>
            </a:r>
          </a:p>
        </p:txBody>
      </p:sp>
      <p:cxnSp>
        <p:nvCxnSpPr>
          <p:cNvPr id="260131" name="AutoShape 35"/>
          <p:cNvCxnSpPr>
            <a:cxnSpLocks noChangeShapeType="1"/>
            <a:stCxn id="260140" idx="1"/>
            <a:endCxn id="260122" idx="3"/>
          </p:cNvCxnSpPr>
          <p:nvPr/>
        </p:nvCxnSpPr>
        <p:spPr bwMode="auto">
          <a:xfrm flipH="1" flipV="1">
            <a:off x="6248400" y="3009900"/>
            <a:ext cx="762000" cy="2135188"/>
          </a:xfrm>
          <a:prstGeom prst="straightConnector1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260132" name="AutoShape 36"/>
          <p:cNvCxnSpPr>
            <a:cxnSpLocks noChangeShapeType="1"/>
            <a:stCxn id="260139" idx="1"/>
            <a:endCxn id="260123" idx="3"/>
          </p:cNvCxnSpPr>
          <p:nvPr/>
        </p:nvCxnSpPr>
        <p:spPr bwMode="auto">
          <a:xfrm flipH="1" flipV="1">
            <a:off x="6248400" y="3390900"/>
            <a:ext cx="762000" cy="2133600"/>
          </a:xfrm>
          <a:prstGeom prst="straightConnector1">
            <a:avLst/>
          </a:prstGeom>
          <a:noFill/>
          <a:ln w="9525">
            <a:solidFill>
              <a:srgbClr val="0000FF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60137" name="Rectangle 41"/>
          <p:cNvSpPr>
            <a:spLocks noChangeArrowheads="1"/>
          </p:cNvSpPr>
          <p:nvPr/>
        </p:nvSpPr>
        <p:spPr bwMode="auto">
          <a:xfrm>
            <a:off x="5354638" y="2862263"/>
            <a:ext cx="762000" cy="3048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10</a:t>
            </a:r>
          </a:p>
        </p:txBody>
      </p:sp>
      <p:sp>
        <p:nvSpPr>
          <p:cNvPr id="260138" name="Rectangle 42"/>
          <p:cNvSpPr>
            <a:spLocks noChangeArrowheads="1"/>
          </p:cNvSpPr>
          <p:nvPr/>
        </p:nvSpPr>
        <p:spPr bwMode="auto">
          <a:xfrm>
            <a:off x="5354638" y="3243263"/>
            <a:ext cx="762000" cy="3048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20</a:t>
            </a:r>
          </a:p>
        </p:txBody>
      </p:sp>
      <p:sp>
        <p:nvSpPr>
          <p:cNvPr id="260139" name="Rectangle 43"/>
          <p:cNvSpPr>
            <a:spLocks noChangeArrowheads="1"/>
          </p:cNvSpPr>
          <p:nvPr/>
        </p:nvSpPr>
        <p:spPr bwMode="auto">
          <a:xfrm>
            <a:off x="7010400" y="5334000"/>
            <a:ext cx="914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260140" name="Rectangle 44"/>
          <p:cNvSpPr>
            <a:spLocks noChangeArrowheads="1"/>
          </p:cNvSpPr>
          <p:nvPr/>
        </p:nvSpPr>
        <p:spPr bwMode="auto">
          <a:xfrm>
            <a:off x="7010400" y="4954588"/>
            <a:ext cx="914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>
              <a:latin typeface="Courier New" pitchFamily="49" charset="0"/>
            </a:endParaRP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7148513" y="5408613"/>
            <a:ext cx="609600" cy="231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20</a:t>
            </a:r>
          </a:p>
        </p:txBody>
      </p:sp>
      <p:sp>
        <p:nvSpPr>
          <p:cNvPr id="260106" name="Rectangle 10"/>
          <p:cNvSpPr>
            <a:spLocks noChangeArrowheads="1"/>
          </p:cNvSpPr>
          <p:nvPr/>
        </p:nvSpPr>
        <p:spPr bwMode="auto">
          <a:xfrm>
            <a:off x="7148513" y="5029200"/>
            <a:ext cx="609600" cy="231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6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6.35838E-7 L 3.33333E-6 0.05549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60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83237E-6 L 3.33333E-6 -0.04994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60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6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6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6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60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6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6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1019 L -0.00313 0.04958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3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2725E-6 L -0.00313 -0.06001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8" grpId="0" animBg="1"/>
      <p:bldP spid="260116" grpId="0" animBg="1"/>
      <p:bldP spid="260100" grpId="0"/>
      <p:bldP spid="260103" grpId="0"/>
      <p:bldP spid="260107" grpId="0"/>
      <p:bldP spid="260108" grpId="0" animBg="1"/>
      <p:bldP spid="260109" grpId="0" animBg="1"/>
      <p:bldP spid="260110" grpId="0"/>
      <p:bldP spid="260111" grpId="0"/>
      <p:bldP spid="260115" grpId="0"/>
      <p:bldP spid="260119" grpId="0"/>
      <p:bldP spid="260120" grpId="0"/>
      <p:bldP spid="260121" grpId="0" animBg="1"/>
      <p:bldP spid="260122" grpId="0" animBg="1"/>
      <p:bldP spid="260123" grpId="0" animBg="1"/>
      <p:bldP spid="260124" grpId="0"/>
      <p:bldP spid="260125" grpId="0"/>
      <p:bldP spid="260126" grpId="0"/>
      <p:bldP spid="260127" grpId="0" animBg="1"/>
      <p:bldP spid="260128" grpId="0"/>
      <p:bldP spid="260129" grpId="0" animBg="1"/>
      <p:bldP spid="260130" grpId="0"/>
      <p:bldP spid="260137" grpId="0" animBg="1"/>
      <p:bldP spid="260137" grpId="1" animBg="1"/>
      <p:bldP spid="260138" grpId="0" animBg="1"/>
      <p:bldP spid="260138" grpId="1" animBg="1"/>
      <p:bldP spid="260139" grpId="0" animBg="1"/>
      <p:bldP spid="260140" grpId="0" animBg="1"/>
      <p:bldP spid="260101" grpId="0"/>
      <p:bldP spid="260101" grpId="1"/>
      <p:bldP spid="260106" grpId="0"/>
      <p:bldP spid="26010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Pointers and Arrays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971800"/>
            <a:ext cx="7735888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417513" y="1716088"/>
            <a:ext cx="8726487" cy="514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>
                <a:ea typeface="新細明體" pitchFamily="18" charset="-120"/>
              </a:rPr>
              <a:t>The name of an array points only to the first element not the whole array.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3200400" y="3200400"/>
            <a:ext cx="7493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1000</a:t>
            </a:r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3200400" y="4953000"/>
            <a:ext cx="7493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1012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3200400" y="5486400"/>
            <a:ext cx="7493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1016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3200400" y="3733800"/>
            <a:ext cx="7493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1004</a:t>
            </a: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3200400" y="4343400"/>
            <a:ext cx="7493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1008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685800" y="6096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4400">
                <a:solidFill>
                  <a:srgbClr val="D49FFF"/>
                </a:solidFill>
                <a:latin typeface="Times New Roman" pitchFamily="18" charset="0"/>
                <a:ea typeface="新細明體" pitchFamily="18" charset="-120"/>
              </a:rPr>
              <a:t>Array Name is a pointer constant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685800" y="1751013"/>
            <a:ext cx="749935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include &lt;iostream&gt;</a:t>
            </a:r>
          </a:p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endParaRPr lang="en-US" altLang="zh-TW"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void main (){</a:t>
            </a:r>
          </a:p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    int a[5];</a:t>
            </a:r>
          </a:p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    cout &lt;&lt; "Address of a[0]: " &lt;&lt; </a:t>
            </a:r>
            <a:r>
              <a:rPr lang="en-US" altLang="zh-TW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&amp;a[0]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 &lt;&lt; endl</a:t>
            </a:r>
          </a:p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	   &lt;&lt; "Name as pointer: " &lt;&lt; </a:t>
            </a:r>
            <a:r>
              <a:rPr lang="en-US" altLang="zh-TW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a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 &lt;&lt; endl;</a:t>
            </a:r>
          </a:p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}</a:t>
            </a:r>
          </a:p>
          <a:p>
            <a:endParaRPr lang="en-US" altLang="zh-TW">
              <a:latin typeface="Courier New" pitchFamily="49" charset="0"/>
              <a:ea typeface="新細明體" pitchFamily="18" charset="-120"/>
            </a:endParaRPr>
          </a:p>
          <a:p>
            <a:endParaRPr lang="en-US" altLang="zh-TW">
              <a:latin typeface="Courier New" pitchFamily="49" charset="0"/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Result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:</a:t>
            </a:r>
          </a:p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Address of a[0]: 0x0065FDE4</a:t>
            </a:r>
          </a:p>
          <a:p>
            <a:r>
              <a:rPr lang="en-US" altLang="zh-TW">
                <a:latin typeface="Courier New" pitchFamily="49" charset="0"/>
                <a:ea typeface="新細明體" pitchFamily="18" charset="-120"/>
              </a:rPr>
              <a:t>Name as pointer: 0x0065FDE4</a:t>
            </a:r>
          </a:p>
          <a:p>
            <a:endParaRPr lang="en-US" altLang="zh-TW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266825" y="4572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4400">
                <a:solidFill>
                  <a:srgbClr val="D49FFF"/>
                </a:solidFill>
                <a:latin typeface="Times New Roman" pitchFamily="18" charset="0"/>
                <a:ea typeface="新細明體" pitchFamily="18" charset="-120"/>
              </a:rPr>
              <a:t>Dereferencing An Array Name</a:t>
            </a:r>
          </a:p>
        </p:txBody>
      </p:sp>
      <p:sp>
        <p:nvSpPr>
          <p:cNvPr id="26627" name="Rectangle 6"/>
          <p:cNvSpPr>
            <a:spLocks noChangeArrowheads="1"/>
          </p:cNvSpPr>
          <p:nvPr/>
        </p:nvSpPr>
        <p:spPr bwMode="auto">
          <a:xfrm>
            <a:off x="304800" y="1524000"/>
            <a:ext cx="8610600" cy="5105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6628" name="AutoShape 10"/>
          <p:cNvSpPr>
            <a:spLocks noChangeArrowheads="1"/>
          </p:cNvSpPr>
          <p:nvPr/>
        </p:nvSpPr>
        <p:spPr bwMode="auto">
          <a:xfrm>
            <a:off x="3810000" y="2819400"/>
            <a:ext cx="3886200" cy="3200400"/>
          </a:xfrm>
          <a:prstGeom prst="foldedCorner">
            <a:avLst>
              <a:gd name="adj" fmla="val 1453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buFont typeface="Monotype Sorts" pitchFamily="2" charset="2"/>
              <a:buNone/>
              <a:defRPr/>
            </a:pPr>
            <a:r>
              <a:rPr lang="zh-TW" altLang="en-US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include &lt;</a:t>
            </a:r>
            <a:r>
              <a:rPr lang="en-US" altLang="zh-TW" dirty="0" err="1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iostream</a:t>
            </a: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&gt;</a:t>
            </a:r>
          </a:p>
          <a:p>
            <a:pPr marL="342900" indent="-342900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marL="342900" indent="-342900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marL="342900" indent="-342900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dirty="0" err="1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 a[5] = {2,4,6,8,22};</a:t>
            </a:r>
          </a:p>
          <a:p>
            <a:pPr marL="342900" indent="-342900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dirty="0" err="1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cout</a:t>
            </a: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 &lt;&lt; *a &lt;&lt; " " </a:t>
            </a:r>
          </a:p>
          <a:p>
            <a:pPr marL="342900" indent="-342900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     &lt;&lt; a[0];</a:t>
            </a:r>
          </a:p>
          <a:p>
            <a:pPr marL="342900" indent="-342900">
              <a:buFont typeface="Monotype Sorts" pitchFamily="2" charset="2"/>
              <a:buNone/>
              <a:defRPr/>
            </a:pPr>
            <a:r>
              <a:rPr lang="en-US" altLang="zh-TW" dirty="0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} //main</a:t>
            </a:r>
          </a:p>
        </p:txBody>
      </p:sp>
      <p:sp>
        <p:nvSpPr>
          <p:cNvPr id="26629" name="Rectangle 12"/>
          <p:cNvSpPr>
            <a:spLocks noChangeArrowheads="1"/>
          </p:cNvSpPr>
          <p:nvPr/>
        </p:nvSpPr>
        <p:spPr bwMode="auto">
          <a:xfrm>
            <a:off x="1811338" y="3327400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2</a:t>
            </a:r>
          </a:p>
        </p:txBody>
      </p:sp>
      <p:sp>
        <p:nvSpPr>
          <p:cNvPr id="26630" name="Rectangle 13"/>
          <p:cNvSpPr>
            <a:spLocks noChangeArrowheads="1"/>
          </p:cNvSpPr>
          <p:nvPr/>
        </p:nvSpPr>
        <p:spPr bwMode="auto">
          <a:xfrm>
            <a:off x="1811338" y="3814763"/>
            <a:ext cx="1066800" cy="487362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4</a:t>
            </a:r>
          </a:p>
        </p:txBody>
      </p:sp>
      <p:sp>
        <p:nvSpPr>
          <p:cNvPr id="26631" name="Rectangle 14"/>
          <p:cNvSpPr>
            <a:spLocks noChangeArrowheads="1"/>
          </p:cNvSpPr>
          <p:nvPr/>
        </p:nvSpPr>
        <p:spPr bwMode="auto">
          <a:xfrm>
            <a:off x="1811338" y="4789488"/>
            <a:ext cx="1066800" cy="487362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8</a:t>
            </a:r>
          </a:p>
        </p:txBody>
      </p:sp>
      <p:sp>
        <p:nvSpPr>
          <p:cNvPr id="26632" name="Rectangle 15"/>
          <p:cNvSpPr>
            <a:spLocks noChangeArrowheads="1"/>
          </p:cNvSpPr>
          <p:nvPr/>
        </p:nvSpPr>
        <p:spPr bwMode="auto">
          <a:xfrm>
            <a:off x="1811338" y="4302125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6</a:t>
            </a:r>
          </a:p>
        </p:txBody>
      </p:sp>
      <p:sp>
        <p:nvSpPr>
          <p:cNvPr id="26633" name="Rectangle 16"/>
          <p:cNvSpPr>
            <a:spLocks noChangeArrowheads="1"/>
          </p:cNvSpPr>
          <p:nvPr/>
        </p:nvSpPr>
        <p:spPr bwMode="auto">
          <a:xfrm>
            <a:off x="1811338" y="5276850"/>
            <a:ext cx="1066800" cy="487363"/>
          </a:xfrm>
          <a:prstGeom prst="rect">
            <a:avLst/>
          </a:prstGeom>
          <a:solidFill>
            <a:srgbClr val="A2C1FE"/>
          </a:solidFill>
          <a:ln w="254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342900" indent="-342900" algn="ctr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22</a:t>
            </a:r>
          </a:p>
        </p:txBody>
      </p:sp>
      <p:sp>
        <p:nvSpPr>
          <p:cNvPr id="26634" name="Text Box 17"/>
          <p:cNvSpPr txBox="1">
            <a:spLocks noChangeArrowheads="1"/>
          </p:cNvSpPr>
          <p:nvPr/>
        </p:nvSpPr>
        <p:spPr bwMode="auto">
          <a:xfrm>
            <a:off x="990600" y="5275263"/>
            <a:ext cx="7651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a[4]</a:t>
            </a:r>
          </a:p>
        </p:txBody>
      </p:sp>
      <p:sp>
        <p:nvSpPr>
          <p:cNvPr id="26635" name="Text Box 18"/>
          <p:cNvSpPr txBox="1">
            <a:spLocks noChangeArrowheads="1"/>
          </p:cNvSpPr>
          <p:nvPr/>
        </p:nvSpPr>
        <p:spPr bwMode="auto">
          <a:xfrm>
            <a:off x="990600" y="3327400"/>
            <a:ext cx="7651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a[0]</a:t>
            </a:r>
          </a:p>
        </p:txBody>
      </p:sp>
      <p:sp>
        <p:nvSpPr>
          <p:cNvPr id="26636" name="Text Box 19"/>
          <p:cNvSpPr txBox="1">
            <a:spLocks noChangeArrowheads="1"/>
          </p:cNvSpPr>
          <p:nvPr/>
        </p:nvSpPr>
        <p:spPr bwMode="auto">
          <a:xfrm>
            <a:off x="990600" y="4302125"/>
            <a:ext cx="765175" cy="395288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a[2]</a:t>
            </a:r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990600" y="3814763"/>
            <a:ext cx="765175" cy="395287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a[1]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990600" y="4791075"/>
            <a:ext cx="7651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063DE8"/>
                </a:solidFill>
                <a:latin typeface="Courier" pitchFamily="49" charset="0"/>
                <a:ea typeface="新細明體" pitchFamily="18" charset="-120"/>
              </a:rPr>
              <a:t>a[3]</a:t>
            </a:r>
          </a:p>
        </p:txBody>
      </p:sp>
      <p:sp>
        <p:nvSpPr>
          <p:cNvPr id="26639" name="Text Box 25"/>
          <p:cNvSpPr txBox="1">
            <a:spLocks noChangeArrowheads="1"/>
          </p:cNvSpPr>
          <p:nvPr/>
        </p:nvSpPr>
        <p:spPr bwMode="auto">
          <a:xfrm>
            <a:off x="2286000" y="5791200"/>
            <a:ext cx="325438" cy="395288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a</a:t>
            </a:r>
          </a:p>
        </p:txBody>
      </p:sp>
      <p:sp>
        <p:nvSpPr>
          <p:cNvPr id="26640" name="Text Box 29"/>
          <p:cNvSpPr txBox="1">
            <a:spLocks noChangeArrowheads="1"/>
          </p:cNvSpPr>
          <p:nvPr/>
        </p:nvSpPr>
        <p:spPr bwMode="auto">
          <a:xfrm>
            <a:off x="3179763" y="3643313"/>
            <a:ext cx="325437" cy="395287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solidFill>
                  <a:srgbClr val="FF3300"/>
                </a:solidFill>
                <a:ea typeface="新細明體" pitchFamily="18" charset="-120"/>
              </a:rPr>
              <a:t>a</a:t>
            </a:r>
          </a:p>
        </p:txBody>
      </p:sp>
      <p:sp>
        <p:nvSpPr>
          <p:cNvPr id="26641" name="Line 30"/>
          <p:cNvSpPr>
            <a:spLocks noChangeShapeType="1"/>
          </p:cNvSpPr>
          <p:nvPr/>
        </p:nvSpPr>
        <p:spPr bwMode="auto">
          <a:xfrm flipH="1" flipV="1">
            <a:off x="2895600" y="3581400"/>
            <a:ext cx="1295400" cy="3810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</p:spPr>
        <p:txBody>
          <a:bodyPr/>
          <a:lstStyle/>
          <a:p>
            <a:endParaRPr lang="en-CA"/>
          </a:p>
        </p:txBody>
      </p:sp>
      <p:sp>
        <p:nvSpPr>
          <p:cNvPr id="26642" name="AutoShape 31"/>
          <p:cNvSpPr>
            <a:spLocks noChangeArrowheads="1"/>
          </p:cNvSpPr>
          <p:nvPr/>
        </p:nvSpPr>
        <p:spPr bwMode="auto">
          <a:xfrm>
            <a:off x="1447800" y="1828800"/>
            <a:ext cx="3200400" cy="914400"/>
          </a:xfrm>
          <a:prstGeom prst="wedgeEllipseCallout">
            <a:avLst>
              <a:gd name="adj1" fmla="val -35468"/>
              <a:gd name="adj2" fmla="val 122222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Monotype Sorts" pitchFamily="2" charset="2"/>
              <a:buNone/>
              <a:defRPr/>
            </a:pP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This element is called </a:t>
            </a:r>
            <a:r>
              <a:rPr lang="en-US" altLang="zh-TW">
                <a:solidFill>
                  <a:schemeClr val="bg2"/>
                </a:solidFill>
                <a:latin typeface="Courier" pitchFamily="49" charset="0"/>
                <a:ea typeface="新細明體" pitchFamily="18" charset="-120"/>
              </a:rPr>
              <a:t>a[0]</a:t>
            </a:r>
            <a:r>
              <a:rPr lang="en-US" altLang="zh-TW">
                <a:solidFill>
                  <a:schemeClr val="bg2"/>
                </a:solidFill>
                <a:ea typeface="新細明體" pitchFamily="18" charset="-120"/>
              </a:rPr>
              <a:t> or </a:t>
            </a:r>
            <a:r>
              <a:rPr lang="en-US" altLang="zh-TW">
                <a:solidFill>
                  <a:schemeClr val="bg2"/>
                </a:solidFill>
                <a:latin typeface="Courier" pitchFamily="49" charset="0"/>
                <a:ea typeface="新細明體" pitchFamily="18" charset="-120"/>
              </a:rPr>
              <a:t>*a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1254125" y="4572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4400">
                <a:solidFill>
                  <a:srgbClr val="D49FFF"/>
                </a:solidFill>
                <a:latin typeface="Times New Roman" pitchFamily="18" charset="0"/>
                <a:ea typeface="新細明體" pitchFamily="18" charset="-120"/>
              </a:rPr>
              <a:t>Array Names as Pointers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417513" y="1447800"/>
            <a:ext cx="8726487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r>
              <a:rPr lang="en-US" altLang="zh-TW" sz="2800">
                <a:ea typeface="新細明體" pitchFamily="18" charset="-120"/>
              </a:rPr>
              <a:t>To access an array, any pointer to the first element can be used instead of the name of the array.</a:t>
            </a:r>
          </a:p>
          <a:p>
            <a:pPr marL="342900" indent="-342900">
              <a:buClr>
                <a:schemeClr val="folHlink"/>
              </a:buClr>
              <a:buFont typeface="Monotype Sorts" pitchFamily="2" charset="2"/>
              <a:buChar char="*"/>
            </a:pPr>
            <a:endParaRPr lang="zh-TW" altLang="en-US" sz="2800">
              <a:ea typeface="新細明體" pitchFamily="18" charset="-120"/>
            </a:endParaRP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5334000" y="2690813"/>
            <a:ext cx="331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We could replace</a:t>
            </a:r>
            <a:r>
              <a:rPr lang="en-US" altLang="zh-TW">
                <a:latin typeface="Courier" pitchFamily="49" charset="0"/>
                <a:ea typeface="新細明體" pitchFamily="18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*p</a:t>
            </a:r>
            <a:r>
              <a:rPr lang="en-US" altLang="zh-TW">
                <a:ea typeface="新細明體" pitchFamily="18" charset="-120"/>
              </a:rPr>
              <a:t> by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*a</a:t>
            </a:r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381000" y="3124200"/>
            <a:ext cx="8458200" cy="3733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 algn="ctr">
              <a:defRPr/>
            </a:pPr>
            <a:endParaRPr lang="zh-TW" altLang="en-US">
              <a:ea typeface="新細明體" pitchFamily="18" charset="-120"/>
            </a:endParaRPr>
          </a:p>
        </p:txBody>
      </p:sp>
      <p:grpSp>
        <p:nvGrpSpPr>
          <p:cNvPr id="27654" name="Group 11"/>
          <p:cNvGrpSpPr>
            <a:grpSpLocks/>
          </p:cNvGrpSpPr>
          <p:nvPr/>
        </p:nvGrpSpPr>
        <p:grpSpPr bwMode="auto">
          <a:xfrm>
            <a:off x="6311900" y="3841750"/>
            <a:ext cx="2527300" cy="2413000"/>
            <a:chOff x="3600" y="1248"/>
            <a:chExt cx="1621" cy="1493"/>
          </a:xfrm>
        </p:grpSpPr>
        <p:pic>
          <p:nvPicPr>
            <p:cNvPr id="27675" name="Picture 12" descr="computer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00" y="1248"/>
              <a:ext cx="1621" cy="1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76" name="Text Box 13"/>
            <p:cNvSpPr txBox="1">
              <a:spLocks noChangeArrowheads="1"/>
            </p:cNvSpPr>
            <p:nvPr/>
          </p:nvSpPr>
          <p:spPr bwMode="auto">
            <a:xfrm>
              <a:off x="4224" y="1583"/>
              <a:ext cx="344" cy="246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zh-TW" altLang="en-US">
                  <a:solidFill>
                    <a:schemeClr val="bg1"/>
                  </a:solidFill>
                  <a:ea typeface="新細明體" pitchFamily="18" charset="-120"/>
                </a:rPr>
                <a:t>2 2</a:t>
              </a:r>
            </a:p>
          </p:txBody>
        </p:sp>
      </p:grpSp>
      <p:sp>
        <p:nvSpPr>
          <p:cNvPr id="27655" name="AutoShape 14"/>
          <p:cNvSpPr>
            <a:spLocks noChangeArrowheads="1"/>
          </p:cNvSpPr>
          <p:nvPr/>
        </p:nvSpPr>
        <p:spPr bwMode="auto">
          <a:xfrm>
            <a:off x="2776538" y="3276600"/>
            <a:ext cx="3776662" cy="3351213"/>
          </a:xfrm>
          <a:prstGeom prst="foldedCorner">
            <a:avLst>
              <a:gd name="adj" fmla="val 1453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342900" indent="-342900">
              <a:buFont typeface="Monotype Sorts" pitchFamily="2" charset="2"/>
              <a:buNone/>
              <a:defRPr/>
            </a:pPr>
            <a:endParaRPr lang="zh-TW" altLang="en-US">
              <a:solidFill>
                <a:srgbClr val="063DE8"/>
              </a:solidFill>
              <a:latin typeface="Courier New" pitchFamily="49" charset="0"/>
              <a:ea typeface="新細明體" pitchFamily="18" charset="-120"/>
            </a:endParaRPr>
          </a:p>
          <a:p>
            <a:pPr marL="342900" indent="-342900">
              <a:buFont typeface="Monotype Sorts" pitchFamily="2" charset="2"/>
              <a:buNone/>
              <a:defRPr/>
            </a:pPr>
            <a:r>
              <a:rPr lang="zh-TW" altLang="en-US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#</a:t>
            </a: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include &lt;iostream&gt;</a:t>
            </a:r>
          </a:p>
          <a:p>
            <a:pPr marL="342900" indent="-342900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marL="342900" indent="-342900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void main(){</a:t>
            </a:r>
          </a:p>
          <a:p>
            <a:pPr marL="342900" indent="-342900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int a[5] = {2,4,6,8,22};</a:t>
            </a:r>
          </a:p>
          <a:p>
            <a:pPr marL="342900" indent="-342900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int *p = a;</a:t>
            </a:r>
          </a:p>
          <a:p>
            <a:pPr marL="342900" indent="-342900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cout &lt;&lt; a[0] &lt;&lt; " " </a:t>
            </a:r>
          </a:p>
          <a:p>
            <a:pPr marL="342900" indent="-342900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	     &lt;&lt; *p;</a:t>
            </a:r>
          </a:p>
          <a:p>
            <a:pPr marL="342900" indent="-342900">
              <a:buFont typeface="Monotype Sorts" pitchFamily="2" charset="2"/>
              <a:buNone/>
              <a:defRPr/>
            </a:pPr>
            <a:r>
              <a:rPr lang="en-US" altLang="zh-TW">
                <a:solidFill>
                  <a:srgbClr val="063DE8"/>
                </a:solidFill>
                <a:latin typeface="Courier New" pitchFamily="49" charset="0"/>
                <a:ea typeface="新細明體" pitchFamily="18" charset="-120"/>
              </a:rPr>
              <a:t>} </a:t>
            </a:r>
          </a:p>
        </p:txBody>
      </p:sp>
      <p:sp>
        <p:nvSpPr>
          <p:cNvPr id="27656" name="Line 31"/>
          <p:cNvSpPr>
            <a:spLocks noChangeShapeType="1"/>
          </p:cNvSpPr>
          <p:nvPr/>
        </p:nvSpPr>
        <p:spPr bwMode="auto">
          <a:xfrm flipV="1">
            <a:off x="5638800" y="4572000"/>
            <a:ext cx="1722438" cy="114935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lg"/>
          </a:ln>
        </p:spPr>
        <p:txBody>
          <a:bodyPr/>
          <a:lstStyle/>
          <a:p>
            <a:endParaRPr lang="en-CA"/>
          </a:p>
        </p:txBody>
      </p:sp>
      <p:grpSp>
        <p:nvGrpSpPr>
          <p:cNvPr id="27657" name="Group 34"/>
          <p:cNvGrpSpPr>
            <a:grpSpLocks/>
          </p:cNvGrpSpPr>
          <p:nvPr/>
        </p:nvGrpSpPr>
        <p:grpSpPr bwMode="auto">
          <a:xfrm>
            <a:off x="533400" y="3886200"/>
            <a:ext cx="2095500" cy="2744788"/>
            <a:chOff x="336" y="2448"/>
            <a:chExt cx="1320" cy="1729"/>
          </a:xfrm>
        </p:grpSpPr>
        <p:sp>
          <p:nvSpPr>
            <p:cNvPr id="27659" name="Rectangle 16"/>
            <p:cNvSpPr>
              <a:spLocks noChangeArrowheads="1"/>
            </p:cNvSpPr>
            <p:nvPr/>
          </p:nvSpPr>
          <p:spPr bwMode="auto">
            <a:xfrm>
              <a:off x="844" y="2807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2</a:t>
              </a:r>
            </a:p>
          </p:txBody>
        </p:sp>
        <p:sp>
          <p:nvSpPr>
            <p:cNvPr id="27660" name="Rectangle 17"/>
            <p:cNvSpPr>
              <a:spLocks noChangeArrowheads="1"/>
            </p:cNvSpPr>
            <p:nvPr/>
          </p:nvSpPr>
          <p:spPr bwMode="auto">
            <a:xfrm>
              <a:off x="844" y="3032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4</a:t>
              </a:r>
            </a:p>
          </p:txBody>
        </p:sp>
        <p:sp>
          <p:nvSpPr>
            <p:cNvPr id="27661" name="Rectangle 18"/>
            <p:cNvSpPr>
              <a:spLocks noChangeArrowheads="1"/>
            </p:cNvSpPr>
            <p:nvPr/>
          </p:nvSpPr>
          <p:spPr bwMode="auto">
            <a:xfrm>
              <a:off x="844" y="3481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8</a:t>
              </a:r>
            </a:p>
          </p:txBody>
        </p:sp>
        <p:sp>
          <p:nvSpPr>
            <p:cNvPr id="27662" name="Rectangle 19"/>
            <p:cNvSpPr>
              <a:spLocks noChangeArrowheads="1"/>
            </p:cNvSpPr>
            <p:nvPr/>
          </p:nvSpPr>
          <p:spPr bwMode="auto">
            <a:xfrm>
              <a:off x="844" y="3257"/>
              <a:ext cx="660" cy="224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6</a:t>
              </a:r>
            </a:p>
          </p:txBody>
        </p:sp>
        <p:sp>
          <p:nvSpPr>
            <p:cNvPr id="27663" name="Rectangle 20"/>
            <p:cNvSpPr>
              <a:spLocks noChangeArrowheads="1"/>
            </p:cNvSpPr>
            <p:nvPr/>
          </p:nvSpPr>
          <p:spPr bwMode="auto">
            <a:xfrm>
              <a:off x="844" y="3706"/>
              <a:ext cx="660" cy="225"/>
            </a:xfrm>
            <a:prstGeom prst="rect">
              <a:avLst/>
            </a:prstGeom>
            <a:solidFill>
              <a:srgbClr val="A2C1FE"/>
            </a:solidFill>
            <a:ln w="254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</a:pPr>
              <a:r>
                <a:rPr lang="zh-TW" altLang="en-US">
                  <a:ea typeface="新細明體" pitchFamily="18" charset="-120"/>
                </a:rPr>
                <a:t>22</a:t>
              </a:r>
            </a:p>
          </p:txBody>
        </p:sp>
        <p:sp>
          <p:nvSpPr>
            <p:cNvPr id="27664" name="Text Box 21"/>
            <p:cNvSpPr txBox="1">
              <a:spLocks noChangeArrowheads="1"/>
            </p:cNvSpPr>
            <p:nvPr/>
          </p:nvSpPr>
          <p:spPr bwMode="auto">
            <a:xfrm>
              <a:off x="336" y="3706"/>
              <a:ext cx="50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a[4]</a:t>
              </a:r>
            </a:p>
          </p:txBody>
        </p:sp>
        <p:sp>
          <p:nvSpPr>
            <p:cNvPr id="27665" name="Text Box 22"/>
            <p:cNvSpPr txBox="1">
              <a:spLocks noChangeArrowheads="1"/>
            </p:cNvSpPr>
            <p:nvPr/>
          </p:nvSpPr>
          <p:spPr bwMode="auto">
            <a:xfrm>
              <a:off x="336" y="2807"/>
              <a:ext cx="50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a[0]</a:t>
              </a:r>
            </a:p>
          </p:txBody>
        </p:sp>
        <p:sp>
          <p:nvSpPr>
            <p:cNvPr id="27666" name="Text Box 23"/>
            <p:cNvSpPr txBox="1">
              <a:spLocks noChangeArrowheads="1"/>
            </p:cNvSpPr>
            <p:nvPr/>
          </p:nvSpPr>
          <p:spPr bwMode="auto">
            <a:xfrm>
              <a:off x="336" y="3258"/>
              <a:ext cx="500" cy="251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a[2]</a:t>
              </a:r>
            </a:p>
          </p:txBody>
        </p:sp>
        <p:sp>
          <p:nvSpPr>
            <p:cNvPr id="27667" name="Text Box 24"/>
            <p:cNvSpPr txBox="1">
              <a:spLocks noChangeArrowheads="1"/>
            </p:cNvSpPr>
            <p:nvPr/>
          </p:nvSpPr>
          <p:spPr bwMode="auto">
            <a:xfrm>
              <a:off x="336" y="3031"/>
              <a:ext cx="500" cy="251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a[1]</a:t>
              </a:r>
            </a:p>
          </p:txBody>
        </p:sp>
        <p:sp>
          <p:nvSpPr>
            <p:cNvPr id="27668" name="Text Box 25"/>
            <p:cNvSpPr txBox="1">
              <a:spLocks noChangeArrowheads="1"/>
            </p:cNvSpPr>
            <p:nvPr/>
          </p:nvSpPr>
          <p:spPr bwMode="auto">
            <a:xfrm>
              <a:off x="336" y="3481"/>
              <a:ext cx="50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063DE8"/>
                  </a:solidFill>
                  <a:latin typeface="Courier" pitchFamily="49" charset="0"/>
                  <a:ea typeface="新細明體" pitchFamily="18" charset="-120"/>
                </a:rPr>
                <a:t>a[3]</a:t>
              </a:r>
            </a:p>
          </p:txBody>
        </p:sp>
        <p:sp>
          <p:nvSpPr>
            <p:cNvPr id="27669" name="Line 26"/>
            <p:cNvSpPr>
              <a:spLocks noChangeShapeType="1"/>
            </p:cNvSpPr>
            <p:nvPr/>
          </p:nvSpPr>
          <p:spPr bwMode="auto">
            <a:xfrm>
              <a:off x="945" y="2538"/>
              <a:ext cx="0" cy="2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27670" name="Line 27"/>
            <p:cNvSpPr>
              <a:spLocks noChangeShapeType="1"/>
            </p:cNvSpPr>
            <p:nvPr/>
          </p:nvSpPr>
          <p:spPr bwMode="auto">
            <a:xfrm flipH="1">
              <a:off x="996" y="2538"/>
              <a:ext cx="406" cy="269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85052" name="Rectangle 28"/>
            <p:cNvSpPr>
              <a:spLocks noChangeArrowheads="1"/>
            </p:cNvSpPr>
            <p:nvPr/>
          </p:nvSpPr>
          <p:spPr bwMode="auto">
            <a:xfrm>
              <a:off x="1351" y="2448"/>
              <a:ext cx="305" cy="270"/>
            </a:xfrm>
            <a:prstGeom prst="rect">
              <a:avLst/>
            </a:prstGeom>
            <a:solidFill>
              <a:srgbClr val="0000FF"/>
            </a:solidFill>
            <a:ln w="31750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342900" indent="-342900" algn="ctr">
                <a:buFont typeface="Monotype Sorts" pitchFamily="2" charset="2"/>
                <a:buNone/>
                <a:defRPr/>
              </a:pPr>
              <a:endParaRPr lang="en-US" altLang="zh-TW">
                <a:ea typeface="新細明體" pitchFamily="18" charset="-120"/>
              </a:endParaRPr>
            </a:p>
          </p:txBody>
        </p:sp>
        <p:sp>
          <p:nvSpPr>
            <p:cNvPr id="27672" name="Text Box 29"/>
            <p:cNvSpPr txBox="1">
              <a:spLocks noChangeArrowheads="1"/>
            </p:cNvSpPr>
            <p:nvPr/>
          </p:nvSpPr>
          <p:spPr bwMode="auto">
            <a:xfrm>
              <a:off x="755" y="2494"/>
              <a:ext cx="205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a</a:t>
              </a:r>
            </a:p>
          </p:txBody>
        </p:sp>
        <p:sp>
          <p:nvSpPr>
            <p:cNvPr id="27673" name="Text Box 30"/>
            <p:cNvSpPr txBox="1">
              <a:spLocks noChangeArrowheads="1"/>
            </p:cNvSpPr>
            <p:nvPr/>
          </p:nvSpPr>
          <p:spPr bwMode="auto">
            <a:xfrm>
              <a:off x="1100" y="2448"/>
              <a:ext cx="213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p</a:t>
              </a:r>
            </a:p>
          </p:txBody>
        </p:sp>
        <p:sp>
          <p:nvSpPr>
            <p:cNvPr id="27674" name="Text Box 32"/>
            <p:cNvSpPr txBox="1">
              <a:spLocks noChangeArrowheads="1"/>
            </p:cNvSpPr>
            <p:nvPr/>
          </p:nvSpPr>
          <p:spPr bwMode="auto">
            <a:xfrm>
              <a:off x="937" y="3927"/>
              <a:ext cx="205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solidFill>
                    <a:srgbClr val="FF3300"/>
                  </a:solidFill>
                  <a:ea typeface="新細明體" pitchFamily="18" charset="-120"/>
                </a:rPr>
                <a:t>a</a:t>
              </a:r>
            </a:p>
          </p:txBody>
        </p:sp>
      </p:grpSp>
      <p:sp>
        <p:nvSpPr>
          <p:cNvPr id="27658" name="Line 8"/>
          <p:cNvSpPr>
            <a:spLocks noChangeShapeType="1"/>
          </p:cNvSpPr>
          <p:nvPr/>
        </p:nvSpPr>
        <p:spPr bwMode="auto">
          <a:xfrm flipH="1">
            <a:off x="5715000" y="3048000"/>
            <a:ext cx="1828800" cy="25908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 type="none" w="sm" len="sm"/>
            <a:tailEnd type="triangle" w="med" len="lg"/>
          </a:ln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142DB511-0711-4202-8CCB-0F0ADB5E260A}" type="slidenum">
              <a:rPr lang="en-US" smtClean="0"/>
              <a:pPr algn="l"/>
              <a:t>26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smtClean="0"/>
              <a:t>Examples</a:t>
            </a: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6767513" y="362585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4892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6357938" y="3625850"/>
            <a:ext cx="5508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x :</a:t>
            </a:r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6767513" y="591185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4904</a:t>
            </a: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6235700" y="591185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ip :</a:t>
            </a:r>
          </a:p>
        </p:txBody>
      </p:sp>
      <p:sp>
        <p:nvSpPr>
          <p:cNvPr id="210955" name="Text Box 11"/>
          <p:cNvSpPr txBox="1">
            <a:spLocks noChangeArrowheads="1"/>
          </p:cNvSpPr>
          <p:nvPr/>
        </p:nvSpPr>
        <p:spPr bwMode="auto">
          <a:xfrm>
            <a:off x="685800" y="1143000"/>
            <a:ext cx="8093075" cy="4400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tabLst>
                <a:tab pos="2286000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int x = 70, y = 80, z[4] = {10, 20, 30, 40 };	</a:t>
            </a:r>
          </a:p>
          <a:p>
            <a:pPr>
              <a:lnSpc>
                <a:spcPct val="125000"/>
              </a:lnSpc>
              <a:tabLst>
                <a:tab pos="2286000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int *ip;	</a:t>
            </a:r>
            <a:r>
              <a:rPr lang="en-US" sz="1600">
                <a:solidFill>
                  <a:srgbClr val="FF9966"/>
                </a:solidFill>
                <a:latin typeface="Courier New" pitchFamily="49" charset="0"/>
              </a:rPr>
              <a:t>// int pointer ip</a:t>
            </a:r>
          </a:p>
          <a:p>
            <a:pPr>
              <a:lnSpc>
                <a:spcPct val="125000"/>
              </a:lnSpc>
              <a:tabLst>
                <a:tab pos="2286000" algn="l"/>
              </a:tabLst>
            </a:pPr>
            <a:endParaRPr lang="en-US" sz="1600">
              <a:solidFill>
                <a:srgbClr val="800000"/>
              </a:solidFill>
              <a:latin typeface="Courier New" pitchFamily="49" charset="0"/>
            </a:endParaRPr>
          </a:p>
          <a:p>
            <a:pPr>
              <a:lnSpc>
                <a:spcPct val="125000"/>
              </a:lnSpc>
              <a:tabLst>
                <a:tab pos="2286000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ip = &amp;x;	</a:t>
            </a:r>
            <a:r>
              <a:rPr lang="en-US" sz="1600">
                <a:solidFill>
                  <a:srgbClr val="FF9966"/>
                </a:solidFill>
                <a:latin typeface="Courier New" pitchFamily="49" charset="0"/>
              </a:rPr>
              <a:t>// ip is assigned to address of x</a:t>
            </a:r>
          </a:p>
          <a:p>
            <a:pPr>
              <a:lnSpc>
                <a:spcPct val="125000"/>
              </a:lnSpc>
              <a:tabLst>
                <a:tab pos="2286000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*ip = 200;	</a:t>
            </a:r>
            <a:r>
              <a:rPr lang="en-US" sz="1600">
                <a:solidFill>
                  <a:srgbClr val="FF9966"/>
                </a:solidFill>
                <a:latin typeface="Courier New" pitchFamily="49" charset="0"/>
              </a:rPr>
              <a:t>// content of ip is assigned to 200</a:t>
            </a:r>
          </a:p>
          <a:p>
            <a:pPr>
              <a:lnSpc>
                <a:spcPct val="125000"/>
              </a:lnSpc>
              <a:tabLst>
                <a:tab pos="2286000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y = *ip;	</a:t>
            </a:r>
            <a:r>
              <a:rPr lang="en-US" sz="1600">
                <a:solidFill>
                  <a:srgbClr val="FF9966"/>
                </a:solidFill>
                <a:latin typeface="Courier New" pitchFamily="49" charset="0"/>
              </a:rPr>
              <a:t>// y is assigned to content of ip</a:t>
            </a:r>
          </a:p>
          <a:p>
            <a:pPr>
              <a:lnSpc>
                <a:spcPct val="125000"/>
              </a:lnSpc>
              <a:tabLst>
                <a:tab pos="2286000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ip = &amp;z[2];	</a:t>
            </a:r>
          </a:p>
          <a:p>
            <a:pPr>
              <a:lnSpc>
                <a:spcPct val="125000"/>
              </a:lnSpc>
              <a:tabLst>
                <a:tab pos="2286000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*ip = *ip + 20;	</a:t>
            </a:r>
            <a:r>
              <a:rPr lang="en-US" sz="1600">
                <a:solidFill>
                  <a:srgbClr val="FF9966"/>
                </a:solidFill>
                <a:latin typeface="Courier New" pitchFamily="49" charset="0"/>
              </a:rPr>
              <a:t>// same as *ip += 20;</a:t>
            </a:r>
          </a:p>
          <a:p>
            <a:pPr>
              <a:lnSpc>
                <a:spcPct val="125000"/>
              </a:lnSpc>
              <a:tabLst>
                <a:tab pos="2286000" algn="l"/>
              </a:tabLst>
            </a:pP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y = *ip+1;</a:t>
            </a:r>
          </a:p>
          <a:p>
            <a:pPr>
              <a:lnSpc>
                <a:spcPct val="125000"/>
              </a:lnSpc>
              <a:tabLst>
                <a:tab pos="2286000" algn="l"/>
              </a:tabLst>
            </a:pPr>
            <a:endParaRPr lang="en-US" sz="1600">
              <a:solidFill>
                <a:srgbClr val="800000"/>
              </a:solidFill>
              <a:latin typeface="Courier New" pitchFamily="49" charset="0"/>
            </a:endParaRPr>
          </a:p>
          <a:p>
            <a:pPr>
              <a:lnSpc>
                <a:spcPct val="125000"/>
              </a:lnSpc>
              <a:tabLst>
                <a:tab pos="2286000" algn="l"/>
              </a:tabLst>
            </a:pPr>
            <a:endParaRPr lang="en-US" sz="1600">
              <a:solidFill>
                <a:srgbClr val="800000"/>
              </a:solidFill>
              <a:latin typeface="Courier New" pitchFamily="49" charset="0"/>
            </a:endParaRPr>
          </a:p>
          <a:p>
            <a:pPr>
              <a:lnSpc>
                <a:spcPct val="125000"/>
              </a:lnSpc>
              <a:tabLst>
                <a:tab pos="2286000" algn="l"/>
              </a:tabLst>
            </a:pPr>
            <a:endParaRPr lang="en-US" sz="1600">
              <a:solidFill>
                <a:srgbClr val="800000"/>
              </a:solidFill>
              <a:latin typeface="Courier New" pitchFamily="49" charset="0"/>
            </a:endParaRPr>
          </a:p>
          <a:p>
            <a:pPr>
              <a:lnSpc>
                <a:spcPct val="125000"/>
              </a:lnSpc>
              <a:tabLst>
                <a:tab pos="2286000" algn="l"/>
              </a:tabLst>
            </a:pPr>
            <a:endParaRPr lang="en-US" sz="1600">
              <a:solidFill>
                <a:srgbClr val="800000"/>
              </a:solidFill>
              <a:latin typeface="Courier New" pitchFamily="49" charset="0"/>
            </a:endParaRPr>
          </a:p>
          <a:p>
            <a:pPr>
              <a:lnSpc>
                <a:spcPct val="125000"/>
              </a:lnSpc>
              <a:tabLst>
                <a:tab pos="2286000" algn="l"/>
              </a:tabLst>
            </a:pPr>
            <a:endParaRPr lang="en-US" sz="1600">
              <a:solidFill>
                <a:srgbClr val="800000"/>
              </a:solidFill>
              <a:latin typeface="Courier New" pitchFamily="49" charset="0"/>
            </a:endParaRPr>
          </a:p>
        </p:txBody>
      </p:sp>
      <p:sp>
        <p:nvSpPr>
          <p:cNvPr id="28681" name="Text Box 13"/>
          <p:cNvSpPr txBox="1">
            <a:spLocks noChangeArrowheads="1"/>
          </p:cNvSpPr>
          <p:nvPr/>
        </p:nvSpPr>
        <p:spPr bwMode="auto">
          <a:xfrm>
            <a:off x="6767513" y="400685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4894</a:t>
            </a:r>
          </a:p>
        </p:txBody>
      </p:sp>
      <p:sp>
        <p:nvSpPr>
          <p:cNvPr id="28682" name="Text Box 14"/>
          <p:cNvSpPr txBox="1">
            <a:spLocks noChangeArrowheads="1"/>
          </p:cNvSpPr>
          <p:nvPr/>
        </p:nvSpPr>
        <p:spPr bwMode="auto">
          <a:xfrm>
            <a:off x="6357938" y="4006850"/>
            <a:ext cx="5508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y :</a:t>
            </a:r>
          </a:p>
        </p:txBody>
      </p:sp>
      <p:sp>
        <p:nvSpPr>
          <p:cNvPr id="28683" name="Text Box 16"/>
          <p:cNvSpPr txBox="1">
            <a:spLocks noChangeArrowheads="1"/>
          </p:cNvSpPr>
          <p:nvPr/>
        </p:nvSpPr>
        <p:spPr bwMode="auto">
          <a:xfrm>
            <a:off x="6767513" y="438785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4896</a:t>
            </a:r>
          </a:p>
        </p:txBody>
      </p:sp>
      <p:sp>
        <p:nvSpPr>
          <p:cNvPr id="28684" name="Text Box 17"/>
          <p:cNvSpPr txBox="1">
            <a:spLocks noChangeArrowheads="1"/>
          </p:cNvSpPr>
          <p:nvPr/>
        </p:nvSpPr>
        <p:spPr bwMode="auto">
          <a:xfrm>
            <a:off x="5624513" y="4387850"/>
            <a:ext cx="128428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Z, Z[0] :</a:t>
            </a:r>
          </a:p>
        </p:txBody>
      </p:sp>
      <p:sp>
        <p:nvSpPr>
          <p:cNvPr id="28685" name="Text Box 19"/>
          <p:cNvSpPr txBox="1">
            <a:spLocks noChangeArrowheads="1"/>
          </p:cNvSpPr>
          <p:nvPr/>
        </p:nvSpPr>
        <p:spPr bwMode="auto">
          <a:xfrm>
            <a:off x="6767513" y="476885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4898</a:t>
            </a:r>
          </a:p>
        </p:txBody>
      </p:sp>
      <p:sp>
        <p:nvSpPr>
          <p:cNvPr id="28686" name="Text Box 20"/>
          <p:cNvSpPr txBox="1">
            <a:spLocks noChangeArrowheads="1"/>
          </p:cNvSpPr>
          <p:nvPr/>
        </p:nvSpPr>
        <p:spPr bwMode="auto">
          <a:xfrm>
            <a:off x="5991225" y="4768850"/>
            <a:ext cx="9175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Z[1] :</a:t>
            </a:r>
          </a:p>
        </p:txBody>
      </p:sp>
      <p:sp>
        <p:nvSpPr>
          <p:cNvPr id="28687" name="Text Box 22"/>
          <p:cNvSpPr txBox="1">
            <a:spLocks noChangeArrowheads="1"/>
          </p:cNvSpPr>
          <p:nvPr/>
        </p:nvSpPr>
        <p:spPr bwMode="auto">
          <a:xfrm>
            <a:off x="6767513" y="514985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4900</a:t>
            </a:r>
          </a:p>
        </p:txBody>
      </p:sp>
      <p:sp>
        <p:nvSpPr>
          <p:cNvPr id="28688" name="Text Box 23"/>
          <p:cNvSpPr txBox="1">
            <a:spLocks noChangeArrowheads="1"/>
          </p:cNvSpPr>
          <p:nvPr/>
        </p:nvSpPr>
        <p:spPr bwMode="auto">
          <a:xfrm>
            <a:off x="5991225" y="5149850"/>
            <a:ext cx="9175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Z[2] :</a:t>
            </a:r>
          </a:p>
        </p:txBody>
      </p:sp>
      <p:sp>
        <p:nvSpPr>
          <p:cNvPr id="28689" name="Text Box 25"/>
          <p:cNvSpPr txBox="1">
            <a:spLocks noChangeArrowheads="1"/>
          </p:cNvSpPr>
          <p:nvPr/>
        </p:nvSpPr>
        <p:spPr bwMode="auto">
          <a:xfrm>
            <a:off x="6767513" y="5530850"/>
            <a:ext cx="6731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4902</a:t>
            </a:r>
          </a:p>
        </p:txBody>
      </p:sp>
      <p:sp>
        <p:nvSpPr>
          <p:cNvPr id="28690" name="Text Box 26"/>
          <p:cNvSpPr txBox="1">
            <a:spLocks noChangeArrowheads="1"/>
          </p:cNvSpPr>
          <p:nvPr/>
        </p:nvSpPr>
        <p:spPr bwMode="auto">
          <a:xfrm>
            <a:off x="5991225" y="5530850"/>
            <a:ext cx="9175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ourier New" pitchFamily="49" charset="0"/>
              </a:rPr>
              <a:t>Z[3] :</a:t>
            </a:r>
          </a:p>
        </p:txBody>
      </p:sp>
      <p:grpSp>
        <p:nvGrpSpPr>
          <p:cNvPr id="28691" name="Group 30"/>
          <p:cNvGrpSpPr>
            <a:grpSpLocks/>
          </p:cNvGrpSpPr>
          <p:nvPr/>
        </p:nvGrpSpPr>
        <p:grpSpPr bwMode="auto">
          <a:xfrm>
            <a:off x="7542213" y="3200400"/>
            <a:ext cx="1068387" cy="3352800"/>
            <a:chOff x="4568" y="2016"/>
            <a:chExt cx="673" cy="2112"/>
          </a:xfrm>
        </p:grpSpPr>
        <p:sp>
          <p:nvSpPr>
            <p:cNvPr id="28702" name="Rectangle 4"/>
            <p:cNvSpPr>
              <a:spLocks noChangeArrowheads="1"/>
            </p:cNvSpPr>
            <p:nvPr/>
          </p:nvSpPr>
          <p:spPr bwMode="auto">
            <a:xfrm>
              <a:off x="4568" y="225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70</a:t>
              </a:r>
            </a:p>
          </p:txBody>
        </p:sp>
        <p:sp>
          <p:nvSpPr>
            <p:cNvPr id="28703" name="Rectangle 7"/>
            <p:cNvSpPr>
              <a:spLocks noChangeArrowheads="1"/>
            </p:cNvSpPr>
            <p:nvPr/>
          </p:nvSpPr>
          <p:spPr bwMode="auto">
            <a:xfrm>
              <a:off x="4568" y="369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????</a:t>
              </a:r>
            </a:p>
          </p:txBody>
        </p:sp>
        <p:sp>
          <p:nvSpPr>
            <p:cNvPr id="28704" name="Rectangle 12"/>
            <p:cNvSpPr>
              <a:spLocks noChangeArrowheads="1"/>
            </p:cNvSpPr>
            <p:nvPr/>
          </p:nvSpPr>
          <p:spPr bwMode="auto">
            <a:xfrm>
              <a:off x="4568" y="249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80</a:t>
              </a:r>
            </a:p>
          </p:txBody>
        </p:sp>
        <p:sp>
          <p:nvSpPr>
            <p:cNvPr id="28705" name="Rectangle 15"/>
            <p:cNvSpPr>
              <a:spLocks noChangeArrowheads="1"/>
            </p:cNvSpPr>
            <p:nvPr/>
          </p:nvSpPr>
          <p:spPr bwMode="auto">
            <a:xfrm>
              <a:off x="4568" y="273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10</a:t>
              </a:r>
            </a:p>
          </p:txBody>
        </p:sp>
        <p:sp>
          <p:nvSpPr>
            <p:cNvPr id="28706" name="Rectangle 18"/>
            <p:cNvSpPr>
              <a:spLocks noChangeArrowheads="1"/>
            </p:cNvSpPr>
            <p:nvPr/>
          </p:nvSpPr>
          <p:spPr bwMode="auto">
            <a:xfrm>
              <a:off x="4568" y="297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20</a:t>
              </a:r>
            </a:p>
          </p:txBody>
        </p:sp>
        <p:sp>
          <p:nvSpPr>
            <p:cNvPr id="28707" name="Rectangle 21"/>
            <p:cNvSpPr>
              <a:spLocks noChangeArrowheads="1"/>
            </p:cNvSpPr>
            <p:nvPr/>
          </p:nvSpPr>
          <p:spPr bwMode="auto">
            <a:xfrm>
              <a:off x="4568" y="321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30</a:t>
              </a:r>
            </a:p>
          </p:txBody>
        </p:sp>
        <p:sp>
          <p:nvSpPr>
            <p:cNvPr id="28708" name="Rectangle 24"/>
            <p:cNvSpPr>
              <a:spLocks noChangeArrowheads="1"/>
            </p:cNvSpPr>
            <p:nvPr/>
          </p:nvSpPr>
          <p:spPr bwMode="auto">
            <a:xfrm>
              <a:off x="4568" y="345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40</a:t>
              </a:r>
            </a:p>
          </p:txBody>
        </p:sp>
        <p:sp>
          <p:nvSpPr>
            <p:cNvPr id="28709" name="AutoShape 27"/>
            <p:cNvSpPr>
              <a:spLocks noChangeArrowheads="1"/>
            </p:cNvSpPr>
            <p:nvPr/>
          </p:nvSpPr>
          <p:spPr bwMode="auto">
            <a:xfrm>
              <a:off x="4569" y="3936"/>
              <a:ext cx="672" cy="192"/>
            </a:xfrm>
            <a:prstGeom prst="flowChartDocumen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AutoShape 28"/>
            <p:cNvSpPr>
              <a:spLocks noChangeArrowheads="1"/>
            </p:cNvSpPr>
            <p:nvPr/>
          </p:nvSpPr>
          <p:spPr bwMode="auto">
            <a:xfrm rot="10800000">
              <a:off x="4569" y="2016"/>
              <a:ext cx="672" cy="240"/>
            </a:xfrm>
            <a:prstGeom prst="flowChartDocumen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543800" y="3771900"/>
            <a:ext cx="1066800" cy="2476500"/>
            <a:chOff x="4569" y="2376"/>
            <a:chExt cx="672" cy="1560"/>
          </a:xfrm>
        </p:grpSpPr>
        <p:cxnSp>
          <p:nvCxnSpPr>
            <p:cNvPr id="28700" name="AutoShape 31"/>
            <p:cNvCxnSpPr>
              <a:cxnSpLocks noChangeShapeType="1"/>
              <a:stCxn id="28703" idx="3"/>
              <a:endCxn id="28702" idx="3"/>
            </p:cNvCxnSpPr>
            <p:nvPr/>
          </p:nvCxnSpPr>
          <p:spPr bwMode="auto">
            <a:xfrm flipV="1">
              <a:off x="5240" y="2376"/>
              <a:ext cx="1" cy="1440"/>
            </a:xfrm>
            <a:prstGeom prst="curvedConnector3">
              <a:avLst>
                <a:gd name="adj1" fmla="val 23200009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sp>
          <p:nvSpPr>
            <p:cNvPr id="28701" name="Rectangle 32"/>
            <p:cNvSpPr>
              <a:spLocks noChangeArrowheads="1"/>
            </p:cNvSpPr>
            <p:nvPr/>
          </p:nvSpPr>
          <p:spPr bwMode="auto">
            <a:xfrm>
              <a:off x="4569" y="3696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4892</a:t>
              </a:r>
            </a:p>
          </p:txBody>
        </p:sp>
      </p:grpSp>
      <p:sp>
        <p:nvSpPr>
          <p:cNvPr id="210978" name="Rectangle 34"/>
          <p:cNvSpPr>
            <a:spLocks noChangeArrowheads="1"/>
          </p:cNvSpPr>
          <p:nvPr/>
        </p:nvSpPr>
        <p:spPr bwMode="auto">
          <a:xfrm>
            <a:off x="7543800" y="3581400"/>
            <a:ext cx="1066800" cy="3810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200</a:t>
            </a:r>
          </a:p>
        </p:txBody>
      </p:sp>
      <p:sp>
        <p:nvSpPr>
          <p:cNvPr id="210979" name="Rectangle 35"/>
          <p:cNvSpPr>
            <a:spLocks noChangeArrowheads="1"/>
          </p:cNvSpPr>
          <p:nvPr/>
        </p:nvSpPr>
        <p:spPr bwMode="auto">
          <a:xfrm>
            <a:off x="7542213" y="3962400"/>
            <a:ext cx="1066800" cy="381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200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7543800" y="5295900"/>
            <a:ext cx="1066800" cy="957263"/>
            <a:chOff x="4569" y="3336"/>
            <a:chExt cx="672" cy="603"/>
          </a:xfrm>
        </p:grpSpPr>
        <p:cxnSp>
          <p:nvCxnSpPr>
            <p:cNvPr id="28698" name="AutoShape 37"/>
            <p:cNvCxnSpPr>
              <a:cxnSpLocks noChangeShapeType="1"/>
              <a:stCxn id="28699" idx="3"/>
              <a:endCxn id="28707" idx="3"/>
            </p:cNvCxnSpPr>
            <p:nvPr/>
          </p:nvCxnSpPr>
          <p:spPr bwMode="auto">
            <a:xfrm flipH="1" flipV="1">
              <a:off x="5240" y="3336"/>
              <a:ext cx="1" cy="483"/>
            </a:xfrm>
            <a:prstGeom prst="curvedConnector3">
              <a:avLst>
                <a:gd name="adj1" fmla="val -14400005"/>
              </a:avLst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sp>
          <p:nvSpPr>
            <p:cNvPr id="28699" name="Rectangle 38"/>
            <p:cNvSpPr>
              <a:spLocks noChangeArrowheads="1"/>
            </p:cNvSpPr>
            <p:nvPr/>
          </p:nvSpPr>
          <p:spPr bwMode="auto">
            <a:xfrm>
              <a:off x="4569" y="3699"/>
              <a:ext cx="672" cy="2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latin typeface="Courier New" pitchFamily="49" charset="0"/>
                </a:rPr>
                <a:t>4900</a:t>
              </a:r>
            </a:p>
          </p:txBody>
        </p:sp>
      </p:grpSp>
      <p:sp>
        <p:nvSpPr>
          <p:cNvPr id="210985" name="Rectangle 41"/>
          <p:cNvSpPr>
            <a:spLocks noChangeArrowheads="1"/>
          </p:cNvSpPr>
          <p:nvPr/>
        </p:nvSpPr>
        <p:spPr bwMode="auto">
          <a:xfrm>
            <a:off x="7542213" y="5105400"/>
            <a:ext cx="1066800" cy="3810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50</a:t>
            </a:r>
          </a:p>
        </p:txBody>
      </p:sp>
      <p:sp>
        <p:nvSpPr>
          <p:cNvPr id="210984" name="Rectangle 40"/>
          <p:cNvSpPr>
            <a:spLocks noChangeArrowheads="1"/>
          </p:cNvSpPr>
          <p:nvPr/>
        </p:nvSpPr>
        <p:spPr bwMode="auto">
          <a:xfrm>
            <a:off x="7543800" y="3962400"/>
            <a:ext cx="1066800" cy="381000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ourier New" pitchFamily="49" charset="0"/>
              </a:rPr>
              <a:t>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0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0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0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0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8" grpId="0" animBg="1"/>
      <p:bldP spid="210979" grpId="0" animBg="1"/>
      <p:bldP spid="210985" grpId="0" animBg="1"/>
      <p:bldP spid="2109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Pointer Examples</a:t>
            </a:r>
            <a:endParaRPr lang="en-CA" smtClean="0"/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609600" y="1143000"/>
            <a:ext cx="8534400" cy="35814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int x = 100;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800000"/>
                </a:solidFill>
                <a:latin typeface="Courier New" pitchFamily="49" charset="0"/>
              </a:rPr>
              <a:t>int *p1 = &amp;x;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cout &lt;&lt; "&amp;x == " &lt;&lt; &amp;x &lt;&lt; "    x == " &lt;&lt; x &lt;&lt; endl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	&lt;&lt; "p1 == " &lt;&lt; p1 &lt;&lt; "  *p1 == " &lt;&lt; *p1 &lt;&lt; endl;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800000"/>
                </a:solidFill>
                <a:latin typeface="Courier New" pitchFamily="49" charset="0"/>
              </a:rPr>
              <a:t>*p1 += 20;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cout &lt;&lt; "&amp;x == " &lt;&lt; &amp;x &lt;&lt; "    x == " &lt;&lt; x &lt;&lt; endl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800000"/>
                </a:solidFill>
                <a:latin typeface="Courier New" pitchFamily="49" charset="0"/>
              </a:rPr>
              <a:t>&lt;&lt; "p1 == " &lt;&lt; p1 &lt;&lt; "  *p1 == " &lt;&lt; *p1 &lt;&lt; endl;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endParaRPr lang="en-US" sz="2000" smtClean="0">
              <a:solidFill>
                <a:srgbClr val="800000"/>
              </a:solidFill>
              <a:latin typeface="Courier New" pitchFamily="49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en-US" sz="2000" b="1" u="sng" smtClean="0">
                <a:solidFill>
                  <a:srgbClr val="800000"/>
                </a:solidFill>
                <a:latin typeface="Courier New" pitchFamily="49" charset="0"/>
              </a:rPr>
              <a:t>Output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it-IT" sz="1800" b="1" smtClean="0">
                <a:solidFill>
                  <a:srgbClr val="800000"/>
                </a:solidFill>
                <a:latin typeface="Courier New" pitchFamily="49" charset="0"/>
              </a:rPr>
              <a:t>&amp;x == 0x7fff7e60f41c    x == 100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it-IT" sz="1800" b="1" smtClean="0">
                <a:solidFill>
                  <a:srgbClr val="800000"/>
                </a:solidFill>
                <a:latin typeface="Courier New" pitchFamily="49" charset="0"/>
              </a:rPr>
              <a:t>p1 == 0x7fff7e60f41c  *p1 == 100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it-IT" sz="1800" b="1" smtClean="0">
                <a:solidFill>
                  <a:srgbClr val="800000"/>
                </a:solidFill>
                <a:latin typeface="Courier New" pitchFamily="49" charset="0"/>
              </a:rPr>
              <a:t>&amp;x == 0x7fff7e60f41c    x == 120</a:t>
            </a:r>
          </a:p>
          <a:p>
            <a:pPr marL="0" indent="0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it-IT" sz="1800" b="1" smtClean="0">
                <a:solidFill>
                  <a:srgbClr val="800000"/>
                </a:solidFill>
                <a:latin typeface="Courier New" pitchFamily="49" charset="0"/>
              </a:rPr>
              <a:t>p1 == 0x7fff7e60f41c  *p1 == 120</a:t>
            </a:r>
            <a:endParaRPr lang="en-US" sz="1800" smtClean="0">
              <a:solidFill>
                <a:srgbClr val="800000"/>
              </a:solidFill>
              <a:latin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lang="en-CA" sz="2000" smtClean="0"/>
          </a:p>
        </p:txBody>
      </p:sp>
      <p:sp>
        <p:nvSpPr>
          <p:cNvPr id="2970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/>
          <a:p>
            <a:pPr algn="l"/>
            <a:fld id="{A2524321-C2EB-4A70-83AA-1A04750C2C44}" type="slidenum">
              <a:rPr lang="en-US" smtClean="0"/>
              <a:pPr algn="l"/>
              <a:t>27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0"/>
            <a:ext cx="7924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/>
              <a:t>Pointer Arithmetic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066800" y="566738"/>
            <a:ext cx="8077200" cy="631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Lets take this example program</a:t>
            </a:r>
          </a:p>
          <a:p>
            <a:pPr>
              <a:spcBef>
                <a:spcPct val="50000"/>
              </a:spcBef>
            </a:pPr>
            <a:r>
              <a:rPr lang="en-US" sz="2800" b="1"/>
              <a:t>#include&lt;stdio.h&gt;</a:t>
            </a:r>
          </a:p>
          <a:p>
            <a:pPr>
              <a:spcBef>
                <a:spcPct val="50000"/>
              </a:spcBef>
            </a:pPr>
            <a:r>
              <a:rPr lang="en-US" sz="2800" b="1"/>
              <a:t>Void main()</a:t>
            </a:r>
          </a:p>
          <a:p>
            <a:pPr>
              <a:spcBef>
                <a:spcPct val="50000"/>
              </a:spcBef>
            </a:pPr>
            <a:r>
              <a:rPr lang="en-US" sz="2800" b="1"/>
              <a:t>{</a:t>
            </a:r>
          </a:p>
          <a:p>
            <a:pPr>
              <a:spcBef>
                <a:spcPct val="50000"/>
              </a:spcBef>
            </a:pPr>
            <a:r>
              <a:rPr lang="en-US" sz="2800" b="1"/>
              <a:t>Int a [5]={1,2,3,4,5} , b , *pt ;</a:t>
            </a:r>
          </a:p>
          <a:p>
            <a:pPr>
              <a:spcBef>
                <a:spcPct val="50000"/>
              </a:spcBef>
            </a:pPr>
            <a:r>
              <a:rPr lang="en-US" sz="2800" b="1"/>
              <a:t>pt = &amp;a[0];</a:t>
            </a:r>
          </a:p>
          <a:p>
            <a:pPr>
              <a:spcBef>
                <a:spcPct val="50000"/>
              </a:spcBef>
            </a:pPr>
            <a:r>
              <a:rPr lang="en-US" sz="2800" b="1"/>
              <a:t>pt = pt + 4 ;</a:t>
            </a:r>
          </a:p>
          <a:p>
            <a:pPr>
              <a:spcBef>
                <a:spcPct val="50000"/>
              </a:spcBef>
            </a:pPr>
            <a:r>
              <a:rPr lang="en-US" sz="2800" b="1"/>
              <a:t>b=a[0] ; </a:t>
            </a:r>
          </a:p>
          <a:p>
            <a:pPr>
              <a:spcBef>
                <a:spcPct val="50000"/>
              </a:spcBef>
            </a:pPr>
            <a:r>
              <a:rPr lang="en-US" sz="2800" b="1"/>
              <a:t>b+=4 ;</a:t>
            </a:r>
          </a:p>
          <a:p>
            <a:pPr>
              <a:spcBef>
                <a:spcPct val="50000"/>
              </a:spcBef>
            </a:pPr>
            <a:r>
              <a:rPr lang="en-US" sz="2800" b="1"/>
              <a:t>}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886200" y="3810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4800600" y="3810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7543800" y="3810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5715000" y="3810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6629400" y="3810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3886200" y="5334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4800600" y="5334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7543800" y="5334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715000" y="5334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629400" y="5334000"/>
            <a:ext cx="914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038600" y="4114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a[0]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3886200" y="4678363"/>
            <a:ext cx="4572000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X1000           x1004             x1008             x100c            x1010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886200" y="6202363"/>
            <a:ext cx="4572000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X1000           x1004             x1008             x100c            x1010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733800" y="4724400"/>
            <a:ext cx="533400" cy="520700"/>
            <a:chOff x="2352" y="2976"/>
            <a:chExt cx="336" cy="329"/>
          </a:xfrm>
        </p:grpSpPr>
        <p:sp>
          <p:nvSpPr>
            <p:cNvPr id="30752" name="Line 18"/>
            <p:cNvSpPr>
              <a:spLocks noChangeShapeType="1"/>
            </p:cNvSpPr>
            <p:nvPr/>
          </p:nvSpPr>
          <p:spPr bwMode="auto">
            <a:xfrm flipV="1">
              <a:off x="2448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30753" name="Text Box 19"/>
            <p:cNvSpPr txBox="1">
              <a:spLocks noChangeArrowheads="1"/>
            </p:cNvSpPr>
            <p:nvPr/>
          </p:nvSpPr>
          <p:spPr bwMode="auto">
            <a:xfrm>
              <a:off x="2352" y="3072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5" rIns="91430" bIns="45715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pt</a:t>
              </a:r>
            </a:p>
          </p:txBody>
        </p:sp>
      </p:grpSp>
      <p:pic>
        <p:nvPicPr>
          <p:cNvPr id="203796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42672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9" name="Text Box 21"/>
          <p:cNvSpPr txBox="1">
            <a:spLocks noChangeArrowheads="1"/>
          </p:cNvSpPr>
          <p:nvPr/>
        </p:nvSpPr>
        <p:spPr bwMode="auto">
          <a:xfrm>
            <a:off x="5791200" y="4114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a[2]</a:t>
            </a:r>
          </a:p>
        </p:txBody>
      </p:sp>
      <p:sp>
        <p:nvSpPr>
          <p:cNvPr id="30740" name="Text Box 22"/>
          <p:cNvSpPr txBox="1">
            <a:spLocks noChangeArrowheads="1"/>
          </p:cNvSpPr>
          <p:nvPr/>
        </p:nvSpPr>
        <p:spPr bwMode="auto">
          <a:xfrm>
            <a:off x="4876800" y="4114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a[1]</a:t>
            </a:r>
          </a:p>
        </p:txBody>
      </p:sp>
      <p:sp>
        <p:nvSpPr>
          <p:cNvPr id="30741" name="Text Box 23"/>
          <p:cNvSpPr txBox="1">
            <a:spLocks noChangeArrowheads="1"/>
          </p:cNvSpPr>
          <p:nvPr/>
        </p:nvSpPr>
        <p:spPr bwMode="auto">
          <a:xfrm>
            <a:off x="7620000" y="4114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a[4]</a:t>
            </a:r>
          </a:p>
        </p:txBody>
      </p:sp>
      <p:sp>
        <p:nvSpPr>
          <p:cNvPr id="30742" name="Text Box 24"/>
          <p:cNvSpPr txBox="1">
            <a:spLocks noChangeArrowheads="1"/>
          </p:cNvSpPr>
          <p:nvPr/>
        </p:nvSpPr>
        <p:spPr bwMode="auto">
          <a:xfrm>
            <a:off x="6705600" y="4114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a[3]</a:t>
            </a:r>
          </a:p>
        </p:txBody>
      </p:sp>
      <p:sp>
        <p:nvSpPr>
          <p:cNvPr id="30743" name="Text Box 25"/>
          <p:cNvSpPr txBox="1">
            <a:spLocks noChangeArrowheads="1"/>
          </p:cNvSpPr>
          <p:nvPr/>
        </p:nvSpPr>
        <p:spPr bwMode="auto">
          <a:xfrm>
            <a:off x="4038600" y="5576888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a[0]</a:t>
            </a:r>
          </a:p>
        </p:txBody>
      </p:sp>
      <p:sp>
        <p:nvSpPr>
          <p:cNvPr id="30744" name="Text Box 26"/>
          <p:cNvSpPr txBox="1">
            <a:spLocks noChangeArrowheads="1"/>
          </p:cNvSpPr>
          <p:nvPr/>
        </p:nvSpPr>
        <p:spPr bwMode="auto">
          <a:xfrm>
            <a:off x="5791200" y="5576888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a[2]</a:t>
            </a:r>
          </a:p>
        </p:txBody>
      </p:sp>
      <p:sp>
        <p:nvSpPr>
          <p:cNvPr id="30745" name="Text Box 27"/>
          <p:cNvSpPr txBox="1">
            <a:spLocks noChangeArrowheads="1"/>
          </p:cNvSpPr>
          <p:nvPr/>
        </p:nvSpPr>
        <p:spPr bwMode="auto">
          <a:xfrm>
            <a:off x="4876800" y="5576888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a[1]</a:t>
            </a:r>
          </a:p>
        </p:txBody>
      </p:sp>
      <p:sp>
        <p:nvSpPr>
          <p:cNvPr id="30746" name="Text Box 28"/>
          <p:cNvSpPr txBox="1">
            <a:spLocks noChangeArrowheads="1"/>
          </p:cNvSpPr>
          <p:nvPr/>
        </p:nvSpPr>
        <p:spPr bwMode="auto">
          <a:xfrm>
            <a:off x="7620000" y="5576888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a[4]</a:t>
            </a:r>
          </a:p>
        </p:txBody>
      </p:sp>
      <p:sp>
        <p:nvSpPr>
          <p:cNvPr id="30747" name="Text Box 29"/>
          <p:cNvSpPr txBox="1">
            <a:spLocks noChangeArrowheads="1"/>
          </p:cNvSpPr>
          <p:nvPr/>
        </p:nvSpPr>
        <p:spPr bwMode="auto">
          <a:xfrm>
            <a:off x="6705600" y="5576888"/>
            <a:ext cx="68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a[3]</a:t>
            </a:r>
          </a:p>
        </p:txBody>
      </p:sp>
      <p:sp>
        <p:nvSpPr>
          <p:cNvPr id="203806" name="Text Box 30"/>
          <p:cNvSpPr txBox="1">
            <a:spLocks noChangeArrowheads="1"/>
          </p:cNvSpPr>
          <p:nvPr/>
        </p:nvSpPr>
        <p:spPr bwMode="auto">
          <a:xfrm>
            <a:off x="4191000" y="5867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b</a:t>
            </a:r>
          </a:p>
        </p:txBody>
      </p:sp>
      <p:sp>
        <p:nvSpPr>
          <p:cNvPr id="203807" name="Text Box 31"/>
          <p:cNvSpPr txBox="1">
            <a:spLocks noChangeArrowheads="1"/>
          </p:cNvSpPr>
          <p:nvPr/>
        </p:nvSpPr>
        <p:spPr bwMode="auto">
          <a:xfrm>
            <a:off x="5638800" y="1219200"/>
            <a:ext cx="32004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b = 1 </a:t>
            </a:r>
          </a:p>
          <a:p>
            <a:pPr>
              <a:spcBef>
                <a:spcPct val="50000"/>
              </a:spcBef>
            </a:pPr>
            <a:r>
              <a:rPr lang="en-US" sz="2800" b="1"/>
              <a:t>b=1+4 </a:t>
            </a:r>
          </a:p>
          <a:p>
            <a:pPr>
              <a:spcBef>
                <a:spcPct val="50000"/>
              </a:spcBef>
            </a:pPr>
            <a:r>
              <a:rPr lang="en-US" sz="2800" b="1"/>
              <a:t>b= 5</a:t>
            </a:r>
          </a:p>
        </p:txBody>
      </p:sp>
      <p:sp>
        <p:nvSpPr>
          <p:cNvPr id="203808" name="Rectangle 32"/>
          <p:cNvSpPr>
            <a:spLocks noChangeArrowheads="1"/>
          </p:cNvSpPr>
          <p:nvPr/>
        </p:nvSpPr>
        <p:spPr bwMode="auto">
          <a:xfrm>
            <a:off x="5105400" y="1143000"/>
            <a:ext cx="36576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pic>
        <p:nvPicPr>
          <p:cNvPr id="203809" name="Picture 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5562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87694E-6 L 0.10417 -0.004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06" grpId="0"/>
      <p:bldP spid="203807" grpId="0"/>
      <p:bldP spid="20380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CA" smtClean="0"/>
              <a:t>Brain Work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r>
              <a:rPr lang="en-CA" sz="2400" smtClean="0"/>
              <a:t>#include &lt;stdio.h&gt; main () </a:t>
            </a:r>
          </a:p>
          <a:p>
            <a:pPr eaLnBrk="1" hangingPunct="1"/>
            <a:r>
              <a:rPr lang="en-CA" sz="2400" smtClean="0"/>
              <a:t>{ int i; </a:t>
            </a:r>
          </a:p>
          <a:p>
            <a:pPr eaLnBrk="1" hangingPunct="1"/>
            <a:r>
              <a:rPr lang="en-CA" sz="2400" smtClean="0"/>
              <a:t>int * ia; </a:t>
            </a:r>
          </a:p>
          <a:p>
            <a:pPr eaLnBrk="1" hangingPunct="1"/>
            <a:r>
              <a:rPr lang="en-CA" sz="2400" smtClean="0"/>
              <a:t>i = 10; </a:t>
            </a:r>
          </a:p>
          <a:p>
            <a:pPr eaLnBrk="1" hangingPunct="1"/>
            <a:r>
              <a:rPr lang="en-CA" sz="2400" smtClean="0"/>
              <a:t>ia = &amp;i; </a:t>
            </a:r>
          </a:p>
          <a:p>
            <a:pPr eaLnBrk="1" hangingPunct="1"/>
            <a:r>
              <a:rPr lang="en-CA" sz="2400" smtClean="0"/>
              <a:t>cout&lt;&lt;ia; </a:t>
            </a:r>
          </a:p>
          <a:p>
            <a:pPr eaLnBrk="1" hangingPunct="1"/>
            <a:r>
              <a:rPr lang="en-CA" sz="2400" smtClean="0"/>
              <a:t>cout&lt;&lt;i; </a:t>
            </a:r>
          </a:p>
          <a:p>
            <a:pPr eaLnBrk="1" hangingPunct="1"/>
            <a:r>
              <a:rPr lang="en-CA" sz="2400" smtClean="0"/>
              <a:t>cout&lt;&lt;*ia; </a:t>
            </a:r>
          </a:p>
          <a:p>
            <a:pPr eaLnBrk="1" hangingPunct="1"/>
            <a:r>
              <a:rPr lang="en-CA" sz="2400" smtClean="0"/>
              <a:t>*ia = 50; </a:t>
            </a:r>
          </a:p>
          <a:p>
            <a:pPr eaLnBrk="1" hangingPunct="1"/>
            <a:r>
              <a:rPr lang="en-CA" sz="2400" smtClean="0"/>
              <a:t>cout&lt;&lt;i</a:t>
            </a:r>
          </a:p>
          <a:p>
            <a:pPr eaLnBrk="1" hangingPunct="1"/>
            <a:r>
              <a:rPr lang="en-CA" sz="2400" smtClean="0"/>
              <a:t>}</a:t>
            </a:r>
          </a:p>
        </p:txBody>
      </p:sp>
      <p:sp>
        <p:nvSpPr>
          <p:cNvPr id="31748" name="AutoShape 5" descr="Click To expand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205163" y="2624138"/>
            <a:ext cx="27336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AutoShape 7" descr="Click To expand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205163" y="2624138"/>
            <a:ext cx="27336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560" name="Rectangle 24"/>
          <p:cNvSpPr>
            <a:spLocks noChangeArrowheads="1"/>
          </p:cNvSpPr>
          <p:nvPr/>
        </p:nvSpPr>
        <p:spPr bwMode="auto">
          <a:xfrm>
            <a:off x="4267200" y="2133600"/>
            <a:ext cx="41148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61" name="Rectangle 25"/>
          <p:cNvSpPr>
            <a:spLocks noChangeArrowheads="1"/>
          </p:cNvSpPr>
          <p:nvPr/>
        </p:nvSpPr>
        <p:spPr bwMode="auto">
          <a:xfrm>
            <a:off x="4284663" y="21336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62" name="Rectangle 26"/>
          <p:cNvSpPr>
            <a:spLocks noChangeArrowheads="1"/>
          </p:cNvSpPr>
          <p:nvPr/>
        </p:nvSpPr>
        <p:spPr bwMode="auto">
          <a:xfrm>
            <a:off x="4267200" y="28194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63" name="Rectangle 27"/>
          <p:cNvSpPr>
            <a:spLocks noChangeArrowheads="1"/>
          </p:cNvSpPr>
          <p:nvPr/>
        </p:nvSpPr>
        <p:spPr bwMode="auto">
          <a:xfrm>
            <a:off x="4267200" y="35052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64" name="Rectangle 28"/>
          <p:cNvSpPr>
            <a:spLocks noChangeArrowheads="1"/>
          </p:cNvSpPr>
          <p:nvPr/>
        </p:nvSpPr>
        <p:spPr bwMode="auto">
          <a:xfrm>
            <a:off x="4267200" y="41910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31755" name="Text Box 15"/>
          <p:cNvSpPr txBox="1">
            <a:spLocks noChangeArrowheads="1"/>
          </p:cNvSpPr>
          <p:nvPr/>
        </p:nvSpPr>
        <p:spPr bwMode="auto">
          <a:xfrm>
            <a:off x="3492500" y="234950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1000</a:t>
            </a:r>
          </a:p>
        </p:txBody>
      </p:sp>
      <p:sp>
        <p:nvSpPr>
          <p:cNvPr id="31756" name="Text Box 16"/>
          <p:cNvSpPr txBox="1">
            <a:spLocks noChangeArrowheads="1"/>
          </p:cNvSpPr>
          <p:nvPr/>
        </p:nvSpPr>
        <p:spPr bwMode="auto">
          <a:xfrm>
            <a:off x="3492500" y="2846388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1002</a:t>
            </a:r>
          </a:p>
        </p:txBody>
      </p:sp>
      <p:sp>
        <p:nvSpPr>
          <p:cNvPr id="31757" name="Text Box 17"/>
          <p:cNvSpPr txBox="1">
            <a:spLocks noChangeArrowheads="1"/>
          </p:cNvSpPr>
          <p:nvPr/>
        </p:nvSpPr>
        <p:spPr bwMode="auto">
          <a:xfrm>
            <a:off x="3492500" y="363855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1004</a:t>
            </a:r>
          </a:p>
        </p:txBody>
      </p:sp>
      <p:sp>
        <p:nvSpPr>
          <p:cNvPr id="31758" name="Text Box 18"/>
          <p:cNvSpPr txBox="1">
            <a:spLocks noChangeArrowheads="1"/>
          </p:cNvSpPr>
          <p:nvPr/>
        </p:nvSpPr>
        <p:spPr bwMode="auto">
          <a:xfrm>
            <a:off x="3492500" y="4286250"/>
            <a:ext cx="692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1006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60" grpId="0" animBg="1"/>
      <p:bldP spid="193561" grpId="0" animBg="1"/>
      <p:bldP spid="193562" grpId="0" animBg="1"/>
      <p:bldP spid="193563" grpId="0" animBg="1"/>
      <p:bldP spid="1935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762000" y="1981200"/>
            <a:ext cx="1752600" cy="381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762000" y="19812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762000" y="27432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762000" y="35052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762000" y="42672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762000" y="5029200"/>
            <a:ext cx="1752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44" name="Text Box 8"/>
          <p:cNvSpPr txBox="1">
            <a:spLocks noChangeArrowheads="1"/>
          </p:cNvSpPr>
          <p:nvPr/>
        </p:nvSpPr>
        <p:spPr bwMode="auto">
          <a:xfrm>
            <a:off x="2590800" y="1981200"/>
            <a:ext cx="1143000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X1000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X1004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X1008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X100c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x1010</a:t>
            </a:r>
          </a:p>
        </p:txBody>
      </p:sp>
      <p:sp>
        <p:nvSpPr>
          <p:cNvPr id="193545" name="Line 9"/>
          <p:cNvSpPr>
            <a:spLocks noChangeShapeType="1"/>
          </p:cNvSpPr>
          <p:nvPr/>
        </p:nvSpPr>
        <p:spPr bwMode="auto">
          <a:xfrm>
            <a:off x="762000" y="2209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46" name="Line 10"/>
          <p:cNvSpPr>
            <a:spLocks noChangeShapeType="1"/>
          </p:cNvSpPr>
          <p:nvPr/>
        </p:nvSpPr>
        <p:spPr bwMode="auto">
          <a:xfrm>
            <a:off x="762000" y="2438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>
            <a:off x="762000" y="2590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48" name="Line 12"/>
          <p:cNvSpPr>
            <a:spLocks noChangeShapeType="1"/>
          </p:cNvSpPr>
          <p:nvPr/>
        </p:nvSpPr>
        <p:spPr bwMode="auto">
          <a:xfrm>
            <a:off x="762000" y="2895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49" name="Line 13"/>
          <p:cNvSpPr>
            <a:spLocks noChangeShapeType="1"/>
          </p:cNvSpPr>
          <p:nvPr/>
        </p:nvSpPr>
        <p:spPr bwMode="auto">
          <a:xfrm>
            <a:off x="762000" y="3124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50" name="Line 14"/>
          <p:cNvSpPr>
            <a:spLocks noChangeShapeType="1"/>
          </p:cNvSpPr>
          <p:nvPr/>
        </p:nvSpPr>
        <p:spPr bwMode="auto">
          <a:xfrm>
            <a:off x="762000" y="3276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51" name="Line 15"/>
          <p:cNvSpPr>
            <a:spLocks noChangeShapeType="1"/>
          </p:cNvSpPr>
          <p:nvPr/>
        </p:nvSpPr>
        <p:spPr bwMode="auto">
          <a:xfrm>
            <a:off x="762000" y="3657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52" name="Line 16"/>
          <p:cNvSpPr>
            <a:spLocks noChangeShapeType="1"/>
          </p:cNvSpPr>
          <p:nvPr/>
        </p:nvSpPr>
        <p:spPr bwMode="auto">
          <a:xfrm>
            <a:off x="762000" y="3886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53" name="Line 17"/>
          <p:cNvSpPr>
            <a:spLocks noChangeShapeType="1"/>
          </p:cNvSpPr>
          <p:nvPr/>
        </p:nvSpPr>
        <p:spPr bwMode="auto">
          <a:xfrm>
            <a:off x="762000" y="4038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54" name="Line 18"/>
          <p:cNvSpPr>
            <a:spLocks noChangeShapeType="1"/>
          </p:cNvSpPr>
          <p:nvPr/>
        </p:nvSpPr>
        <p:spPr bwMode="auto">
          <a:xfrm>
            <a:off x="762000" y="4495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55" name="Line 19"/>
          <p:cNvSpPr>
            <a:spLocks noChangeShapeType="1"/>
          </p:cNvSpPr>
          <p:nvPr/>
        </p:nvSpPr>
        <p:spPr bwMode="auto">
          <a:xfrm>
            <a:off x="762000" y="4724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56" name="Line 20"/>
          <p:cNvSpPr>
            <a:spLocks noChangeShapeType="1"/>
          </p:cNvSpPr>
          <p:nvPr/>
        </p:nvSpPr>
        <p:spPr bwMode="auto">
          <a:xfrm>
            <a:off x="762000" y="4876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57" name="Line 21"/>
          <p:cNvSpPr>
            <a:spLocks noChangeShapeType="1"/>
          </p:cNvSpPr>
          <p:nvPr/>
        </p:nvSpPr>
        <p:spPr bwMode="auto">
          <a:xfrm>
            <a:off x="762000" y="5181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58" name="Line 22"/>
          <p:cNvSpPr>
            <a:spLocks noChangeShapeType="1"/>
          </p:cNvSpPr>
          <p:nvPr/>
        </p:nvSpPr>
        <p:spPr bwMode="auto">
          <a:xfrm>
            <a:off x="762000" y="5410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59" name="Line 23"/>
          <p:cNvSpPr>
            <a:spLocks noChangeShapeType="1"/>
          </p:cNvSpPr>
          <p:nvPr/>
        </p:nvSpPr>
        <p:spPr bwMode="auto">
          <a:xfrm>
            <a:off x="7620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93560" name="Rectangle 24"/>
          <p:cNvSpPr>
            <a:spLocks noChangeArrowheads="1"/>
          </p:cNvSpPr>
          <p:nvPr/>
        </p:nvSpPr>
        <p:spPr bwMode="auto">
          <a:xfrm>
            <a:off x="4267200" y="2133600"/>
            <a:ext cx="41148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61" name="Rectangle 25"/>
          <p:cNvSpPr>
            <a:spLocks noChangeArrowheads="1"/>
          </p:cNvSpPr>
          <p:nvPr/>
        </p:nvSpPr>
        <p:spPr bwMode="auto">
          <a:xfrm>
            <a:off x="4284663" y="21336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62" name="Rectangle 26"/>
          <p:cNvSpPr>
            <a:spLocks noChangeArrowheads="1"/>
          </p:cNvSpPr>
          <p:nvPr/>
        </p:nvSpPr>
        <p:spPr bwMode="auto">
          <a:xfrm>
            <a:off x="4267200" y="28194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63" name="Rectangle 27"/>
          <p:cNvSpPr>
            <a:spLocks noChangeArrowheads="1"/>
          </p:cNvSpPr>
          <p:nvPr/>
        </p:nvSpPr>
        <p:spPr bwMode="auto">
          <a:xfrm>
            <a:off x="4267200" y="35052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64" name="Rectangle 28"/>
          <p:cNvSpPr>
            <a:spLocks noChangeArrowheads="1"/>
          </p:cNvSpPr>
          <p:nvPr/>
        </p:nvSpPr>
        <p:spPr bwMode="auto">
          <a:xfrm>
            <a:off x="4267200" y="4191000"/>
            <a:ext cx="4114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65" name="Line 29"/>
          <p:cNvSpPr>
            <a:spLocks noChangeShapeType="1"/>
          </p:cNvSpPr>
          <p:nvPr/>
        </p:nvSpPr>
        <p:spPr bwMode="auto">
          <a:xfrm>
            <a:off x="2590800" y="2438400"/>
            <a:ext cx="1371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915988" y="357188"/>
            <a:ext cx="71167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/>
              <a:t>How does a memory look like ?</a:t>
            </a:r>
          </a:p>
        </p:txBody>
      </p:sp>
      <p:sp>
        <p:nvSpPr>
          <p:cNvPr id="193567" name="Text Box 31"/>
          <p:cNvSpPr txBox="1">
            <a:spLocks noChangeArrowheads="1"/>
          </p:cNvSpPr>
          <p:nvPr/>
        </p:nvSpPr>
        <p:spPr bwMode="auto">
          <a:xfrm>
            <a:off x="5105400" y="2362200"/>
            <a:ext cx="228600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X1000</a:t>
            </a:r>
          </a:p>
          <a:p>
            <a:pPr>
              <a:spcBef>
                <a:spcPct val="50000"/>
              </a:spcBef>
            </a:pPr>
            <a:r>
              <a:rPr lang="en-US" sz="2800"/>
              <a:t>X1001</a:t>
            </a:r>
          </a:p>
          <a:p>
            <a:pPr>
              <a:spcBef>
                <a:spcPct val="50000"/>
              </a:spcBef>
            </a:pPr>
            <a:r>
              <a:rPr lang="en-US" sz="2800"/>
              <a:t>X1002</a:t>
            </a:r>
          </a:p>
          <a:p>
            <a:pPr>
              <a:spcBef>
                <a:spcPct val="50000"/>
              </a:spcBef>
            </a:pPr>
            <a:r>
              <a:rPr lang="en-US" sz="2800"/>
              <a:t>X1003</a:t>
            </a:r>
            <a:r>
              <a:rPr lang="en-US"/>
              <a:t> </a:t>
            </a:r>
          </a:p>
        </p:txBody>
      </p:sp>
      <p:sp>
        <p:nvSpPr>
          <p:cNvPr id="193568" name="Oval 32"/>
          <p:cNvSpPr>
            <a:spLocks noChangeArrowheads="1"/>
          </p:cNvSpPr>
          <p:nvPr/>
        </p:nvSpPr>
        <p:spPr bwMode="auto">
          <a:xfrm>
            <a:off x="5943600" y="502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69" name="Oval 33"/>
          <p:cNvSpPr>
            <a:spLocks noChangeArrowheads="1"/>
          </p:cNvSpPr>
          <p:nvPr/>
        </p:nvSpPr>
        <p:spPr bwMode="auto">
          <a:xfrm>
            <a:off x="5943600" y="525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193570" name="Oval 34"/>
          <p:cNvSpPr>
            <a:spLocks noChangeArrowheads="1"/>
          </p:cNvSpPr>
          <p:nvPr/>
        </p:nvSpPr>
        <p:spPr bwMode="auto">
          <a:xfrm>
            <a:off x="5943600" y="548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pPr algn="r" defTabSz="828675" rtl="1"/>
            <a:endParaRPr lang="en-US" sz="1600"/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2514600" y="1371600"/>
            <a:ext cx="205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3300"/>
                </a:solidFill>
              </a:rPr>
              <a:t>Address Locations</a:t>
            </a:r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4984750" y="1431925"/>
            <a:ext cx="300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For a float number (4 bytes)</a:t>
            </a:r>
          </a:p>
          <a:p>
            <a:r>
              <a:rPr lang="en-CA"/>
              <a:t>Staring address X1000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1000"/>
                                        <p:tgtEl>
                                          <p:spTgt spid="19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nimBg="1"/>
      <p:bldP spid="193539" grpId="0" animBg="1"/>
      <p:bldP spid="193540" grpId="0" animBg="1"/>
      <p:bldP spid="193541" grpId="0" animBg="1"/>
      <p:bldP spid="193542" grpId="0" animBg="1"/>
      <p:bldP spid="193543" grpId="0" animBg="1"/>
      <p:bldP spid="193544" grpId="0"/>
      <p:bldP spid="193545" grpId="0" animBg="1"/>
      <p:bldP spid="193546" grpId="0" animBg="1"/>
      <p:bldP spid="193547" grpId="0" animBg="1"/>
      <p:bldP spid="193548" grpId="0" animBg="1"/>
      <p:bldP spid="193549" grpId="0" animBg="1"/>
      <p:bldP spid="193550" grpId="0" animBg="1"/>
      <p:bldP spid="193551" grpId="0" animBg="1"/>
      <p:bldP spid="193552" grpId="0" animBg="1"/>
      <p:bldP spid="193553" grpId="0" animBg="1"/>
      <p:bldP spid="193554" grpId="0" animBg="1"/>
      <p:bldP spid="193555" grpId="0" animBg="1"/>
      <p:bldP spid="193556" grpId="0" animBg="1"/>
      <p:bldP spid="193557" grpId="0" animBg="1"/>
      <p:bldP spid="193558" grpId="0" animBg="1"/>
      <p:bldP spid="193559" grpId="0" animBg="1"/>
      <p:bldP spid="193560" grpId="0" animBg="1"/>
      <p:bldP spid="193561" grpId="0" animBg="1"/>
      <p:bldP spid="193562" grpId="0" animBg="1"/>
      <p:bldP spid="193563" grpId="0" animBg="1"/>
      <p:bldP spid="193564" grpId="0" animBg="1"/>
      <p:bldP spid="193565" grpId="0" animBg="1"/>
      <p:bldP spid="193567" grpId="0"/>
      <p:bldP spid="193568" grpId="0" animBg="1"/>
      <p:bldP spid="193569" grpId="0" animBg="1"/>
      <p:bldP spid="193570" grpId="0" animBg="1"/>
      <p:bldP spid="720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93700" y="1611313"/>
            <a:ext cx="8688388" cy="452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 anchor="ctr">
            <a:spAutoFit/>
          </a:bodyPr>
          <a:lstStyle/>
          <a:p>
            <a:r>
              <a:rPr lang="en-US" sz="3200" b="1"/>
              <a:t>Void main()</a:t>
            </a:r>
          </a:p>
          <a:p>
            <a:r>
              <a:rPr lang="en-US" sz="3200" b="1"/>
              <a:t>{</a:t>
            </a:r>
          </a:p>
          <a:p>
            <a:r>
              <a:rPr lang="en-US" sz="3200" b="1"/>
              <a:t>int num=10;</a:t>
            </a:r>
          </a:p>
          <a:p>
            <a:r>
              <a:rPr lang="en-US" sz="3200" b="1"/>
              <a:t>int* pnum=NULL;</a:t>
            </a:r>
            <a:br>
              <a:rPr lang="en-US" sz="3200" b="1"/>
            </a:br>
            <a:r>
              <a:rPr lang="en-US" sz="3200" b="1"/>
              <a:t>pnum = &amp;num;</a:t>
            </a:r>
            <a:br>
              <a:rPr lang="en-US" sz="3200" b="1"/>
            </a:br>
            <a:r>
              <a:rPr lang="en-US" sz="3200" b="1"/>
              <a:t>*pnum += 20;</a:t>
            </a:r>
            <a:br>
              <a:rPr lang="en-US" sz="3200" b="1"/>
            </a:br>
            <a:r>
              <a:rPr lang="en-US" sz="3200" b="1"/>
              <a:t>cout&lt;&lt;“Number =“&lt;&lt;num&lt;&lt;endl;</a:t>
            </a:r>
            <a:br>
              <a:rPr lang="en-US" sz="3200" b="1"/>
            </a:br>
            <a:r>
              <a:rPr lang="en-US" sz="3200" b="1"/>
              <a:t>cout&lt;&lt;"Pointer Number = “&lt;&lt;*pnum&lt;&lt;endl;</a:t>
            </a:r>
          </a:p>
          <a:p>
            <a:r>
              <a:rPr lang="en-US" sz="3200" b="1"/>
              <a:t>}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807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/>
              <a:t>Predict the output of this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66800"/>
            <a:ext cx="87630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90600" y="1905000"/>
            <a:ext cx="3962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Number = 10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Pointer Number =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46163" y="1468438"/>
            <a:ext cx="7445375" cy="379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sz="2700" b="1"/>
              <a:t>int a[10] = {1,2,3,4,5,6,7,8,9,12} ,*p, *q , i;</a:t>
            </a:r>
          </a:p>
          <a:p>
            <a:r>
              <a:rPr lang="en-US" sz="2700" b="1"/>
              <a:t>p = &amp;a[2];</a:t>
            </a:r>
          </a:p>
          <a:p>
            <a:r>
              <a:rPr lang="en-US" sz="2700" b="1"/>
              <a:t>q = &amp;a[5];</a:t>
            </a:r>
          </a:p>
          <a:p>
            <a:r>
              <a:rPr lang="en-US" sz="2700" b="1"/>
              <a:t>i = *q - *p; </a:t>
            </a:r>
          </a:p>
          <a:p>
            <a:r>
              <a:rPr lang="en-US" sz="2700" b="1"/>
              <a:t>cout&lt;&lt;“The value of i is”&lt;&lt; i;</a:t>
            </a:r>
          </a:p>
          <a:p>
            <a:r>
              <a:rPr lang="en-US" sz="2700" b="1"/>
              <a:t>i = *p - *q; </a:t>
            </a:r>
          </a:p>
          <a:p>
            <a:r>
              <a:rPr lang="en-US" sz="2700" b="1"/>
              <a:t>cout&lt;&lt;“The value of i is %d”&lt;&lt; i;</a:t>
            </a:r>
          </a:p>
          <a:p>
            <a:r>
              <a:rPr lang="en-US" sz="2700" b="1"/>
              <a:t>a[2] = a[5] = 0;</a:t>
            </a:r>
          </a:p>
          <a:p>
            <a:r>
              <a:rPr lang="en-US" sz="2700" b="1"/>
              <a:t>cout&lt;&lt;“The value of i is %d”&lt;&lt; i;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28600" y="228600"/>
            <a:ext cx="8458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/>
              <a:t>Work to your Brain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66800"/>
            <a:ext cx="87630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54102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The value of i is 3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The value of i is -3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The value of i is 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308100" y="1535113"/>
            <a:ext cx="7181850" cy="39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 sz="2500" b="1"/>
              <a:t>#include&lt;iostream.h&gt;</a:t>
            </a:r>
          </a:p>
          <a:p>
            <a:r>
              <a:rPr lang="en-US" sz="2500" b="1"/>
              <a:t>void main()</a:t>
            </a:r>
          </a:p>
          <a:p>
            <a:r>
              <a:rPr lang="en-US" sz="2500" b="1"/>
              <a:t>{</a:t>
            </a:r>
          </a:p>
          <a:p>
            <a:r>
              <a:rPr lang="en-US" sz="2500" b="1"/>
              <a:t>int a[10] = { 2,3,4,5,6,7,8,9,1,0 }, *p, *q;</a:t>
            </a:r>
          </a:p>
          <a:p>
            <a:r>
              <a:rPr lang="en-US" sz="2500" b="1"/>
              <a:t>p = &amp;a[2];</a:t>
            </a:r>
          </a:p>
          <a:p>
            <a:r>
              <a:rPr lang="en-US" sz="2500" b="1"/>
              <a:t>q = p + 3; </a:t>
            </a:r>
          </a:p>
          <a:p>
            <a:r>
              <a:rPr lang="en-US" sz="2500" b="1"/>
              <a:t>p = q - 1; </a:t>
            </a:r>
          </a:p>
          <a:p>
            <a:r>
              <a:rPr lang="en-US" sz="2500" b="1"/>
              <a:t>p++; </a:t>
            </a:r>
          </a:p>
          <a:p>
            <a:r>
              <a:rPr lang="en-US" sz="2500" b="1"/>
              <a:t>cout&lt;&lt;"The value of p and q are"&lt;&lt;*p&lt;&lt;*q;</a:t>
            </a:r>
          </a:p>
          <a:p>
            <a:r>
              <a:rPr lang="en-US" sz="2500" b="1"/>
              <a:t>}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893888" y="292100"/>
            <a:ext cx="538956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700" b="1"/>
              <a:t>Work to your Brain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66800"/>
            <a:ext cx="87630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7162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The value of p and q are : 7 , 7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96850" y="1600200"/>
            <a:ext cx="4375150" cy="285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r>
              <a:rPr lang="en-US"/>
              <a:t>int main()</a:t>
            </a:r>
          </a:p>
          <a:p>
            <a:r>
              <a:rPr lang="en-US"/>
              <a:t>{</a:t>
            </a:r>
          </a:p>
          <a:p>
            <a:r>
              <a:rPr lang="en-US"/>
              <a:t>int x[2]={1,2},y[2]={3,4};</a:t>
            </a:r>
          </a:p>
          <a:p>
            <a:r>
              <a:rPr lang="en-US"/>
              <a:t>int *small,*big;</a:t>
            </a:r>
          </a:p>
          <a:p>
            <a:r>
              <a:rPr lang="en-US"/>
              <a:t>small=&amp;x[0];</a:t>
            </a:r>
          </a:p>
          <a:p>
            <a:r>
              <a:rPr lang="en-US"/>
              <a:t>big=&amp;y[0];</a:t>
            </a:r>
          </a:p>
          <a:p>
            <a:r>
              <a:rPr lang="en-US"/>
              <a:t>min_max(&amp;small,&amp;big);</a:t>
            </a:r>
          </a:p>
          <a:p>
            <a:r>
              <a:rPr lang="en-US"/>
              <a:t>cout&lt;&lt;“smal big&lt;&lt;*small&lt;&lt;*big;</a:t>
            </a:r>
          </a:p>
          <a:p>
            <a:r>
              <a:rPr lang="en-US"/>
              <a:t>return 0;</a:t>
            </a:r>
          </a:p>
          <a:p>
            <a:r>
              <a:rPr lang="en-US"/>
              <a:t>}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47244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181600" y="1524000"/>
            <a:ext cx="23796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/>
              <a:t>min_max(int *a,int *b)</a:t>
            </a:r>
          </a:p>
          <a:p>
            <a:r>
              <a:rPr lang="en-US"/>
              <a:t>{</a:t>
            </a:r>
          </a:p>
          <a:p>
            <a:r>
              <a:rPr lang="en-US"/>
              <a:t>a++;</a:t>
            </a:r>
          </a:p>
          <a:p>
            <a:r>
              <a:rPr lang="en-US"/>
              <a:t>b++;</a:t>
            </a:r>
          </a:p>
          <a:p>
            <a:r>
              <a:rPr lang="en-US"/>
              <a:t>return (*a,*b);</a:t>
            </a:r>
          </a:p>
          <a:p>
            <a:r>
              <a:rPr lang="en-US"/>
              <a:t>}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306513" y="225425"/>
            <a:ext cx="61722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400" b="1"/>
              <a:t>Work to your Brain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066800"/>
            <a:ext cx="8763000" cy="441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1000" y="1676400"/>
            <a:ext cx="158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Small 2 big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© 2005 Pearson Addison-Wesley. All rights reserved</a:t>
            </a:r>
          </a:p>
        </p:txBody>
      </p:sp>
      <p:sp>
        <p:nvSpPr>
          <p:cNvPr id="409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2CA582D5-581D-45B6-9876-48192C0C49D8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 about Pointers</a:t>
            </a:r>
          </a:p>
        </p:txBody>
      </p:sp>
      <p:pic>
        <p:nvPicPr>
          <p:cNvPr id="40965" name="Picture 7" descr="carrano0403"/>
          <p:cNvPicPr preferRelativeResize="0">
            <a:picLocks noChangeAspect="1" noChangeArrowheads="1"/>
          </p:cNvPicPr>
          <p:nvPr>
            <p:ph sz="quarter" idx="1"/>
          </p:nvPr>
        </p:nvPicPr>
        <p:blipFill>
          <a:blip r:embed="rId2"/>
          <a:srcRect b="62601"/>
          <a:stretch>
            <a:fillRect/>
          </a:stretch>
        </p:blipFill>
        <p:spPr>
          <a:xfrm>
            <a:off x="2362200" y="1600200"/>
            <a:ext cx="4516438" cy="3971925"/>
          </a:xfrm>
          <a:noFill/>
        </p:spPr>
      </p:pic>
      <p:sp>
        <p:nvSpPr>
          <p:cNvPr id="40966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381000" y="5562600"/>
            <a:ext cx="8382000" cy="76200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sz="1400" b="1" i="1" smtClean="0"/>
              <a:t>Figure </a:t>
            </a:r>
            <a:r>
              <a:rPr lang="en-US" sz="1200" smtClean="0"/>
              <a:t>(a) declaring pointer variables; (b) pointing to statically allocating memory; (c) assigning a value;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sz="1200" smtClean="0"/>
              <a:t>(d) allocating  memory dynamically; (e) assigning a value</a:t>
            </a: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685800" y="52578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800"/>
              </a:lnSpc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5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© 2005 Pearson Addison-Wesley. All rights reserved</a:t>
            </a:r>
          </a:p>
        </p:txBody>
      </p:sp>
      <p:sp>
        <p:nvSpPr>
          <p:cNvPr id="4198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EE5385AC-6582-4A2B-97F4-AB2E178F7386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Pointers</a:t>
            </a:r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body" sz="half" idx="3"/>
          </p:nvPr>
        </p:nvSpPr>
        <p:spPr>
          <a:xfrm>
            <a:off x="6096000" y="1981200"/>
            <a:ext cx="2667000" cy="304800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sz="1400" b="1" i="1" smtClean="0"/>
              <a:t>Figure </a:t>
            </a:r>
            <a:endParaRPr lang="en-US" sz="1200" b="1" i="1" smtClean="0"/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sz="1200" smtClean="0"/>
              <a:t>(f) copying a pointer;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sz="1200" smtClean="0"/>
              <a:t>(g) allocating memory dynamically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sz="1200" smtClean="0"/>
              <a:t>and assigning a value; 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sz="1200" smtClean="0"/>
              <a:t>(h) assigning NULL to a pointer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sz="1200" smtClean="0"/>
              <a:t>variable;</a:t>
            </a:r>
          </a:p>
          <a:p>
            <a:pPr eaLnBrk="1" hangingPunct="1">
              <a:lnSpc>
                <a:spcPts val="2800"/>
              </a:lnSpc>
              <a:spcBef>
                <a:spcPct val="0"/>
              </a:spcBef>
              <a:buFontTx/>
              <a:buNone/>
            </a:pPr>
            <a:r>
              <a:rPr lang="en-US" sz="1200" smtClean="0"/>
              <a:t>(i) deallocating memory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4495800" y="64008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2800"/>
              </a:lnSpc>
            </a:pPr>
            <a:endParaRPr lang="en-US" sz="1600"/>
          </a:p>
        </p:txBody>
      </p:sp>
      <p:pic>
        <p:nvPicPr>
          <p:cNvPr id="41991" name="Picture 6" descr="carrano0403"/>
          <p:cNvPicPr preferRelativeResize="0">
            <a:picLocks noChangeAspect="1" noChangeArrowheads="1"/>
          </p:cNvPicPr>
          <p:nvPr>
            <p:ph sz="quarter" idx="2"/>
          </p:nvPr>
        </p:nvPicPr>
        <p:blipFill>
          <a:blip r:embed="rId2"/>
          <a:srcRect t="37929" b="4051"/>
          <a:stretch>
            <a:fillRect/>
          </a:stretch>
        </p:blipFill>
        <p:spPr>
          <a:xfrm>
            <a:off x="990600" y="1371600"/>
            <a:ext cx="3784600" cy="49545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Computer Memory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8486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Each variable is assigned a memory slot (the size depends on the data type) and the variable’s data is stored there</a:t>
            </a:r>
          </a:p>
          <a:p>
            <a:pPr>
              <a:buFont typeface="Monotype Sorts" pitchFamily="2" charset="2"/>
              <a:buNone/>
            </a:pPr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  <a:p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6148" name="Text Box 47"/>
          <p:cNvSpPr txBox="1">
            <a:spLocks noChangeArrowheads="1"/>
          </p:cNvSpPr>
          <p:nvPr/>
        </p:nvSpPr>
        <p:spPr bwMode="auto">
          <a:xfrm>
            <a:off x="4479925" y="5268913"/>
            <a:ext cx="3416300" cy="646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Variable </a:t>
            </a:r>
            <a:r>
              <a:rPr lang="en-US" altLang="zh-TW" b="1">
                <a:solidFill>
                  <a:srgbClr val="FF0000"/>
                </a:solidFill>
                <a:ea typeface="新細明體" pitchFamily="18" charset="-120"/>
              </a:rPr>
              <a:t>a’s</a:t>
            </a:r>
            <a:r>
              <a:rPr lang="en-US" altLang="zh-TW">
                <a:ea typeface="新細明體" pitchFamily="18" charset="-120"/>
              </a:rPr>
              <a:t> value, i.e., 100, is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stored at memory location 1022</a:t>
            </a:r>
          </a:p>
        </p:txBody>
      </p:sp>
      <p:sp>
        <p:nvSpPr>
          <p:cNvPr id="371762" name="Rectangle 50"/>
          <p:cNvSpPr>
            <a:spLocks noChangeArrowheads="1"/>
          </p:cNvSpPr>
          <p:nvPr/>
        </p:nvSpPr>
        <p:spPr bwMode="auto">
          <a:xfrm>
            <a:off x="34798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100</a:t>
            </a:r>
          </a:p>
        </p:txBody>
      </p:sp>
      <p:sp>
        <p:nvSpPr>
          <p:cNvPr id="371763" name="Rectangle 51"/>
          <p:cNvSpPr>
            <a:spLocks noChangeArrowheads="1"/>
          </p:cNvSpPr>
          <p:nvPr/>
        </p:nvSpPr>
        <p:spPr bwMode="auto">
          <a:xfrm>
            <a:off x="22923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1764" name="Rectangle 52"/>
          <p:cNvSpPr>
            <a:spLocks noChangeArrowheads="1"/>
          </p:cNvSpPr>
          <p:nvPr/>
        </p:nvSpPr>
        <p:spPr bwMode="auto">
          <a:xfrm>
            <a:off x="46672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1765" name="Rectangle 53"/>
          <p:cNvSpPr>
            <a:spLocks noChangeArrowheads="1"/>
          </p:cNvSpPr>
          <p:nvPr/>
        </p:nvSpPr>
        <p:spPr bwMode="auto">
          <a:xfrm>
            <a:off x="58547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1022</a:t>
            </a:r>
          </a:p>
        </p:txBody>
      </p:sp>
      <p:sp>
        <p:nvSpPr>
          <p:cNvPr id="371766" name="Rectangle 54"/>
          <p:cNvSpPr>
            <a:spLocks noChangeArrowheads="1"/>
          </p:cNvSpPr>
          <p:nvPr/>
        </p:nvSpPr>
        <p:spPr bwMode="auto">
          <a:xfrm>
            <a:off x="704215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6154" name="Text Box 55"/>
          <p:cNvSpPr txBox="1">
            <a:spLocks noChangeArrowheads="1"/>
          </p:cNvSpPr>
          <p:nvPr/>
        </p:nvSpPr>
        <p:spPr bwMode="auto">
          <a:xfrm>
            <a:off x="0" y="4114800"/>
            <a:ext cx="2286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Memory address:</a:t>
            </a:r>
          </a:p>
        </p:txBody>
      </p:sp>
      <p:sp>
        <p:nvSpPr>
          <p:cNvPr id="6155" name="Text Box 56"/>
          <p:cNvSpPr txBox="1">
            <a:spLocks noChangeArrowheads="1"/>
          </p:cNvSpPr>
          <p:nvPr/>
        </p:nvSpPr>
        <p:spPr bwMode="auto">
          <a:xfrm>
            <a:off x="3557588" y="4114800"/>
            <a:ext cx="973137" cy="369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</a:t>
            </a:r>
            <a:r>
              <a:rPr lang="en-US" altLang="zh-TW">
                <a:ea typeface="新細明體" pitchFamily="18" charset="-120"/>
              </a:rPr>
              <a:t>2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6156" name="Text Box 57"/>
          <p:cNvSpPr txBox="1">
            <a:spLocks noChangeArrowheads="1"/>
          </p:cNvSpPr>
          <p:nvPr/>
        </p:nvSpPr>
        <p:spPr bwMode="auto">
          <a:xfrm>
            <a:off x="5854700" y="4114800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1032</a:t>
            </a:r>
          </a:p>
        </p:txBody>
      </p:sp>
      <p:sp>
        <p:nvSpPr>
          <p:cNvPr id="6157" name="Text Box 58"/>
          <p:cNvSpPr txBox="1">
            <a:spLocks noChangeArrowheads="1"/>
          </p:cNvSpPr>
          <p:nvPr/>
        </p:nvSpPr>
        <p:spPr bwMode="auto">
          <a:xfrm>
            <a:off x="1524000" y="5662613"/>
            <a:ext cx="201295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int a = 100;</a:t>
            </a:r>
          </a:p>
        </p:txBody>
      </p:sp>
      <p:sp>
        <p:nvSpPr>
          <p:cNvPr id="371772" name="Rectangle 60"/>
          <p:cNvSpPr>
            <a:spLocks noChangeArrowheads="1"/>
          </p:cNvSpPr>
          <p:nvPr/>
        </p:nvSpPr>
        <p:spPr bwMode="auto">
          <a:xfrm>
            <a:off x="1143000" y="45545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6159" name="Text Box 61"/>
          <p:cNvSpPr txBox="1">
            <a:spLocks noChangeArrowheads="1"/>
          </p:cNvSpPr>
          <p:nvPr/>
        </p:nvSpPr>
        <p:spPr bwMode="auto">
          <a:xfrm>
            <a:off x="2286000" y="41148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1020</a:t>
            </a:r>
          </a:p>
        </p:txBody>
      </p:sp>
      <p:sp>
        <p:nvSpPr>
          <p:cNvPr id="6160" name="Text Box 62"/>
          <p:cNvSpPr txBox="1">
            <a:spLocks noChangeArrowheads="1"/>
          </p:cNvSpPr>
          <p:nvPr/>
        </p:nvSpPr>
        <p:spPr bwMode="auto">
          <a:xfrm>
            <a:off x="3717925" y="5119688"/>
            <a:ext cx="280988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" pitchFamily="49" charset="0"/>
                <a:ea typeface="新細明體" pitchFamily="18" charset="-12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Pointer Variable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543550"/>
          </a:xfrm>
        </p:spPr>
        <p:txBody>
          <a:bodyPr/>
          <a:lstStyle/>
          <a:p>
            <a:pPr eaLnBrk="1" hangingPunct="1"/>
            <a:r>
              <a:rPr lang="en-US" smtClean="0"/>
              <a:t>Pointer variables</a:t>
            </a:r>
          </a:p>
          <a:p>
            <a:pPr lvl="1" eaLnBrk="1" hangingPunct="1"/>
            <a:r>
              <a:rPr lang="en-US" smtClean="0"/>
              <a:t>Contain memory addresses as their values</a:t>
            </a:r>
          </a:p>
          <a:p>
            <a:pPr lvl="1" eaLnBrk="1" hangingPunct="1"/>
            <a:r>
              <a:rPr lang="en-US" smtClean="0"/>
              <a:t>Normal variables contain a specific value (direct reference)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Pointers contain address of a variable that has a specific value (indirect reference)</a:t>
            </a:r>
          </a:p>
          <a:p>
            <a:pPr lvl="1" eaLnBrk="1" hangingPunct="1"/>
            <a:r>
              <a:rPr lang="en-US" smtClean="0"/>
              <a:t>Indirection </a:t>
            </a:r>
            <a:r>
              <a:rPr lang="en-US" smtClean="0">
                <a:cs typeface="Times New Roman" pitchFamily="18" charset="0"/>
              </a:rPr>
              <a:t>–</a:t>
            </a:r>
            <a:r>
              <a:rPr lang="en-US" smtClean="0"/>
              <a:t> referencing a pointer value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035675" y="3070225"/>
            <a:ext cx="1508125" cy="4127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/>
            <a:endParaRPr lang="en-US" sz="1200">
              <a:latin typeface="Courier New" pitchFamily="49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1916113"/>
            <a:ext cx="5486400" cy="229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2549525"/>
            <a:ext cx="548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4643438" y="2852738"/>
            <a:ext cx="847725" cy="746125"/>
            <a:chOff x="2496" y="1498"/>
            <a:chExt cx="534" cy="470"/>
          </a:xfrm>
        </p:grpSpPr>
        <p:sp>
          <p:nvSpPr>
            <p:cNvPr id="7184" name="Rectangle 8"/>
            <p:cNvSpPr>
              <a:spLocks noChangeArrowheads="1"/>
            </p:cNvSpPr>
            <p:nvPr/>
          </p:nvSpPr>
          <p:spPr bwMode="auto">
            <a:xfrm>
              <a:off x="2496" y="1498"/>
              <a:ext cx="534" cy="8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count</a:t>
              </a:r>
              <a:endPara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endParaRPr>
            </a:p>
            <a:p>
              <a:pPr eaLnBrk="0" hangingPunct="0"/>
              <a:endParaRPr lang="en-US">
                <a:latin typeface="Courier New" pitchFamily="49" charset="0"/>
              </a:endParaRPr>
            </a:p>
          </p:txBody>
        </p:sp>
        <p:grpSp>
          <p:nvGrpSpPr>
            <p:cNvPr id="7185" name="Group 9"/>
            <p:cNvGrpSpPr>
              <a:grpSpLocks/>
            </p:cNvGrpSpPr>
            <p:nvPr/>
          </p:nvGrpSpPr>
          <p:grpSpPr bwMode="auto">
            <a:xfrm>
              <a:off x="2544" y="1672"/>
              <a:ext cx="353" cy="296"/>
              <a:chOff x="0" y="0"/>
              <a:chExt cx="20000" cy="20000"/>
            </a:xfrm>
          </p:grpSpPr>
          <p:sp>
            <p:nvSpPr>
              <p:cNvPr id="7186" name="Freeform 10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67 w 20000"/>
                  <a:gd name="T1" fmla="*/ 0 h 20000"/>
                  <a:gd name="T2" fmla="*/ 19967 w 20000"/>
                  <a:gd name="T3" fmla="*/ 19967 h 20000"/>
                  <a:gd name="T4" fmla="*/ 0 w 20000"/>
                  <a:gd name="T5" fmla="*/ 19967 h 20000"/>
                  <a:gd name="T6" fmla="*/ 0 w 20000"/>
                  <a:gd name="T7" fmla="*/ 0 h 20000"/>
                  <a:gd name="T8" fmla="*/ 1996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67" y="0"/>
                    </a:moveTo>
                    <a:lnTo>
                      <a:pt x="19967" y="19967"/>
                    </a:lnTo>
                    <a:lnTo>
                      <a:pt x="0" y="19967"/>
                    </a:lnTo>
                    <a:lnTo>
                      <a:pt x="0" y="0"/>
                    </a:lnTo>
                    <a:lnTo>
                      <a:pt x="1996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87" name="Rectangle 11"/>
              <p:cNvSpPr>
                <a:spLocks noChangeArrowheads="1"/>
              </p:cNvSpPr>
              <p:nvPr/>
            </p:nvSpPr>
            <p:spPr bwMode="auto">
              <a:xfrm>
                <a:off x="7501" y="6399"/>
                <a:ext cx="4966" cy="8701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7</a:t>
                </a:r>
                <a:endParaRPr lang="en-US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endParaRPr>
              </a:p>
              <a:p>
                <a:pPr eaLnBrk="0" hangingPunct="0"/>
                <a:endParaRPr lang="en-US">
                  <a:latin typeface="Courier New" pitchFamily="49" charset="0"/>
                </a:endParaRPr>
              </a:p>
            </p:txBody>
          </p:sp>
        </p:grpSp>
      </p:grpSp>
      <p:grpSp>
        <p:nvGrpSpPr>
          <p:cNvPr id="7176" name="Group 12"/>
          <p:cNvGrpSpPr>
            <a:grpSpLocks/>
          </p:cNvGrpSpPr>
          <p:nvPr/>
        </p:nvGrpSpPr>
        <p:grpSpPr bwMode="auto">
          <a:xfrm>
            <a:off x="2843213" y="5229225"/>
            <a:ext cx="2362200" cy="685800"/>
            <a:chOff x="1776" y="2784"/>
            <a:chExt cx="1488" cy="432"/>
          </a:xfrm>
        </p:grpSpPr>
        <p:sp>
          <p:nvSpPr>
            <p:cNvPr id="7177" name="Rectangle 13"/>
            <p:cNvSpPr>
              <a:spLocks noChangeArrowheads="1"/>
            </p:cNvSpPr>
            <p:nvPr/>
          </p:nvSpPr>
          <p:spPr bwMode="auto">
            <a:xfrm>
              <a:off x="2736" y="2784"/>
              <a:ext cx="528" cy="15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count</a:t>
              </a:r>
              <a:endPara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endParaRPr>
            </a:p>
            <a:p>
              <a:pPr eaLnBrk="0" hangingPunct="0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7178" name="Freeform 14"/>
            <p:cNvSpPr>
              <a:spLocks/>
            </p:cNvSpPr>
            <p:nvPr/>
          </p:nvSpPr>
          <p:spPr bwMode="auto">
            <a:xfrm>
              <a:off x="2784" y="2938"/>
              <a:ext cx="319" cy="27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67" y="0"/>
                  </a:moveTo>
                  <a:lnTo>
                    <a:pt x="19967" y="19967"/>
                  </a:lnTo>
                  <a:lnTo>
                    <a:pt x="0" y="19967"/>
                  </a:lnTo>
                  <a:lnTo>
                    <a:pt x="0" y="0"/>
                  </a:lnTo>
                  <a:lnTo>
                    <a:pt x="19967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179" name="Rectangle 15"/>
            <p:cNvSpPr>
              <a:spLocks noChangeArrowheads="1"/>
            </p:cNvSpPr>
            <p:nvPr/>
          </p:nvSpPr>
          <p:spPr bwMode="auto">
            <a:xfrm>
              <a:off x="2897" y="2986"/>
              <a:ext cx="79" cy="125"/>
            </a:xfrm>
            <a:prstGeom prst="rect">
              <a:avLst/>
            </a:prstGeom>
            <a:solidFill>
              <a:schemeClr val="accent1"/>
            </a:solidFill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endPara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endParaRPr>
            </a:p>
            <a:p>
              <a:pPr eaLnBrk="0" hangingPunct="0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7180" name="Rectangle 16"/>
            <p:cNvSpPr>
              <a:spLocks noChangeArrowheads="1"/>
            </p:cNvSpPr>
            <p:nvPr/>
          </p:nvSpPr>
          <p:spPr bwMode="auto">
            <a:xfrm>
              <a:off x="1776" y="2784"/>
              <a:ext cx="817" cy="9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countPtr</a:t>
              </a:r>
              <a:endParaRPr lang="en-US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endParaRPr>
            </a:p>
            <a:p>
              <a:pPr eaLnBrk="0" hangingPunct="0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7181" name="Freeform 17"/>
            <p:cNvSpPr>
              <a:spLocks/>
            </p:cNvSpPr>
            <p:nvPr/>
          </p:nvSpPr>
          <p:spPr bwMode="auto">
            <a:xfrm>
              <a:off x="1968" y="2928"/>
              <a:ext cx="384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67" y="0"/>
                  </a:moveTo>
                  <a:lnTo>
                    <a:pt x="19967" y="19967"/>
                  </a:lnTo>
                  <a:lnTo>
                    <a:pt x="0" y="19967"/>
                  </a:lnTo>
                  <a:lnTo>
                    <a:pt x="0" y="0"/>
                  </a:lnTo>
                  <a:lnTo>
                    <a:pt x="19967" y="0"/>
                  </a:lnTo>
                  <a:close/>
                </a:path>
              </a:pathLst>
            </a:custGeom>
            <a:solidFill>
              <a:schemeClr val="hlink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182" name="Oval 18"/>
            <p:cNvSpPr>
              <a:spLocks noChangeArrowheads="1"/>
            </p:cNvSpPr>
            <p:nvPr/>
          </p:nvSpPr>
          <p:spPr bwMode="auto">
            <a:xfrm>
              <a:off x="2112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83" name="Line 19"/>
            <p:cNvSpPr>
              <a:spLocks noChangeShapeType="1"/>
            </p:cNvSpPr>
            <p:nvPr/>
          </p:nvSpPr>
          <p:spPr bwMode="auto">
            <a:xfrm>
              <a:off x="2160" y="30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CA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Pointer Variable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pointer variable is a variable used to store the address of a memory cell. </a:t>
            </a:r>
          </a:p>
          <a:p>
            <a:r>
              <a:rPr lang="en-US" altLang="zh-TW" smtClean="0">
                <a:ea typeface="新細明體" pitchFamily="18" charset="-120"/>
              </a:rPr>
              <a:t>We can use the pointer to reference this memory cell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40259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100</a:t>
            </a: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28384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52133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64008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1024</a:t>
            </a:r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758825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546100" y="4343400"/>
            <a:ext cx="2286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Memory address: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103688" y="4343400"/>
            <a:ext cx="973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1024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400800" y="4343400"/>
            <a:ext cx="7493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1032</a:t>
            </a:r>
          </a:p>
        </p:txBody>
      </p:sp>
      <p:sp>
        <p:nvSpPr>
          <p:cNvPr id="370700" name="Rectangle 12"/>
          <p:cNvSpPr>
            <a:spLocks noChangeArrowheads="1"/>
          </p:cNvSpPr>
          <p:nvPr/>
        </p:nvSpPr>
        <p:spPr bwMode="auto">
          <a:xfrm>
            <a:off x="1689100" y="4783138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2832100" y="4343400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1020</a:t>
            </a:r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4648200" y="5410200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8207" name="Line 16"/>
          <p:cNvSpPr>
            <a:spLocks noChangeShapeType="1"/>
          </p:cNvSpPr>
          <p:nvPr/>
        </p:nvSpPr>
        <p:spPr bwMode="auto">
          <a:xfrm>
            <a:off x="4648200" y="5867400"/>
            <a:ext cx="2362200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8208" name="Line 17"/>
          <p:cNvSpPr>
            <a:spLocks noChangeShapeType="1"/>
          </p:cNvSpPr>
          <p:nvPr/>
        </p:nvSpPr>
        <p:spPr bwMode="auto">
          <a:xfrm>
            <a:off x="7010400" y="5410200"/>
            <a:ext cx="0" cy="45720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8209" name="AutoShape 18"/>
          <p:cNvSpPr>
            <a:spLocks noChangeArrowheads="1"/>
          </p:cNvSpPr>
          <p:nvPr/>
        </p:nvSpPr>
        <p:spPr bwMode="auto">
          <a:xfrm>
            <a:off x="2514600" y="5562600"/>
            <a:ext cx="1524000" cy="609600"/>
          </a:xfrm>
          <a:prstGeom prst="wedgeEllipseCallout">
            <a:avLst>
              <a:gd name="adj1" fmla="val 90208"/>
              <a:gd name="adj2" fmla="val -101042"/>
            </a:avLst>
          </a:prstGeom>
          <a:solidFill>
            <a:srgbClr val="FFFF00"/>
          </a:solidFill>
          <a:ln w="3175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ea typeface="新細明體" pitchFamily="18" charset="-120"/>
              </a:rPr>
              <a:t>integer</a:t>
            </a:r>
          </a:p>
        </p:txBody>
      </p:sp>
      <p:sp>
        <p:nvSpPr>
          <p:cNvPr id="8210" name="AutoShape 19"/>
          <p:cNvSpPr>
            <a:spLocks noChangeArrowheads="1"/>
          </p:cNvSpPr>
          <p:nvPr/>
        </p:nvSpPr>
        <p:spPr bwMode="auto">
          <a:xfrm>
            <a:off x="6477000" y="5715000"/>
            <a:ext cx="2209800" cy="533400"/>
          </a:xfrm>
          <a:prstGeom prst="wedgeEllipseCallout">
            <a:avLst>
              <a:gd name="adj1" fmla="val -19398"/>
              <a:gd name="adj2" fmla="val -130954"/>
            </a:avLst>
          </a:prstGeom>
          <a:solidFill>
            <a:srgbClr val="FFFF00"/>
          </a:solidFill>
          <a:ln w="3175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algn="ctr">
              <a:buFont typeface="Monotype Sorts" pitchFamily="2" charset="2"/>
              <a:buNone/>
            </a:pPr>
            <a:r>
              <a:rPr lang="en-US" altLang="zh-TW">
                <a:solidFill>
                  <a:srgbClr val="3366CC"/>
                </a:solidFill>
                <a:ea typeface="新細明體" pitchFamily="18" charset="-120"/>
              </a:rPr>
              <a:t>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568450" y="292100"/>
            <a:ext cx="61722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/>
              <a:t>Syntax for pointers</a:t>
            </a:r>
          </a:p>
          <a:p>
            <a:pPr algn="ctr">
              <a:spcBef>
                <a:spcPct val="50000"/>
              </a:spcBef>
            </a:pPr>
            <a:r>
              <a:rPr lang="en-US" sz="3600" b="1"/>
              <a:t>(pointer type declaration)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195513" y="1989138"/>
            <a:ext cx="5638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/>
              <a:t>type *identifier ;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62000" y="2711450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/>
              <a:t>Example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547813" y="3357563"/>
            <a:ext cx="7345362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/>
              <a:t>char *cp ;</a:t>
            </a:r>
          </a:p>
          <a:p>
            <a:pPr>
              <a:spcBef>
                <a:spcPct val="50000"/>
              </a:spcBef>
            </a:pPr>
            <a:r>
              <a:rPr lang="en-US" sz="3600" b="1"/>
              <a:t>int *ip ;</a:t>
            </a:r>
          </a:p>
          <a:p>
            <a:pPr>
              <a:spcBef>
                <a:spcPct val="50000"/>
              </a:spcBef>
            </a:pPr>
            <a:r>
              <a:rPr lang="en-US" sz="3600" b="1"/>
              <a:t>double *dp ;</a:t>
            </a:r>
          </a:p>
          <a:p>
            <a:pPr>
              <a:spcBef>
                <a:spcPct val="50000"/>
              </a:spcBef>
            </a:pPr>
            <a:r>
              <a:rPr lang="en-US" altLang="zh-TW" sz="3600" b="1">
                <a:ea typeface="新細明體" pitchFamily="18" charset="-120"/>
              </a:rPr>
              <a:t>int **p;    // pointer to pointer</a:t>
            </a:r>
            <a:endParaRPr 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503363" y="357188"/>
            <a:ext cx="62690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/>
              <a:t>Operators used in Pointers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752600" y="1447800"/>
            <a:ext cx="1371600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3600" b="1"/>
              <a:t>*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364163" y="1700213"/>
            <a:ext cx="3352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900" b="1"/>
              <a:t>&amp;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0" y="16144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Address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066800" y="1600200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Data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181600" y="44958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(</a:t>
            </a:r>
            <a:r>
              <a:rPr lang="en-US">
                <a:solidFill>
                  <a:srgbClr val="FF3300"/>
                </a:solidFill>
              </a:rPr>
              <a:t>Address of</a:t>
            </a:r>
            <a:r>
              <a:rPr lang="en-US"/>
              <a:t>)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447800" y="4495800"/>
            <a:ext cx="228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(</a:t>
            </a:r>
            <a:r>
              <a:rPr lang="en-US">
                <a:solidFill>
                  <a:srgbClr val="FF3300"/>
                </a:solidFill>
              </a:rPr>
              <a:t>Value of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Address Operator </a:t>
            </a:r>
            <a:r>
              <a:rPr lang="en-US" altLang="zh-TW" smtClean="0">
                <a:latin typeface="Courier New" pitchFamily="49" charset="0"/>
                <a:ea typeface="新細明體" pitchFamily="18" charset="-120"/>
              </a:rPr>
              <a:t>&amp;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114800"/>
          </a:xfrm>
        </p:spPr>
        <p:txBody>
          <a:bodyPr/>
          <a:lstStyle/>
          <a:p>
            <a:r>
              <a:rPr lang="en-US" altLang="zh-TW" sz="2400" i="1" smtClean="0">
                <a:latin typeface="Tahoma" pitchFamily="34" charset="0"/>
                <a:ea typeface="新細明體" pitchFamily="18" charset="-120"/>
              </a:rPr>
              <a:t>The </a:t>
            </a:r>
            <a:r>
              <a:rPr lang="en-US" altLang="zh-TW" sz="2000" smtClean="0">
                <a:latin typeface="Tahoma" pitchFamily="34" charset="0"/>
                <a:ea typeface="新細明體" pitchFamily="18" charset="-120"/>
              </a:rPr>
              <a:t>"</a:t>
            </a:r>
            <a:r>
              <a:rPr lang="en-US" altLang="zh-TW" sz="2400" i="1" smtClean="0">
                <a:latin typeface="Tahoma" pitchFamily="34" charset="0"/>
                <a:ea typeface="新細明體" pitchFamily="18" charset="-120"/>
              </a:rPr>
              <a:t>address of </a:t>
            </a:r>
            <a:r>
              <a:rPr lang="en-US" altLang="zh-TW" sz="2000" smtClean="0">
                <a:latin typeface="Tahoma" pitchFamily="34" charset="0"/>
                <a:ea typeface="新細明體" pitchFamily="18" charset="-120"/>
              </a:rPr>
              <a:t>"</a:t>
            </a:r>
            <a:r>
              <a:rPr lang="en-US" altLang="zh-TW" sz="2400" i="1" smtClean="0">
                <a:latin typeface="Tahoma" pitchFamily="34" charset="0"/>
                <a:ea typeface="新細明體" pitchFamily="18" charset="-120"/>
              </a:rPr>
              <a:t> operator</a:t>
            </a:r>
            <a:r>
              <a:rPr lang="en-US" altLang="zh-TW" sz="2400" smtClean="0">
                <a:latin typeface="Tahoma" pitchFamily="34" charset="0"/>
                <a:ea typeface="新細明體" pitchFamily="18" charset="-120"/>
              </a:rPr>
              <a:t> (</a:t>
            </a:r>
            <a:r>
              <a:rPr lang="en-US" altLang="zh-TW" sz="2400" smtClean="0">
                <a:solidFill>
                  <a:schemeClr val="hlink"/>
                </a:solidFill>
                <a:latin typeface="Courier New" pitchFamily="49" charset="0"/>
                <a:ea typeface="新細明體" pitchFamily="18" charset="-120"/>
              </a:rPr>
              <a:t>&amp;</a:t>
            </a:r>
            <a:r>
              <a:rPr lang="en-US" altLang="zh-TW" sz="2400" smtClean="0">
                <a:latin typeface="Tahoma" pitchFamily="34" charset="0"/>
                <a:ea typeface="新細明體" pitchFamily="18" charset="-120"/>
              </a:rPr>
              <a:t>) gives the memory address of the variable</a:t>
            </a:r>
          </a:p>
          <a:p>
            <a:pPr lvl="1"/>
            <a:r>
              <a:rPr lang="en-US" altLang="zh-TW" sz="2000" b="1" smtClean="0">
                <a:solidFill>
                  <a:srgbClr val="FAFD00"/>
                </a:solidFill>
                <a:ea typeface="新細明體" pitchFamily="18" charset="-120"/>
              </a:rPr>
              <a:t>Usage: </a:t>
            </a:r>
            <a:r>
              <a:rPr lang="en-US" altLang="zh-TW" sz="2000" b="1" smtClean="0">
                <a:solidFill>
                  <a:srgbClr val="FAFD00"/>
                </a:solidFill>
                <a:latin typeface="Courier New" pitchFamily="49" charset="0"/>
                <a:ea typeface="新細明體" pitchFamily="18" charset="-120"/>
              </a:rPr>
              <a:t>&amp;</a:t>
            </a:r>
            <a:r>
              <a:rPr lang="en-US" altLang="zh-TW" sz="2000" b="1" smtClean="0">
                <a:latin typeface="Courier New" pitchFamily="49" charset="0"/>
                <a:ea typeface="新細明體" pitchFamily="18" charset="-120"/>
              </a:rPr>
              <a:t>variable_name</a:t>
            </a:r>
          </a:p>
          <a:p>
            <a:pPr lvl="1"/>
            <a:endParaRPr lang="en-US" altLang="zh-TW" sz="2000" b="1" smtClean="0"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410643" name="Rectangle 19"/>
          <p:cNvSpPr>
            <a:spLocks noChangeArrowheads="1"/>
          </p:cNvSpPr>
          <p:nvPr/>
        </p:nvSpPr>
        <p:spPr bwMode="auto">
          <a:xfrm>
            <a:off x="37084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100</a:t>
            </a:r>
          </a:p>
        </p:txBody>
      </p:sp>
      <p:sp>
        <p:nvSpPr>
          <p:cNvPr id="410644" name="Rectangle 20"/>
          <p:cNvSpPr>
            <a:spLocks noChangeArrowheads="1"/>
          </p:cNvSpPr>
          <p:nvPr/>
        </p:nvSpPr>
        <p:spPr bwMode="auto">
          <a:xfrm>
            <a:off x="25209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410645" name="Rectangle 21"/>
          <p:cNvSpPr>
            <a:spLocks noChangeArrowheads="1"/>
          </p:cNvSpPr>
          <p:nvPr/>
        </p:nvSpPr>
        <p:spPr bwMode="auto">
          <a:xfrm>
            <a:off x="48958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410646" name="Rectangle 22"/>
          <p:cNvSpPr>
            <a:spLocks noChangeArrowheads="1"/>
          </p:cNvSpPr>
          <p:nvPr/>
        </p:nvSpPr>
        <p:spPr bwMode="auto">
          <a:xfrm>
            <a:off x="60833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4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410647" name="Rectangle 23"/>
          <p:cNvSpPr>
            <a:spLocks noChangeArrowheads="1"/>
          </p:cNvSpPr>
          <p:nvPr/>
        </p:nvSpPr>
        <p:spPr bwMode="auto">
          <a:xfrm>
            <a:off x="727075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1273" name="Text Box 24"/>
          <p:cNvSpPr txBox="1">
            <a:spLocks noChangeArrowheads="1"/>
          </p:cNvSpPr>
          <p:nvPr/>
        </p:nvSpPr>
        <p:spPr bwMode="auto">
          <a:xfrm>
            <a:off x="228600" y="2879725"/>
            <a:ext cx="2286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Memory address:</a:t>
            </a:r>
          </a:p>
        </p:txBody>
      </p:sp>
      <p:sp>
        <p:nvSpPr>
          <p:cNvPr id="11274" name="Text Box 25"/>
          <p:cNvSpPr txBox="1">
            <a:spLocks noChangeArrowheads="1"/>
          </p:cNvSpPr>
          <p:nvPr/>
        </p:nvSpPr>
        <p:spPr bwMode="auto">
          <a:xfrm>
            <a:off x="3786188" y="2879725"/>
            <a:ext cx="9731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1024</a:t>
            </a:r>
          </a:p>
        </p:txBody>
      </p:sp>
      <p:sp>
        <p:nvSpPr>
          <p:cNvPr id="11275" name="Text Box 27"/>
          <p:cNvSpPr txBox="1">
            <a:spLocks noChangeArrowheads="1"/>
          </p:cNvSpPr>
          <p:nvPr/>
        </p:nvSpPr>
        <p:spPr bwMode="auto">
          <a:xfrm>
            <a:off x="1371600" y="4364038"/>
            <a:ext cx="4298950" cy="1857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int a = 100;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//get the value, 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cout &lt;&lt; a;	  //prints 100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//get the memory address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latin typeface="Courier New" pitchFamily="49" charset="0"/>
                <a:ea typeface="新細明體" pitchFamily="18" charset="-120"/>
              </a:rPr>
              <a:t>cout &lt;&lt; &amp;a;   //prints 1024</a:t>
            </a:r>
          </a:p>
        </p:txBody>
      </p:sp>
      <p:sp>
        <p:nvSpPr>
          <p:cNvPr id="410653" name="Rectangle 29"/>
          <p:cNvSpPr>
            <a:spLocks noChangeArrowheads="1"/>
          </p:cNvSpPr>
          <p:nvPr/>
        </p:nvSpPr>
        <p:spPr bwMode="auto">
          <a:xfrm>
            <a:off x="1371600" y="3319463"/>
            <a:ext cx="1187450" cy="587375"/>
          </a:xfrm>
          <a:prstGeom prst="rect">
            <a:avLst/>
          </a:prstGeom>
          <a:solidFill>
            <a:srgbClr val="00CCFF"/>
          </a:solidFill>
          <a:ln w="38100" cmpd="dbl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zh-TW" sz="4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…</a:t>
            </a:r>
          </a:p>
        </p:txBody>
      </p:sp>
      <p:sp>
        <p:nvSpPr>
          <p:cNvPr id="11277" name="Text Box 30"/>
          <p:cNvSpPr txBox="1">
            <a:spLocks noChangeArrowheads="1"/>
          </p:cNvSpPr>
          <p:nvPr/>
        </p:nvSpPr>
        <p:spPr bwMode="auto">
          <a:xfrm>
            <a:off x="2514600" y="2879725"/>
            <a:ext cx="9731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zh-TW" altLang="en-US">
                <a:ea typeface="新細明體" pitchFamily="18" charset="-120"/>
              </a:rPr>
              <a:t>1020</a:t>
            </a:r>
          </a:p>
        </p:txBody>
      </p:sp>
      <p:sp>
        <p:nvSpPr>
          <p:cNvPr id="11278" name="Text Box 31"/>
          <p:cNvSpPr txBox="1">
            <a:spLocks noChangeArrowheads="1"/>
          </p:cNvSpPr>
          <p:nvPr/>
        </p:nvSpPr>
        <p:spPr bwMode="auto">
          <a:xfrm>
            <a:off x="4038600" y="3946525"/>
            <a:ext cx="325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1731</Words>
  <Application>Microsoft Office PowerPoint</Application>
  <PresentationFormat>On-screen Show (4:3)</PresentationFormat>
  <Paragraphs>587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新細明體</vt:lpstr>
      <vt:lpstr>Monotype Sorts</vt:lpstr>
      <vt:lpstr>Times New Roman</vt:lpstr>
      <vt:lpstr>Courier New</vt:lpstr>
      <vt:lpstr>Courier</vt:lpstr>
      <vt:lpstr>Tahoma</vt:lpstr>
      <vt:lpstr>Wingdings</vt:lpstr>
      <vt:lpstr>Default Design</vt:lpstr>
      <vt:lpstr>Slide 1</vt:lpstr>
      <vt:lpstr>Pointer (Contents)</vt:lpstr>
      <vt:lpstr>Slide 3</vt:lpstr>
      <vt:lpstr>Computer Memory</vt:lpstr>
      <vt:lpstr>Pointer Variable</vt:lpstr>
      <vt:lpstr>Pointer Variable</vt:lpstr>
      <vt:lpstr>Slide 7</vt:lpstr>
      <vt:lpstr>Slide 8</vt:lpstr>
      <vt:lpstr>Address Operator &amp;</vt:lpstr>
      <vt:lpstr>Address Operator &amp;</vt:lpstr>
      <vt:lpstr>Pointer Variables</vt:lpstr>
      <vt:lpstr>Example Operator *</vt:lpstr>
      <vt:lpstr>Slide 13</vt:lpstr>
      <vt:lpstr>Slide 14</vt:lpstr>
      <vt:lpstr>Slide 15</vt:lpstr>
      <vt:lpstr>Slide 16</vt:lpstr>
      <vt:lpstr>Slide 17</vt:lpstr>
      <vt:lpstr>More Example</vt:lpstr>
      <vt:lpstr>Pointer to Pointer</vt:lpstr>
      <vt:lpstr>Pointers in Function arguments</vt:lpstr>
      <vt:lpstr>Pointers in Function arguments</vt:lpstr>
      <vt:lpstr>Pointers and Arrays</vt:lpstr>
      <vt:lpstr>Slide 23</vt:lpstr>
      <vt:lpstr>Slide 24</vt:lpstr>
      <vt:lpstr>Slide 25</vt:lpstr>
      <vt:lpstr>Examples</vt:lpstr>
      <vt:lpstr>Pointer Examples</vt:lpstr>
      <vt:lpstr>Slide 28</vt:lpstr>
      <vt:lpstr>Brain Work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More  about Pointers</vt:lpstr>
      <vt:lpstr>Pointers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mehedi</dc:creator>
  <cp:lastModifiedBy>Owner</cp:lastModifiedBy>
  <cp:revision>51</cp:revision>
  <dcterms:created xsi:type="dcterms:W3CDTF">2010-10-15T07:38:24Z</dcterms:created>
  <dcterms:modified xsi:type="dcterms:W3CDTF">2019-12-31T11:35:46Z</dcterms:modified>
</cp:coreProperties>
</file>