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avo" initials="Rahu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FE156-AE02-4E03-83D3-8AE09FBBA07B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F783D-A393-4EBE-8B85-5652654F45BD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86F2E9-3B9A-4A35-87F9-46D34F533409}" type="slidenum">
              <a:rPr lang="en-US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2028A-8FE2-4880-9887-7A327E61B551}" type="slidenum">
              <a:rPr lang="en-US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69F9A-A50D-4D93-8EAB-2FFC9A470D18}" type="slidenum">
              <a:rPr lang="en-US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1F47D-F3CC-42F9-9B97-6E3683DF5184}" type="slidenum">
              <a:rPr lang="en-US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554C-6A15-41E9-BDF5-088E4B1925E9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B319-F5E9-47A6-B0B5-A23ED2E80D1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C++ Function Overloading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34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Display function for (</a:t>
            </a:r>
            <a:r>
              <a:rPr lang="en-US" dirty="0" err="1" smtClean="0"/>
              <a:t>int</a:t>
            </a:r>
            <a:r>
              <a:rPr lang="en-US" dirty="0" smtClean="0"/>
              <a:t>, float, string)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762000" y="3657600"/>
            <a:ext cx="2133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638800" y="3657600"/>
            <a:ext cx="2133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CA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4267200" y="1219200"/>
            <a:ext cx="12700" cy="48768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62400" y="3048000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var</a:t>
            </a:r>
            <a:endParaRPr lang="en-CA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ALLING 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VERLOADED </a:t>
            </a: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UNCTIONS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17912"/>
            <a:ext cx="5334000" cy="59400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CA" sz="1600" b="1" dirty="0" smtClean="0"/>
              <a:t>void display(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);</a:t>
            </a:r>
          </a:p>
          <a:p>
            <a:r>
              <a:rPr lang="en-CA" sz="1600" b="1" dirty="0" smtClean="0"/>
              <a:t>void display(float 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);</a:t>
            </a:r>
          </a:p>
          <a:p>
            <a:r>
              <a:rPr lang="en-CA" sz="1600" b="1" dirty="0" smtClean="0"/>
              <a:t>void display(string 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);</a:t>
            </a:r>
          </a:p>
          <a:p>
            <a:endParaRPr lang="en-CA" sz="1600" b="1" dirty="0" smtClean="0"/>
          </a:p>
          <a:p>
            <a:r>
              <a:rPr lang="en-CA" sz="1600" b="1" dirty="0" err="1" smtClean="0"/>
              <a:t>int</a:t>
            </a:r>
            <a:r>
              <a:rPr lang="en-CA" sz="1600" b="1" dirty="0" smtClean="0"/>
              <a:t> main() {</a:t>
            </a:r>
          </a:p>
          <a:p>
            <a:r>
              <a:rPr lang="en-CA" sz="1600" b="1" dirty="0" smtClean="0"/>
              <a:t>	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a=10;</a:t>
            </a:r>
          </a:p>
          <a:p>
            <a:r>
              <a:rPr lang="en-CA" sz="1600" b="1" dirty="0" smtClean="0"/>
              <a:t>	float f=5.5;</a:t>
            </a:r>
          </a:p>
          <a:p>
            <a:r>
              <a:rPr lang="en-CA" sz="1600" b="1" dirty="0" smtClean="0"/>
              <a:t>	string name="Hello";</a:t>
            </a:r>
          </a:p>
          <a:p>
            <a:r>
              <a:rPr lang="en-CA" sz="1600" b="1" dirty="0" smtClean="0"/>
              <a:t>	display(a);</a:t>
            </a:r>
          </a:p>
          <a:p>
            <a:r>
              <a:rPr lang="en-CA" sz="1600" b="1" dirty="0" smtClean="0"/>
              <a:t>	display(f);</a:t>
            </a:r>
          </a:p>
          <a:p>
            <a:r>
              <a:rPr lang="en-CA" sz="1600" b="1" dirty="0" smtClean="0"/>
              <a:t>	display(name);</a:t>
            </a:r>
          </a:p>
          <a:p>
            <a:r>
              <a:rPr lang="en-CA" sz="1600" b="1" dirty="0" smtClean="0"/>
              <a:t>	return 0;</a:t>
            </a:r>
          </a:p>
          <a:p>
            <a:r>
              <a:rPr lang="en-CA" sz="1600" b="1" dirty="0" smtClean="0"/>
              <a:t>}</a:t>
            </a:r>
          </a:p>
          <a:p>
            <a:endParaRPr lang="en-CA" sz="1600" b="1" dirty="0" smtClean="0"/>
          </a:p>
          <a:p>
            <a:r>
              <a:rPr lang="en-CA" sz="1600" b="1" dirty="0" smtClean="0"/>
              <a:t>void display(</a:t>
            </a:r>
            <a:r>
              <a:rPr lang="en-CA" sz="1600" b="1" dirty="0" err="1" smtClean="0"/>
              <a:t>int</a:t>
            </a:r>
            <a:r>
              <a:rPr lang="en-CA" sz="1600" b="1" dirty="0" smtClean="0"/>
              <a:t> 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){</a:t>
            </a:r>
          </a:p>
          <a:p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&lt;&lt;"Display integer :"&lt;&lt;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&lt;&lt;"\n";</a:t>
            </a:r>
          </a:p>
          <a:p>
            <a:r>
              <a:rPr lang="en-CA" sz="1600" b="1" dirty="0" smtClean="0"/>
              <a:t>}</a:t>
            </a:r>
          </a:p>
          <a:p>
            <a:r>
              <a:rPr lang="en-CA" sz="1600" b="1" dirty="0" smtClean="0"/>
              <a:t>void display(float 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){</a:t>
            </a:r>
          </a:p>
          <a:p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&lt;&lt;"Display float :"&lt;&lt;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&lt;&lt;"\n";</a:t>
            </a:r>
          </a:p>
          <a:p>
            <a:r>
              <a:rPr lang="en-CA" sz="1600" b="1" dirty="0" smtClean="0"/>
              <a:t>}</a:t>
            </a:r>
          </a:p>
          <a:p>
            <a:r>
              <a:rPr lang="en-CA" sz="1600" b="1" dirty="0" smtClean="0"/>
              <a:t>void display(string 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){</a:t>
            </a:r>
          </a:p>
          <a:p>
            <a:r>
              <a:rPr lang="en-CA" sz="1600" b="1" dirty="0" smtClean="0"/>
              <a:t>	</a:t>
            </a:r>
            <a:r>
              <a:rPr lang="en-CA" sz="1600" b="1" dirty="0" err="1" smtClean="0"/>
              <a:t>cout</a:t>
            </a:r>
            <a:r>
              <a:rPr lang="en-CA" sz="1600" b="1" dirty="0" smtClean="0"/>
              <a:t>&lt;&lt;"Display string:"&lt;&lt;</a:t>
            </a:r>
            <a:r>
              <a:rPr lang="en-CA" sz="1600" b="1" dirty="0" err="1" smtClean="0"/>
              <a:t>var</a:t>
            </a:r>
            <a:r>
              <a:rPr lang="en-CA" sz="1600" b="1" dirty="0" smtClean="0"/>
              <a:t>&lt;&lt;"\n";</a:t>
            </a:r>
          </a:p>
          <a:p>
            <a:r>
              <a:rPr lang="en-CA" sz="1600" b="1" dirty="0" smtClean="0"/>
              <a:t>}</a:t>
            </a:r>
            <a:endParaRPr lang="en-CA" sz="16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Display function for (</a:t>
            </a:r>
            <a:r>
              <a:rPr lang="en-US" sz="3600" dirty="0" err="1" smtClean="0"/>
              <a:t>int</a:t>
            </a:r>
            <a:r>
              <a:rPr lang="en-US" sz="3600" dirty="0" smtClean="0"/>
              <a:t>, float, string) input</a:t>
            </a:r>
            <a:endParaRPr lang="en-CA" sz="3600" dirty="0"/>
          </a:p>
        </p:txBody>
      </p:sp>
      <p:sp>
        <p:nvSpPr>
          <p:cNvPr id="4" name="Rectangle 3"/>
          <p:cNvSpPr/>
          <p:nvPr/>
        </p:nvSpPr>
        <p:spPr>
          <a:xfrm>
            <a:off x="2438400" y="1752600"/>
            <a:ext cx="1828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Main()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7315200" y="1752600"/>
            <a:ext cx="1828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CA" dirty="0"/>
          </a:p>
        </p:txBody>
      </p:sp>
      <p:cxnSp>
        <p:nvCxnSpPr>
          <p:cNvPr id="7" name="Elbow Connector 6"/>
          <p:cNvCxnSpPr>
            <a:stCxn id="4" idx="0"/>
            <a:endCxn id="5" idx="0"/>
          </p:cNvCxnSpPr>
          <p:nvPr/>
        </p:nvCxnSpPr>
        <p:spPr>
          <a:xfrm rot="5400000" flipH="1" flipV="1">
            <a:off x="5791200" y="-685800"/>
            <a:ext cx="12700" cy="4876800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1143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7315200" y="2971800"/>
            <a:ext cx="1828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Display(float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7315200" y="4114800"/>
            <a:ext cx="19812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Display(string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CA" dirty="0"/>
          </a:p>
        </p:txBody>
      </p:sp>
      <p:cxnSp>
        <p:nvCxnSpPr>
          <p:cNvPr id="23" name="Shape 22"/>
          <p:cNvCxnSpPr>
            <a:endCxn id="9" idx="1"/>
          </p:cNvCxnSpPr>
          <p:nvPr/>
        </p:nvCxnSpPr>
        <p:spPr>
          <a:xfrm rot="16200000" flipH="1">
            <a:off x="5772150" y="1619250"/>
            <a:ext cx="1638300" cy="1447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endCxn id="10" idx="1"/>
          </p:cNvCxnSpPr>
          <p:nvPr/>
        </p:nvCxnSpPr>
        <p:spPr>
          <a:xfrm rot="16200000" flipH="1">
            <a:off x="5238750" y="2228850"/>
            <a:ext cx="2705100" cy="14478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72200" y="2743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(float)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(string)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C++ Function Overloading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C++ programming, two functions can have same name if number and/or type of arguments passed are different</a:t>
            </a:r>
            <a:r>
              <a:rPr lang="en-CA" dirty="0" smtClean="0"/>
              <a:t>.</a:t>
            </a:r>
          </a:p>
          <a:p>
            <a:endParaRPr lang="en-US" dirty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1624013"/>
            <a:ext cx="66389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smtClean="0"/>
              <a:t>C++ Function Overloading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7924800" cy="186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10668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/>
              <a:t>These functions having different number or type (or both) of parameters are known as overloaded functions. For 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3733800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rgbClr val="FF0000"/>
                </a:solidFill>
              </a:rPr>
              <a:t>The number and type of arguments passed to these two functions are same even though the return type is different. Hence, the compiler will throw error.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029200"/>
            <a:ext cx="4800600" cy="134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C++ Function Overloading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3400" y="1905000"/>
            <a:ext cx="3048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CA" dirty="0"/>
              <a:t>#include &lt;</a:t>
            </a:r>
            <a:r>
              <a:rPr lang="en-CA" dirty="0" err="1"/>
              <a:t>iostream</a:t>
            </a:r>
            <a:r>
              <a:rPr lang="en-CA" dirty="0"/>
              <a:t>&gt;</a:t>
            </a:r>
          </a:p>
          <a:p>
            <a:pPr fontAlgn="base"/>
            <a:r>
              <a:rPr lang="en-CA" dirty="0"/>
              <a:t>using namespace std;</a:t>
            </a:r>
          </a:p>
          <a:p>
            <a:pPr fontAlgn="base"/>
            <a:r>
              <a:rPr lang="en-CA" dirty="0"/>
              <a:t>void display(</a:t>
            </a:r>
            <a:r>
              <a:rPr lang="en-CA" dirty="0" err="1">
                <a:solidFill>
                  <a:srgbClr val="FF0000"/>
                </a:solidFill>
              </a:rPr>
              <a:t>int</a:t>
            </a:r>
            <a:r>
              <a:rPr lang="en-CA" dirty="0"/>
              <a:t>);</a:t>
            </a:r>
          </a:p>
          <a:p>
            <a:pPr fontAlgn="base"/>
            <a:r>
              <a:rPr lang="en-CA" dirty="0"/>
              <a:t>void display(</a:t>
            </a:r>
            <a:r>
              <a:rPr lang="en-CA" dirty="0">
                <a:solidFill>
                  <a:srgbClr val="FF0000"/>
                </a:solidFill>
              </a:rPr>
              <a:t>float</a:t>
            </a:r>
            <a:r>
              <a:rPr lang="en-CA" dirty="0"/>
              <a:t>);</a:t>
            </a:r>
          </a:p>
          <a:p>
            <a:pPr fontAlgn="base"/>
            <a:r>
              <a:rPr lang="en-CA" dirty="0"/>
              <a:t>void display(</a:t>
            </a:r>
            <a:r>
              <a:rPr lang="en-CA" dirty="0" err="1">
                <a:solidFill>
                  <a:srgbClr val="FF0000"/>
                </a:solidFill>
              </a:rPr>
              <a:t>int</a:t>
            </a:r>
            <a:r>
              <a:rPr lang="en-CA" dirty="0">
                <a:solidFill>
                  <a:srgbClr val="FF0000"/>
                </a:solidFill>
              </a:rPr>
              <a:t>, float</a:t>
            </a:r>
            <a:r>
              <a:rPr lang="en-CA" dirty="0" smtClean="0"/>
              <a:t>);</a:t>
            </a:r>
          </a:p>
          <a:p>
            <a:pPr fontAlgn="base"/>
            <a:endParaRPr lang="en-CA" dirty="0"/>
          </a:p>
          <a:p>
            <a:pPr fontAlgn="base"/>
            <a:r>
              <a:rPr lang="en-CA" dirty="0" err="1"/>
              <a:t>int</a:t>
            </a:r>
            <a:r>
              <a:rPr lang="en-CA" dirty="0"/>
              <a:t> main() {</a:t>
            </a:r>
          </a:p>
          <a:p>
            <a:pPr fontAlgn="base"/>
            <a:r>
              <a:rPr lang="en-CA" dirty="0" err="1"/>
              <a:t>int</a:t>
            </a:r>
            <a:r>
              <a:rPr lang="en-CA" dirty="0"/>
              <a:t> a = 5;</a:t>
            </a:r>
          </a:p>
          <a:p>
            <a:pPr fontAlgn="base"/>
            <a:r>
              <a:rPr lang="en-CA" dirty="0"/>
              <a:t>float b = 5.5;</a:t>
            </a:r>
          </a:p>
          <a:p>
            <a:pPr fontAlgn="base"/>
            <a:r>
              <a:rPr lang="en-CA" dirty="0">
                <a:solidFill>
                  <a:srgbClr val="FF0000"/>
                </a:solidFill>
              </a:rPr>
              <a:t>display(a);</a:t>
            </a:r>
          </a:p>
          <a:p>
            <a:pPr fontAlgn="base"/>
            <a:r>
              <a:rPr lang="en-CA" dirty="0">
                <a:solidFill>
                  <a:srgbClr val="FF0000"/>
                </a:solidFill>
              </a:rPr>
              <a:t>display(b);</a:t>
            </a:r>
          </a:p>
          <a:p>
            <a:pPr fontAlgn="base"/>
            <a:r>
              <a:rPr lang="en-CA" dirty="0">
                <a:solidFill>
                  <a:srgbClr val="FF0000"/>
                </a:solidFill>
              </a:rPr>
              <a:t>display(a, b);</a:t>
            </a:r>
          </a:p>
          <a:p>
            <a:pPr fontAlgn="base"/>
            <a:r>
              <a:rPr lang="en-CA" dirty="0"/>
              <a:t>return 0;</a:t>
            </a:r>
          </a:p>
          <a:p>
            <a:pPr fontAlgn="base"/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419600" y="2514600"/>
            <a:ext cx="41466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CA" dirty="0"/>
              <a:t>void display(</a:t>
            </a:r>
            <a:r>
              <a:rPr lang="en-CA" dirty="0" err="1">
                <a:solidFill>
                  <a:srgbClr val="FF0000"/>
                </a:solidFill>
              </a:rPr>
              <a:t>int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 err="1">
                <a:solidFill>
                  <a:srgbClr val="FF0000"/>
                </a:solidFill>
              </a:rPr>
              <a:t>var</a:t>
            </a:r>
            <a:r>
              <a:rPr lang="en-CA" dirty="0"/>
              <a:t>) {</a:t>
            </a:r>
          </a:p>
          <a:p>
            <a:pPr fontAlgn="base"/>
            <a:r>
              <a:rPr lang="en-CA" dirty="0" err="1"/>
              <a:t>cout</a:t>
            </a:r>
            <a:r>
              <a:rPr lang="en-CA" dirty="0"/>
              <a:t> &lt;&lt; "Integer number: " &lt;&lt; </a:t>
            </a:r>
            <a:r>
              <a:rPr lang="en-CA" dirty="0" err="1"/>
              <a:t>var</a:t>
            </a:r>
            <a:r>
              <a:rPr lang="en-CA" dirty="0"/>
              <a:t> &lt;&lt; </a:t>
            </a:r>
            <a:r>
              <a:rPr lang="en-CA" dirty="0" err="1"/>
              <a:t>endl</a:t>
            </a:r>
            <a:r>
              <a:rPr lang="en-CA" dirty="0"/>
              <a:t>;</a:t>
            </a:r>
          </a:p>
          <a:p>
            <a:pPr fontAlgn="base"/>
            <a:r>
              <a:rPr lang="en-CA" dirty="0" smtClean="0"/>
              <a:t>}</a:t>
            </a:r>
          </a:p>
          <a:p>
            <a:pPr fontAlgn="base"/>
            <a:endParaRPr lang="en-CA" dirty="0"/>
          </a:p>
          <a:p>
            <a:pPr fontAlgn="base"/>
            <a:r>
              <a:rPr lang="en-CA" dirty="0"/>
              <a:t>void display(</a:t>
            </a:r>
            <a:r>
              <a:rPr lang="en-CA" dirty="0">
                <a:solidFill>
                  <a:srgbClr val="FF0000"/>
                </a:solidFill>
              </a:rPr>
              <a:t>float </a:t>
            </a:r>
            <a:r>
              <a:rPr lang="en-CA" dirty="0" err="1">
                <a:solidFill>
                  <a:srgbClr val="FF0000"/>
                </a:solidFill>
              </a:rPr>
              <a:t>var</a:t>
            </a:r>
            <a:r>
              <a:rPr lang="en-CA" dirty="0"/>
              <a:t>) {</a:t>
            </a:r>
          </a:p>
          <a:p>
            <a:pPr fontAlgn="base"/>
            <a:r>
              <a:rPr lang="en-CA" dirty="0" err="1"/>
              <a:t>cout</a:t>
            </a:r>
            <a:r>
              <a:rPr lang="en-CA" dirty="0"/>
              <a:t> &lt;&lt; "Float number: " &lt;&lt; </a:t>
            </a:r>
            <a:r>
              <a:rPr lang="en-CA" dirty="0" err="1"/>
              <a:t>var</a:t>
            </a:r>
            <a:r>
              <a:rPr lang="en-CA" dirty="0"/>
              <a:t> &lt;&lt; </a:t>
            </a:r>
            <a:r>
              <a:rPr lang="en-CA" dirty="0" err="1"/>
              <a:t>endl</a:t>
            </a:r>
            <a:r>
              <a:rPr lang="en-CA" dirty="0"/>
              <a:t>;</a:t>
            </a:r>
          </a:p>
          <a:p>
            <a:pPr fontAlgn="base"/>
            <a:r>
              <a:rPr lang="en-CA" dirty="0"/>
              <a:t>}</a:t>
            </a:r>
          </a:p>
          <a:p>
            <a:pPr fontAlgn="base"/>
            <a:endParaRPr lang="en-CA" dirty="0" smtClean="0"/>
          </a:p>
          <a:p>
            <a:pPr fontAlgn="base"/>
            <a:r>
              <a:rPr lang="en-CA" dirty="0" smtClean="0"/>
              <a:t>void </a:t>
            </a:r>
            <a:r>
              <a:rPr lang="en-CA" dirty="0"/>
              <a:t>display(</a:t>
            </a:r>
            <a:r>
              <a:rPr lang="en-CA" dirty="0" err="1">
                <a:solidFill>
                  <a:srgbClr val="FF0000"/>
                </a:solidFill>
              </a:rPr>
              <a:t>int</a:t>
            </a:r>
            <a:r>
              <a:rPr lang="en-CA" dirty="0">
                <a:solidFill>
                  <a:srgbClr val="FF0000"/>
                </a:solidFill>
              </a:rPr>
              <a:t> var1, float var2</a:t>
            </a:r>
            <a:r>
              <a:rPr lang="en-CA" dirty="0"/>
              <a:t>) {</a:t>
            </a:r>
          </a:p>
          <a:p>
            <a:pPr fontAlgn="base"/>
            <a:r>
              <a:rPr lang="en-CA" dirty="0" err="1"/>
              <a:t>cout</a:t>
            </a:r>
            <a:r>
              <a:rPr lang="en-CA" dirty="0"/>
              <a:t> &lt;&lt; "Integer number: " &lt;&lt; var1;</a:t>
            </a:r>
          </a:p>
          <a:p>
            <a:pPr fontAlgn="base"/>
            <a:r>
              <a:rPr lang="en-CA" dirty="0" err="1"/>
              <a:t>cout</a:t>
            </a:r>
            <a:r>
              <a:rPr lang="en-CA" dirty="0"/>
              <a:t> &lt;&lt; " and float number:" &lt;&lt; var2;</a:t>
            </a:r>
          </a:p>
          <a:p>
            <a:r>
              <a:rPr lang="en-US" dirty="0" smtClean="0"/>
              <a:t>}</a:t>
            </a:r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C++ Function Overloading (Example)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00200" y="2743200"/>
            <a:ext cx="28956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524000" y="38100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52600" y="4876800"/>
            <a:ext cx="2743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30018-B30D-4CF0-9AD8-64218E40054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4191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If two functions are having same number and types of arguments in the same order, they are said to have the same </a:t>
            </a:r>
            <a:r>
              <a:rPr lang="en-US" sz="2800" i="1" dirty="0" smtClean="0">
                <a:solidFill>
                  <a:srgbClr val="FF0000"/>
                </a:solidFill>
                <a:latin typeface="Book Antiqua" pitchFamily="18" charset="0"/>
              </a:rPr>
              <a:t>signature</a:t>
            </a:r>
            <a:r>
              <a:rPr lang="en-US" sz="2800" i="1" dirty="0" smtClean="0">
                <a:latin typeface="Book Antiqua" pitchFamily="18" charset="0"/>
              </a:rPr>
              <a:t>. </a:t>
            </a:r>
            <a:r>
              <a:rPr lang="en-US" sz="2800" dirty="0" smtClean="0">
                <a:latin typeface="Book Antiqua" pitchFamily="18" charset="0"/>
              </a:rPr>
              <a:t>Even if they are using distinct variable names, it doesn’t matter. For instance, following two functions have same signature.</a:t>
            </a:r>
          </a:p>
          <a:p>
            <a:pPr algn="just" eaLnBrk="1" hangingPunct="1">
              <a:buFontTx/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	</a:t>
            </a:r>
            <a:r>
              <a:rPr lang="en-US" sz="2800" dirty="0" smtClean="0">
                <a:latin typeface="FangSong" pitchFamily="49" charset="-122"/>
              </a:rPr>
              <a:t>	</a:t>
            </a:r>
            <a:r>
              <a:rPr lang="en-US" sz="2800" i="1" dirty="0" smtClean="0">
                <a:latin typeface="Book Antiqua" pitchFamily="18" charset="0"/>
              </a:rPr>
              <a:t>void </a:t>
            </a:r>
            <a:r>
              <a:rPr lang="en-US" sz="2800" dirty="0" err="1" smtClean="0">
                <a:latin typeface="Book Antiqua" pitchFamily="18" charset="0"/>
              </a:rPr>
              <a:t>squar</a:t>
            </a:r>
            <a:r>
              <a:rPr lang="en-US" sz="2800" dirty="0" smtClean="0">
                <a:latin typeface="Book Antiqua" pitchFamily="18" charset="0"/>
              </a:rPr>
              <a:t> (</a:t>
            </a:r>
            <a:r>
              <a:rPr lang="en-US" sz="2800" dirty="0" err="1" smtClean="0">
                <a:latin typeface="Book Antiqua" pitchFamily="18" charset="0"/>
              </a:rPr>
              <a:t>int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i="1" dirty="0" smtClean="0">
                <a:latin typeface="Book Antiqua" pitchFamily="18" charset="0"/>
              </a:rPr>
              <a:t>a</a:t>
            </a:r>
            <a:r>
              <a:rPr lang="en-US" sz="2800" dirty="0" smtClean="0">
                <a:latin typeface="Book Antiqua" pitchFamily="18" charset="0"/>
              </a:rPr>
              <a:t>, float </a:t>
            </a:r>
            <a:r>
              <a:rPr lang="en-US" sz="2800" i="1" dirty="0" smtClean="0">
                <a:latin typeface="Book Antiqua" pitchFamily="18" charset="0"/>
              </a:rPr>
              <a:t>b</a:t>
            </a:r>
            <a:r>
              <a:rPr lang="en-US" sz="2800" dirty="0" smtClean="0">
                <a:latin typeface="Book Antiqua" pitchFamily="18" charset="0"/>
              </a:rPr>
              <a:t>);	</a:t>
            </a:r>
            <a:r>
              <a:rPr lang="en-US" sz="2400" dirty="0" smtClean="0">
                <a:latin typeface="Calibri" pitchFamily="34" charset="0"/>
              </a:rPr>
              <a:t>//function 1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		</a:t>
            </a:r>
            <a:r>
              <a:rPr lang="en-US" sz="2800" i="1" dirty="0" smtClean="0">
                <a:latin typeface="Book Antiqua" pitchFamily="18" charset="0"/>
              </a:rPr>
              <a:t>void </a:t>
            </a:r>
            <a:r>
              <a:rPr lang="en-US" sz="2800" dirty="0" err="1" smtClean="0">
                <a:latin typeface="Book Antiqua" pitchFamily="18" charset="0"/>
              </a:rPr>
              <a:t>squar</a:t>
            </a:r>
            <a:r>
              <a:rPr lang="en-US" sz="2800" dirty="0" smtClean="0">
                <a:latin typeface="Book Antiqua" pitchFamily="18" charset="0"/>
              </a:rPr>
              <a:t> (</a:t>
            </a:r>
            <a:r>
              <a:rPr lang="en-US" sz="2800" dirty="0" err="1" smtClean="0">
                <a:latin typeface="Book Antiqua" pitchFamily="18" charset="0"/>
              </a:rPr>
              <a:t>int</a:t>
            </a:r>
            <a:r>
              <a:rPr lang="en-US" sz="2800" dirty="0" smtClean="0">
                <a:latin typeface="Book Antiqua" pitchFamily="18" charset="0"/>
              </a:rPr>
              <a:t> </a:t>
            </a:r>
            <a:r>
              <a:rPr lang="en-US" sz="2800" i="1" dirty="0" smtClean="0">
                <a:latin typeface="Book Antiqua" pitchFamily="18" charset="0"/>
              </a:rPr>
              <a:t>x, </a:t>
            </a:r>
            <a:r>
              <a:rPr lang="en-US" sz="2800" dirty="0" smtClean="0">
                <a:latin typeface="Book Antiqua" pitchFamily="18" charset="0"/>
              </a:rPr>
              <a:t>float </a:t>
            </a:r>
            <a:r>
              <a:rPr lang="en-US" sz="2800" i="1" dirty="0" smtClean="0">
                <a:latin typeface="Book Antiqua" pitchFamily="18" charset="0"/>
              </a:rPr>
              <a:t>y);	</a:t>
            </a:r>
            <a:endParaRPr lang="en-US" sz="2000" dirty="0" smtClean="0">
              <a:latin typeface="Book Antiqua" pitchFamily="18" charset="0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19800" y="4953000"/>
            <a:ext cx="2895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//same function as that of function 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Rules for C++ Function Overloading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85800" y="5638800"/>
            <a:ext cx="7386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Not function overloading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0D0818-9771-4BB8-B643-8D3CCC3A5B5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22438"/>
            <a:ext cx="8229600" cy="3611562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Functions with the same signature and same name </a:t>
            </a:r>
            <a:r>
              <a:rPr lang="en-US" sz="2700" dirty="0" smtClean="0">
                <a:latin typeface="Book Antiqua" pitchFamily="18" charset="0"/>
              </a:rPr>
              <a:t>but different return types are not allowed in C++.</a:t>
            </a:r>
          </a:p>
          <a:p>
            <a:pPr algn="just" eaLnBrk="1" hangingPunct="1">
              <a:buFontTx/>
              <a:buNone/>
            </a:pPr>
            <a:endParaRPr lang="en-US" sz="2700" dirty="0" smtClean="0">
              <a:latin typeface="Book Antiqua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700" dirty="0" smtClean="0">
                <a:latin typeface="Book Antiqua" pitchFamily="18" charset="0"/>
              </a:rPr>
              <a:t> </a:t>
            </a:r>
            <a:r>
              <a:rPr lang="en-US" sz="2800" dirty="0" smtClean="0">
                <a:latin typeface="Book Antiqua" pitchFamily="18" charset="0"/>
              </a:rPr>
              <a:t>You can have different return types, but only if the signatures are also different:</a:t>
            </a:r>
          </a:p>
          <a:p>
            <a:pPr algn="just" eaLnBrk="1" hangingPunct="1">
              <a:buFontTx/>
              <a:buNone/>
            </a:pPr>
            <a:endParaRPr lang="en-US" sz="2800" dirty="0" smtClean="0">
              <a:latin typeface="Book Antiqua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2800" i="1" dirty="0" smtClean="0">
                <a:latin typeface="Book Antiqua" pitchFamily="18" charset="0"/>
              </a:rPr>
              <a:t>	float</a:t>
            </a:r>
            <a:r>
              <a:rPr lang="en-US" sz="2800" dirty="0" smtClean="0">
                <a:latin typeface="Book Antiqua" pitchFamily="18" charset="0"/>
              </a:rPr>
              <a:t> square (float f);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	</a:t>
            </a:r>
            <a:r>
              <a:rPr lang="en-US" sz="2800" i="1" dirty="0" smtClean="0">
                <a:latin typeface="Book Antiqua" pitchFamily="18" charset="0"/>
              </a:rPr>
              <a:t>double</a:t>
            </a:r>
            <a:r>
              <a:rPr lang="en-US" sz="2800" dirty="0" smtClean="0">
                <a:latin typeface="Book Antiqua" pitchFamily="18" charset="0"/>
              </a:rPr>
              <a:t> square (double d);</a:t>
            </a:r>
            <a:endParaRPr lang="en-US" sz="2700" dirty="0" smtClean="0">
              <a:latin typeface="Book Antiqua" pitchFamily="18" charset="0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953000" y="4343400"/>
            <a:ext cx="4267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/>
              <a:t>//different signatures, hence</a:t>
            </a:r>
          </a:p>
        </p:txBody>
      </p: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5181600" y="4800600"/>
            <a:ext cx="3733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/>
              <a:t>//allowed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 smtClean="0"/>
              <a:t>Rules for C++ Function Overloading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1298948" y="5638800"/>
            <a:ext cx="61602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function overloading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A4AE63-EA3E-4F7B-90FA-80916423103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190500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arenR" startAt="3"/>
            </a:pPr>
            <a:r>
              <a:rPr lang="en-US" sz="2800" smtClean="0">
                <a:solidFill>
                  <a:schemeClr val="bg1"/>
                </a:solidFill>
                <a:latin typeface="Book Antiqua" pitchFamily="18" charset="0"/>
              </a:rPr>
              <a:t>If the signature of the two functions differ in either the number or type of their arguments, the two functions are considered to be overloaded.</a:t>
            </a:r>
          </a:p>
        </p:txBody>
      </p:sp>
      <p:sp>
        <p:nvSpPr>
          <p:cNvPr id="12292" name="Litebulb"/>
          <p:cNvSpPr>
            <a:spLocks noEditPoints="1" noChangeArrowheads="1"/>
          </p:cNvSpPr>
          <p:nvPr/>
        </p:nvSpPr>
        <p:spPr bwMode="auto">
          <a:xfrm>
            <a:off x="457200" y="3276600"/>
            <a:ext cx="685800" cy="838200"/>
          </a:xfrm>
          <a:custGeom>
            <a:avLst/>
            <a:gdLst>
              <a:gd name="T0" fmla="*/ 342900 w 21600"/>
              <a:gd name="T1" fmla="*/ 0 h 21600"/>
              <a:gd name="T2" fmla="*/ 685800 w 21600"/>
              <a:gd name="T3" fmla="*/ 301985 h 21600"/>
              <a:gd name="T4" fmla="*/ 0 w 21600"/>
              <a:gd name="T5" fmla="*/ 301985 h 21600"/>
              <a:gd name="T6" fmla="*/ 342900 w 21600"/>
              <a:gd name="T7" fmla="*/ 83820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447800" y="2971800"/>
            <a:ext cx="7391400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Use function overloading only when a function is required to work for alternative argument </a:t>
            </a:r>
            <a:r>
              <a:rPr lang="en-US" sz="2800" dirty="0" smtClean="0">
                <a:latin typeface="Calibri" pitchFamily="34" charset="0"/>
              </a:rPr>
              <a:t>types</a:t>
            </a:r>
            <a:endParaRPr lang="en-US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8E75F0-CEDD-416F-AC5C-A2933501D1A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FF0000"/>
                </a:solidFill>
              </a:rPr>
              <a:t>C</a:t>
            </a:r>
            <a:r>
              <a:rPr lang="en-US" sz="3600" dirty="0" smtClean="0">
                <a:solidFill>
                  <a:srgbClr val="FF0000"/>
                </a:solidFill>
              </a:rPr>
              <a:t>ALLING </a:t>
            </a:r>
            <a:r>
              <a:rPr lang="en-US" sz="4000" dirty="0" smtClean="0">
                <a:solidFill>
                  <a:srgbClr val="FF0000"/>
                </a:solidFill>
              </a:rPr>
              <a:t>O</a:t>
            </a:r>
            <a:r>
              <a:rPr lang="en-US" sz="3600" dirty="0" smtClean="0">
                <a:solidFill>
                  <a:srgbClr val="FF0000"/>
                </a:solidFill>
              </a:rPr>
              <a:t>VERLOADED </a:t>
            </a:r>
            <a:r>
              <a:rPr lang="en-US" sz="4000" dirty="0" smtClean="0">
                <a:solidFill>
                  <a:srgbClr val="FF0000"/>
                </a:solidFill>
              </a:rPr>
              <a:t>F</a:t>
            </a:r>
            <a:r>
              <a:rPr lang="en-US" sz="3600" dirty="0" smtClean="0">
                <a:solidFill>
                  <a:srgbClr val="FF0000"/>
                </a:solidFill>
              </a:rPr>
              <a:t>UNCTIONS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Overloaded functions are called just like other functions. The number and type of arguments determine which function should be invoked.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For instance consider the following code fragment: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Book Antiqua" pitchFamily="18" charset="0"/>
              </a:rPr>
              <a:t>	</a:t>
            </a:r>
            <a:r>
              <a:rPr lang="en-US" sz="2800" dirty="0" err="1" smtClean="0">
                <a:latin typeface="Courier New" pitchFamily="49" charset="0"/>
              </a:rPr>
              <a:t>prnsqr</a:t>
            </a:r>
            <a:r>
              <a:rPr lang="en-US" sz="2800" dirty="0" smtClean="0">
                <a:latin typeface="Courier New" pitchFamily="49" charset="0"/>
              </a:rPr>
              <a:t> (‘z’);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</a:rPr>
              <a:t>prnsqr</a:t>
            </a:r>
            <a:r>
              <a:rPr lang="en-US" sz="2800" dirty="0" smtClean="0">
                <a:latin typeface="Courier New" pitchFamily="49" charset="0"/>
              </a:rPr>
              <a:t> (13);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</a:rPr>
              <a:t>prnsqr</a:t>
            </a:r>
            <a:r>
              <a:rPr lang="en-US" sz="2800" dirty="0" smtClean="0">
                <a:latin typeface="Courier New" pitchFamily="49" charset="0"/>
              </a:rPr>
              <a:t> (134.520000012);</a:t>
            </a:r>
          </a:p>
          <a:p>
            <a:pPr algn="just" eaLnBrk="1" hangingPunct="1">
              <a:buFontTx/>
              <a:buNone/>
            </a:pPr>
            <a:r>
              <a:rPr lang="en-US" sz="2800" dirty="0" smtClean="0">
                <a:latin typeface="Courier New" pitchFamily="49" charset="0"/>
              </a:rPr>
              <a:t>	</a:t>
            </a:r>
            <a:r>
              <a:rPr lang="en-US" sz="2800" dirty="0" err="1" smtClean="0">
                <a:latin typeface="Courier New" pitchFamily="49" charset="0"/>
              </a:rPr>
              <a:t>prnsqr</a:t>
            </a:r>
            <a:r>
              <a:rPr lang="en-US" sz="2800" dirty="0" smtClean="0">
                <a:latin typeface="Courier New" pitchFamily="49" charset="0"/>
              </a:rPr>
              <a:t> (12.5F);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469</Words>
  <Application>Microsoft Office PowerPoint</Application>
  <PresentationFormat>On-screen Show (4:3)</PresentationFormat>
  <Paragraphs>104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C++ Function Overloading</vt:lpstr>
      <vt:lpstr>C++ Function Overloading</vt:lpstr>
      <vt:lpstr>C++ Function Overloading</vt:lpstr>
      <vt:lpstr>C++ Function Overloading</vt:lpstr>
      <vt:lpstr>C++ Function Overloading (Example)</vt:lpstr>
      <vt:lpstr>Rules for C++ Function Overloading</vt:lpstr>
      <vt:lpstr>Rules for C++ Function Overloading</vt:lpstr>
      <vt:lpstr>Slide 8</vt:lpstr>
      <vt:lpstr>CALLING OVERLOADED FUNCTIONS</vt:lpstr>
      <vt:lpstr>Display function for (int, float, string)</vt:lpstr>
      <vt:lpstr>Display function for (int, float, string) input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 Overloading</dc:title>
  <dc:creator>Owner</dc:creator>
  <cp:lastModifiedBy>Owner</cp:lastModifiedBy>
  <cp:revision>30</cp:revision>
  <dcterms:created xsi:type="dcterms:W3CDTF">2019-11-24T06:27:59Z</dcterms:created>
  <dcterms:modified xsi:type="dcterms:W3CDTF">2019-12-31T11:30:23Z</dcterms:modified>
</cp:coreProperties>
</file>