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71" r:id="rId4"/>
    <p:sldId id="262" r:id="rId5"/>
    <p:sldId id="269" r:id="rId6"/>
    <p:sldId id="268" r:id="rId7"/>
    <p:sldId id="270" r:id="rId8"/>
    <p:sldId id="272" r:id="rId9"/>
    <p:sldId id="273" r:id="rId10"/>
    <p:sldId id="275" r:id="rId11"/>
    <p:sldId id="257" r:id="rId12"/>
    <p:sldId id="274" r:id="rId13"/>
    <p:sldId id="259" r:id="rId14"/>
    <p:sldId id="261" r:id="rId15"/>
    <p:sldId id="260" r:id="rId16"/>
    <p:sldId id="264" r:id="rId17"/>
    <p:sldId id="265" r:id="rId18"/>
    <p:sldId id="266" r:id="rId19"/>
    <p:sldId id="276" r:id="rId20"/>
    <p:sldId id="277" r:id="rId21"/>
    <p:sldId id="27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88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A8B8E-B130-47EB-A687-46FA0403036E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FFFB5-AC67-4C78-96D5-2A869ACF599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370743-2AF5-4274-B41B-E6D493F031DF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 smtClean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1C54C62-9729-4ADC-9080-878B1B66A8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3EF7C-6426-4305-A561-90544C6F964A}" type="datetimeFigureOut">
              <a:rPr lang="en-CA" smtClean="0"/>
              <a:pPr/>
              <a:t>31/12/2019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4C492-B225-4DB0-91CF-15DC7148DBAB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Handling File in C++</a:t>
            </a:r>
            <a:endParaRPr lang="en-CA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Write/Output to a file</a:t>
            </a: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914400" y="2362200"/>
            <a:ext cx="1905000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Program</a:t>
            </a:r>
            <a:endParaRPr lang="en-CA" sz="3200" b="1" dirty="0"/>
          </a:p>
        </p:txBody>
      </p:sp>
      <p:sp>
        <p:nvSpPr>
          <p:cNvPr id="1026" name="File"/>
          <p:cNvSpPr>
            <a:spLocks noEditPoints="1" noChangeArrowheads="1"/>
          </p:cNvSpPr>
          <p:nvPr/>
        </p:nvSpPr>
        <p:spPr bwMode="auto">
          <a:xfrm>
            <a:off x="5638800" y="1981200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6" name="Right Arrow 5"/>
          <p:cNvSpPr/>
          <p:nvPr/>
        </p:nvSpPr>
        <p:spPr>
          <a:xfrm>
            <a:off x="2819400" y="2743200"/>
            <a:ext cx="2819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/>
          <p:cNvSpPr txBox="1"/>
          <p:nvPr/>
        </p:nvSpPr>
        <p:spPr>
          <a:xfrm>
            <a:off x="6934200" y="1905000"/>
            <a:ext cx="839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File.txt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52800" y="2362200"/>
            <a:ext cx="1965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“This is a test line”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4267200"/>
            <a:ext cx="365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b="1" dirty="0" err="1" smtClean="0"/>
              <a:t>ofstream</a:t>
            </a:r>
            <a:r>
              <a:rPr lang="en-CA" dirty="0" smtClean="0"/>
              <a:t> </a:t>
            </a:r>
            <a:r>
              <a:rPr lang="en-CA" dirty="0" err="1" smtClean="0">
                <a:solidFill>
                  <a:srgbClr val="FF0000"/>
                </a:solidFill>
              </a:rPr>
              <a:t>outFile</a:t>
            </a:r>
            <a:r>
              <a:rPr lang="en-CA" dirty="0" smtClean="0"/>
              <a:t>("file1.txt", </a:t>
            </a:r>
            <a:r>
              <a:rPr lang="en-CA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ios</a:t>
            </a:r>
            <a:r>
              <a:rPr lang="en-CA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::out</a:t>
            </a:r>
            <a:r>
              <a:rPr lang="en-CA" dirty="0" smtClean="0"/>
              <a:t>);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" y="3886200"/>
            <a:ext cx="722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1. Create a </a:t>
            </a:r>
            <a:r>
              <a:rPr lang="en-US" dirty="0" err="1" smtClean="0"/>
              <a:t>filestream</a:t>
            </a:r>
            <a:r>
              <a:rPr lang="en-US" dirty="0" smtClean="0"/>
              <a:t> object and connect the object with the real file name</a:t>
            </a:r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168461" y="4648200"/>
            <a:ext cx="3905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. Write to data to the </a:t>
            </a:r>
            <a:r>
              <a:rPr lang="en-US" dirty="0" err="1" smtClean="0"/>
              <a:t>filestream</a:t>
            </a:r>
            <a:r>
              <a:rPr lang="en-US" dirty="0" smtClean="0"/>
              <a:t> object</a:t>
            </a:r>
            <a:endParaRPr lang="en-CA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638800"/>
            <a:ext cx="3115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3. </a:t>
            </a:r>
            <a:r>
              <a:rPr lang="en-US" dirty="0" err="1" smtClean="0"/>
              <a:t>Closeto</a:t>
            </a:r>
            <a:r>
              <a:rPr lang="en-US" dirty="0" smtClean="0"/>
              <a:t> the </a:t>
            </a:r>
            <a:r>
              <a:rPr lang="en-US" dirty="0" err="1" smtClean="0"/>
              <a:t>filestream</a:t>
            </a:r>
            <a:r>
              <a:rPr lang="en-US" dirty="0" smtClean="0"/>
              <a:t> object</a:t>
            </a:r>
            <a:endParaRPr lang="en-CA" dirty="0"/>
          </a:p>
        </p:txBody>
      </p:sp>
      <p:sp>
        <p:nvSpPr>
          <p:cNvPr id="13" name="Rectangle 12"/>
          <p:cNvSpPr/>
          <p:nvPr/>
        </p:nvSpPr>
        <p:spPr>
          <a:xfrm>
            <a:off x="2362200" y="5105400"/>
            <a:ext cx="3348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outFile</a:t>
            </a:r>
            <a:r>
              <a:rPr lang="en-CA" dirty="0" smtClean="0"/>
              <a:t> &lt;&lt; " This is a test line!\ n";</a:t>
            </a:r>
            <a:endParaRPr lang="en-CA" dirty="0"/>
          </a:p>
        </p:txBody>
      </p:sp>
      <p:sp>
        <p:nvSpPr>
          <p:cNvPr id="14" name="Rectangle 13"/>
          <p:cNvSpPr/>
          <p:nvPr/>
        </p:nvSpPr>
        <p:spPr>
          <a:xfrm>
            <a:off x="2438400" y="6096000"/>
            <a:ext cx="1571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outFile.close</a:t>
            </a:r>
            <a:r>
              <a:rPr lang="en-CA" dirty="0" smtClean="0"/>
              <a:t>();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6248400" y="2819400"/>
            <a:ext cx="179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This is a test line!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to a file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dirty="0" smtClean="0"/>
              <a:t>#include &lt;</a:t>
            </a:r>
            <a:r>
              <a:rPr lang="en-CA" dirty="0" err="1" smtClean="0"/>
              <a:t>fstream</a:t>
            </a:r>
            <a:r>
              <a:rPr lang="en-CA" dirty="0" smtClean="0"/>
              <a:t>&gt;</a:t>
            </a:r>
          </a:p>
          <a:p>
            <a:pPr>
              <a:buNone/>
            </a:pPr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pPr>
              <a:buNone/>
            </a:pPr>
            <a:r>
              <a:rPr lang="en-CA" dirty="0" smtClean="0"/>
              <a:t>using namespace std;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main(void)</a:t>
            </a:r>
          </a:p>
          <a:p>
            <a:pPr>
              <a:buNone/>
            </a:pP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ofstream</a:t>
            </a:r>
            <a:r>
              <a:rPr lang="en-CA" dirty="0" smtClean="0"/>
              <a:t> </a:t>
            </a:r>
            <a:r>
              <a:rPr lang="en-CA" dirty="0" err="1" smtClean="0"/>
              <a:t>outFile</a:t>
            </a:r>
            <a:r>
              <a:rPr lang="en-CA" dirty="0" smtClean="0"/>
              <a:t>("file1.txt", </a:t>
            </a:r>
            <a:r>
              <a:rPr lang="en-CA" dirty="0" err="1" smtClean="0"/>
              <a:t>ios</a:t>
            </a:r>
            <a:r>
              <a:rPr lang="en-CA" dirty="0" smtClean="0"/>
              <a:t>::out);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outFile</a:t>
            </a:r>
            <a:r>
              <a:rPr lang="en-CA" dirty="0" smtClean="0"/>
              <a:t> &lt;&lt; "That's first line!\n";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outFile.close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    return 0;</a:t>
            </a:r>
          </a:p>
          <a:p>
            <a:pPr>
              <a:buNone/>
            </a:pPr>
            <a:r>
              <a:rPr lang="en-CA" dirty="0" smtClean="0"/>
              <a:t>}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Rectangle 3"/>
          <p:cNvSpPr/>
          <p:nvPr/>
        </p:nvSpPr>
        <p:spPr>
          <a:xfrm>
            <a:off x="4572000" y="4549676"/>
            <a:ext cx="4572000" cy="230832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CA" dirty="0" err="1" smtClean="0"/>
              <a:t>int</a:t>
            </a:r>
            <a:r>
              <a:rPr lang="en-CA" dirty="0" smtClean="0"/>
              <a:t> main(void)</a:t>
            </a:r>
          </a:p>
          <a:p>
            <a:r>
              <a:rPr lang="en-CA" dirty="0" smtClean="0"/>
              <a:t>{</a:t>
            </a:r>
          </a:p>
          <a:p>
            <a:r>
              <a:rPr lang="en-CA" dirty="0" smtClean="0"/>
              <a:t>	</a:t>
            </a:r>
            <a:r>
              <a:rPr lang="en-CA" dirty="0" err="1" smtClean="0"/>
              <a:t>ofstream</a:t>
            </a:r>
            <a:r>
              <a:rPr lang="en-CA" dirty="0" smtClean="0"/>
              <a:t> </a:t>
            </a:r>
            <a:r>
              <a:rPr lang="en-CA" dirty="0" err="1" smtClean="0"/>
              <a:t>outFile</a:t>
            </a:r>
            <a:r>
              <a:rPr lang="en-CA" dirty="0" smtClean="0"/>
              <a:t>;</a:t>
            </a:r>
          </a:p>
          <a:p>
            <a:r>
              <a:rPr lang="en-CA" dirty="0" smtClean="0"/>
              <a:t>	</a:t>
            </a:r>
            <a:r>
              <a:rPr lang="en-CA" dirty="0" err="1" smtClean="0"/>
              <a:t>outFile.open</a:t>
            </a:r>
            <a:r>
              <a:rPr lang="en-CA" dirty="0" smtClean="0"/>
              <a:t>("file1.txt");</a:t>
            </a:r>
          </a:p>
          <a:p>
            <a:r>
              <a:rPr lang="en-CA" dirty="0" smtClean="0"/>
              <a:t>	</a:t>
            </a:r>
            <a:r>
              <a:rPr lang="en-CA" dirty="0" err="1" smtClean="0"/>
              <a:t>outFile</a:t>
            </a:r>
            <a:r>
              <a:rPr lang="en-CA" dirty="0" smtClean="0"/>
              <a:t> &lt;&lt; "That's new4!\n";</a:t>
            </a:r>
          </a:p>
          <a:p>
            <a:r>
              <a:rPr lang="en-CA" dirty="0" smtClean="0"/>
              <a:t>	</a:t>
            </a:r>
            <a:r>
              <a:rPr lang="en-CA" dirty="0" err="1" smtClean="0"/>
              <a:t>outFile.close</a:t>
            </a:r>
            <a:r>
              <a:rPr lang="en-CA" dirty="0" smtClean="0"/>
              <a:t>();</a:t>
            </a:r>
          </a:p>
          <a:p>
            <a:r>
              <a:rPr lang="en-CA" dirty="0" smtClean="0"/>
              <a:t>    return 0;</a:t>
            </a:r>
          </a:p>
          <a:p>
            <a:r>
              <a:rPr lang="en-CA" dirty="0" smtClean="0"/>
              <a:t>}</a:t>
            </a:r>
            <a:endParaRPr lang="en-CA" dirty="0"/>
          </a:p>
        </p:txBody>
      </p:sp>
      <p:sp>
        <p:nvSpPr>
          <p:cNvPr id="5" name="Curved Left Arrow 4"/>
          <p:cNvSpPr/>
          <p:nvPr/>
        </p:nvSpPr>
        <p:spPr>
          <a:xfrm>
            <a:off x="5257800" y="2895600"/>
            <a:ext cx="2286000" cy="17526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10400" y="281940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Same </a:t>
            </a:r>
            <a:endParaRPr lang="en-CA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to a file (append)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CA" dirty="0" smtClean="0"/>
              <a:t>#include &lt;</a:t>
            </a:r>
            <a:r>
              <a:rPr lang="en-CA" dirty="0" err="1" smtClean="0"/>
              <a:t>fstream</a:t>
            </a:r>
            <a:r>
              <a:rPr lang="en-CA" dirty="0" smtClean="0"/>
              <a:t>&gt;</a:t>
            </a:r>
          </a:p>
          <a:p>
            <a:pPr>
              <a:buNone/>
            </a:pPr>
            <a:r>
              <a:rPr lang="en-CA" dirty="0" smtClean="0"/>
              <a:t>#include &lt;</a:t>
            </a:r>
            <a:r>
              <a:rPr lang="en-CA" dirty="0" err="1" smtClean="0"/>
              <a:t>iostream</a:t>
            </a:r>
            <a:r>
              <a:rPr lang="en-CA" dirty="0" smtClean="0"/>
              <a:t>&gt;</a:t>
            </a:r>
          </a:p>
          <a:p>
            <a:pPr>
              <a:buNone/>
            </a:pPr>
            <a:r>
              <a:rPr lang="en-CA" dirty="0" smtClean="0"/>
              <a:t>using namespace std;</a:t>
            </a:r>
          </a:p>
          <a:p>
            <a:pPr>
              <a:buNone/>
            </a:pPr>
            <a:endParaRPr lang="en-CA" dirty="0" smtClean="0"/>
          </a:p>
          <a:p>
            <a:pPr>
              <a:buNone/>
            </a:pPr>
            <a:r>
              <a:rPr lang="en-CA" dirty="0" err="1" smtClean="0"/>
              <a:t>int</a:t>
            </a:r>
            <a:r>
              <a:rPr lang="en-CA" dirty="0" smtClean="0"/>
              <a:t> main(void)</a:t>
            </a:r>
          </a:p>
          <a:p>
            <a:pPr>
              <a:buNone/>
            </a:pPr>
            <a:r>
              <a:rPr lang="en-CA" dirty="0" smtClean="0"/>
              <a:t>{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ofstream</a:t>
            </a:r>
            <a:r>
              <a:rPr lang="en-CA" dirty="0" smtClean="0"/>
              <a:t> </a:t>
            </a:r>
            <a:r>
              <a:rPr lang="en-CA" dirty="0" err="1" smtClean="0"/>
              <a:t>outFile</a:t>
            </a:r>
            <a:r>
              <a:rPr lang="en-CA" dirty="0" smtClean="0"/>
              <a:t>("file1.txt", </a:t>
            </a:r>
            <a:r>
              <a:rPr lang="en-CA" dirty="0" err="1" smtClean="0">
                <a:solidFill>
                  <a:srgbClr val="FF0000"/>
                </a:solidFill>
              </a:rPr>
              <a:t>ios</a:t>
            </a:r>
            <a:r>
              <a:rPr lang="en-CA" dirty="0" smtClean="0">
                <a:solidFill>
                  <a:srgbClr val="FF0000"/>
                </a:solidFill>
              </a:rPr>
              <a:t>::app</a:t>
            </a:r>
            <a:r>
              <a:rPr lang="en-CA" dirty="0" smtClean="0"/>
              <a:t>);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outFile</a:t>
            </a:r>
            <a:r>
              <a:rPr lang="en-CA" dirty="0" smtClean="0"/>
              <a:t> &lt;&lt; "This is new line!\n";</a:t>
            </a:r>
          </a:p>
          <a:p>
            <a:pPr>
              <a:buNone/>
            </a:pPr>
            <a:r>
              <a:rPr lang="en-CA" dirty="0" smtClean="0"/>
              <a:t>	</a:t>
            </a:r>
            <a:r>
              <a:rPr lang="en-CA" dirty="0" err="1" smtClean="0"/>
              <a:t>outFile.close</a:t>
            </a:r>
            <a:r>
              <a:rPr lang="en-CA" dirty="0" smtClean="0"/>
              <a:t>();</a:t>
            </a:r>
          </a:p>
          <a:p>
            <a:pPr>
              <a:buNone/>
            </a:pPr>
            <a:r>
              <a:rPr lang="en-CA" dirty="0" smtClean="0"/>
              <a:t>    return 0;</a:t>
            </a:r>
          </a:p>
          <a:p>
            <a:pPr>
              <a:buNone/>
            </a:pPr>
            <a:r>
              <a:rPr lang="en-CA" dirty="0" smtClean="0"/>
              <a:t>}</a:t>
            </a:r>
          </a:p>
          <a:p>
            <a:pPr>
              <a:buNone/>
            </a:pPr>
            <a:endParaRPr lang="en-CA" dirty="0"/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5638800" y="1981200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324600" y="2514600"/>
            <a:ext cx="179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This is a test line!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477000" y="3048000"/>
            <a:ext cx="1682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This is new line!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main(void)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ifstream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openFile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("file2.txt"); //open a text file  file2.txt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char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while(!openFile.eof())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openFile.get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cout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&lt;&lt; 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ch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openFile.close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 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  <a:endParaRPr lang="en-US" sz="18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72698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 Example: </a:t>
            </a:r>
            <a:r>
              <a:rPr lang="en-US" dirty="0" smtClean="0"/>
              <a:t>Reading file by character</a:t>
            </a:r>
            <a:endParaRPr lang="en-US" dirty="0"/>
          </a:p>
        </p:txBody>
      </p:sp>
      <p:sp>
        <p:nvSpPr>
          <p:cNvPr id="6" name="File"/>
          <p:cNvSpPr>
            <a:spLocks noEditPoints="1" noChangeArrowheads="1"/>
          </p:cNvSpPr>
          <p:nvPr/>
        </p:nvSpPr>
        <p:spPr bwMode="auto">
          <a:xfrm>
            <a:off x="5638800" y="3276600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6248400" y="4114800"/>
            <a:ext cx="1798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This is a test line!</a:t>
            </a:r>
            <a:endParaRPr lang="en-CA" dirty="0"/>
          </a:p>
        </p:txBody>
      </p:sp>
      <p:sp>
        <p:nvSpPr>
          <p:cNvPr id="8" name="Rectangle 7"/>
          <p:cNvSpPr/>
          <p:nvPr/>
        </p:nvSpPr>
        <p:spPr>
          <a:xfrm>
            <a:off x="6309102" y="4144506"/>
            <a:ext cx="167898" cy="33579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A"/>
          </a:p>
        </p:txBody>
      </p: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2971800" y="4191000"/>
            <a:ext cx="32766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430506" y="4145796"/>
            <a:ext cx="167898" cy="335796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 Example: </a:t>
            </a:r>
            <a:r>
              <a:rPr lang="en-US" dirty="0" smtClean="0"/>
              <a:t>Reading by line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fin;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string line;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fin.open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("sample.txt");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Execute a loop until EOF (End of File)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while (fin)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// Read a Line from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getline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(fin, line);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// Print line in Console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cout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&lt;&lt; line &lt;&lt;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endl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Close the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fin.close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return 0;</a:t>
            </a:r>
            <a:endParaRPr lang="en-US" sz="1800" dirty="0"/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5638800" y="1981200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6324600" y="251460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This is line1!</a:t>
            </a:r>
            <a:endParaRPr lang="en-CA" dirty="0"/>
          </a:p>
        </p:txBody>
      </p:sp>
      <p:sp>
        <p:nvSpPr>
          <p:cNvPr id="6" name="Rectangle 5"/>
          <p:cNvSpPr/>
          <p:nvPr/>
        </p:nvSpPr>
        <p:spPr>
          <a:xfrm>
            <a:off x="6369804" y="2895600"/>
            <a:ext cx="13452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smtClean="0"/>
              <a:t>This is line2!</a:t>
            </a:r>
            <a:endParaRPr lang="en-CA" dirty="0"/>
          </a:p>
        </p:txBody>
      </p:sp>
      <p:cxnSp>
        <p:nvCxnSpPr>
          <p:cNvPr id="8" name="Straight Arrow Connector 7"/>
          <p:cNvCxnSpPr>
            <a:endCxn id="5" idx="1"/>
          </p:cNvCxnSpPr>
          <p:nvPr/>
        </p:nvCxnSpPr>
        <p:spPr>
          <a:xfrm flipV="1">
            <a:off x="2743200" y="2699266"/>
            <a:ext cx="3581400" cy="1567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324600" y="2438400"/>
            <a:ext cx="13716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/>
          <p:cNvSpPr/>
          <p:nvPr/>
        </p:nvSpPr>
        <p:spPr>
          <a:xfrm>
            <a:off x="6858000" y="1828800"/>
            <a:ext cx="1193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sample.txt</a:t>
            </a:r>
            <a:endParaRPr lang="en-CA" dirty="0"/>
          </a:p>
        </p:txBody>
      </p:sp>
      <p:sp>
        <p:nvSpPr>
          <p:cNvPr id="11" name="Rectangle 10"/>
          <p:cNvSpPr/>
          <p:nvPr/>
        </p:nvSpPr>
        <p:spPr>
          <a:xfrm>
            <a:off x="6324600" y="2819400"/>
            <a:ext cx="1371600" cy="457200"/>
          </a:xfrm>
          <a:prstGeom prst="rect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/>
          <p:cNvCxnSpPr>
            <a:endCxn id="11" idx="1"/>
          </p:cNvCxnSpPr>
          <p:nvPr/>
        </p:nvCxnSpPr>
        <p:spPr>
          <a:xfrm flipV="1">
            <a:off x="2819400" y="3048000"/>
            <a:ext cx="35052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File I/O Example: Writing by line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CA" sz="1400" b="1" dirty="0" smtClean="0"/>
              <a:t>#include &lt;</a:t>
            </a:r>
            <a:r>
              <a:rPr lang="en-CA" sz="1400" b="1" dirty="0" err="1" smtClean="0"/>
              <a:t>iostream</a:t>
            </a:r>
            <a:r>
              <a:rPr lang="en-CA" sz="1400" b="1" dirty="0" smtClean="0"/>
              <a:t>&gt; </a:t>
            </a:r>
          </a:p>
          <a:p>
            <a:pPr>
              <a:buNone/>
            </a:pPr>
            <a:r>
              <a:rPr lang="en-CA" sz="1400" b="1" dirty="0" smtClean="0"/>
              <a:t>#include &lt;</a:t>
            </a:r>
            <a:r>
              <a:rPr lang="en-CA" sz="1400" b="1" dirty="0" err="1" smtClean="0"/>
              <a:t>fstream</a:t>
            </a:r>
            <a:r>
              <a:rPr lang="en-CA" sz="1400" b="1" dirty="0" smtClean="0"/>
              <a:t>&gt; </a:t>
            </a:r>
          </a:p>
          <a:p>
            <a:pPr>
              <a:buNone/>
            </a:pPr>
            <a:endParaRPr lang="en-CA" sz="1400" b="1" dirty="0" smtClean="0"/>
          </a:p>
          <a:p>
            <a:pPr>
              <a:buNone/>
            </a:pPr>
            <a:r>
              <a:rPr lang="en-CA" sz="1400" b="1" dirty="0" smtClean="0"/>
              <a:t>using namespace std; </a:t>
            </a:r>
          </a:p>
          <a:p>
            <a:pPr>
              <a:buNone/>
            </a:pPr>
            <a:r>
              <a:rPr lang="en-CA" sz="1400" b="1" dirty="0" err="1" smtClean="0"/>
              <a:t>int</a:t>
            </a:r>
            <a:r>
              <a:rPr lang="en-CA" sz="1400" b="1" dirty="0" smtClean="0"/>
              <a:t> main() </a:t>
            </a:r>
          </a:p>
          <a:p>
            <a:pPr>
              <a:buNone/>
            </a:pPr>
            <a:r>
              <a:rPr lang="en-CA" sz="1400" b="1" dirty="0" smtClean="0"/>
              <a:t>{ </a:t>
            </a:r>
          </a:p>
          <a:p>
            <a:pPr>
              <a:buNone/>
            </a:pPr>
            <a:r>
              <a:rPr lang="en-CA" sz="1400" b="1" dirty="0" smtClean="0"/>
              <a:t>	</a:t>
            </a:r>
            <a:r>
              <a:rPr lang="en-CA" sz="1400" b="1" dirty="0" err="1" smtClean="0"/>
              <a:t>ofstream</a:t>
            </a:r>
            <a:r>
              <a:rPr lang="en-CA" sz="1400" b="1" dirty="0" smtClean="0"/>
              <a:t> </a:t>
            </a:r>
            <a:r>
              <a:rPr lang="en-CA" sz="1400" b="1" dirty="0" err="1" smtClean="0"/>
              <a:t>fout</a:t>
            </a:r>
            <a:r>
              <a:rPr lang="en-CA" sz="1400" b="1" dirty="0" smtClean="0"/>
              <a:t>; 	</a:t>
            </a:r>
            <a:r>
              <a:rPr lang="en-CA" sz="1400" b="1" dirty="0" smtClean="0">
                <a:solidFill>
                  <a:srgbClr val="FF0000"/>
                </a:solidFill>
              </a:rPr>
              <a:t>// Creation of </a:t>
            </a:r>
            <a:r>
              <a:rPr lang="en-CA" sz="1400" b="1" dirty="0" err="1" smtClean="0">
                <a:solidFill>
                  <a:srgbClr val="FF0000"/>
                </a:solidFill>
              </a:rPr>
              <a:t>ofstream</a:t>
            </a:r>
            <a:r>
              <a:rPr lang="en-CA" sz="1400" b="1" dirty="0" smtClean="0">
                <a:solidFill>
                  <a:srgbClr val="FF0000"/>
                </a:solidFill>
              </a:rPr>
              <a:t> class object </a:t>
            </a:r>
          </a:p>
          <a:p>
            <a:pPr>
              <a:buNone/>
            </a:pPr>
            <a:r>
              <a:rPr lang="en-CA" sz="1400" b="1" dirty="0" smtClean="0"/>
              <a:t>	string line; </a:t>
            </a:r>
          </a:p>
          <a:p>
            <a:pPr>
              <a:buNone/>
            </a:pPr>
            <a:endParaRPr lang="en-CA" sz="1400" b="1" dirty="0" smtClean="0"/>
          </a:p>
          <a:p>
            <a:pPr>
              <a:buNone/>
            </a:pPr>
            <a:r>
              <a:rPr lang="en-CA" sz="1400" b="1" dirty="0" smtClean="0"/>
              <a:t>	</a:t>
            </a:r>
            <a:r>
              <a:rPr lang="en-CA" sz="1400" b="1" dirty="0" err="1" smtClean="0"/>
              <a:t>fout.open</a:t>
            </a:r>
            <a:r>
              <a:rPr lang="en-CA" sz="1400" b="1" dirty="0" smtClean="0"/>
              <a:t>("sample.txt"); </a:t>
            </a:r>
          </a:p>
          <a:p>
            <a:pPr>
              <a:buNone/>
            </a:pPr>
            <a:endParaRPr lang="en-CA" sz="1400" b="1" dirty="0" smtClean="0"/>
          </a:p>
          <a:p>
            <a:pPr>
              <a:buNone/>
            </a:pPr>
            <a:r>
              <a:rPr lang="en-CA" sz="1400" b="1" dirty="0" smtClean="0">
                <a:solidFill>
                  <a:srgbClr val="FF0000"/>
                </a:solidFill>
              </a:rPr>
              <a:t>	// Execute a loop If file successfully opened </a:t>
            </a:r>
          </a:p>
          <a:p>
            <a:pPr>
              <a:buNone/>
            </a:pPr>
            <a:r>
              <a:rPr lang="en-CA" sz="1400" b="1" dirty="0" smtClean="0"/>
              <a:t>	while (</a:t>
            </a:r>
            <a:r>
              <a:rPr lang="en-CA" sz="1400" b="1" dirty="0" err="1" smtClean="0"/>
              <a:t>fout</a:t>
            </a:r>
            <a:r>
              <a:rPr lang="en-CA" sz="1400" b="1" dirty="0" smtClean="0"/>
              <a:t>) { </a:t>
            </a:r>
          </a:p>
          <a:p>
            <a:pPr>
              <a:buNone/>
            </a:pPr>
            <a:r>
              <a:rPr lang="en-CA" sz="1400" b="1" dirty="0" smtClean="0"/>
              <a:t>		</a:t>
            </a:r>
            <a:r>
              <a:rPr lang="en-CA" sz="1400" b="1" dirty="0" err="1" smtClean="0"/>
              <a:t>getline</a:t>
            </a:r>
            <a:r>
              <a:rPr lang="en-CA" sz="1400" b="1" dirty="0" smtClean="0"/>
              <a:t>(</a:t>
            </a:r>
            <a:r>
              <a:rPr lang="en-CA" sz="1400" b="1" dirty="0" err="1" smtClean="0"/>
              <a:t>cin</a:t>
            </a:r>
            <a:r>
              <a:rPr lang="en-CA" sz="1400" b="1" dirty="0" smtClean="0"/>
              <a:t>, line);   //		</a:t>
            </a:r>
            <a:r>
              <a:rPr lang="en-CA" sz="1400" b="1" dirty="0" smtClean="0">
                <a:solidFill>
                  <a:srgbClr val="FF0000"/>
                </a:solidFill>
              </a:rPr>
              <a:t>// Read a Line from standard input </a:t>
            </a:r>
          </a:p>
          <a:p>
            <a:pPr>
              <a:buNone/>
            </a:pPr>
            <a:r>
              <a:rPr lang="en-CA" sz="1400" b="1" dirty="0" smtClean="0"/>
              <a:t>		// Press -1 to exit </a:t>
            </a:r>
          </a:p>
          <a:p>
            <a:pPr>
              <a:buNone/>
            </a:pPr>
            <a:r>
              <a:rPr lang="en-CA" sz="1400" b="1" dirty="0" smtClean="0"/>
              <a:t>		if (line == "-1") </a:t>
            </a:r>
          </a:p>
          <a:p>
            <a:pPr>
              <a:buNone/>
            </a:pPr>
            <a:r>
              <a:rPr lang="en-CA" sz="1400" b="1" dirty="0" smtClean="0"/>
              <a:t>			break; </a:t>
            </a:r>
          </a:p>
          <a:p>
            <a:pPr>
              <a:buNone/>
            </a:pPr>
            <a:r>
              <a:rPr lang="en-CA" sz="1400" b="1" dirty="0" smtClean="0"/>
              <a:t>		</a:t>
            </a:r>
            <a:r>
              <a:rPr lang="en-CA" sz="1400" b="1" dirty="0" err="1" smtClean="0"/>
              <a:t>fout</a:t>
            </a:r>
            <a:r>
              <a:rPr lang="en-CA" sz="1400" b="1" dirty="0" smtClean="0"/>
              <a:t> &lt;&lt; line &lt;&lt; </a:t>
            </a:r>
            <a:r>
              <a:rPr lang="en-CA" sz="1400" b="1" dirty="0" err="1" smtClean="0"/>
              <a:t>endl</a:t>
            </a:r>
            <a:r>
              <a:rPr lang="en-CA" sz="1400" b="1" dirty="0" smtClean="0"/>
              <a:t>; 		</a:t>
            </a:r>
            <a:r>
              <a:rPr lang="en-CA" sz="1400" b="1" dirty="0" smtClean="0">
                <a:solidFill>
                  <a:srgbClr val="FF0000"/>
                </a:solidFill>
              </a:rPr>
              <a:t>// Write line in file </a:t>
            </a:r>
          </a:p>
          <a:p>
            <a:pPr>
              <a:buNone/>
            </a:pPr>
            <a:r>
              <a:rPr lang="en-CA" sz="1400" b="1" dirty="0" smtClean="0"/>
              <a:t>	} </a:t>
            </a:r>
          </a:p>
          <a:p>
            <a:pPr>
              <a:buNone/>
            </a:pPr>
            <a:r>
              <a:rPr lang="en-CA" sz="1400" b="1" dirty="0" smtClean="0"/>
              <a:t>	// Close the File </a:t>
            </a:r>
          </a:p>
          <a:p>
            <a:pPr>
              <a:buNone/>
            </a:pPr>
            <a:r>
              <a:rPr lang="en-CA" sz="1400" b="1" dirty="0" smtClean="0"/>
              <a:t>	</a:t>
            </a:r>
            <a:r>
              <a:rPr lang="en-CA" sz="1400" b="1" dirty="0" err="1" smtClean="0"/>
              <a:t>fout.close</a:t>
            </a:r>
            <a:r>
              <a:rPr lang="en-CA" sz="1400" b="1" dirty="0" smtClean="0"/>
              <a:t>(); </a:t>
            </a:r>
          </a:p>
          <a:p>
            <a:pPr>
              <a:buNone/>
            </a:pPr>
            <a:r>
              <a:rPr lang="en-CA" sz="1400" b="1" dirty="0" smtClean="0"/>
              <a:t>	return 0; </a:t>
            </a:r>
          </a:p>
          <a:p>
            <a:pPr>
              <a:buNone/>
            </a:pPr>
            <a:r>
              <a:rPr lang="en-CA" sz="1400" b="1" dirty="0" smtClean="0"/>
              <a:t>} </a:t>
            </a:r>
          </a:p>
          <a:p>
            <a:pPr>
              <a:buNone/>
            </a:pPr>
            <a:endParaRPr lang="en-CA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 Example: </a:t>
            </a:r>
            <a:r>
              <a:rPr lang="en-US" dirty="0" smtClean="0"/>
              <a:t>Reading numbers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06412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fin;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string line;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by default open mode =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::in mode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fin.open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("sample.txt");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Execute a loop until EOF (End of File)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data;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while (fin&gt;&gt;data)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// Read a Line from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cout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&lt;&lt;data&lt;&lt;"\n";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Close the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fin.close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return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  <a:endParaRPr lang="en-US" sz="1800" dirty="0"/>
          </a:p>
        </p:txBody>
      </p:sp>
      <p:sp>
        <p:nvSpPr>
          <p:cNvPr id="4" name="File"/>
          <p:cNvSpPr>
            <a:spLocks noEditPoints="1" noChangeArrowheads="1"/>
          </p:cNvSpPr>
          <p:nvPr/>
        </p:nvSpPr>
        <p:spPr bwMode="auto">
          <a:xfrm>
            <a:off x="5638800" y="1981200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10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30</a:t>
            </a:r>
          </a:p>
          <a:p>
            <a:r>
              <a:rPr lang="en-US" dirty="0" smtClean="0"/>
              <a:t>40</a:t>
            </a:r>
            <a:endParaRPr lang="en-CA" dirty="0"/>
          </a:p>
        </p:txBody>
      </p:sp>
      <p:sp>
        <p:nvSpPr>
          <p:cNvPr id="5" name="Rectangle 4"/>
          <p:cNvSpPr/>
          <p:nvPr/>
        </p:nvSpPr>
        <p:spPr>
          <a:xfrm>
            <a:off x="6934200" y="1905000"/>
            <a:ext cx="1395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"sample.txt"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057400" y="2590800"/>
            <a:ext cx="38100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105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= 10</a:t>
            </a:r>
            <a:endParaRPr lang="en-CA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209800" y="2819400"/>
            <a:ext cx="37338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2895600"/>
            <a:ext cx="105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ata = 20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 Example: </a:t>
            </a:r>
            <a:r>
              <a:rPr lang="en-US" dirty="0" smtClean="0"/>
              <a:t>Reading numbers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fin;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by default open mode =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::in mode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fin.open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("sample1.txt");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if (!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fin.is_open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cout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&lt;&lt; "Output file could not be opened! Terminating!" &lt;&lt;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endl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return 1; 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	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Execute a loop until EOF (End of File)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sum=0;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while (fin&gt;&gt;data)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// Read a Line from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cout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&lt;&lt;data&lt;&lt;"\n";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sum=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sum+data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cout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&lt;&lt;sum;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Close the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fin.close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return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447800"/>
            <a:ext cx="3498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Check first if file exit s in the folder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133600" y="1828800"/>
            <a:ext cx="2438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I/O Example: </a:t>
            </a:r>
            <a:r>
              <a:rPr lang="en-US" dirty="0" smtClean="0"/>
              <a:t>Writing numbers</a:t>
            </a: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ofstream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("sample2.txt");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while (data!=-1) {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cin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&gt;&gt;data;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if (data==-1)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	break;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// Write data to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&lt;&lt;data&lt;&lt;"\n";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Close the file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fout.close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return 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Write data from array to text file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0668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x[5]={10,20,30,40,50};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ofstream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("samplearray.txt");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data;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for (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=0;i&lt;5;i++){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// Write data to File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&lt;&lt;x[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]&lt;&lt;"\n";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// Close the file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fout.close</a:t>
            </a: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return 0;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宋体" pitchFamily="2" charset="-122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15000" y="1295400"/>
            <a:ext cx="2567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 err="1" smtClean="0"/>
              <a:t>int</a:t>
            </a:r>
            <a:r>
              <a:rPr lang="en-CA" dirty="0" smtClean="0"/>
              <a:t> x[5]={10,20,30,40,50};</a:t>
            </a:r>
            <a:endParaRPr lang="en-CA" dirty="0"/>
          </a:p>
        </p:txBody>
      </p:sp>
      <p:sp>
        <p:nvSpPr>
          <p:cNvPr id="6" name="File"/>
          <p:cNvSpPr>
            <a:spLocks noEditPoints="1" noChangeArrowheads="1"/>
          </p:cNvSpPr>
          <p:nvPr/>
        </p:nvSpPr>
        <p:spPr bwMode="auto">
          <a:xfrm>
            <a:off x="5791200" y="2362200"/>
            <a:ext cx="2895600" cy="1809750"/>
          </a:xfrm>
          <a:custGeom>
            <a:avLst/>
            <a:gdLst>
              <a:gd name="T0" fmla="*/ 10981 w 21600"/>
              <a:gd name="T1" fmla="*/ 3240 h 21600"/>
              <a:gd name="T2" fmla="*/ 0 w 21600"/>
              <a:gd name="T3" fmla="*/ 10800 h 21600"/>
              <a:gd name="T4" fmla="*/ 10800 w 21600"/>
              <a:gd name="T5" fmla="*/ 21600 h 21600"/>
              <a:gd name="T6" fmla="*/ 21600 w 21600"/>
              <a:gd name="T7" fmla="*/ 10800 h 21600"/>
              <a:gd name="T8" fmla="*/ 0 w 21600"/>
              <a:gd name="T9" fmla="*/ 21600 h 21600"/>
              <a:gd name="T10" fmla="*/ 21600 w 21600"/>
              <a:gd name="T11" fmla="*/ 21600 h 21600"/>
              <a:gd name="T12" fmla="*/ 1086 w 21600"/>
              <a:gd name="T13" fmla="*/ 4628 h 21600"/>
              <a:gd name="T14" fmla="*/ 20635 w 21600"/>
              <a:gd name="T15" fmla="*/ 20289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21600" h="21600">
                <a:moveTo>
                  <a:pt x="19790" y="3240"/>
                </a:moveTo>
                <a:cubicBezTo>
                  <a:pt x="10981" y="3240"/>
                  <a:pt x="9171" y="3240"/>
                  <a:pt x="9050" y="3086"/>
                </a:cubicBezTo>
                <a:cubicBezTo>
                  <a:pt x="9050" y="2931"/>
                  <a:pt x="8930" y="2777"/>
                  <a:pt x="8930" y="2469"/>
                </a:cubicBezTo>
                <a:cubicBezTo>
                  <a:pt x="8930" y="2160"/>
                  <a:pt x="8809" y="1851"/>
                  <a:pt x="8688" y="1389"/>
                </a:cubicBezTo>
                <a:cubicBezTo>
                  <a:pt x="8568" y="1080"/>
                  <a:pt x="8326" y="771"/>
                  <a:pt x="8085" y="463"/>
                </a:cubicBezTo>
                <a:cubicBezTo>
                  <a:pt x="7723" y="154"/>
                  <a:pt x="7361" y="0"/>
                  <a:pt x="7361" y="0"/>
                </a:cubicBezTo>
                <a:cubicBezTo>
                  <a:pt x="7361" y="0"/>
                  <a:pt x="2293" y="0"/>
                  <a:pt x="2051" y="154"/>
                </a:cubicBezTo>
                <a:cubicBezTo>
                  <a:pt x="1689" y="309"/>
                  <a:pt x="1448" y="463"/>
                  <a:pt x="1327" y="771"/>
                </a:cubicBezTo>
                <a:cubicBezTo>
                  <a:pt x="1207" y="1080"/>
                  <a:pt x="1086" y="1389"/>
                  <a:pt x="965" y="1697"/>
                </a:cubicBezTo>
                <a:cubicBezTo>
                  <a:pt x="845" y="2160"/>
                  <a:pt x="724" y="2314"/>
                  <a:pt x="724" y="2469"/>
                </a:cubicBezTo>
                <a:cubicBezTo>
                  <a:pt x="603" y="2623"/>
                  <a:pt x="603" y="2777"/>
                  <a:pt x="483" y="2931"/>
                </a:cubicBezTo>
                <a:cubicBezTo>
                  <a:pt x="483" y="3086"/>
                  <a:pt x="362" y="3240"/>
                  <a:pt x="241" y="3240"/>
                </a:cubicBezTo>
                <a:lnTo>
                  <a:pt x="0" y="3394"/>
                </a:lnTo>
                <a:lnTo>
                  <a:pt x="0" y="3703"/>
                </a:lnTo>
                <a:lnTo>
                  <a:pt x="0" y="10800"/>
                </a:lnTo>
                <a:lnTo>
                  <a:pt x="0" y="21600"/>
                </a:lnTo>
                <a:lnTo>
                  <a:pt x="10981" y="21600"/>
                </a:lnTo>
                <a:lnTo>
                  <a:pt x="21600" y="21600"/>
                </a:lnTo>
                <a:lnTo>
                  <a:pt x="21600" y="10800"/>
                </a:lnTo>
                <a:lnTo>
                  <a:pt x="21600" y="5246"/>
                </a:lnTo>
                <a:lnTo>
                  <a:pt x="21600" y="4783"/>
                </a:lnTo>
                <a:cubicBezTo>
                  <a:pt x="21479" y="4320"/>
                  <a:pt x="21359" y="4011"/>
                  <a:pt x="21117" y="3703"/>
                </a:cubicBezTo>
                <a:cubicBezTo>
                  <a:pt x="20876" y="3549"/>
                  <a:pt x="20514" y="3394"/>
                  <a:pt x="20152" y="3240"/>
                </a:cubicBez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dirty="0" smtClean="0"/>
              <a:t>10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30</a:t>
            </a:r>
          </a:p>
          <a:p>
            <a:r>
              <a:rPr lang="en-US" dirty="0" smtClean="0"/>
              <a:t>40</a:t>
            </a:r>
            <a:endParaRPr lang="en-CA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162800" y="1676400"/>
            <a:ext cx="0" cy="914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7239000" y="2209800"/>
            <a:ext cx="1670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samplearray.txt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Input/Output Files 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A computer file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is stored on a secondary storage device (e.g., disk);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is permanent;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can be used to provide input data to a program or receive output data from a program, or both;</a:t>
            </a:r>
          </a:p>
          <a:p>
            <a:pPr lvl="1"/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must be opened before it is used.</a:t>
            </a:r>
          </a:p>
          <a:p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Writing to binary file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600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x[5]={10,20,30,40,50};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ofstream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("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binaryfile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");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if 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fout.write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reinterpret_cast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&lt;char *&gt;(x),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sizeof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)*5);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fout.close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return 0;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</a:t>
            </a:r>
            <a:endParaRPr lang="en-US" altLang="zh-CN" b="1" dirty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binary file</a:t>
            </a:r>
            <a:endParaRPr lang="en-CA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600200"/>
            <a:ext cx="82296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iostream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#include &lt;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fstream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&gt;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using namespace std;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endParaRPr lang="en-US" altLang="zh-CN" b="1" dirty="0" smtClean="0"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main()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{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x[5];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ifstream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fin("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binaryfile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");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if (fin){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fin.read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reinterpret_cast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&lt;char *&gt;(x),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sizeof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)*5);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for (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=0;i&lt;5;i++){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cout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&lt;&lt;x[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]&lt;&lt;"\n";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}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</a:t>
            </a:r>
            <a:r>
              <a:rPr lang="en-US" altLang="zh-CN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fin.close</a:t>
            </a: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();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	return 0;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rebuchet MS" pitchFamily="34" charset="0"/>
              </a:rPr>
              <a:t>Why to use Files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/>
              <a:t>Convenient way to deal large quantities of data.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Store data permanently (until file is deleted).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Avoid typing data into program multiple times.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Share data between programs. </a:t>
            </a:r>
          </a:p>
          <a:p>
            <a:pPr>
              <a:lnSpc>
                <a:spcPct val="90000"/>
              </a:lnSpc>
              <a:buNone/>
            </a:pPr>
            <a:r>
              <a:rPr lang="en-US" sz="2800" dirty="0"/>
              <a:t>We need to know: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how to "connect" file to program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how to tell the program to read data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how to tell the program to write data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	error checking and handling EOF</a:t>
            </a:r>
          </a:p>
          <a:p>
            <a:pPr>
              <a:lnSpc>
                <a:spcPct val="90000"/>
              </a:lnSpc>
              <a:buNone/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Files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192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To read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know its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open it (for reading)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can read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must close it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That is typically done implicitly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/>
              <a:t>To write a file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name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open it (for writing)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Or create a new file of that name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Then we can write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/>
              <a:t>We must close it 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/>
              <a:t>That is typically done implicitly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CE9C8-0D5D-45A0-9D6D-57D5F584D21A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Input/Output Files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Streams act as an interface between files and programs. </a:t>
            </a:r>
            <a:endParaRPr lang="en-US" sz="2800" dirty="0" smtClean="0"/>
          </a:p>
          <a:p>
            <a:pPr>
              <a:lnSpc>
                <a:spcPct val="80000"/>
              </a:lnSpc>
            </a:pPr>
            <a:r>
              <a:rPr lang="en-US" sz="2800" dirty="0" smtClean="0"/>
              <a:t>In </a:t>
            </a:r>
            <a:r>
              <a:rPr lang="en-US" sz="2800" dirty="0"/>
              <a:t>C++ . A stream is used to refer to the flow of data from a particular device to the program’s </a:t>
            </a:r>
            <a:r>
              <a:rPr lang="en-US" sz="2800" dirty="0" smtClean="0"/>
              <a:t>variables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The </a:t>
            </a:r>
            <a:r>
              <a:rPr lang="en-US" sz="2800" dirty="0"/>
              <a:t>device here refers to files, keyboard, console, memory arrays. In C++  these streams are treated as objects to support consistent access interface.</a:t>
            </a:r>
          </a:p>
          <a:p>
            <a:pPr>
              <a:lnSpc>
                <a:spcPct val="80000"/>
              </a:lnSpc>
            </a:pPr>
            <a:r>
              <a:rPr lang="en-US" sz="2800" dirty="0" smtClean="0"/>
              <a:t>File </a:t>
            </a:r>
            <a:r>
              <a:rPr lang="en-US" sz="2800" dirty="0"/>
              <a:t>-&gt; Program ( Input stream)  - reads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Program -&gt; File (Output stream) – write</a:t>
            </a:r>
          </a:p>
          <a:p>
            <a:pPr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All designed into </a:t>
            </a:r>
            <a:r>
              <a:rPr lang="en-US" sz="2800" dirty="0" err="1"/>
              <a:t>fstream.h</a:t>
            </a:r>
            <a:r>
              <a:rPr lang="en-US" sz="2800" dirty="0"/>
              <a:t> and hence needs to be included in all file handling programs.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276600" y="5181600"/>
            <a:ext cx="2555875" cy="649288"/>
            <a:chOff x="1497" y="3407"/>
            <a:chExt cx="1610" cy="409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1497" y="3407"/>
              <a:ext cx="1610" cy="409"/>
            </a:xfrm>
            <a:prstGeom prst="rect">
              <a:avLst/>
            </a:prstGeom>
            <a:solidFill>
              <a:srgbClr val="C0C0C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198" name="WordArt 6"/>
            <p:cNvSpPr>
              <a:spLocks noChangeArrowheads="1" noChangeShapeType="1" noTextEdit="1"/>
            </p:cNvSpPr>
            <p:nvPr/>
          </p:nvSpPr>
          <p:spPr bwMode="auto">
            <a:xfrm>
              <a:off x="1678" y="3498"/>
              <a:ext cx="1111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1200" b="1" kern="10">
                  <a:ln w="9525">
                    <a:solidFill>
                      <a:schemeClr val="bg1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C0C0C0"/>
                  </a:solidFill>
                  <a:latin typeface="Arial"/>
                  <a:cs typeface="Arial"/>
                </a:rPr>
                <a:t>PROGRAM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7010400" y="2590800"/>
            <a:ext cx="936625" cy="2195513"/>
            <a:chOff x="4014" y="1842"/>
            <a:chExt cx="590" cy="1383"/>
          </a:xfrm>
        </p:grpSpPr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4014" y="1842"/>
              <a:ext cx="590" cy="1383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1" name="WordArt 9"/>
            <p:cNvSpPr>
              <a:spLocks noChangeArrowheads="1" noChangeShapeType="1" noTextEdit="1"/>
            </p:cNvSpPr>
            <p:nvPr/>
          </p:nvSpPr>
          <p:spPr bwMode="auto">
            <a:xfrm rot="5400000">
              <a:off x="3662" y="2353"/>
              <a:ext cx="1225" cy="3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9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2"/>
                  </a:solidFill>
                  <a:latin typeface="Comic Sans MS"/>
                </a:rPr>
                <a:t>Input Stream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00400" y="533400"/>
            <a:ext cx="2555875" cy="649288"/>
            <a:chOff x="1565" y="572"/>
            <a:chExt cx="1610" cy="409"/>
          </a:xfrm>
        </p:grpSpPr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1565" y="572"/>
              <a:ext cx="1610" cy="409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4" name="WordArt 12"/>
            <p:cNvSpPr>
              <a:spLocks noChangeArrowheads="1" noChangeShapeType="1" noTextEdit="1"/>
            </p:cNvSpPr>
            <p:nvPr/>
          </p:nvSpPr>
          <p:spPr bwMode="auto">
            <a:xfrm>
              <a:off x="1769" y="640"/>
              <a:ext cx="1111" cy="27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12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chemeClr val="bg2"/>
                  </a:solidFill>
                  <a:latin typeface="Comic Sans MS"/>
                </a:rPr>
                <a:t>DISK FILE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1219200" y="2057400"/>
            <a:ext cx="936625" cy="2195513"/>
            <a:chOff x="204" y="1366"/>
            <a:chExt cx="590" cy="1383"/>
          </a:xfrm>
        </p:grpSpPr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204" y="1366"/>
              <a:ext cx="590" cy="138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8207" name="WordArt 15"/>
            <p:cNvSpPr>
              <a:spLocks noChangeArrowheads="1" noChangeShapeType="1" noTextEdit="1"/>
            </p:cNvSpPr>
            <p:nvPr/>
          </p:nvSpPr>
          <p:spPr bwMode="auto">
            <a:xfrm rot="-5400000">
              <a:off x="-148" y="1877"/>
              <a:ext cx="1225" cy="38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9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Comic Sans MS"/>
                </a:rPr>
                <a:t>Output Stream</a:t>
              </a:r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715000" y="609600"/>
            <a:ext cx="2009775" cy="2036763"/>
            <a:chOff x="3184" y="550"/>
            <a:chExt cx="1266" cy="1283"/>
          </a:xfrm>
        </p:grpSpPr>
        <p:cxnSp>
          <p:nvCxnSpPr>
            <p:cNvPr id="8209" name="AutoShape 17"/>
            <p:cNvCxnSpPr>
              <a:cxnSpLocks noChangeShapeType="1"/>
            </p:cNvCxnSpPr>
            <p:nvPr/>
          </p:nvCxnSpPr>
          <p:spPr bwMode="auto">
            <a:xfrm>
              <a:off x="3184" y="777"/>
              <a:ext cx="1125" cy="1056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0" name="WordArt 18"/>
            <p:cNvSpPr>
              <a:spLocks noChangeArrowheads="1" noChangeShapeType="1" noTextEdit="1"/>
            </p:cNvSpPr>
            <p:nvPr/>
          </p:nvSpPr>
          <p:spPr bwMode="auto">
            <a:xfrm>
              <a:off x="3311" y="550"/>
              <a:ext cx="1139" cy="4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800" b="1" kern="10">
                  <a:ln w="9525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read data</a:t>
              </a:r>
            </a:p>
            <a:p>
              <a:pPr algn="ctr"/>
              <a:r>
                <a:rPr lang="en-CA" sz="800" b="1" kern="10">
                  <a:ln w="9525">
                    <a:solidFill>
                      <a:schemeClr val="hlink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from file</a:t>
              </a:r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5791200" y="4876800"/>
            <a:ext cx="1974850" cy="850900"/>
            <a:chOff x="3116" y="3234"/>
            <a:chExt cx="1244" cy="536"/>
          </a:xfrm>
        </p:grpSpPr>
        <p:cxnSp>
          <p:nvCxnSpPr>
            <p:cNvPr id="8212" name="AutoShape 20"/>
            <p:cNvCxnSpPr>
              <a:cxnSpLocks noChangeShapeType="1"/>
            </p:cNvCxnSpPr>
            <p:nvPr/>
          </p:nvCxnSpPr>
          <p:spPr bwMode="auto">
            <a:xfrm rot="5400000">
              <a:off x="3524" y="2826"/>
              <a:ext cx="378" cy="119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3" name="WordArt 21"/>
            <p:cNvSpPr>
              <a:spLocks noChangeArrowheads="1" noChangeShapeType="1" noTextEdit="1"/>
            </p:cNvSpPr>
            <p:nvPr/>
          </p:nvSpPr>
          <p:spPr bwMode="auto">
            <a:xfrm>
              <a:off x="3243" y="3475"/>
              <a:ext cx="1117" cy="295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data input</a:t>
              </a:r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1295400" y="4343400"/>
            <a:ext cx="1966913" cy="1370013"/>
            <a:chOff x="249" y="2749"/>
            <a:chExt cx="1239" cy="863"/>
          </a:xfrm>
        </p:grpSpPr>
        <p:cxnSp>
          <p:nvCxnSpPr>
            <p:cNvPr id="8215" name="AutoShape 23"/>
            <p:cNvCxnSpPr>
              <a:cxnSpLocks noChangeShapeType="1"/>
            </p:cNvCxnSpPr>
            <p:nvPr/>
          </p:nvCxnSpPr>
          <p:spPr bwMode="auto">
            <a:xfrm rot="10800000">
              <a:off x="499" y="2749"/>
              <a:ext cx="989" cy="863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6" name="WordArt 24"/>
            <p:cNvSpPr>
              <a:spLocks noChangeArrowheads="1" noChangeShapeType="1" noTextEdit="1"/>
            </p:cNvSpPr>
            <p:nvPr/>
          </p:nvSpPr>
          <p:spPr bwMode="auto">
            <a:xfrm>
              <a:off x="249" y="3226"/>
              <a:ext cx="958" cy="340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"/>
                  <a:cs typeface="Arial"/>
                </a:rPr>
                <a:t>data output</a:t>
              </a: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1371600" y="609600"/>
            <a:ext cx="1965325" cy="1346200"/>
            <a:chOff x="349" y="518"/>
            <a:chExt cx="1238" cy="848"/>
          </a:xfrm>
        </p:grpSpPr>
        <p:cxnSp>
          <p:nvCxnSpPr>
            <p:cNvPr id="8218" name="AutoShape 26"/>
            <p:cNvCxnSpPr>
              <a:cxnSpLocks noChangeShapeType="1"/>
            </p:cNvCxnSpPr>
            <p:nvPr/>
          </p:nvCxnSpPr>
          <p:spPr bwMode="auto">
            <a:xfrm rot="16200000">
              <a:off x="737" y="516"/>
              <a:ext cx="612" cy="1088"/>
            </a:xfrm>
            <a:prstGeom prst="bentConnector2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ffectLst/>
          </p:spPr>
        </p:cxnSp>
        <p:sp>
          <p:nvSpPr>
            <p:cNvPr id="8219" name="WordArt 27"/>
            <p:cNvSpPr>
              <a:spLocks noChangeArrowheads="1" noChangeShapeType="1" noTextEdit="1"/>
            </p:cNvSpPr>
            <p:nvPr/>
          </p:nvSpPr>
          <p:spPr bwMode="auto">
            <a:xfrm>
              <a:off x="349" y="518"/>
              <a:ext cx="1139" cy="4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CA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 Black"/>
                </a:rPr>
                <a:t>write data</a:t>
              </a:r>
            </a:p>
            <a:p>
              <a:pPr algn="ctr"/>
              <a:r>
                <a:rPr lang="en-CA" sz="800" b="1" kern="10">
                  <a:ln w="9525">
                    <a:solidFill>
                      <a:srgbClr val="000000"/>
                    </a:solidFill>
                    <a:round/>
                    <a:headEnd type="none" w="sm" len="sm"/>
                    <a:tailEnd type="none" w="sm" len="sm"/>
                  </a:ln>
                  <a:solidFill>
                    <a:srgbClr val="FFFFFF"/>
                  </a:solidFill>
                  <a:latin typeface="Arial Black"/>
                </a:rPr>
                <a:t>to file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Input/Output Files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400" b="1" i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stream</a:t>
            </a:r>
            <a:r>
              <a:rPr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a sequence of characters</a:t>
            </a:r>
          </a:p>
          <a:p>
            <a:pPr lvl="1"/>
            <a:r>
              <a:rPr lang="en-US" altLang="zh-CN" sz="23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interactive (iostream)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cin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input stream associated with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keyboard.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cout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output stream associated with 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display.</a:t>
            </a:r>
          </a:p>
          <a:p>
            <a:pPr lvl="1"/>
            <a:r>
              <a:rPr lang="en-US" altLang="zh-CN" sz="2300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file (fstream)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ifstream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defines new input stream (normally associated with a file).</a:t>
            </a:r>
          </a:p>
          <a:p>
            <a:pPr lvl="2">
              <a:buFont typeface="Wingdings" pitchFamily="2" charset="2"/>
              <a:buNone/>
            </a:pP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  <a:sym typeface="Symbol" pitchFamily="18" charset="2"/>
              </a:rPr>
              <a:t></a:t>
            </a:r>
            <a:r>
              <a:rPr lang="en-US" altLang="zh-CN" b="1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ofstream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- defines new output stream (normally associated with a file).</a:t>
            </a:r>
            <a:endParaRPr 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6" name="Rectangle 3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Modes</a:t>
            </a:r>
          </a:p>
        </p:txBody>
      </p:sp>
      <p:graphicFrame>
        <p:nvGraphicFramePr>
          <p:cNvPr id="40998" name="Group 38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5090160"/>
        </p:xfrm>
        <a:graphic>
          <a:graphicData uri="http://schemas.openxmlformats.org/drawingml/2006/table">
            <a:tbl>
              <a:tblPr/>
              <a:tblGrid>
                <a:gridCol w="2422525"/>
                <a:gridCol w="5807075"/>
              </a:tblGrid>
              <a:tr h="354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Name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Description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Open file to 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40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Open file to write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4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ios::app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All the date you write, is put at the end of the file. It calls </a:t>
                      </a:r>
                      <a:r>
                        <a:rPr kumimoji="0" lang="en-US" altLang="zh-CN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</a:t>
                      </a: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All the date you write, is put at the end of the file. It does not call ios::out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ios::trunc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Deletes all previous content in the file. (empties the file)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ios::nocreate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If the file does not exist, opening it with the open() function gets impossible.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06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ios::noreplace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If the file exists, trying to open it with the open() function, returns an error.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ios::binary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宋体" pitchFamily="2" charset="-122"/>
                          <a:cs typeface="Courier New" pitchFamily="49" charset="0"/>
                        </a:rPr>
                        <a:t>Opens the file in binary mode.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880</Words>
  <Application>Microsoft Office PowerPoint</Application>
  <PresentationFormat>On-screen Show (4:3)</PresentationFormat>
  <Paragraphs>355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Handling File in C++</vt:lpstr>
      <vt:lpstr>Using Input/Output Files </vt:lpstr>
      <vt:lpstr>Why to use Files</vt:lpstr>
      <vt:lpstr>Files</vt:lpstr>
      <vt:lpstr>Using Input/Output Files </vt:lpstr>
      <vt:lpstr>Slide 6</vt:lpstr>
      <vt:lpstr>Using Input/Output Files</vt:lpstr>
      <vt:lpstr>Slide 8</vt:lpstr>
      <vt:lpstr>File Modes</vt:lpstr>
      <vt:lpstr>Write/Output to a file</vt:lpstr>
      <vt:lpstr>Output to a file</vt:lpstr>
      <vt:lpstr>Output to a file (append)</vt:lpstr>
      <vt:lpstr>File I/O Example: Reading file by character</vt:lpstr>
      <vt:lpstr>File I/O Example: Reading by line</vt:lpstr>
      <vt:lpstr>File I/O Example: Writing by line</vt:lpstr>
      <vt:lpstr>File I/O Example: Reading numbers</vt:lpstr>
      <vt:lpstr>File I/O Example: Reading numbers</vt:lpstr>
      <vt:lpstr>File I/O Example: Writing numbers</vt:lpstr>
      <vt:lpstr>Write data from array to text file</vt:lpstr>
      <vt:lpstr>Writing to binary file</vt:lpstr>
      <vt:lpstr>Reading from binary file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41</cp:revision>
  <dcterms:created xsi:type="dcterms:W3CDTF">2019-11-10T07:24:42Z</dcterms:created>
  <dcterms:modified xsi:type="dcterms:W3CDTF">2019-12-31T11:33:23Z</dcterms:modified>
</cp:coreProperties>
</file>