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1" r:id="rId2"/>
    <p:sldId id="286" r:id="rId3"/>
    <p:sldId id="287" r:id="rId4"/>
    <p:sldId id="285" r:id="rId5"/>
    <p:sldId id="289" r:id="rId6"/>
    <p:sldId id="290" r:id="rId7"/>
    <p:sldId id="291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57" r:id="rId16"/>
    <p:sldId id="260" r:id="rId17"/>
    <p:sldId id="272" r:id="rId18"/>
    <p:sldId id="277" r:id="rId19"/>
    <p:sldId id="279" r:id="rId20"/>
    <p:sldId id="273" r:id="rId21"/>
    <p:sldId id="280" r:id="rId22"/>
    <p:sldId id="274" r:id="rId23"/>
    <p:sldId id="281" r:id="rId24"/>
    <p:sldId id="275" r:id="rId25"/>
    <p:sldId id="282" r:id="rId26"/>
    <p:sldId id="259" r:id="rId27"/>
    <p:sldId id="276" r:id="rId28"/>
    <p:sldId id="284" r:id="rId29"/>
    <p:sldId id="292" r:id="rId30"/>
    <p:sldId id="293" r:id="rId31"/>
    <p:sldId id="294" r:id="rId32"/>
    <p:sldId id="295" r:id="rId33"/>
    <p:sldId id="296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vo" initials="Rahu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E156-AE02-4E03-83D3-8AE09FBBA07B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783D-A393-4EBE-8B85-5652654F45B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43557-CFF3-4423-A642-9F7473D638D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saudigazette.com.sa/uploads/images/2019/07/14/1296170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6600" b="1" dirty="0" smtClean="0">
                <a:solidFill>
                  <a:srgbClr val="00B0F0"/>
                </a:solidFill>
              </a:rPr>
              <a:t>Function Examples</a:t>
            </a:r>
            <a:endParaRPr lang="en-CA" sz="6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Piazza Price</a:t>
            </a:r>
            <a:endParaRPr lang="en-CA" dirty="0" smtClean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24862" cy="5257800"/>
          </a:xfrm>
        </p:spPr>
        <p:txBody>
          <a:bodyPr/>
          <a:lstStyle/>
          <a:p>
            <a:r>
              <a:rPr lang="en-CA" dirty="0" smtClean="0"/>
              <a:t>Write a program that finds the price of pizza ordered by a customer. If a customer order one pizza the price is 20 Riyals. If two pizza are ordered then the 2</a:t>
            </a:r>
            <a:r>
              <a:rPr lang="en-CA" baseline="30000" dirty="0" smtClean="0"/>
              <a:t>nd</a:t>
            </a:r>
            <a:r>
              <a:rPr lang="en-CA" dirty="0" smtClean="0"/>
              <a:t> one will have 10% discount. If more than two piazza are ordered then 20% of the 3</a:t>
            </a:r>
            <a:r>
              <a:rPr lang="en-CA" baseline="30000" dirty="0" smtClean="0"/>
              <a:t>rd</a:t>
            </a:r>
            <a:r>
              <a:rPr lang="en-CA" dirty="0" smtClean="0"/>
              <a:t> one and rest have fixed price 10 Riyals. </a:t>
            </a:r>
          </a:p>
          <a:p>
            <a:r>
              <a:rPr lang="en-CA" dirty="0" smtClean="0"/>
              <a:t>The program should use the function </a:t>
            </a:r>
            <a:r>
              <a:rPr lang="en-CA" b="1" dirty="0" err="1" smtClean="0"/>
              <a:t>calculatePrice</a:t>
            </a:r>
            <a:r>
              <a:rPr lang="en-CA" b="1" dirty="0" smtClean="0"/>
              <a:t> </a:t>
            </a:r>
            <a:r>
              <a:rPr lang="en-CA" dirty="0" smtClean="0"/>
              <a:t>to determine the total price for a customer order. </a:t>
            </a:r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F66B7D-86FC-4532-A76E-798A527F585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1850"/>
          </a:xfrm>
        </p:spPr>
        <p:txBody>
          <a:bodyPr/>
          <a:lstStyle/>
          <a:p>
            <a:r>
              <a:rPr lang="en-CA" smtClean="0">
                <a:solidFill>
                  <a:schemeClr val="tx1"/>
                </a:solidFill>
              </a:rPr>
              <a:t>Function </a:t>
            </a:r>
            <a:r>
              <a:rPr lang="en-CA" smtClean="0">
                <a:solidFill>
                  <a:srgbClr val="FF0000"/>
                </a:solidFill>
              </a:rPr>
              <a:t>calculatePrice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250825" y="847725"/>
            <a:ext cx="7772400" cy="1849438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How many parameters?</a:t>
            </a:r>
          </a:p>
          <a:p>
            <a:r>
              <a:rPr lang="en-US" smtClean="0"/>
              <a:t>What are the types of parameters?</a:t>
            </a:r>
          </a:p>
          <a:p>
            <a:r>
              <a:rPr lang="en-US" smtClean="0"/>
              <a:t>What is return? </a:t>
            </a:r>
          </a:p>
          <a:p>
            <a:r>
              <a:rPr lang="en-US" smtClean="0"/>
              <a:t>What is the return type of the function</a:t>
            </a:r>
          </a:p>
          <a:p>
            <a:r>
              <a:rPr lang="en-US" smtClean="0"/>
              <a:t>How to calculate the total price</a:t>
            </a:r>
            <a:endParaRPr lang="en-CA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66C47F-0825-4E4A-ABA0-16F85B6728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81400" y="762000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FF0000"/>
                </a:solidFill>
                <a:latin typeface="+mn-lt"/>
                <a:cs typeface="+mn-cs"/>
              </a:rPr>
              <a:t>One</a:t>
            </a:r>
            <a:endParaRPr lang="en-CA" sz="2800" b="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76800" y="1066800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0" kern="0" dirty="0" err="1">
                <a:solidFill>
                  <a:srgbClr val="FF0000"/>
                </a:solidFill>
                <a:latin typeface="+mn-lt"/>
                <a:cs typeface="+mn-cs"/>
              </a:rPr>
              <a:t>int</a:t>
            </a:r>
            <a:endParaRPr lang="en-CA" sz="2800" b="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05400" y="1676400"/>
            <a:ext cx="1798638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FF0000"/>
                </a:solidFill>
                <a:latin typeface="+mn-lt"/>
                <a:cs typeface="+mn-cs"/>
              </a:rPr>
              <a:t>double</a:t>
            </a:r>
            <a:endParaRPr lang="en-CA" sz="2800" b="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5491163" y="4191000"/>
            <a:ext cx="865187" cy="447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/>
              <a:t>main</a:t>
            </a:r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7173913" y="4287838"/>
            <a:ext cx="1993900" cy="476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 dirty="0" err="1"/>
              <a:t>calculatePrice</a:t>
            </a:r>
            <a:endParaRPr lang="en-CA" dirty="0"/>
          </a:p>
        </p:txBody>
      </p:sp>
      <p:cxnSp>
        <p:nvCxnSpPr>
          <p:cNvPr id="45066" name="AutoShape 19"/>
          <p:cNvCxnSpPr>
            <a:cxnSpLocks noChangeShapeType="1"/>
            <a:stCxn id="8" idx="0"/>
            <a:endCxn id="9" idx="0"/>
          </p:cNvCxnSpPr>
          <p:nvPr/>
        </p:nvCxnSpPr>
        <p:spPr bwMode="auto">
          <a:xfrm rot="16200000" flipH="1">
            <a:off x="6998494" y="3115469"/>
            <a:ext cx="96838" cy="2247900"/>
          </a:xfrm>
          <a:prstGeom prst="bentConnector3">
            <a:avLst>
              <a:gd name="adj1" fmla="val -235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821363" y="3678238"/>
            <a:ext cx="4937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qty</a:t>
            </a:r>
          </a:p>
        </p:txBody>
      </p:sp>
      <p:cxnSp>
        <p:nvCxnSpPr>
          <p:cNvPr id="45068" name="AutoShape 21"/>
          <p:cNvCxnSpPr>
            <a:cxnSpLocks noChangeShapeType="1"/>
          </p:cNvCxnSpPr>
          <p:nvPr/>
        </p:nvCxnSpPr>
        <p:spPr bwMode="auto">
          <a:xfrm flipH="1">
            <a:off x="5922963" y="4786313"/>
            <a:ext cx="224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6765925" y="4810125"/>
            <a:ext cx="674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price</a:t>
            </a:r>
          </a:p>
        </p:txBody>
      </p:sp>
      <p:sp>
        <p:nvSpPr>
          <p:cNvPr id="45070" name="Line 23"/>
          <p:cNvSpPr>
            <a:spLocks noChangeShapeType="1"/>
          </p:cNvSpPr>
          <p:nvPr/>
        </p:nvSpPr>
        <p:spPr bwMode="auto">
          <a:xfrm flipV="1">
            <a:off x="5922963" y="5146675"/>
            <a:ext cx="7937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5071" name="Text Box 24"/>
          <p:cNvSpPr txBox="1">
            <a:spLocks noChangeArrowheads="1"/>
          </p:cNvSpPr>
          <p:nvPr/>
        </p:nvSpPr>
        <p:spPr bwMode="auto">
          <a:xfrm>
            <a:off x="5335588" y="3341688"/>
            <a:ext cx="21796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bg2"/>
                </a:solidFill>
              </a:rPr>
              <a:t>Argument/parameter</a:t>
            </a:r>
          </a:p>
        </p:txBody>
      </p:sp>
      <p:sp>
        <p:nvSpPr>
          <p:cNvPr id="45072" name="Text Box 25"/>
          <p:cNvSpPr txBox="1">
            <a:spLocks noChangeArrowheads="1"/>
          </p:cNvSpPr>
          <p:nvPr/>
        </p:nvSpPr>
        <p:spPr bwMode="auto">
          <a:xfrm>
            <a:off x="5719763" y="5889625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bg2"/>
                </a:solidFill>
              </a:rPr>
              <a:t>return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7999413" y="3630613"/>
            <a:ext cx="311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3048000" y="1371600"/>
            <a:ext cx="1439863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800" b="0" kern="0" dirty="0">
                <a:solidFill>
                  <a:srgbClr val="FF0000"/>
                </a:solidFill>
                <a:latin typeface="+mn-lt"/>
                <a:cs typeface="+mn-cs"/>
              </a:rPr>
              <a:t>price</a:t>
            </a:r>
            <a:endParaRPr lang="en-CA" sz="2800" b="0" kern="0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3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tx1"/>
                </a:solidFill>
              </a:rPr>
              <a:t>Main program with Function </a:t>
            </a:r>
            <a:r>
              <a:rPr lang="en-CA" sz="3600" dirty="0" err="1" smtClean="0">
                <a:solidFill>
                  <a:srgbClr val="FF0000"/>
                </a:solidFill>
              </a:rPr>
              <a:t>calculatePrice</a:t>
            </a:r>
            <a:endParaRPr lang="en-CA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4DE565-5808-433F-918C-A6BD74890C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484313"/>
            <a:ext cx="3540125" cy="477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/>
              <a:t>double </a:t>
            </a:r>
            <a:r>
              <a:rPr lang="en-US" dirty="0" err="1">
                <a:solidFill>
                  <a:srgbClr val="FF0000"/>
                </a:solidFill>
              </a:rPr>
              <a:t>calculatePrice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algn="l">
              <a:defRPr/>
            </a:pPr>
            <a:r>
              <a:rPr lang="en-US" dirty="0"/>
              <a:t>{</a:t>
            </a:r>
          </a:p>
          <a:p>
            <a:pPr algn="l">
              <a:defRPr/>
            </a:pPr>
            <a:r>
              <a:rPr lang="en-US" dirty="0"/>
              <a:t>  double price;</a:t>
            </a:r>
          </a:p>
          <a:p>
            <a:pPr algn="l">
              <a:defRPr/>
            </a:pPr>
            <a:r>
              <a:rPr lang="en-US" dirty="0"/>
              <a:t>  if(n==1)</a:t>
            </a:r>
          </a:p>
          <a:p>
            <a:pPr algn="l">
              <a:defRPr/>
            </a:pPr>
            <a:r>
              <a:rPr lang="en-US" dirty="0"/>
              <a:t>     price = 20;</a:t>
            </a:r>
          </a:p>
          <a:p>
            <a:pPr algn="l">
              <a:defRPr/>
            </a:pPr>
            <a:r>
              <a:rPr lang="en-US" dirty="0"/>
              <a:t>  if(n==2)</a:t>
            </a:r>
          </a:p>
          <a:p>
            <a:pPr algn="l">
              <a:defRPr/>
            </a:pPr>
            <a:r>
              <a:rPr lang="en-US" dirty="0"/>
              <a:t>    price=20+20*.9;</a:t>
            </a:r>
          </a:p>
          <a:p>
            <a:pPr algn="l">
              <a:defRPr/>
            </a:pPr>
            <a:r>
              <a:rPr lang="en-US" dirty="0"/>
              <a:t>  if(n==3)</a:t>
            </a:r>
          </a:p>
          <a:p>
            <a:pPr algn="l">
              <a:defRPr/>
            </a:pPr>
            <a:r>
              <a:rPr lang="en-US" dirty="0"/>
              <a:t>    price=20 + 20*.9 + 20*.8;</a:t>
            </a:r>
          </a:p>
          <a:p>
            <a:pPr algn="l">
              <a:defRPr/>
            </a:pPr>
            <a:r>
              <a:rPr lang="en-US" dirty="0"/>
              <a:t>  if(n&gt;3)</a:t>
            </a:r>
          </a:p>
          <a:p>
            <a:pPr algn="l">
              <a:defRPr/>
            </a:pPr>
            <a:r>
              <a:rPr lang="en-US" dirty="0"/>
              <a:t>    price=20 + 20*.9 + 20*.8 + (n-3)*10;</a:t>
            </a:r>
          </a:p>
          <a:p>
            <a:pPr algn="l">
              <a:defRPr/>
            </a:pPr>
            <a:r>
              <a:rPr lang="en-US" dirty="0"/>
              <a:t>   return price;</a:t>
            </a:r>
          </a:p>
          <a:p>
            <a:pPr algn="l">
              <a:defRPr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140200" y="1484313"/>
            <a:ext cx="4730750" cy="4770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defRPr/>
            </a:pPr>
            <a:r>
              <a:rPr lang="en-CA" dirty="0"/>
              <a:t>double </a:t>
            </a:r>
            <a:r>
              <a:rPr lang="en-CA" dirty="0" err="1">
                <a:solidFill>
                  <a:srgbClr val="FF0000"/>
                </a:solidFill>
              </a:rPr>
              <a:t>calculatePrice</a:t>
            </a:r>
            <a:r>
              <a:rPr lang="en-CA" dirty="0"/>
              <a:t>(</a:t>
            </a:r>
            <a:r>
              <a:rPr lang="en-CA" dirty="0" err="1"/>
              <a:t>int</a:t>
            </a:r>
            <a:r>
              <a:rPr lang="en-CA" dirty="0"/>
              <a:t> qty); </a:t>
            </a:r>
          </a:p>
          <a:p>
            <a:pPr algn="l">
              <a:defRPr/>
            </a:pPr>
            <a:r>
              <a:rPr lang="en-CA" dirty="0"/>
              <a:t>main()</a:t>
            </a:r>
          </a:p>
          <a:p>
            <a:pPr algn="l">
              <a:defRPr/>
            </a:pPr>
            <a:r>
              <a:rPr lang="en-CA" dirty="0"/>
              <a:t> {</a:t>
            </a:r>
          </a:p>
          <a:p>
            <a:pPr algn="l">
              <a:defRPr/>
            </a:pPr>
            <a:r>
              <a:rPr lang="en-CA" dirty="0"/>
              <a:t> double qty, price = 0.0;</a:t>
            </a:r>
          </a:p>
          <a:p>
            <a:pPr algn="l">
              <a:defRPr/>
            </a:pPr>
            <a:r>
              <a:rPr lang="en-CA" dirty="0"/>
              <a:t> </a:t>
            </a:r>
          </a:p>
          <a:p>
            <a:pPr algn="l">
              <a:defRPr/>
            </a:pPr>
            <a:r>
              <a:rPr lang="en-CA" dirty="0"/>
              <a:t> </a:t>
            </a:r>
            <a:r>
              <a:rPr lang="en-CA" dirty="0" err="1"/>
              <a:t>cout</a:t>
            </a:r>
            <a:r>
              <a:rPr lang="en-CA" dirty="0"/>
              <a:t> &lt;&lt; "How many pizza: ";</a:t>
            </a:r>
          </a:p>
          <a:p>
            <a:pPr algn="l">
              <a:defRPr/>
            </a:pPr>
            <a:r>
              <a:rPr lang="en-CA" dirty="0"/>
              <a:t> </a:t>
            </a:r>
            <a:r>
              <a:rPr lang="en-CA" dirty="0" err="1"/>
              <a:t>cin</a:t>
            </a:r>
            <a:r>
              <a:rPr lang="en-CA" dirty="0"/>
              <a:t>&gt;&gt;qty;</a:t>
            </a:r>
          </a:p>
          <a:p>
            <a:pPr algn="l">
              <a:defRPr/>
            </a:pPr>
            <a:r>
              <a:rPr lang="en-CA" dirty="0"/>
              <a:t> price= </a:t>
            </a:r>
            <a:r>
              <a:rPr lang="en-CA" dirty="0" err="1"/>
              <a:t>calculatePrice</a:t>
            </a:r>
            <a:r>
              <a:rPr lang="en-CA" dirty="0"/>
              <a:t>(qty);</a:t>
            </a:r>
          </a:p>
          <a:p>
            <a:pPr algn="l">
              <a:defRPr/>
            </a:pPr>
            <a:endParaRPr lang="en-CA" dirty="0"/>
          </a:p>
          <a:p>
            <a:pPr algn="l">
              <a:defRPr/>
            </a:pPr>
            <a:r>
              <a:rPr lang="en-CA" dirty="0"/>
              <a:t> </a:t>
            </a:r>
            <a:r>
              <a:rPr lang="en-CA" dirty="0" err="1"/>
              <a:t>cout</a:t>
            </a:r>
            <a:r>
              <a:rPr lang="en-CA" dirty="0"/>
              <a:t>&lt;&lt;"The total price of pizza is :"&lt;&lt;price;</a:t>
            </a:r>
          </a:p>
          <a:p>
            <a:pPr algn="l">
              <a:defRPr/>
            </a:pPr>
            <a:r>
              <a:rPr lang="en-CA" dirty="0"/>
              <a:t> return 0;</a:t>
            </a:r>
          </a:p>
          <a:p>
            <a:pPr algn="l">
              <a:defRPr/>
            </a:pPr>
            <a:r>
              <a:rPr lang="en-CA" dirty="0"/>
              <a:t>  }</a:t>
            </a:r>
          </a:p>
          <a:p>
            <a:pPr algn="l">
              <a:defRPr/>
            </a:pPr>
            <a:r>
              <a:rPr lang="en-CA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Car Parking(</a:t>
            </a:r>
            <a:r>
              <a:rPr lang="en-US" dirty="0" err="1" smtClean="0"/>
              <a:t>MawGif</a:t>
            </a:r>
            <a:r>
              <a:rPr lang="en-US" dirty="0" smtClean="0"/>
              <a:t>) Charge</a:t>
            </a:r>
            <a:endParaRPr lang="en-CA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68313" y="1143000"/>
            <a:ext cx="7772400" cy="5257800"/>
          </a:xfrm>
        </p:spPr>
        <p:txBody>
          <a:bodyPr/>
          <a:lstStyle/>
          <a:p>
            <a:r>
              <a:rPr lang="en-US" dirty="0" smtClean="0"/>
              <a:t>Calculate Car parking charge based on number of hours car is parked.</a:t>
            </a:r>
          </a:p>
          <a:p>
            <a:endParaRPr lang="en-US" dirty="0" smtClean="0"/>
          </a:p>
          <a:p>
            <a:r>
              <a:rPr lang="en-US" dirty="0" smtClean="0"/>
              <a:t>2.00 SAR/hour if hours&lt;=3</a:t>
            </a:r>
          </a:p>
          <a:p>
            <a:r>
              <a:rPr lang="en-US" dirty="0" smtClean="0"/>
              <a:t>If hours (more than 3 but less the 24) then </a:t>
            </a:r>
          </a:p>
          <a:p>
            <a:pPr lvl="1"/>
            <a:r>
              <a:rPr lang="en-US" dirty="0" smtClean="0"/>
              <a:t>For each extra hour 1 SAR for more than 3 hours</a:t>
            </a:r>
          </a:p>
          <a:p>
            <a:pPr lvl="1">
              <a:buFontTx/>
              <a:buNone/>
            </a:pPr>
            <a:r>
              <a:rPr lang="en-US" dirty="0" smtClean="0"/>
              <a:t> </a:t>
            </a:r>
          </a:p>
          <a:p>
            <a:r>
              <a:rPr lang="en-CA" dirty="0" smtClean="0"/>
              <a:t>if hours is 24 then 75 SAR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67F556-693C-4EF5-A58F-D4C80DFBA6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5467350" y="4822825"/>
            <a:ext cx="865188" cy="447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/>
              <a:t>main</a:t>
            </a:r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7319963" y="4919663"/>
            <a:ext cx="1654175" cy="476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 dirty="0" err="1"/>
              <a:t>calParkFee</a:t>
            </a:r>
            <a:endParaRPr lang="en-CA" dirty="0"/>
          </a:p>
        </p:txBody>
      </p:sp>
      <p:cxnSp>
        <p:nvCxnSpPr>
          <p:cNvPr id="47111" name="AutoShape 19"/>
          <p:cNvCxnSpPr>
            <a:cxnSpLocks noChangeShapeType="1"/>
            <a:stCxn id="5" idx="0"/>
            <a:endCxn id="6" idx="0"/>
          </p:cNvCxnSpPr>
          <p:nvPr/>
        </p:nvCxnSpPr>
        <p:spPr bwMode="auto">
          <a:xfrm rot="16200000" flipH="1">
            <a:off x="6974681" y="3747294"/>
            <a:ext cx="96838" cy="2247900"/>
          </a:xfrm>
          <a:prstGeom prst="bentConnector3">
            <a:avLst>
              <a:gd name="adj1" fmla="val -235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5724525" y="4310063"/>
            <a:ext cx="639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hour</a:t>
            </a:r>
          </a:p>
        </p:txBody>
      </p:sp>
      <p:cxnSp>
        <p:nvCxnSpPr>
          <p:cNvPr id="47113" name="AutoShape 21"/>
          <p:cNvCxnSpPr>
            <a:cxnSpLocks noChangeShapeType="1"/>
          </p:cNvCxnSpPr>
          <p:nvPr/>
        </p:nvCxnSpPr>
        <p:spPr bwMode="auto">
          <a:xfrm flipH="1">
            <a:off x="5899150" y="5418138"/>
            <a:ext cx="224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838950" y="5441950"/>
            <a:ext cx="4810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fee</a:t>
            </a:r>
          </a:p>
        </p:txBody>
      </p:sp>
      <p:sp>
        <p:nvSpPr>
          <p:cNvPr id="47115" name="Line 23"/>
          <p:cNvSpPr>
            <a:spLocks noChangeShapeType="1"/>
          </p:cNvSpPr>
          <p:nvPr/>
        </p:nvSpPr>
        <p:spPr bwMode="auto">
          <a:xfrm flipV="1">
            <a:off x="5899150" y="5778500"/>
            <a:ext cx="79375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7116" name="Text Box 24"/>
          <p:cNvSpPr txBox="1">
            <a:spLocks noChangeArrowheads="1"/>
          </p:cNvSpPr>
          <p:nvPr/>
        </p:nvSpPr>
        <p:spPr bwMode="auto">
          <a:xfrm>
            <a:off x="5311775" y="3973513"/>
            <a:ext cx="2179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bg2"/>
                </a:solidFill>
              </a:rPr>
              <a:t>Argument/parameter</a:t>
            </a:r>
          </a:p>
        </p:txBody>
      </p:sp>
      <p:sp>
        <p:nvSpPr>
          <p:cNvPr id="47117" name="Text Box 25"/>
          <p:cNvSpPr txBox="1">
            <a:spLocks noChangeArrowheads="1"/>
          </p:cNvSpPr>
          <p:nvPr/>
        </p:nvSpPr>
        <p:spPr bwMode="auto">
          <a:xfrm>
            <a:off x="5695950" y="652145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>
                <a:solidFill>
                  <a:schemeClr val="bg2"/>
                </a:solidFill>
              </a:rPr>
              <a:t>return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975600" y="4262438"/>
            <a:ext cx="3111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n</a:t>
            </a:r>
          </a:p>
        </p:txBody>
      </p:sp>
      <p:pic>
        <p:nvPicPr>
          <p:cNvPr id="47119" name="Picture 2" descr="Image result for car park in ksa pi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34288" y="0"/>
            <a:ext cx="16478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Gas/Benzine Charge</a:t>
            </a:r>
            <a:endParaRPr lang="en-CA" smtClean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7772400" cy="5257800"/>
          </a:xfrm>
        </p:spPr>
        <p:txBody>
          <a:bodyPr/>
          <a:lstStyle/>
          <a:p>
            <a:r>
              <a:rPr lang="en-US" dirty="0" smtClean="0"/>
              <a:t>Calculate Gas/</a:t>
            </a:r>
            <a:r>
              <a:rPr lang="en-US" dirty="0" err="1" smtClean="0"/>
              <a:t>Benzine</a:t>
            </a:r>
            <a:r>
              <a:rPr lang="en-US" dirty="0" smtClean="0"/>
              <a:t> amount based on number of liters</a:t>
            </a:r>
          </a:p>
          <a:p>
            <a:r>
              <a:rPr lang="en-CA" dirty="0" smtClean="0"/>
              <a:t>Octane </a:t>
            </a:r>
            <a:r>
              <a:rPr lang="en-CA" b="1" dirty="0" smtClean="0">
                <a:solidFill>
                  <a:srgbClr val="FF0000"/>
                </a:solidFill>
              </a:rPr>
              <a:t>95</a:t>
            </a:r>
            <a:r>
              <a:rPr lang="en-CA" dirty="0" smtClean="0"/>
              <a:t> gasoline to SR2.18 </a:t>
            </a:r>
          </a:p>
          <a:p>
            <a:r>
              <a:rPr lang="en-CA" dirty="0" smtClean="0"/>
              <a:t>Octane </a:t>
            </a:r>
            <a:r>
              <a:rPr lang="en-CA" b="1" dirty="0" smtClean="0">
                <a:solidFill>
                  <a:srgbClr val="00B050"/>
                </a:solidFill>
              </a:rPr>
              <a:t>91 </a:t>
            </a:r>
            <a:r>
              <a:rPr lang="en-CA" dirty="0" smtClean="0"/>
              <a:t>to SR1.53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7FC8E2-BFEC-4314-B3A8-1F453064412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4640263" y="4278313"/>
            <a:ext cx="865187" cy="4476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/>
              <a:t>main</a:t>
            </a:r>
          </a:p>
        </p:txBody>
      </p:sp>
      <p:sp>
        <p:nvSpPr>
          <p:cNvPr id="6" name="Oval 18"/>
          <p:cNvSpPr>
            <a:spLocks noChangeArrowheads="1"/>
          </p:cNvSpPr>
          <p:nvPr/>
        </p:nvSpPr>
        <p:spPr bwMode="auto">
          <a:xfrm>
            <a:off x="6450013" y="4375150"/>
            <a:ext cx="1738312" cy="4762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r>
              <a:rPr lang="en-CA" dirty="0" err="1"/>
              <a:t>calGasPrice</a:t>
            </a:r>
            <a:endParaRPr lang="en-CA" dirty="0"/>
          </a:p>
        </p:txBody>
      </p:sp>
      <p:cxnSp>
        <p:nvCxnSpPr>
          <p:cNvPr id="48135" name="AutoShape 19"/>
          <p:cNvCxnSpPr>
            <a:cxnSpLocks noChangeShapeType="1"/>
            <a:stCxn id="5" idx="0"/>
            <a:endCxn id="6" idx="0"/>
          </p:cNvCxnSpPr>
          <p:nvPr/>
        </p:nvCxnSpPr>
        <p:spPr bwMode="auto">
          <a:xfrm rot="16200000" flipH="1">
            <a:off x="6147594" y="3202782"/>
            <a:ext cx="96837" cy="2247900"/>
          </a:xfrm>
          <a:prstGeom prst="bentConnector3">
            <a:avLst>
              <a:gd name="adj1" fmla="val -23584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4646613" y="3765550"/>
            <a:ext cx="11414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type, liter</a:t>
            </a:r>
          </a:p>
        </p:txBody>
      </p:sp>
      <p:cxnSp>
        <p:nvCxnSpPr>
          <p:cNvPr id="48137" name="AutoShape 21"/>
          <p:cNvCxnSpPr>
            <a:cxnSpLocks noChangeShapeType="1"/>
          </p:cNvCxnSpPr>
          <p:nvPr/>
        </p:nvCxnSpPr>
        <p:spPr bwMode="auto">
          <a:xfrm flipH="1">
            <a:off x="5072063" y="4873625"/>
            <a:ext cx="2247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6011863" y="4897438"/>
            <a:ext cx="4810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fee</a:t>
            </a:r>
          </a:p>
        </p:txBody>
      </p:sp>
      <p:sp>
        <p:nvSpPr>
          <p:cNvPr id="48139" name="Line 23"/>
          <p:cNvSpPr>
            <a:spLocks noChangeShapeType="1"/>
          </p:cNvSpPr>
          <p:nvPr/>
        </p:nvSpPr>
        <p:spPr bwMode="auto">
          <a:xfrm flipV="1">
            <a:off x="5072063" y="5233988"/>
            <a:ext cx="79375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CA"/>
          </a:p>
        </p:txBody>
      </p:sp>
      <p:sp>
        <p:nvSpPr>
          <p:cNvPr id="48140" name="Text Box 24"/>
          <p:cNvSpPr txBox="1">
            <a:spLocks noChangeArrowheads="1"/>
          </p:cNvSpPr>
          <p:nvPr/>
        </p:nvSpPr>
        <p:spPr bwMode="auto">
          <a:xfrm>
            <a:off x="4484688" y="3429000"/>
            <a:ext cx="2198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Argument/parameter</a:t>
            </a:r>
          </a:p>
        </p:txBody>
      </p:sp>
      <p:sp>
        <p:nvSpPr>
          <p:cNvPr id="48141" name="Text Box 25"/>
          <p:cNvSpPr txBox="1">
            <a:spLocks noChangeArrowheads="1"/>
          </p:cNvSpPr>
          <p:nvPr/>
        </p:nvSpPr>
        <p:spPr bwMode="auto">
          <a:xfrm>
            <a:off x="4868863" y="5976938"/>
            <a:ext cx="776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rgbClr val="00B0F0"/>
                </a:solidFill>
              </a:rPr>
              <a:t>return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7056438" y="3717925"/>
            <a:ext cx="4937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CA"/>
              <a:t>t, n</a:t>
            </a:r>
          </a:p>
        </p:txBody>
      </p:sp>
      <p:pic>
        <p:nvPicPr>
          <p:cNvPr id="48143" name="Picture 2" descr="http://saudigazette.com.sa/uploads/images/2019/07/14/1296170.jpg">
            <a:hlinkClick r:id="rId2" tooltip="654331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7513" y="0"/>
            <a:ext cx="237648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8288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4507428" y="1797804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cube(x)</a:t>
            </a:r>
            <a:endParaRPr lang="en-CA" sz="4000" b="1" baseline="30000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3190716" y="-326112"/>
            <a:ext cx="30996" cy="4278828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2"/>
          </p:cNvCxnSpPr>
          <p:nvPr/>
        </p:nvCxnSpPr>
        <p:spPr>
          <a:xfrm rot="5400000">
            <a:off x="3190716" y="359688"/>
            <a:ext cx="30996" cy="4278828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10668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x</a:t>
            </a:r>
            <a:endParaRPr lang="en-CA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204466" y="2621796"/>
            <a:ext cx="5132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/>
              <a:t>x</a:t>
            </a:r>
            <a:r>
              <a:rPr lang="en-US" sz="3200" b="1" baseline="30000" dirty="0" smtClean="0"/>
              <a:t>3</a:t>
            </a:r>
            <a:endParaRPr lang="en-CA" sz="3200" b="1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2887682"/>
            <a:ext cx="43434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b="1" dirty="0" err="1" smtClean="0"/>
              <a:t>int</a:t>
            </a:r>
            <a:r>
              <a:rPr lang="en-CA" b="1" dirty="0" smtClean="0"/>
              <a:t> cube(</a:t>
            </a:r>
            <a:r>
              <a:rPr lang="en-CA" b="1" dirty="0" err="1" smtClean="0"/>
              <a:t>int</a:t>
            </a:r>
            <a:r>
              <a:rPr lang="en-CA" b="1" dirty="0" smtClean="0"/>
              <a:t> x);</a:t>
            </a:r>
          </a:p>
          <a:p>
            <a:endParaRPr lang="en-CA" b="1" dirty="0" smtClean="0"/>
          </a:p>
          <a:p>
            <a:r>
              <a:rPr lang="en-CA" b="1" dirty="0" err="1" smtClean="0"/>
              <a:t>Int</a:t>
            </a:r>
            <a:r>
              <a:rPr lang="en-CA" b="1" dirty="0" smtClean="0"/>
              <a:t> main(){    </a:t>
            </a:r>
          </a:p>
          <a:p>
            <a:r>
              <a:rPr lang="en-CA" b="1" dirty="0" err="1" smtClean="0"/>
              <a:t>int</a:t>
            </a:r>
            <a:r>
              <a:rPr lang="en-CA" b="1" dirty="0" smtClean="0"/>
              <a:t> </a:t>
            </a:r>
            <a:r>
              <a:rPr lang="en-CA" b="1" dirty="0" err="1" smtClean="0"/>
              <a:t>result,x</a:t>
            </a:r>
            <a:r>
              <a:rPr lang="en-CA" b="1" dirty="0" smtClean="0"/>
              <a:t>;    </a:t>
            </a:r>
          </a:p>
          <a:p>
            <a:r>
              <a:rPr lang="en-CA" b="1" dirty="0" err="1" smtClean="0"/>
              <a:t>cout</a:t>
            </a:r>
            <a:r>
              <a:rPr lang="en-CA" b="1" dirty="0" smtClean="0"/>
              <a:t>&lt;&lt;"Enter a value :";    </a:t>
            </a:r>
          </a:p>
          <a:p>
            <a:r>
              <a:rPr lang="en-CA" b="1" dirty="0" err="1" smtClean="0"/>
              <a:t>cin</a:t>
            </a:r>
            <a:r>
              <a:rPr lang="en-CA" b="1" dirty="0" smtClean="0"/>
              <a:t>&gt;&gt;x;    </a:t>
            </a:r>
          </a:p>
          <a:p>
            <a:r>
              <a:rPr lang="en-CA" b="1" dirty="0" smtClean="0"/>
              <a:t>result = cube(x);        </a:t>
            </a:r>
          </a:p>
          <a:p>
            <a:r>
              <a:rPr lang="en-CA" b="1" dirty="0" err="1" smtClean="0"/>
              <a:t>cout</a:t>
            </a:r>
            <a:r>
              <a:rPr lang="en-CA" b="1" dirty="0" smtClean="0"/>
              <a:t>&lt;&lt;"The result is :"&lt;&lt;result;    </a:t>
            </a:r>
          </a:p>
          <a:p>
            <a:r>
              <a:rPr lang="en-CA" b="1" dirty="0" smtClean="0"/>
              <a:t>return 0;</a:t>
            </a:r>
          </a:p>
          <a:p>
            <a:r>
              <a:rPr lang="en-CA" b="1" dirty="0" smtClean="0"/>
              <a:t>}</a:t>
            </a:r>
          </a:p>
          <a:p>
            <a:endParaRPr lang="en-CA" b="1" dirty="0"/>
          </a:p>
          <a:p>
            <a:r>
              <a:rPr lang="en-CA" b="1" dirty="0" err="1" smtClean="0"/>
              <a:t>int</a:t>
            </a:r>
            <a:r>
              <a:rPr lang="en-CA" b="1" dirty="0" smtClean="0"/>
              <a:t> cube(</a:t>
            </a:r>
            <a:r>
              <a:rPr lang="en-CA" b="1" dirty="0" err="1" smtClean="0"/>
              <a:t>int</a:t>
            </a:r>
            <a:r>
              <a:rPr lang="en-CA" b="1" dirty="0" smtClean="0"/>
              <a:t> x) {        </a:t>
            </a:r>
          </a:p>
          <a:p>
            <a:r>
              <a:rPr lang="en-CA" b="1" dirty="0" smtClean="0"/>
              <a:t>return x*x*x;</a:t>
            </a:r>
          </a:p>
          <a:p>
            <a:r>
              <a:rPr lang="en-CA" b="1" dirty="0" smtClean="0"/>
              <a:t>}</a:t>
            </a:r>
            <a:endParaRPr lang="en-CA" b="1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Calculate cube of a value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3733800"/>
            <a:ext cx="47869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a program using a function that calculates</a:t>
            </a:r>
          </a:p>
          <a:p>
            <a:r>
              <a:rPr lang="en-US" b="1" dirty="0" smtClean="0"/>
              <a:t>Cubic  of a number. The number should be given</a:t>
            </a:r>
          </a:p>
          <a:p>
            <a:r>
              <a:rPr lang="en-US" b="1" dirty="0" smtClean="0"/>
              <a:t>by the user as an input. The main program </a:t>
            </a:r>
          </a:p>
          <a:p>
            <a:r>
              <a:rPr lang="en-US" b="1" dirty="0" smtClean="0"/>
              <a:t>Should call a function “Cube” that returns the</a:t>
            </a:r>
          </a:p>
          <a:p>
            <a:r>
              <a:rPr lang="en-US" b="1" dirty="0" smtClean="0"/>
              <a:t>cubic of that the given number. The main</a:t>
            </a:r>
          </a:p>
          <a:p>
            <a:r>
              <a:rPr lang="en-US" b="1" dirty="0" smtClean="0"/>
              <a:t>program then print the result.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343400" y="838200"/>
            <a:ext cx="4800600" cy="1787309"/>
            <a:chOff x="1447800" y="1725313"/>
            <a:chExt cx="5955228" cy="2427340"/>
          </a:xfrm>
        </p:grpSpPr>
        <p:sp>
          <p:nvSpPr>
            <p:cNvPr id="4" name="Rectangle 3"/>
            <p:cNvSpPr/>
            <p:nvPr/>
          </p:nvSpPr>
          <p:spPr>
            <a:xfrm>
              <a:off x="1447800" y="2590800"/>
              <a:ext cx="1676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main</a:t>
              </a:r>
              <a:endParaRPr lang="en-CA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134370" y="2559804"/>
              <a:ext cx="2268658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baseline="30000" dirty="0" smtClean="0"/>
                <a:t>sum(a, n)</a:t>
              </a:r>
              <a:endParaRPr lang="en-CA" sz="4000" b="1" baseline="30000" dirty="0"/>
            </a:p>
          </p:txBody>
        </p:sp>
        <p:cxnSp>
          <p:nvCxnSpPr>
            <p:cNvPr id="7" name="Elbow Connector 6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261852" y="583954"/>
              <a:ext cx="30996" cy="3982699"/>
            </a:xfrm>
            <a:prstGeom prst="bentConnector3">
              <a:avLst>
                <a:gd name="adj1" fmla="val 110162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>
              <a:stCxn id="5" idx="2"/>
              <a:endCxn id="4" idx="2"/>
            </p:cNvCxnSpPr>
            <p:nvPr/>
          </p:nvCxnSpPr>
          <p:spPr>
            <a:xfrm rot="5400000">
              <a:off x="4261852" y="1269752"/>
              <a:ext cx="30996" cy="3982699"/>
            </a:xfrm>
            <a:prstGeom prst="bentConnector3">
              <a:avLst>
                <a:gd name="adj1" fmla="val 110162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9095" y="1725313"/>
              <a:ext cx="960869" cy="626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</a:t>
              </a:r>
              <a:r>
                <a:rPr lang="en-US" sz="2400" b="1" dirty="0" err="1" smtClean="0"/>
                <a:t>a,n</a:t>
              </a:r>
              <a:r>
                <a:rPr lang="en-US" sz="2400" b="1" dirty="0" smtClean="0"/>
                <a:t>)</a:t>
              </a:r>
              <a:endParaRPr lang="en-CA" sz="2400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62012" y="3581399"/>
              <a:ext cx="1036592" cy="5712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200" b="1" baseline="30000" dirty="0" smtClean="0"/>
                <a:t>result</a:t>
              </a:r>
              <a:endParaRPr lang="en-CA" sz="3200" b="1" baseline="30000" dirty="0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Sum of an Array (a)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0" y="762000"/>
            <a:ext cx="4191000" cy="609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 dirty="0" err="1" smtClean="0"/>
              <a:t>int</a:t>
            </a:r>
            <a:r>
              <a:rPr lang="en-CA" b="1" dirty="0" smtClean="0"/>
              <a:t> sum(</a:t>
            </a:r>
            <a:r>
              <a:rPr lang="en-CA" b="1" dirty="0" err="1" smtClean="0"/>
              <a:t>int</a:t>
            </a:r>
            <a:r>
              <a:rPr lang="en-CA" b="1" dirty="0" smtClean="0"/>
              <a:t> a[], </a:t>
            </a:r>
            <a:r>
              <a:rPr lang="en-CA" b="1" dirty="0" err="1" smtClean="0"/>
              <a:t>int</a:t>
            </a:r>
            <a:r>
              <a:rPr lang="en-CA" b="1" dirty="0" smtClean="0"/>
              <a:t> size);</a:t>
            </a:r>
          </a:p>
          <a:p>
            <a:endParaRPr lang="en-CA" b="1" dirty="0" smtClean="0"/>
          </a:p>
          <a:p>
            <a:r>
              <a:rPr lang="en-CA" b="1" dirty="0" err="1" smtClean="0"/>
              <a:t>int</a:t>
            </a:r>
            <a:r>
              <a:rPr lang="en-CA" b="1" dirty="0" smtClean="0"/>
              <a:t> main(){    </a:t>
            </a:r>
          </a:p>
          <a:p>
            <a:r>
              <a:rPr lang="en-CA" b="1" dirty="0" err="1" smtClean="0"/>
              <a:t>int</a:t>
            </a:r>
            <a:r>
              <a:rPr lang="en-CA" b="1" dirty="0" smtClean="0"/>
              <a:t> a[5]={1,10,20,30,40};    </a:t>
            </a:r>
          </a:p>
          <a:p>
            <a:r>
              <a:rPr lang="en-CA" b="1" dirty="0" err="1" smtClean="0"/>
              <a:t>int</a:t>
            </a:r>
            <a:r>
              <a:rPr lang="en-CA" b="1" dirty="0" smtClean="0"/>
              <a:t> result;    </a:t>
            </a:r>
          </a:p>
          <a:p>
            <a:r>
              <a:rPr lang="en-CA" b="1" dirty="0" smtClean="0"/>
              <a:t>result = sum(a,5);        </a:t>
            </a:r>
          </a:p>
          <a:p>
            <a:r>
              <a:rPr lang="en-CA" b="1" dirty="0" err="1" smtClean="0"/>
              <a:t>cout</a:t>
            </a:r>
            <a:r>
              <a:rPr lang="en-CA" b="1" dirty="0" smtClean="0"/>
              <a:t>&lt;&lt;"The result is :"&lt;&lt;result;    </a:t>
            </a:r>
          </a:p>
          <a:p>
            <a:r>
              <a:rPr lang="en-CA" b="1" dirty="0" smtClean="0"/>
              <a:t>return 0;</a:t>
            </a:r>
          </a:p>
          <a:p>
            <a:r>
              <a:rPr lang="en-CA" b="1" dirty="0" smtClean="0"/>
              <a:t>}</a:t>
            </a:r>
          </a:p>
          <a:p>
            <a:endParaRPr lang="en-CA" b="1" dirty="0"/>
          </a:p>
          <a:p>
            <a:r>
              <a:rPr lang="en-CA" b="1" dirty="0" err="1" smtClean="0"/>
              <a:t>int</a:t>
            </a:r>
            <a:r>
              <a:rPr lang="en-CA" b="1" dirty="0" smtClean="0"/>
              <a:t> sum(</a:t>
            </a:r>
            <a:r>
              <a:rPr lang="en-CA" b="1" dirty="0" err="1" smtClean="0"/>
              <a:t>int</a:t>
            </a:r>
            <a:r>
              <a:rPr lang="en-CA" b="1" dirty="0" smtClean="0"/>
              <a:t> array[], </a:t>
            </a:r>
            <a:r>
              <a:rPr lang="en-CA" b="1" dirty="0" err="1" smtClean="0"/>
              <a:t>int</a:t>
            </a:r>
            <a:r>
              <a:rPr lang="en-CA" b="1" dirty="0" smtClean="0"/>
              <a:t> size) </a:t>
            </a:r>
          </a:p>
          <a:p>
            <a:r>
              <a:rPr lang="en-CA" b="1" dirty="0" smtClean="0"/>
              <a:t>{    </a:t>
            </a:r>
          </a:p>
          <a:p>
            <a:r>
              <a:rPr lang="en-CA" b="1" dirty="0" err="1" smtClean="0"/>
              <a:t>int</a:t>
            </a:r>
            <a:r>
              <a:rPr lang="en-CA" b="1" dirty="0" smtClean="0"/>
              <a:t> result=0;    </a:t>
            </a:r>
          </a:p>
          <a:p>
            <a:r>
              <a:rPr lang="en-CA" b="1" dirty="0" smtClean="0"/>
              <a:t>for(</a:t>
            </a:r>
            <a:r>
              <a:rPr lang="en-CA" b="1" dirty="0" err="1" smtClean="0"/>
              <a:t>int</a:t>
            </a:r>
            <a:r>
              <a:rPr lang="en-CA" b="1" dirty="0" smtClean="0"/>
              <a:t> </a:t>
            </a:r>
            <a:r>
              <a:rPr lang="en-CA" b="1" dirty="0" err="1" smtClean="0"/>
              <a:t>i</a:t>
            </a:r>
            <a:r>
              <a:rPr lang="en-CA" b="1" dirty="0" smtClean="0"/>
              <a:t>=0;i&lt;</a:t>
            </a:r>
            <a:r>
              <a:rPr lang="en-CA" b="1" dirty="0" err="1" smtClean="0"/>
              <a:t>size;i</a:t>
            </a:r>
            <a:r>
              <a:rPr lang="en-CA" b="1" dirty="0" smtClean="0"/>
              <a:t>++)        	result=</a:t>
            </a:r>
            <a:r>
              <a:rPr lang="en-CA" b="1" dirty="0" err="1" smtClean="0"/>
              <a:t>result+array</a:t>
            </a:r>
            <a:r>
              <a:rPr lang="en-CA" b="1" dirty="0" smtClean="0"/>
              <a:t>[</a:t>
            </a:r>
            <a:r>
              <a:rPr lang="en-CA" b="1" dirty="0" err="1" smtClean="0"/>
              <a:t>i</a:t>
            </a:r>
            <a:r>
              <a:rPr lang="en-CA" b="1" dirty="0" smtClean="0"/>
              <a:t>];            </a:t>
            </a:r>
          </a:p>
          <a:p>
            <a:r>
              <a:rPr lang="en-CA" b="1" dirty="0" smtClean="0"/>
              <a:t>return result;</a:t>
            </a:r>
          </a:p>
          <a:p>
            <a:r>
              <a:rPr lang="en-CA" b="1" dirty="0" smtClean="0"/>
              <a:t>}</a:t>
            </a:r>
            <a:endParaRPr lang="en-CA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57049" y="2819400"/>
            <a:ext cx="476470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Write a program using a function that calculates</a:t>
            </a:r>
          </a:p>
          <a:p>
            <a:r>
              <a:rPr lang="en-US" b="1" dirty="0" smtClean="0"/>
              <a:t>Sum of the values in of array. </a:t>
            </a:r>
          </a:p>
          <a:p>
            <a:endParaRPr lang="en-US" b="1" dirty="0" smtClean="0"/>
          </a:p>
          <a:p>
            <a:r>
              <a:rPr lang="en-US" b="1" dirty="0" smtClean="0"/>
              <a:t>The main program should pass the array to a </a:t>
            </a:r>
          </a:p>
          <a:p>
            <a:r>
              <a:rPr lang="en-US" b="1" dirty="0" smtClean="0"/>
              <a:t>function “</a:t>
            </a:r>
            <a:r>
              <a:rPr lang="en-US" b="1" dirty="0" err="1" smtClean="0"/>
              <a:t>sumArray</a:t>
            </a:r>
            <a:r>
              <a:rPr lang="en-US" b="1" dirty="0" smtClean="0"/>
              <a:t>”  that calculates sum of the</a:t>
            </a:r>
          </a:p>
          <a:p>
            <a:r>
              <a:rPr lang="en-US" b="1" dirty="0" smtClean="0"/>
              <a:t>values in the array and returns the result to the</a:t>
            </a:r>
          </a:p>
          <a:p>
            <a:r>
              <a:rPr lang="en-US" b="1" dirty="0" smtClean="0"/>
              <a:t>Main program.</a:t>
            </a:r>
          </a:p>
          <a:p>
            <a:endParaRPr lang="en-US" b="1" dirty="0" smtClean="0"/>
          </a:p>
          <a:p>
            <a:r>
              <a:rPr lang="en-US" b="1" dirty="0" smtClean="0"/>
              <a:t>The main program then prints the result.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22098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5498028" y="2178804"/>
            <a:ext cx="28839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read(a, size</a:t>
            </a:r>
            <a:r>
              <a:rPr lang="en-US" sz="4000" b="1" dirty="0" smtClean="0"/>
              <a:t> </a:t>
            </a:r>
            <a:r>
              <a:rPr lang="en-US" sz="4000" b="1" baseline="30000" dirty="0" smtClean="0"/>
              <a:t>)</a:t>
            </a:r>
            <a:endParaRPr lang="en-CA" sz="4000" b="1" baseline="30000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483209" y="-247005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1447800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(a, n)</a:t>
            </a:r>
            <a:endParaRPr lang="en-CA" sz="2400" b="1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r>
              <a:rPr lang="en-US" dirty="0" smtClean="0"/>
              <a:t>Read an Array</a:t>
            </a:r>
            <a:endParaRPr lang="en-CA" dirty="0"/>
          </a:p>
        </p:txBody>
      </p:sp>
      <p:grpSp>
        <p:nvGrpSpPr>
          <p:cNvPr id="19" name="Group 18"/>
          <p:cNvGrpSpPr/>
          <p:nvPr/>
        </p:nvGrpSpPr>
        <p:grpSpPr>
          <a:xfrm>
            <a:off x="533400" y="3429000"/>
            <a:ext cx="8229600" cy="2316996"/>
            <a:chOff x="533400" y="3429000"/>
            <a:chExt cx="8229600" cy="2316996"/>
          </a:xfrm>
        </p:grpSpPr>
        <p:sp>
          <p:nvSpPr>
            <p:cNvPr id="14" name="Rectangle 13"/>
            <p:cNvSpPr/>
            <p:nvPr/>
          </p:nvSpPr>
          <p:spPr>
            <a:xfrm>
              <a:off x="1207572" y="5060196"/>
              <a:ext cx="1676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main</a:t>
              </a:r>
              <a:endParaRPr lang="en-CA" sz="3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486400" y="5029200"/>
              <a:ext cx="2883972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baseline="30000" dirty="0" smtClean="0"/>
                <a:t>read(a, size</a:t>
              </a:r>
              <a:r>
                <a:rPr lang="en-US" sz="4000" b="1" dirty="0" smtClean="0"/>
                <a:t> </a:t>
              </a:r>
              <a:r>
                <a:rPr lang="en-US" sz="4000" b="1" baseline="30000" dirty="0" smtClean="0"/>
                <a:t>)</a:t>
              </a:r>
              <a:endParaRPr lang="en-CA" sz="4000" b="1" baseline="30000" dirty="0"/>
            </a:p>
          </p:txBody>
        </p:sp>
        <p:cxnSp>
          <p:nvCxnSpPr>
            <p:cNvPr id="16" name="Elbow Connector 15"/>
            <p:cNvCxnSpPr>
              <a:stCxn id="14" idx="0"/>
              <a:endCxn id="15" idx="0"/>
            </p:cNvCxnSpPr>
            <p:nvPr/>
          </p:nvCxnSpPr>
          <p:spPr>
            <a:xfrm rot="5400000" flipH="1" flipV="1">
              <a:off x="4471581" y="2603391"/>
              <a:ext cx="30996" cy="4882614"/>
            </a:xfrm>
            <a:prstGeom prst="bentConnector3">
              <a:avLst>
                <a:gd name="adj1" fmla="val 837515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50772" y="4298196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(a, n)</a:t>
              </a:r>
              <a:endParaRPr lang="en-CA" sz="2400" b="1" dirty="0"/>
            </a:p>
          </p:txBody>
        </p:sp>
        <p:sp>
          <p:nvSpPr>
            <p:cNvPr id="18" name="Title 1"/>
            <p:cNvSpPr txBox="1">
              <a:spLocks/>
            </p:cNvSpPr>
            <p:nvPr/>
          </p:nvSpPr>
          <p:spPr>
            <a:xfrm>
              <a:off x="533400" y="3429000"/>
              <a:ext cx="8229600" cy="7921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Display an Array</a:t>
              </a:r>
              <a:endParaRPr kumimoji="0" lang="en-CA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Read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638800" cy="5181600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CA" sz="2000" b="1" dirty="0" smtClean="0"/>
              <a:t>void </a:t>
            </a:r>
            <a:r>
              <a:rPr lang="en-CA" sz="2000" b="1" dirty="0" err="1" smtClean="0"/>
              <a:t>readArray</a:t>
            </a:r>
            <a:r>
              <a:rPr lang="en-CA" sz="2000" b="1" dirty="0" smtClean="0"/>
              <a:t>(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array[], 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size);</a:t>
            </a:r>
          </a:p>
          <a:p>
            <a:pPr>
              <a:buNone/>
            </a:pPr>
            <a:r>
              <a:rPr lang="en-CA" sz="2000" b="1" dirty="0" err="1" smtClean="0"/>
              <a:t>int</a:t>
            </a:r>
            <a:r>
              <a:rPr lang="en-CA" sz="2000" b="1" dirty="0" smtClean="0"/>
              <a:t> main(){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a[100];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n;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err="1" smtClean="0"/>
              <a:t>cout</a:t>
            </a:r>
            <a:r>
              <a:rPr lang="en-CA" sz="2000" b="1" dirty="0" smtClean="0"/>
              <a:t>&lt;&lt;"How many values you want to enter ?";    </a:t>
            </a:r>
          </a:p>
          <a:p>
            <a:pPr>
              <a:buNone/>
            </a:pPr>
            <a:r>
              <a:rPr lang="en-CA" sz="2000" b="1" dirty="0" smtClean="0"/>
              <a:t>	</a:t>
            </a:r>
            <a:r>
              <a:rPr lang="en-CA" sz="2000" b="1" dirty="0" err="1" smtClean="0"/>
              <a:t>cin</a:t>
            </a:r>
            <a:r>
              <a:rPr lang="en-CA" sz="2000" b="1" dirty="0" smtClean="0"/>
              <a:t>&gt;&gt;n;    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err="1" smtClean="0"/>
              <a:t>readArray</a:t>
            </a:r>
            <a:r>
              <a:rPr lang="en-CA" sz="2000" b="1" dirty="0" smtClean="0"/>
              <a:t>(</a:t>
            </a:r>
            <a:r>
              <a:rPr lang="en-CA" sz="2000" b="1" dirty="0" err="1" smtClean="0"/>
              <a:t>a,n</a:t>
            </a:r>
            <a:r>
              <a:rPr lang="en-CA" sz="2000" b="1" dirty="0" smtClean="0"/>
              <a:t>);    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smtClean="0"/>
              <a:t>return 0;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smtClean="0"/>
              <a:t>}</a:t>
            </a:r>
          </a:p>
          <a:p>
            <a:pPr>
              <a:buNone/>
            </a:pPr>
            <a:r>
              <a:rPr lang="en-CA" sz="2000" b="1" dirty="0" smtClean="0"/>
              <a:t>void </a:t>
            </a:r>
            <a:r>
              <a:rPr lang="en-CA" sz="2000" b="1" dirty="0" err="1" smtClean="0"/>
              <a:t>readArray</a:t>
            </a:r>
            <a:r>
              <a:rPr lang="en-CA" sz="2000" b="1" dirty="0" smtClean="0"/>
              <a:t>(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array[], 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size) {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err="1" smtClean="0"/>
              <a:t>cout</a:t>
            </a:r>
            <a:r>
              <a:rPr lang="en-CA" sz="2000" b="1" dirty="0" smtClean="0"/>
              <a:t>&lt;&lt;"Enter values: \n";    </a:t>
            </a:r>
          </a:p>
          <a:p>
            <a:pPr>
              <a:buNone/>
            </a:pPr>
            <a:r>
              <a:rPr lang="en-CA" sz="2000" b="1" dirty="0"/>
              <a:t>	</a:t>
            </a:r>
            <a:r>
              <a:rPr lang="en-CA" sz="2000" b="1" dirty="0" smtClean="0"/>
              <a:t>for(</a:t>
            </a:r>
            <a:r>
              <a:rPr lang="en-CA" sz="2000" b="1" dirty="0" err="1" smtClean="0"/>
              <a:t>int</a:t>
            </a:r>
            <a:r>
              <a:rPr lang="en-CA" sz="2000" b="1" dirty="0" smtClean="0"/>
              <a:t> </a:t>
            </a:r>
            <a:r>
              <a:rPr lang="en-CA" sz="2000" b="1" dirty="0" err="1" smtClean="0"/>
              <a:t>i</a:t>
            </a:r>
            <a:r>
              <a:rPr lang="en-CA" sz="2000" b="1" dirty="0" smtClean="0"/>
              <a:t>=0;i&lt;</a:t>
            </a:r>
            <a:r>
              <a:rPr lang="en-CA" sz="2000" b="1" dirty="0" err="1" smtClean="0"/>
              <a:t>size;i</a:t>
            </a:r>
            <a:r>
              <a:rPr lang="en-CA" sz="2000" b="1" dirty="0" smtClean="0"/>
              <a:t>++)        </a:t>
            </a:r>
          </a:p>
          <a:p>
            <a:pPr>
              <a:buNone/>
            </a:pPr>
            <a:r>
              <a:rPr lang="en-CA" sz="2000" b="1" dirty="0" smtClean="0"/>
              <a:t>	</a:t>
            </a:r>
            <a:r>
              <a:rPr lang="en-CA" sz="2000" b="1" dirty="0" err="1" smtClean="0"/>
              <a:t>cin</a:t>
            </a:r>
            <a:r>
              <a:rPr lang="en-CA" sz="2000" b="1" dirty="0" smtClean="0"/>
              <a:t>&gt;&gt;array[</a:t>
            </a:r>
            <a:r>
              <a:rPr lang="en-CA" sz="2000" b="1" dirty="0" err="1" smtClean="0"/>
              <a:t>i</a:t>
            </a:r>
            <a:r>
              <a:rPr lang="en-CA" sz="2000" b="1" dirty="0" smtClean="0"/>
              <a:t>];        </a:t>
            </a:r>
          </a:p>
          <a:p>
            <a:pPr>
              <a:buNone/>
            </a:pPr>
            <a:r>
              <a:rPr lang="en-CA" sz="2000" b="1" dirty="0" smtClean="0"/>
              <a:t>}</a:t>
            </a:r>
            <a:endParaRPr lang="en-CA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191000" y="457200"/>
            <a:ext cx="4953000" cy="990600"/>
            <a:chOff x="1219200" y="1447800"/>
            <a:chExt cx="7162800" cy="1447800"/>
          </a:xfrm>
        </p:grpSpPr>
        <p:sp>
          <p:nvSpPr>
            <p:cNvPr id="4" name="Rectangle 3"/>
            <p:cNvSpPr/>
            <p:nvPr/>
          </p:nvSpPr>
          <p:spPr>
            <a:xfrm>
              <a:off x="1219200" y="2209800"/>
              <a:ext cx="1676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main</a:t>
              </a:r>
              <a:endParaRPr lang="en-CA" sz="3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498028" y="2178804"/>
              <a:ext cx="2883972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b="1" baseline="30000" dirty="0" smtClean="0"/>
                <a:t>read(a, size</a:t>
              </a:r>
              <a:r>
                <a:rPr lang="en-US" sz="4000" b="1" dirty="0" smtClean="0"/>
                <a:t> </a:t>
              </a:r>
              <a:r>
                <a:rPr lang="en-US" sz="4000" b="1" baseline="30000" dirty="0" smtClean="0"/>
                <a:t>)</a:t>
              </a:r>
              <a:endParaRPr lang="en-CA" sz="4000" b="1" baseline="30000" dirty="0"/>
            </a:p>
          </p:txBody>
        </p:sp>
        <p:cxnSp>
          <p:nvCxnSpPr>
            <p:cNvPr id="6" name="Elbow Connector 5"/>
            <p:cNvCxnSpPr>
              <a:stCxn id="4" idx="0"/>
              <a:endCxn id="5" idx="0"/>
            </p:cNvCxnSpPr>
            <p:nvPr/>
          </p:nvCxnSpPr>
          <p:spPr>
            <a:xfrm rot="5400000" flipH="1" flipV="1">
              <a:off x="4483209" y="-247004"/>
              <a:ext cx="30996" cy="4882615"/>
            </a:xfrm>
            <a:prstGeom prst="bentConnector3">
              <a:avLst>
                <a:gd name="adj1" fmla="val 837515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62400" y="1447800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(a, n)</a:t>
              </a:r>
              <a:endParaRPr lang="en-CA" sz="2400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61049" y="1676400"/>
            <a:ext cx="34829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program using a function “</a:t>
            </a:r>
            <a:r>
              <a:rPr lang="en-US" b="1" dirty="0" err="1" smtClean="0"/>
              <a:t>readArray</a:t>
            </a:r>
            <a:r>
              <a:rPr lang="en-US" b="1" dirty="0" smtClean="0"/>
              <a:t>” that is used to read numbers and store the numbers in an array.</a:t>
            </a:r>
          </a:p>
          <a:p>
            <a:endParaRPr lang="en-US" b="1" dirty="0" smtClean="0"/>
          </a:p>
          <a:p>
            <a:r>
              <a:rPr lang="en-US" b="1" dirty="0" smtClean="0"/>
              <a:t>The main program should pass the array to the function. </a:t>
            </a:r>
          </a:p>
          <a:p>
            <a:endParaRPr lang="en-US" b="1" dirty="0" smtClean="0"/>
          </a:p>
          <a:p>
            <a:r>
              <a:rPr lang="en-US" b="1" dirty="0" smtClean="0"/>
              <a:t>After read is complete the main program should print the values in </a:t>
            </a:r>
          </a:p>
          <a:p>
            <a:r>
              <a:rPr lang="en-US" b="1" dirty="0" smtClean="0"/>
              <a:t>The array using </a:t>
            </a:r>
            <a:r>
              <a:rPr lang="en-US" b="1" dirty="0" err="1" smtClean="0"/>
              <a:t>anohter</a:t>
            </a:r>
            <a:r>
              <a:rPr lang="en-US" b="1" dirty="0" smtClean="0"/>
              <a:t> function</a:t>
            </a:r>
          </a:p>
          <a:p>
            <a:r>
              <a:rPr lang="en-US" b="1" dirty="0" smtClean="0"/>
              <a:t>“</a:t>
            </a:r>
            <a:r>
              <a:rPr lang="en-US" b="1" dirty="0" err="1" smtClean="0"/>
              <a:t>displayArray</a:t>
            </a:r>
            <a:r>
              <a:rPr lang="en-US" b="1" dirty="0" smtClean="0"/>
              <a:t>”. </a:t>
            </a:r>
          </a:p>
          <a:p>
            <a:endParaRPr lang="en-US" b="1" dirty="0" smtClean="0"/>
          </a:p>
          <a:p>
            <a:r>
              <a:rPr lang="en-US" b="1" dirty="0" smtClean="0"/>
              <a:t>The main program should pass the array to the function “</a:t>
            </a:r>
            <a:r>
              <a:rPr lang="en-US" b="1" dirty="0" err="1" smtClean="0"/>
              <a:t>displayArray</a:t>
            </a:r>
            <a:r>
              <a:rPr lang="en-US" b="1" dirty="0" smtClean="0"/>
              <a:t>”. 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6324600" cy="5562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CA" sz="2400" dirty="0" smtClean="0"/>
              <a:t>void </a:t>
            </a:r>
            <a:r>
              <a:rPr lang="en-CA" sz="2400" dirty="0" err="1" smtClean="0"/>
              <a:t>readArray</a:t>
            </a:r>
            <a:r>
              <a:rPr lang="en-CA" sz="2400" dirty="0" smtClean="0"/>
              <a:t>(</a:t>
            </a:r>
            <a:r>
              <a:rPr lang="en-CA" sz="2400" dirty="0" err="1" smtClean="0"/>
              <a:t>int</a:t>
            </a:r>
            <a:r>
              <a:rPr lang="en-CA" sz="2400" dirty="0" smtClean="0"/>
              <a:t> array[], </a:t>
            </a:r>
            <a:r>
              <a:rPr lang="en-CA" sz="2400" dirty="0" err="1" smtClean="0"/>
              <a:t>int</a:t>
            </a:r>
            <a:r>
              <a:rPr lang="en-CA" sz="2400" dirty="0" smtClean="0"/>
              <a:t> size);</a:t>
            </a:r>
          </a:p>
          <a:p>
            <a:pPr>
              <a:buNone/>
            </a:pPr>
            <a:r>
              <a:rPr lang="en-CA" sz="2400" dirty="0" smtClean="0"/>
              <a:t>void </a:t>
            </a:r>
            <a:r>
              <a:rPr lang="en-CA" sz="2400" dirty="0" err="1" smtClean="0"/>
              <a:t>displayArray</a:t>
            </a:r>
            <a:r>
              <a:rPr lang="en-CA" sz="2400" dirty="0" smtClean="0"/>
              <a:t>(</a:t>
            </a:r>
            <a:r>
              <a:rPr lang="en-CA" sz="2400" dirty="0" err="1" smtClean="0"/>
              <a:t>int</a:t>
            </a:r>
            <a:r>
              <a:rPr lang="en-CA" sz="2400" dirty="0" smtClean="0"/>
              <a:t> array[], </a:t>
            </a:r>
            <a:r>
              <a:rPr lang="en-CA" sz="2400" dirty="0" err="1" smtClean="0"/>
              <a:t>int</a:t>
            </a:r>
            <a:r>
              <a:rPr lang="en-CA" sz="2400" dirty="0" smtClean="0"/>
              <a:t> size);</a:t>
            </a:r>
          </a:p>
          <a:p>
            <a:pPr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main(){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int</a:t>
            </a:r>
            <a:r>
              <a:rPr lang="en-CA" sz="2400" dirty="0" smtClean="0"/>
              <a:t> a[100];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int</a:t>
            </a:r>
            <a:r>
              <a:rPr lang="en-CA" sz="2400" dirty="0" smtClean="0"/>
              <a:t> n;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&lt;&lt;"How many values you want to enter ?";    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&gt;&gt;n;    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readArray</a:t>
            </a:r>
            <a:r>
              <a:rPr lang="en-CA" sz="2400" dirty="0" smtClean="0"/>
              <a:t>(</a:t>
            </a:r>
            <a:r>
              <a:rPr lang="en-CA" sz="2400" dirty="0" err="1" smtClean="0"/>
              <a:t>a,n</a:t>
            </a:r>
            <a:r>
              <a:rPr lang="en-CA" sz="2400" dirty="0" smtClean="0"/>
              <a:t>);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en-CA" sz="2400" dirty="0" err="1" smtClean="0"/>
              <a:t>displayArray</a:t>
            </a:r>
            <a:r>
              <a:rPr lang="en-CA" sz="2400" dirty="0" smtClean="0"/>
              <a:t>(</a:t>
            </a:r>
            <a:r>
              <a:rPr lang="en-CA" sz="2400" dirty="0" err="1" smtClean="0"/>
              <a:t>a,n</a:t>
            </a:r>
            <a:r>
              <a:rPr lang="en-CA" sz="2400" dirty="0" smtClean="0"/>
              <a:t>);    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smtClean="0"/>
              <a:t>return 0;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smtClean="0"/>
              <a:t>}</a:t>
            </a:r>
          </a:p>
          <a:p>
            <a:pPr>
              <a:buNone/>
            </a:pPr>
            <a:r>
              <a:rPr lang="en-CA" sz="2400" dirty="0" smtClean="0"/>
              <a:t>void </a:t>
            </a:r>
            <a:r>
              <a:rPr lang="en-CA" sz="2400" dirty="0" err="1" smtClean="0"/>
              <a:t>readArray</a:t>
            </a:r>
            <a:r>
              <a:rPr lang="en-CA" sz="2400" dirty="0" smtClean="0"/>
              <a:t>(</a:t>
            </a:r>
            <a:r>
              <a:rPr lang="en-CA" sz="2400" dirty="0" err="1" smtClean="0"/>
              <a:t>int</a:t>
            </a:r>
            <a:r>
              <a:rPr lang="en-CA" sz="2400" dirty="0" smtClean="0"/>
              <a:t> array[], </a:t>
            </a:r>
            <a:r>
              <a:rPr lang="en-CA" sz="2400" dirty="0" err="1" smtClean="0"/>
              <a:t>int</a:t>
            </a:r>
            <a:r>
              <a:rPr lang="en-CA" sz="2400" dirty="0" smtClean="0"/>
              <a:t> size) {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&lt;&lt;"Enter values: \n";    </a:t>
            </a:r>
          </a:p>
          <a:p>
            <a:pPr>
              <a:buNone/>
            </a:pPr>
            <a:r>
              <a:rPr lang="en-CA" sz="2400" dirty="0"/>
              <a:t>	</a:t>
            </a:r>
            <a:r>
              <a:rPr lang="en-CA" sz="2400" dirty="0" smtClean="0"/>
              <a:t>for(</a:t>
            </a:r>
            <a:r>
              <a:rPr lang="en-CA" sz="2400" dirty="0" err="1" smtClean="0"/>
              <a:t>int</a:t>
            </a:r>
            <a:r>
              <a:rPr lang="en-CA" sz="2400" dirty="0" smtClean="0"/>
              <a:t> </a:t>
            </a:r>
            <a:r>
              <a:rPr lang="en-CA" sz="2400" dirty="0" err="1" smtClean="0"/>
              <a:t>i</a:t>
            </a:r>
            <a:r>
              <a:rPr lang="en-CA" sz="2400" dirty="0" smtClean="0"/>
              <a:t>=0;i&lt;</a:t>
            </a:r>
            <a:r>
              <a:rPr lang="en-CA" sz="2400" dirty="0" err="1" smtClean="0"/>
              <a:t>size;i</a:t>
            </a:r>
            <a:r>
              <a:rPr lang="en-CA" sz="2400" dirty="0" smtClean="0"/>
              <a:t>++)        </a:t>
            </a:r>
          </a:p>
          <a:p>
            <a:pPr>
              <a:buNone/>
            </a:pPr>
            <a:r>
              <a:rPr lang="en-CA" sz="2400" dirty="0" smtClean="0"/>
              <a:t>	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&gt;&gt;array[</a:t>
            </a:r>
            <a:r>
              <a:rPr lang="en-CA" sz="2400" dirty="0" err="1" smtClean="0"/>
              <a:t>i</a:t>
            </a:r>
            <a:r>
              <a:rPr lang="en-CA" sz="2400" dirty="0" smtClean="0"/>
              <a:t>];        </a:t>
            </a:r>
          </a:p>
          <a:p>
            <a:pPr>
              <a:buNone/>
            </a:pPr>
            <a:r>
              <a:rPr lang="en-CA" sz="2400" dirty="0" smtClean="0"/>
              <a:t>}</a:t>
            </a:r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5380672"/>
            <a:ext cx="4572000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 smtClean="0"/>
              <a:t>void </a:t>
            </a:r>
            <a:r>
              <a:rPr lang="en-CA" dirty="0" err="1" smtClean="0"/>
              <a:t>displayArray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 {    	</a:t>
            </a:r>
            <a:r>
              <a:rPr lang="en-CA" dirty="0" err="1" smtClean="0"/>
              <a:t>cout</a:t>
            </a:r>
            <a:r>
              <a:rPr lang="en-CA" dirty="0" smtClean="0"/>
              <a:t>&lt;&lt;"The values in the array: \n";    	for(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=0;i&lt;</a:t>
            </a:r>
            <a:r>
              <a:rPr lang="en-CA" dirty="0" err="1" smtClean="0"/>
              <a:t>size;i</a:t>
            </a:r>
            <a:r>
              <a:rPr lang="en-CA" dirty="0" smtClean="0"/>
              <a:t>++)        			</a:t>
            </a:r>
            <a:r>
              <a:rPr lang="en-CA" dirty="0" err="1" smtClean="0"/>
              <a:t>cout</a:t>
            </a:r>
            <a:r>
              <a:rPr lang="en-CA" dirty="0" smtClean="0"/>
              <a:t>&lt;&lt;array[</a:t>
            </a:r>
            <a:r>
              <a:rPr lang="en-CA" dirty="0" err="1" smtClean="0"/>
              <a:t>i</a:t>
            </a:r>
            <a:r>
              <a:rPr lang="en-CA" dirty="0" smtClean="0"/>
              <a:t>]&lt;&lt;"\n";        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grpSp>
        <p:nvGrpSpPr>
          <p:cNvPr id="5" name="Group 4"/>
          <p:cNvGrpSpPr/>
          <p:nvPr/>
        </p:nvGrpSpPr>
        <p:grpSpPr>
          <a:xfrm>
            <a:off x="4876800" y="762000"/>
            <a:ext cx="4267200" cy="1524000"/>
            <a:chOff x="533400" y="3429000"/>
            <a:chExt cx="8229600" cy="2316996"/>
          </a:xfrm>
        </p:grpSpPr>
        <p:sp>
          <p:nvSpPr>
            <p:cNvPr id="6" name="Rectangle 5"/>
            <p:cNvSpPr/>
            <p:nvPr/>
          </p:nvSpPr>
          <p:spPr>
            <a:xfrm>
              <a:off x="1207572" y="5060196"/>
              <a:ext cx="167640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main</a:t>
              </a:r>
              <a:endParaRPr lang="en-CA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354286" y="5029200"/>
              <a:ext cx="4016086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2000" dirty="0" err="1" smtClean="0"/>
                <a:t>displayArray</a:t>
              </a:r>
              <a:r>
                <a:rPr lang="en-US" sz="2000" b="1" baseline="30000" dirty="0" smtClean="0"/>
                <a:t>(a, size )</a:t>
              </a:r>
              <a:endParaRPr lang="en-CA" sz="2000" b="1" baseline="30000" dirty="0"/>
            </a:p>
          </p:txBody>
        </p:sp>
        <p:cxnSp>
          <p:nvCxnSpPr>
            <p:cNvPr id="8" name="Elbow Connector 7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188553" y="2886421"/>
              <a:ext cx="30995" cy="4316558"/>
            </a:xfrm>
            <a:prstGeom prst="bentConnector3">
              <a:avLst>
                <a:gd name="adj1" fmla="val 1221303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13414" y="4124099"/>
              <a:ext cx="1413437" cy="608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(a, n)</a:t>
              </a:r>
              <a:endParaRPr lang="en-CA" sz="2000" b="1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533400" y="3429000"/>
              <a:ext cx="8229600" cy="7921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j-ea"/>
                  <a:cs typeface="+mj-cs"/>
                </a:rPr>
                <a:t>Display an Array</a:t>
              </a:r>
              <a:endParaRPr kumimoji="0" lang="en-CA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Some Built-In functions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2771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the largest element in an Array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219200" y="3078996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498028" y="3048000"/>
            <a:ext cx="28839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larger(a, size</a:t>
            </a:r>
            <a:r>
              <a:rPr lang="en-US" sz="4000" b="1" dirty="0" smtClean="0"/>
              <a:t> </a:t>
            </a:r>
            <a:r>
              <a:rPr lang="en-US" sz="4000" b="1" baseline="30000" dirty="0" smtClean="0"/>
              <a:t>)</a:t>
            </a:r>
            <a:endParaRPr lang="en-CA" sz="4000" b="1" baseline="30000" dirty="0"/>
          </a:p>
        </p:txBody>
      </p:sp>
      <p:cxnSp>
        <p:nvCxnSpPr>
          <p:cNvPr id="14" name="Elbow Connector 13"/>
          <p:cNvCxnSpPr>
            <a:stCxn id="10" idx="0"/>
            <a:endCxn id="13" idx="0"/>
          </p:cNvCxnSpPr>
          <p:nvPr/>
        </p:nvCxnSpPr>
        <p:spPr>
          <a:xfrm rot="5400000" flipH="1" flipV="1">
            <a:off x="4483209" y="622191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2316996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(a, n)</a:t>
            </a:r>
            <a:endParaRPr lang="en-CA" sz="2400" b="1" dirty="0"/>
          </a:p>
        </p:txBody>
      </p:sp>
      <p:cxnSp>
        <p:nvCxnSpPr>
          <p:cNvPr id="17" name="Elbow Connector 16"/>
          <p:cNvCxnSpPr>
            <a:stCxn id="13" idx="2"/>
            <a:endCxn id="10" idx="2"/>
          </p:cNvCxnSpPr>
          <p:nvPr/>
        </p:nvCxnSpPr>
        <p:spPr>
          <a:xfrm rot="5400000">
            <a:off x="4483209" y="1307991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4191000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largest value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43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size);</a:t>
            </a:r>
          </a:p>
          <a:p>
            <a:pPr>
              <a:buNone/>
            </a:pP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large(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array[],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size); 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a[100];    </a:t>
            </a:r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n, result;    </a:t>
            </a:r>
          </a:p>
          <a:p>
            <a:pPr>
              <a:buNone/>
            </a:pPr>
            <a:r>
              <a:rPr lang="en-CA" dirty="0" err="1" smtClean="0"/>
              <a:t>cout</a:t>
            </a:r>
            <a:r>
              <a:rPr lang="en-CA" dirty="0" smtClean="0"/>
              <a:t>&lt;&lt;"How many values you want to enter ?";    </a:t>
            </a:r>
          </a:p>
          <a:p>
            <a:pPr>
              <a:buNone/>
            </a:pPr>
            <a:r>
              <a:rPr lang="en-CA" dirty="0" err="1" smtClean="0"/>
              <a:t>cin</a:t>
            </a:r>
            <a:r>
              <a:rPr lang="en-CA" dirty="0" smtClean="0"/>
              <a:t>&gt;&gt;n;        </a:t>
            </a:r>
          </a:p>
          <a:p>
            <a:pPr>
              <a:buNone/>
            </a:pP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a,n</a:t>
            </a:r>
            <a:r>
              <a:rPr lang="en-CA" dirty="0" smtClean="0"/>
              <a:t>);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result= large(</a:t>
            </a:r>
            <a:r>
              <a:rPr lang="en-CA" dirty="0" err="1" smtClean="0">
                <a:solidFill>
                  <a:srgbClr val="FF0000"/>
                </a:solidFill>
              </a:rPr>
              <a:t>a,n</a:t>
            </a:r>
            <a:r>
              <a:rPr lang="en-CA" dirty="0" smtClean="0">
                <a:solidFill>
                  <a:srgbClr val="FF0000"/>
                </a:solidFill>
              </a:rPr>
              <a:t>);    </a:t>
            </a:r>
          </a:p>
          <a:p>
            <a:pPr>
              <a:buNone/>
            </a:pPr>
            <a:r>
              <a:rPr lang="en-CA" dirty="0" err="1" smtClean="0"/>
              <a:t>cout</a:t>
            </a:r>
            <a:r>
              <a:rPr lang="en-CA" dirty="0" smtClean="0"/>
              <a:t>&lt;&lt;"The largest value is :"&lt;&lt;result;    </a:t>
            </a:r>
          </a:p>
          <a:p>
            <a:pPr>
              <a:buNone/>
            </a:pPr>
            <a:r>
              <a:rPr lang="en-CA" dirty="0" smtClean="0"/>
              <a:t>return 0;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5638800" y="2887682"/>
            <a:ext cx="35052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 </a:t>
            </a:r>
          </a:p>
          <a:p>
            <a:pPr>
              <a:buNone/>
            </a:pPr>
            <a:r>
              <a:rPr lang="en-CA" dirty="0" smtClean="0"/>
              <a:t>{    </a:t>
            </a:r>
          </a:p>
          <a:p>
            <a:pPr>
              <a:buNone/>
            </a:pPr>
            <a:r>
              <a:rPr lang="en-CA" dirty="0" err="1" smtClean="0"/>
              <a:t>cout</a:t>
            </a:r>
            <a:r>
              <a:rPr lang="en-CA" dirty="0" smtClean="0"/>
              <a:t>&lt;&lt;"Enter values: \n";    </a:t>
            </a:r>
          </a:p>
          <a:p>
            <a:pPr>
              <a:buNone/>
            </a:pPr>
            <a:r>
              <a:rPr lang="en-CA" dirty="0" smtClean="0"/>
              <a:t>for(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=0;i&lt;</a:t>
            </a:r>
            <a:r>
              <a:rPr lang="en-CA" dirty="0" err="1" smtClean="0"/>
              <a:t>size;i</a:t>
            </a:r>
            <a:r>
              <a:rPr lang="en-CA" dirty="0" smtClean="0"/>
              <a:t>++)       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err="1" smtClean="0"/>
              <a:t>cin</a:t>
            </a:r>
            <a:r>
              <a:rPr lang="en-CA" dirty="0" smtClean="0"/>
              <a:t>&gt;&gt;array[</a:t>
            </a:r>
            <a:r>
              <a:rPr lang="en-CA" dirty="0" err="1" smtClean="0"/>
              <a:t>i</a:t>
            </a:r>
            <a:r>
              <a:rPr lang="en-CA" dirty="0" smtClean="0"/>
              <a:t>];        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large(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array[],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size) {    </a:t>
            </a:r>
          </a:p>
          <a:p>
            <a:pPr>
              <a:buNone/>
            </a:pP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max=0;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for(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=0;i&lt;</a:t>
            </a:r>
            <a:r>
              <a:rPr lang="en-CA" dirty="0" err="1" smtClean="0">
                <a:solidFill>
                  <a:srgbClr val="FF0000"/>
                </a:solidFill>
              </a:rPr>
              <a:t>size;i</a:t>
            </a:r>
            <a:r>
              <a:rPr lang="en-CA" dirty="0" smtClean="0">
                <a:solidFill>
                  <a:srgbClr val="FF0000"/>
                </a:solidFill>
              </a:rPr>
              <a:t>++)    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if (array[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]&gt;max)            </a:t>
            </a:r>
          </a:p>
          <a:p>
            <a:pPr>
              <a:buNone/>
            </a:pPr>
            <a:r>
              <a:rPr lang="en-CA" dirty="0">
                <a:solidFill>
                  <a:srgbClr val="FF0000"/>
                </a:solidFill>
              </a:rPr>
              <a:t>	</a:t>
            </a:r>
            <a:r>
              <a:rPr lang="en-CA" dirty="0" smtClean="0">
                <a:solidFill>
                  <a:srgbClr val="FF0000"/>
                </a:solidFill>
              </a:rPr>
              <a:t>max= array[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];        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return max;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r>
              <a:rPr lang="en-US" dirty="0" smtClean="0"/>
              <a:t>Search an element in an Array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219200" y="3078996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498028" y="3048000"/>
            <a:ext cx="28839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search(a, x, size</a:t>
            </a:r>
            <a:r>
              <a:rPr lang="en-US" sz="4000" b="1" dirty="0" smtClean="0"/>
              <a:t> </a:t>
            </a:r>
            <a:r>
              <a:rPr lang="en-US" sz="4000" b="1" baseline="30000" dirty="0" smtClean="0"/>
              <a:t>)</a:t>
            </a:r>
            <a:endParaRPr lang="en-CA" sz="4000" b="1" baseline="30000" dirty="0"/>
          </a:p>
        </p:txBody>
      </p:sp>
      <p:cxnSp>
        <p:nvCxnSpPr>
          <p:cNvPr id="14" name="Elbow Connector 13"/>
          <p:cNvCxnSpPr>
            <a:stCxn id="10" idx="0"/>
            <a:endCxn id="13" idx="0"/>
          </p:cNvCxnSpPr>
          <p:nvPr/>
        </p:nvCxnSpPr>
        <p:spPr>
          <a:xfrm rot="5400000" flipH="1" flipV="1">
            <a:off x="4483209" y="622191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2316996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(a, x, n)</a:t>
            </a:r>
            <a:endParaRPr lang="en-CA" sz="2400" b="1" dirty="0"/>
          </a:p>
        </p:txBody>
      </p:sp>
      <p:cxnSp>
        <p:nvCxnSpPr>
          <p:cNvPr id="17" name="Elbow Connector 16"/>
          <p:cNvCxnSpPr>
            <a:stCxn id="13" idx="2"/>
            <a:endCxn id="10" idx="2"/>
          </p:cNvCxnSpPr>
          <p:nvPr/>
        </p:nvCxnSpPr>
        <p:spPr>
          <a:xfrm rot="5400000">
            <a:off x="4483209" y="1307991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91000" y="41910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Search a value in an array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943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 smtClean="0"/>
              <a:t>void </a:t>
            </a:r>
            <a:r>
              <a:rPr lang="en-CA" sz="2000" dirty="0" err="1" smtClean="0"/>
              <a:t>readArray</a:t>
            </a:r>
            <a:r>
              <a:rPr lang="en-CA" sz="2000" dirty="0" smtClean="0"/>
              <a:t>(</a:t>
            </a:r>
            <a:r>
              <a:rPr lang="en-CA" sz="2000" dirty="0" err="1" smtClean="0"/>
              <a:t>int</a:t>
            </a:r>
            <a:r>
              <a:rPr lang="en-CA" sz="2000" dirty="0" smtClean="0"/>
              <a:t> array[], </a:t>
            </a:r>
            <a:r>
              <a:rPr lang="en-CA" sz="2000" dirty="0" err="1" smtClean="0"/>
              <a:t>int</a:t>
            </a:r>
            <a:r>
              <a:rPr lang="en-CA" sz="2000" dirty="0" smtClean="0"/>
              <a:t> size);</a:t>
            </a:r>
          </a:p>
          <a:p>
            <a:pPr>
              <a:buNone/>
            </a:pP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int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searchArray</a:t>
            </a:r>
            <a:r>
              <a:rPr lang="en-CA" sz="2000" dirty="0" smtClean="0">
                <a:solidFill>
                  <a:srgbClr val="FF0000"/>
                </a:solidFill>
              </a:rPr>
              <a:t>(</a:t>
            </a:r>
            <a:r>
              <a:rPr lang="en-CA" sz="2000" dirty="0" err="1" smtClean="0">
                <a:solidFill>
                  <a:srgbClr val="FF0000"/>
                </a:solidFill>
              </a:rPr>
              <a:t>int</a:t>
            </a:r>
            <a:r>
              <a:rPr lang="en-CA" sz="2000" dirty="0" smtClean="0">
                <a:solidFill>
                  <a:srgbClr val="FF0000"/>
                </a:solidFill>
              </a:rPr>
              <a:t> array[], </a:t>
            </a:r>
            <a:r>
              <a:rPr lang="en-CA" sz="2000" dirty="0" err="1" smtClean="0">
                <a:solidFill>
                  <a:srgbClr val="FF0000"/>
                </a:solidFill>
              </a:rPr>
              <a:t>int</a:t>
            </a:r>
            <a:r>
              <a:rPr lang="en-CA" sz="2000" dirty="0" smtClean="0">
                <a:solidFill>
                  <a:srgbClr val="FF0000"/>
                </a:solidFill>
              </a:rPr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vaue</a:t>
            </a:r>
            <a:r>
              <a:rPr lang="en-CA" sz="2000" dirty="0" smtClean="0">
                <a:solidFill>
                  <a:srgbClr val="FF0000"/>
                </a:solidFill>
              </a:rPr>
              <a:t>, </a:t>
            </a:r>
            <a:r>
              <a:rPr lang="en-CA" sz="2000" dirty="0" err="1" smtClean="0">
                <a:solidFill>
                  <a:srgbClr val="FF0000"/>
                </a:solidFill>
              </a:rPr>
              <a:t>int</a:t>
            </a:r>
            <a:r>
              <a:rPr lang="en-CA" sz="2000" dirty="0" smtClean="0">
                <a:solidFill>
                  <a:srgbClr val="FF0000"/>
                </a:solidFill>
              </a:rPr>
              <a:t> size);</a:t>
            </a:r>
          </a:p>
          <a:p>
            <a:pPr>
              <a:buNone/>
            </a:pPr>
            <a:endParaRPr lang="en-CA" sz="2000" dirty="0" smtClean="0"/>
          </a:p>
          <a:p>
            <a:pPr>
              <a:buNone/>
            </a:pPr>
            <a:r>
              <a:rPr lang="en-CA" sz="2000" dirty="0" err="1" smtClean="0"/>
              <a:t>int</a:t>
            </a:r>
            <a:r>
              <a:rPr lang="en-CA" sz="2000" dirty="0" smtClean="0"/>
              <a:t> main(){    </a:t>
            </a:r>
          </a:p>
          <a:p>
            <a:pPr>
              <a:buNone/>
            </a:pPr>
            <a:r>
              <a:rPr lang="en-CA" sz="2000" dirty="0" err="1" smtClean="0"/>
              <a:t>int</a:t>
            </a:r>
            <a:r>
              <a:rPr lang="en-CA" sz="2000" dirty="0" smtClean="0"/>
              <a:t> a[100];    </a:t>
            </a:r>
          </a:p>
          <a:p>
            <a:pPr>
              <a:buNone/>
            </a:pPr>
            <a:r>
              <a:rPr lang="en-CA" sz="2000" dirty="0" err="1" smtClean="0"/>
              <a:t>int</a:t>
            </a:r>
            <a:r>
              <a:rPr lang="en-CA" sz="2000" dirty="0" smtClean="0"/>
              <a:t> n, </a:t>
            </a:r>
            <a:r>
              <a:rPr lang="en-CA" sz="2000" dirty="0" err="1" smtClean="0"/>
              <a:t>result,x</a:t>
            </a:r>
            <a:r>
              <a:rPr lang="en-CA" sz="2000" dirty="0" smtClean="0"/>
              <a:t>;    </a:t>
            </a:r>
          </a:p>
          <a:p>
            <a:pPr>
              <a:buNone/>
            </a:pPr>
            <a:r>
              <a:rPr lang="en-CA" sz="2000" dirty="0" err="1" smtClean="0"/>
              <a:t>cout</a:t>
            </a:r>
            <a:r>
              <a:rPr lang="en-CA" sz="2000" dirty="0" smtClean="0"/>
              <a:t>&lt;&lt;"How many values you want to enter ?";   </a:t>
            </a:r>
          </a:p>
          <a:p>
            <a:pPr>
              <a:buNone/>
            </a:pPr>
            <a:r>
              <a:rPr lang="en-CA" sz="2000" dirty="0" err="1" smtClean="0"/>
              <a:t>cin</a:t>
            </a:r>
            <a:r>
              <a:rPr lang="en-CA" sz="2000" dirty="0" smtClean="0"/>
              <a:t>&gt;&gt;n;        </a:t>
            </a:r>
          </a:p>
          <a:p>
            <a:pPr>
              <a:buNone/>
            </a:pPr>
            <a:r>
              <a:rPr lang="en-CA" sz="2000" dirty="0" err="1" smtClean="0"/>
              <a:t>readArray</a:t>
            </a:r>
            <a:r>
              <a:rPr lang="en-CA" sz="2000" dirty="0" smtClean="0"/>
              <a:t>(</a:t>
            </a:r>
            <a:r>
              <a:rPr lang="en-CA" sz="2000" dirty="0" err="1" smtClean="0"/>
              <a:t>a,n</a:t>
            </a:r>
            <a:r>
              <a:rPr lang="en-CA" sz="2000" dirty="0" smtClean="0"/>
              <a:t>);    </a:t>
            </a:r>
          </a:p>
          <a:p>
            <a:pPr>
              <a:buNone/>
            </a:pPr>
            <a:r>
              <a:rPr lang="en-CA" sz="2000" dirty="0" err="1" smtClean="0"/>
              <a:t>cout</a:t>
            </a:r>
            <a:r>
              <a:rPr lang="en-CA" sz="2000" dirty="0" smtClean="0"/>
              <a:t>&lt;&lt;"What value you want to search ?";    </a:t>
            </a:r>
          </a:p>
          <a:p>
            <a:pPr>
              <a:buNone/>
            </a:pPr>
            <a:r>
              <a:rPr lang="en-CA" sz="2000" dirty="0" err="1" smtClean="0"/>
              <a:t>cin</a:t>
            </a:r>
            <a:r>
              <a:rPr lang="en-CA" sz="2000" dirty="0" smtClean="0"/>
              <a:t>&gt;&gt;x;        </a:t>
            </a:r>
          </a:p>
          <a:p>
            <a:pPr>
              <a:buNone/>
            </a:pPr>
            <a:r>
              <a:rPr lang="en-CA" sz="2000" dirty="0" smtClean="0"/>
              <a:t>result= </a:t>
            </a:r>
            <a:r>
              <a:rPr lang="en-CA" sz="2000" dirty="0" err="1" smtClean="0"/>
              <a:t>searchArray</a:t>
            </a:r>
            <a:r>
              <a:rPr lang="en-CA" sz="2000" dirty="0" smtClean="0"/>
              <a:t>(</a:t>
            </a:r>
            <a:r>
              <a:rPr lang="en-CA" sz="2000" dirty="0" err="1" smtClean="0"/>
              <a:t>a,x</a:t>
            </a:r>
            <a:r>
              <a:rPr lang="en-CA" sz="2000" dirty="0" smtClean="0"/>
              <a:t>, n);    </a:t>
            </a:r>
          </a:p>
          <a:p>
            <a:pPr>
              <a:buNone/>
            </a:pPr>
            <a:r>
              <a:rPr lang="en-CA" sz="2000" dirty="0" err="1" smtClean="0"/>
              <a:t>cout</a:t>
            </a:r>
            <a:r>
              <a:rPr lang="en-CA" sz="2000" dirty="0" smtClean="0"/>
              <a:t>&lt;&lt;"The value is found in position  :"&lt;&lt;result; </a:t>
            </a:r>
          </a:p>
          <a:p>
            <a:pPr>
              <a:buNone/>
            </a:pPr>
            <a:r>
              <a:rPr lang="en-CA" sz="2000" dirty="0" smtClean="0"/>
              <a:t>return 0;</a:t>
            </a:r>
          </a:p>
          <a:p>
            <a:pPr>
              <a:buNone/>
            </a:pPr>
            <a:r>
              <a:rPr lang="en-CA" sz="2000" dirty="0" smtClean="0"/>
              <a:t>}</a:t>
            </a:r>
            <a:endParaRPr lang="en-CA" sz="2000" dirty="0"/>
          </a:p>
        </p:txBody>
      </p:sp>
      <p:sp>
        <p:nvSpPr>
          <p:cNvPr id="4" name="Rectangle 3"/>
          <p:cNvSpPr/>
          <p:nvPr/>
        </p:nvSpPr>
        <p:spPr>
          <a:xfrm>
            <a:off x="4800600" y="1752600"/>
            <a:ext cx="4495800" cy="3970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 </a:t>
            </a:r>
          </a:p>
          <a:p>
            <a:pPr>
              <a:buNone/>
            </a:pPr>
            <a:r>
              <a:rPr lang="en-CA" dirty="0" smtClean="0"/>
              <a:t>{    </a:t>
            </a:r>
          </a:p>
          <a:p>
            <a:pPr>
              <a:buNone/>
            </a:pPr>
            <a:r>
              <a:rPr lang="en-CA" dirty="0" err="1" smtClean="0"/>
              <a:t>cout</a:t>
            </a:r>
            <a:r>
              <a:rPr lang="en-CA" dirty="0" smtClean="0"/>
              <a:t>&lt;&lt;"Enter values: \n";    </a:t>
            </a:r>
          </a:p>
          <a:p>
            <a:pPr>
              <a:buNone/>
            </a:pPr>
            <a:r>
              <a:rPr lang="en-CA" dirty="0" smtClean="0"/>
              <a:t>for(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=0;i&lt;</a:t>
            </a:r>
            <a:r>
              <a:rPr lang="en-CA" dirty="0" err="1" smtClean="0"/>
              <a:t>size;i</a:t>
            </a:r>
            <a:r>
              <a:rPr lang="en-CA" dirty="0" smtClean="0"/>
              <a:t>++)       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dirty="0" err="1" smtClean="0"/>
              <a:t>cin</a:t>
            </a:r>
            <a:r>
              <a:rPr lang="en-CA" dirty="0" smtClean="0"/>
              <a:t>&gt;&gt;array[</a:t>
            </a:r>
            <a:r>
              <a:rPr lang="en-CA" dirty="0" err="1" smtClean="0"/>
              <a:t>i</a:t>
            </a:r>
            <a:r>
              <a:rPr lang="en-CA" dirty="0" smtClean="0"/>
              <a:t>];        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pPr>
              <a:buNone/>
            </a:pPr>
            <a:endParaRPr lang="en-CA" dirty="0"/>
          </a:p>
          <a:p>
            <a:pPr>
              <a:buNone/>
            </a:pP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searchArray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array[],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value,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size) {   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result=-1;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for(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=0;i&lt;</a:t>
            </a:r>
            <a:r>
              <a:rPr lang="en-CA" dirty="0" err="1" smtClean="0">
                <a:solidFill>
                  <a:srgbClr val="FF0000"/>
                </a:solidFill>
              </a:rPr>
              <a:t>size;i</a:t>
            </a:r>
            <a:r>
              <a:rPr lang="en-CA" dirty="0" smtClean="0">
                <a:solidFill>
                  <a:srgbClr val="FF0000"/>
                </a:solidFill>
              </a:rPr>
              <a:t>++)    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if (array[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]==value)            </a:t>
            </a:r>
          </a:p>
          <a:p>
            <a:pPr>
              <a:buNone/>
            </a:pPr>
            <a:r>
              <a:rPr lang="en-CA" dirty="0">
                <a:solidFill>
                  <a:srgbClr val="FF0000"/>
                </a:solidFill>
              </a:rPr>
              <a:t>	</a:t>
            </a:r>
            <a:r>
              <a:rPr lang="en-CA" dirty="0" smtClean="0">
                <a:solidFill>
                  <a:srgbClr val="FF0000"/>
                </a:solidFill>
              </a:rPr>
              <a:t>result= 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return result;    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Copt values from Array </a:t>
            </a:r>
            <a:r>
              <a:rPr lang="en-US" dirty="0" smtClean="0">
                <a:solidFill>
                  <a:srgbClr val="FF0000"/>
                </a:solidFill>
              </a:rPr>
              <a:t>“a”</a:t>
            </a:r>
            <a:r>
              <a:rPr lang="en-US" dirty="0" smtClean="0"/>
              <a:t> to array </a:t>
            </a:r>
            <a:r>
              <a:rPr lang="en-US" dirty="0" smtClean="0">
                <a:solidFill>
                  <a:srgbClr val="FF0000"/>
                </a:solidFill>
              </a:rPr>
              <a:t>“b”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200" y="3078996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498028" y="3048000"/>
            <a:ext cx="34173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err="1" smtClean="0"/>
              <a:t>copyArray</a:t>
            </a:r>
            <a:r>
              <a:rPr lang="en-US" sz="4000" b="1" baseline="30000" dirty="0" smtClean="0"/>
              <a:t>(a, b, size</a:t>
            </a:r>
            <a:r>
              <a:rPr lang="en-US" sz="4000" b="1" dirty="0" smtClean="0"/>
              <a:t> </a:t>
            </a:r>
            <a:r>
              <a:rPr lang="en-US" sz="4000" b="1" baseline="30000" dirty="0" smtClean="0"/>
              <a:t>)</a:t>
            </a:r>
            <a:endParaRPr lang="en-CA" sz="4000" b="1" baseline="30000" dirty="0"/>
          </a:p>
        </p:txBody>
      </p:sp>
      <p:cxnSp>
        <p:nvCxnSpPr>
          <p:cNvPr id="14" name="Elbow Connector 13"/>
          <p:cNvCxnSpPr>
            <a:stCxn id="10" idx="0"/>
            <a:endCxn id="13" idx="0"/>
          </p:cNvCxnSpPr>
          <p:nvPr/>
        </p:nvCxnSpPr>
        <p:spPr>
          <a:xfrm rot="5400000" flipH="1" flipV="1">
            <a:off x="4616559" y="488841"/>
            <a:ext cx="30996" cy="51493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2316996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(a, b, n)</a:t>
            </a:r>
            <a:endParaRPr lang="en-CA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90600"/>
            <a:ext cx="46482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CA" dirty="0" smtClean="0"/>
              <a:t>void </a:t>
            </a: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size);</a:t>
            </a:r>
          </a:p>
          <a:p>
            <a:r>
              <a:rPr lang="en-CA" dirty="0" smtClean="0"/>
              <a:t>void </a:t>
            </a:r>
            <a:r>
              <a:rPr lang="en-CA" dirty="0" err="1" smtClean="0"/>
              <a:t>displayArray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size);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void </a:t>
            </a:r>
            <a:r>
              <a:rPr lang="en-CA" dirty="0" err="1" smtClean="0">
                <a:solidFill>
                  <a:srgbClr val="FF0000"/>
                </a:solidFill>
              </a:rPr>
              <a:t>copyArray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array1[],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array2[],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size);</a:t>
            </a:r>
          </a:p>
          <a:p>
            <a:endParaRPr lang="en-CA" dirty="0"/>
          </a:p>
          <a:p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a[100];    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b[100];    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n;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&lt;&lt;"How many values you want to enter ?";    </a:t>
            </a:r>
            <a:r>
              <a:rPr lang="en-CA" dirty="0" err="1" smtClean="0"/>
              <a:t>cin</a:t>
            </a:r>
            <a:r>
              <a:rPr lang="en-CA" dirty="0" smtClean="0"/>
              <a:t>&gt;&gt;n;        </a:t>
            </a:r>
          </a:p>
          <a:p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a,n</a:t>
            </a:r>
            <a:r>
              <a:rPr lang="en-CA" dirty="0" smtClean="0"/>
              <a:t>);    </a:t>
            </a:r>
          </a:p>
          <a:p>
            <a:r>
              <a:rPr lang="en-CA" dirty="0" err="1" smtClean="0"/>
              <a:t>copyArray</a:t>
            </a:r>
            <a:r>
              <a:rPr lang="en-CA" dirty="0" smtClean="0"/>
              <a:t>(</a:t>
            </a:r>
            <a:r>
              <a:rPr lang="en-CA" dirty="0" err="1" smtClean="0"/>
              <a:t>a,b,n</a:t>
            </a:r>
            <a:r>
              <a:rPr lang="en-CA" dirty="0" smtClean="0"/>
              <a:t>);    </a:t>
            </a:r>
          </a:p>
          <a:p>
            <a:r>
              <a:rPr lang="en-CA" dirty="0" err="1" smtClean="0"/>
              <a:t>displayArray</a:t>
            </a:r>
            <a:r>
              <a:rPr lang="en-CA" dirty="0" smtClean="0"/>
              <a:t>(</a:t>
            </a:r>
            <a:r>
              <a:rPr lang="en-CA" dirty="0" err="1" smtClean="0"/>
              <a:t>b,n</a:t>
            </a:r>
            <a:r>
              <a:rPr lang="en-CA" dirty="0" smtClean="0"/>
              <a:t>);    </a:t>
            </a:r>
          </a:p>
          <a:p>
            <a:r>
              <a:rPr lang="en-CA" dirty="0" smtClean="0"/>
              <a:t>return 0;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4648200" y="990600"/>
            <a:ext cx="495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void </a:t>
            </a:r>
            <a:r>
              <a:rPr lang="en-CA" dirty="0" err="1" smtClean="0"/>
              <a:t>readArray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 {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&lt;&lt;"Enter values: \n";    </a:t>
            </a:r>
          </a:p>
          <a:p>
            <a:r>
              <a:rPr lang="en-CA" dirty="0" smtClean="0"/>
              <a:t>for(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=0;i&lt;</a:t>
            </a:r>
            <a:r>
              <a:rPr lang="en-CA" dirty="0" err="1" smtClean="0"/>
              <a:t>size;i</a:t>
            </a:r>
            <a:r>
              <a:rPr lang="en-CA" dirty="0" smtClean="0"/>
              <a:t>++)    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&gt;&gt;array[</a:t>
            </a:r>
            <a:r>
              <a:rPr lang="en-CA" dirty="0" err="1" smtClean="0"/>
              <a:t>i</a:t>
            </a:r>
            <a:r>
              <a:rPr lang="en-CA" dirty="0" smtClean="0"/>
              <a:t>];        </a:t>
            </a:r>
          </a:p>
          <a:p>
            <a:r>
              <a:rPr lang="en-CA" dirty="0" smtClean="0"/>
              <a:t>}</a:t>
            </a:r>
          </a:p>
          <a:p>
            <a:endParaRPr lang="en-CA" dirty="0" smtClean="0"/>
          </a:p>
          <a:p>
            <a:r>
              <a:rPr lang="en-CA" dirty="0" smtClean="0"/>
              <a:t>void </a:t>
            </a:r>
            <a:r>
              <a:rPr lang="en-CA" dirty="0" err="1" smtClean="0"/>
              <a:t>displayArray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array[], </a:t>
            </a:r>
            <a:r>
              <a:rPr lang="en-CA" dirty="0" err="1" smtClean="0"/>
              <a:t>int</a:t>
            </a:r>
            <a:r>
              <a:rPr lang="en-CA" dirty="0" smtClean="0"/>
              <a:t> size) {    </a:t>
            </a:r>
            <a:r>
              <a:rPr lang="en-CA" dirty="0" err="1" smtClean="0"/>
              <a:t>cout</a:t>
            </a:r>
            <a:r>
              <a:rPr lang="en-CA" dirty="0" smtClean="0"/>
              <a:t>&lt;&lt;"The values in the array: \n";    </a:t>
            </a:r>
          </a:p>
          <a:p>
            <a:r>
              <a:rPr lang="en-CA" dirty="0" smtClean="0"/>
              <a:t>for(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err="1" smtClean="0"/>
              <a:t>i</a:t>
            </a:r>
            <a:r>
              <a:rPr lang="en-CA" dirty="0" smtClean="0"/>
              <a:t>=0;i&lt;</a:t>
            </a:r>
            <a:r>
              <a:rPr lang="en-CA" dirty="0" err="1" smtClean="0"/>
              <a:t>size;i</a:t>
            </a:r>
            <a:r>
              <a:rPr lang="en-CA" dirty="0" smtClean="0"/>
              <a:t>++)    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&lt;&lt;array[</a:t>
            </a:r>
            <a:r>
              <a:rPr lang="en-CA" dirty="0" err="1" smtClean="0"/>
              <a:t>i</a:t>
            </a:r>
            <a:r>
              <a:rPr lang="en-CA" dirty="0" smtClean="0"/>
              <a:t>]&lt;&lt;"\n";        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  <a:p>
            <a:r>
              <a:rPr lang="en-CA" dirty="0" smtClean="0">
                <a:solidFill>
                  <a:srgbClr val="FF0000"/>
                </a:solidFill>
              </a:rPr>
              <a:t>void </a:t>
            </a:r>
            <a:r>
              <a:rPr lang="en-CA" dirty="0" err="1" smtClean="0">
                <a:solidFill>
                  <a:srgbClr val="FF0000"/>
                </a:solidFill>
              </a:rPr>
              <a:t>copyArray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array1[],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array2[], 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size)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{   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for (</a:t>
            </a:r>
            <a:r>
              <a:rPr lang="en-CA" dirty="0" err="1" smtClean="0">
                <a:solidFill>
                  <a:srgbClr val="FF0000"/>
                </a:solidFill>
              </a:rPr>
              <a:t>int</a:t>
            </a:r>
            <a:r>
              <a:rPr lang="en-CA" dirty="0" smtClean="0">
                <a:solidFill>
                  <a:srgbClr val="FF0000"/>
                </a:solidFill>
              </a:rPr>
              <a:t> 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=0;i&lt;</a:t>
            </a:r>
            <a:r>
              <a:rPr lang="en-CA" dirty="0" err="1" smtClean="0">
                <a:solidFill>
                  <a:srgbClr val="FF0000"/>
                </a:solidFill>
              </a:rPr>
              <a:t>size;i</a:t>
            </a:r>
            <a:r>
              <a:rPr lang="en-CA" dirty="0" smtClean="0">
                <a:solidFill>
                  <a:srgbClr val="FF0000"/>
                </a:solidFill>
              </a:rPr>
              <a:t>++){       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array2[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]=array1[</a:t>
            </a:r>
            <a:r>
              <a:rPr lang="en-CA" dirty="0" err="1" smtClean="0">
                <a:solidFill>
                  <a:srgbClr val="FF0000"/>
                </a:solidFill>
              </a:rPr>
              <a:t>i</a:t>
            </a:r>
            <a:r>
              <a:rPr lang="en-CA" dirty="0" smtClean="0">
                <a:solidFill>
                  <a:srgbClr val="FF0000"/>
                </a:solidFill>
              </a:rPr>
              <a:t>];    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0"/>
            <a:ext cx="6661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Copy values from Array </a:t>
            </a:r>
            <a:r>
              <a:rPr lang="en-US" sz="3200" dirty="0" smtClean="0">
                <a:solidFill>
                  <a:srgbClr val="FF0000"/>
                </a:solidFill>
              </a:rPr>
              <a:t>“a”</a:t>
            </a:r>
            <a:r>
              <a:rPr lang="en-US" sz="3200" dirty="0" smtClean="0"/>
              <a:t> to array </a:t>
            </a:r>
            <a:r>
              <a:rPr lang="en-US" sz="3200" dirty="0" smtClean="0">
                <a:solidFill>
                  <a:srgbClr val="FF0000"/>
                </a:solidFill>
              </a:rPr>
              <a:t>“b”</a:t>
            </a:r>
            <a:endParaRPr lang="en-CA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Swap two variables values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5" name="Rectangle 4"/>
          <p:cNvSpPr/>
          <p:nvPr/>
        </p:nvSpPr>
        <p:spPr>
          <a:xfrm>
            <a:off x="5498028" y="1493004"/>
            <a:ext cx="34173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swap(x, y)</a:t>
            </a:r>
            <a:endParaRPr lang="en-CA" sz="4000" b="1" baseline="30000" dirty="0"/>
          </a:p>
        </p:txBody>
      </p:sp>
      <p:cxnSp>
        <p:nvCxnSpPr>
          <p:cNvPr id="6" name="Elbow Connector 5"/>
          <p:cNvCxnSpPr>
            <a:stCxn id="4" idx="0"/>
            <a:endCxn id="5" idx="0"/>
          </p:cNvCxnSpPr>
          <p:nvPr/>
        </p:nvCxnSpPr>
        <p:spPr>
          <a:xfrm rot="5400000" flipH="1" flipV="1">
            <a:off x="4616559" y="-1066155"/>
            <a:ext cx="30996" cy="51493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2400" y="762000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(x, y)</a:t>
            </a:r>
            <a:endParaRPr lang="en-CA" sz="24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4876800" cy="4525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CA" sz="2400" dirty="0" smtClean="0"/>
              <a:t>void swap(</a:t>
            </a:r>
            <a:r>
              <a:rPr lang="en-CA" sz="2400" dirty="0" err="1" smtClean="0"/>
              <a:t>int</a:t>
            </a:r>
            <a:r>
              <a:rPr lang="en-CA" sz="2400" dirty="0" smtClean="0"/>
              <a:t> &amp;x, </a:t>
            </a:r>
            <a:r>
              <a:rPr lang="en-CA" sz="2400" dirty="0" err="1" smtClean="0"/>
              <a:t>int</a:t>
            </a:r>
            <a:r>
              <a:rPr lang="en-CA" sz="2400" dirty="0" smtClean="0"/>
              <a:t> &amp;y);</a:t>
            </a:r>
          </a:p>
          <a:p>
            <a:pPr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main(){    </a:t>
            </a:r>
          </a:p>
          <a:p>
            <a:pPr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a;    </a:t>
            </a:r>
            <a:r>
              <a:rPr lang="en-CA" sz="2400" dirty="0" err="1" smtClean="0"/>
              <a:t>int</a:t>
            </a:r>
            <a:r>
              <a:rPr lang="en-CA" sz="2400" dirty="0" smtClean="0"/>
              <a:t> b;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&lt;&lt;"Enter values for a and b: \n";    </a:t>
            </a:r>
          </a:p>
          <a:p>
            <a:pPr>
              <a:buNone/>
            </a:pPr>
            <a:r>
              <a:rPr lang="en-CA" sz="2400" dirty="0" err="1" smtClean="0"/>
              <a:t>cin</a:t>
            </a:r>
            <a:r>
              <a:rPr lang="en-CA" sz="2400" dirty="0" smtClean="0"/>
              <a:t>&gt;&gt;a&gt;&gt;b;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&lt;&lt;"Output before swap :\n";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&lt;&lt;a&lt;&lt;", "&lt;&lt;b;    </a:t>
            </a:r>
          </a:p>
          <a:p>
            <a:pPr>
              <a:buNone/>
            </a:pPr>
            <a:r>
              <a:rPr lang="en-CA" sz="2400" dirty="0" smtClean="0"/>
              <a:t>swap(</a:t>
            </a:r>
            <a:r>
              <a:rPr lang="en-CA" sz="2400" dirty="0" err="1" smtClean="0"/>
              <a:t>a,b</a:t>
            </a:r>
            <a:r>
              <a:rPr lang="en-CA" sz="2400" dirty="0" smtClean="0"/>
              <a:t>);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&lt;&lt;"\</a:t>
            </a:r>
            <a:r>
              <a:rPr lang="en-CA" sz="2400" dirty="0" err="1" smtClean="0"/>
              <a:t>nOutput</a:t>
            </a:r>
            <a:r>
              <a:rPr lang="en-CA" sz="2400" dirty="0" smtClean="0"/>
              <a:t> after swap :\n";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&lt;&lt;a&lt;&lt;", "&lt;&lt;b;    return 0;</a:t>
            </a:r>
          </a:p>
          <a:p>
            <a:pPr>
              <a:buNone/>
            </a:pPr>
            <a:r>
              <a:rPr lang="en-CA" sz="2400" dirty="0" smtClean="0"/>
              <a:t>}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>
          <a:xfrm>
            <a:off x="5486400" y="4800600"/>
            <a:ext cx="3048000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 smtClean="0"/>
              <a:t>void</a:t>
            </a:r>
            <a:r>
              <a:rPr lang="fr-FR" dirty="0" smtClean="0"/>
              <a:t> swap(</a:t>
            </a:r>
            <a:r>
              <a:rPr lang="fr-FR" dirty="0" err="1" smtClean="0"/>
              <a:t>int</a:t>
            </a:r>
            <a:r>
              <a:rPr lang="fr-FR" dirty="0" smtClean="0"/>
              <a:t> &amp;x, </a:t>
            </a:r>
            <a:r>
              <a:rPr lang="fr-FR" dirty="0" err="1" smtClean="0"/>
              <a:t>int</a:t>
            </a:r>
            <a:r>
              <a:rPr lang="fr-FR" dirty="0" smtClean="0"/>
              <a:t> &amp;y){   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temp</a:t>
            </a:r>
            <a:r>
              <a:rPr lang="fr-FR" dirty="0" smtClean="0"/>
              <a:t>;    </a:t>
            </a:r>
          </a:p>
          <a:p>
            <a:r>
              <a:rPr lang="fr-FR" dirty="0" err="1" smtClean="0"/>
              <a:t>temp</a:t>
            </a:r>
            <a:r>
              <a:rPr lang="fr-FR" dirty="0" smtClean="0"/>
              <a:t>=x;    </a:t>
            </a:r>
          </a:p>
          <a:p>
            <a:r>
              <a:rPr lang="fr-FR" dirty="0" smtClean="0"/>
              <a:t>x=y;    </a:t>
            </a:r>
          </a:p>
          <a:p>
            <a:r>
              <a:rPr lang="fr-FR" dirty="0" smtClean="0"/>
              <a:t>y=</a:t>
            </a:r>
            <a:r>
              <a:rPr lang="fr-FR" dirty="0" err="1" smtClean="0"/>
              <a:t>temp</a:t>
            </a:r>
            <a:r>
              <a:rPr lang="fr-FR" dirty="0" smtClean="0"/>
              <a:t>;</a:t>
            </a:r>
          </a:p>
          <a:p>
            <a:r>
              <a:rPr lang="fr-FR" dirty="0" smtClean="0"/>
              <a:t>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to calculate grade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1219200" y="3078996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main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498028" y="3048000"/>
            <a:ext cx="3417372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baseline="30000" dirty="0" smtClean="0"/>
              <a:t>grade(mark)</a:t>
            </a:r>
            <a:endParaRPr lang="en-CA" sz="4000" b="1" baseline="30000" dirty="0"/>
          </a:p>
        </p:txBody>
      </p:sp>
      <p:cxnSp>
        <p:nvCxnSpPr>
          <p:cNvPr id="14" name="Elbow Connector 13"/>
          <p:cNvCxnSpPr>
            <a:stCxn id="10" idx="0"/>
            <a:endCxn id="13" idx="0"/>
          </p:cNvCxnSpPr>
          <p:nvPr/>
        </p:nvCxnSpPr>
        <p:spPr>
          <a:xfrm rot="5400000" flipH="1" flipV="1">
            <a:off x="4616559" y="488841"/>
            <a:ext cx="30996" cy="51493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2316996"/>
            <a:ext cx="1035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(mark)</a:t>
            </a:r>
            <a:endParaRPr lang="en-CA" sz="2400" b="1" dirty="0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4483209" y="1307991"/>
            <a:ext cx="30996" cy="4882614"/>
          </a:xfrm>
          <a:prstGeom prst="bentConnector3">
            <a:avLst>
              <a:gd name="adj1" fmla="val 837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14800" y="4191000"/>
            <a:ext cx="71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function to calculate grade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37"/>
            <a:ext cx="4343400" cy="4525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CA" sz="2400" dirty="0" smtClean="0">
                <a:solidFill>
                  <a:srgbClr val="FF0000"/>
                </a:solidFill>
              </a:rPr>
              <a:t>string </a:t>
            </a:r>
            <a:r>
              <a:rPr lang="en-CA" sz="2400" dirty="0" err="1" smtClean="0">
                <a:solidFill>
                  <a:srgbClr val="FF0000"/>
                </a:solidFill>
              </a:rPr>
              <a:t>showGrade</a:t>
            </a:r>
            <a:r>
              <a:rPr lang="en-CA" sz="2400" dirty="0" smtClean="0">
                <a:solidFill>
                  <a:srgbClr val="FF0000"/>
                </a:solidFill>
              </a:rPr>
              <a:t>(</a:t>
            </a:r>
            <a:r>
              <a:rPr lang="en-CA" sz="2400" dirty="0" err="1" smtClean="0">
                <a:solidFill>
                  <a:srgbClr val="FF0000"/>
                </a:solidFill>
              </a:rPr>
              <a:t>int</a:t>
            </a:r>
            <a:r>
              <a:rPr lang="en-CA" sz="2400" dirty="0" smtClean="0">
                <a:solidFill>
                  <a:srgbClr val="FF0000"/>
                </a:solidFill>
              </a:rPr>
              <a:t> grade);</a:t>
            </a:r>
          </a:p>
          <a:p>
            <a:pPr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main(){    </a:t>
            </a:r>
          </a:p>
          <a:p>
            <a:pPr>
              <a:buNone/>
            </a:pPr>
            <a:r>
              <a:rPr lang="en-CA" sz="2400" dirty="0" err="1" smtClean="0"/>
              <a:t>int</a:t>
            </a:r>
            <a:r>
              <a:rPr lang="en-CA" sz="2400" dirty="0" smtClean="0"/>
              <a:t> mark;    </a:t>
            </a:r>
          </a:p>
          <a:p>
            <a:pPr>
              <a:buNone/>
            </a:pPr>
            <a:r>
              <a:rPr lang="en-CA" sz="2400" dirty="0" smtClean="0"/>
              <a:t>string result;    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&lt;&lt;"Enter your mark: \n";    </a:t>
            </a:r>
          </a:p>
          <a:p>
            <a:pPr>
              <a:buNone/>
            </a:pPr>
            <a:r>
              <a:rPr lang="en-CA" sz="2400" dirty="0" err="1" smtClean="0"/>
              <a:t>cin</a:t>
            </a:r>
            <a:r>
              <a:rPr lang="en-CA" sz="2400" dirty="0" smtClean="0"/>
              <a:t>&gt;&gt;mark;        </a:t>
            </a:r>
          </a:p>
          <a:p>
            <a:pPr>
              <a:buNone/>
            </a:pPr>
            <a:r>
              <a:rPr lang="en-CA" sz="2400" dirty="0" smtClean="0"/>
              <a:t>result= </a:t>
            </a:r>
            <a:r>
              <a:rPr lang="en-CA" sz="2400" dirty="0" err="1" smtClean="0"/>
              <a:t>showGrade</a:t>
            </a:r>
            <a:r>
              <a:rPr lang="en-CA" sz="2400" dirty="0" smtClean="0"/>
              <a:t>(mark);    </a:t>
            </a:r>
          </a:p>
          <a:p>
            <a:pPr>
              <a:buNone/>
            </a:pPr>
            <a:r>
              <a:rPr lang="en-CA" sz="2400" dirty="0" err="1" smtClean="0"/>
              <a:t>cout</a:t>
            </a:r>
            <a:r>
              <a:rPr lang="en-CA" sz="2400" dirty="0" smtClean="0"/>
              <a:t>&lt;&lt;"Your grade is : "&lt;&lt;result;    </a:t>
            </a:r>
          </a:p>
          <a:p>
            <a:pPr>
              <a:buNone/>
            </a:pPr>
            <a:r>
              <a:rPr lang="en-CA" sz="2400" dirty="0" smtClean="0"/>
              <a:t>return 0;</a:t>
            </a:r>
          </a:p>
          <a:p>
            <a:pPr>
              <a:buNone/>
            </a:pPr>
            <a:r>
              <a:rPr lang="en-CA" sz="2400" dirty="0" smtClean="0"/>
              <a:t>}</a:t>
            </a:r>
            <a:endParaRPr lang="en-CA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8382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 smtClean="0"/>
              <a:t>string </a:t>
            </a:r>
            <a:r>
              <a:rPr lang="en-CA" dirty="0" err="1" smtClean="0"/>
              <a:t>showGrade</a:t>
            </a:r>
            <a:r>
              <a:rPr lang="en-CA" dirty="0" smtClean="0"/>
              <a:t>(</a:t>
            </a:r>
            <a:r>
              <a:rPr lang="en-CA" dirty="0" err="1" smtClean="0"/>
              <a:t>int</a:t>
            </a:r>
            <a:r>
              <a:rPr lang="en-CA" dirty="0" smtClean="0"/>
              <a:t> grade){  </a:t>
            </a:r>
          </a:p>
          <a:p>
            <a:r>
              <a:rPr lang="en-CA" dirty="0" smtClean="0"/>
              <a:t>string result;  </a:t>
            </a:r>
          </a:p>
          <a:p>
            <a:r>
              <a:rPr lang="en-CA" dirty="0" smtClean="0"/>
              <a:t>if(grade&gt;=90)    </a:t>
            </a:r>
          </a:p>
          <a:p>
            <a:r>
              <a:rPr lang="en-CA" dirty="0"/>
              <a:t>	</a:t>
            </a:r>
            <a:r>
              <a:rPr lang="en-CA" dirty="0" smtClean="0"/>
              <a:t>result= "A+";</a:t>
            </a:r>
          </a:p>
          <a:p>
            <a:r>
              <a:rPr lang="en-CA" dirty="0" smtClean="0"/>
              <a:t>else if (grade&gt;=85)    </a:t>
            </a:r>
          </a:p>
          <a:p>
            <a:r>
              <a:rPr lang="en-CA" dirty="0"/>
              <a:t>	</a:t>
            </a:r>
            <a:r>
              <a:rPr lang="en-CA" dirty="0" smtClean="0"/>
              <a:t>result = "A";</a:t>
            </a:r>
          </a:p>
          <a:p>
            <a:r>
              <a:rPr lang="en-CA" dirty="0" smtClean="0"/>
              <a:t>else if (grade&gt;=80)    </a:t>
            </a:r>
          </a:p>
          <a:p>
            <a:r>
              <a:rPr lang="en-CA" dirty="0"/>
              <a:t>	</a:t>
            </a:r>
            <a:r>
              <a:rPr lang="en-CA" dirty="0" smtClean="0"/>
              <a:t>result = "B+";</a:t>
            </a:r>
          </a:p>
          <a:p>
            <a:r>
              <a:rPr lang="en-CA" dirty="0" smtClean="0"/>
              <a:t>else if (grade&gt;=80)    </a:t>
            </a:r>
          </a:p>
          <a:p>
            <a:r>
              <a:rPr lang="en-CA" dirty="0"/>
              <a:t>	</a:t>
            </a:r>
            <a:r>
              <a:rPr lang="en-CA" dirty="0" smtClean="0"/>
              <a:t>result = "B";</a:t>
            </a:r>
          </a:p>
          <a:p>
            <a:r>
              <a:rPr lang="en-CA" dirty="0" smtClean="0"/>
              <a:t>else if (grade&gt;=75)    </a:t>
            </a:r>
          </a:p>
          <a:p>
            <a:r>
              <a:rPr lang="en-CA" dirty="0"/>
              <a:t>	</a:t>
            </a:r>
            <a:r>
              <a:rPr lang="en-CA" dirty="0" smtClean="0"/>
              <a:t>result = "C+";</a:t>
            </a:r>
          </a:p>
          <a:p>
            <a:r>
              <a:rPr lang="en-CA" dirty="0" smtClean="0"/>
              <a:t>else if (grade&gt;=70)    </a:t>
            </a:r>
          </a:p>
          <a:p>
            <a:r>
              <a:rPr lang="en-CA" dirty="0"/>
              <a:t>	</a:t>
            </a:r>
            <a:r>
              <a:rPr lang="en-CA" dirty="0" smtClean="0"/>
              <a:t>result = "C"; </a:t>
            </a:r>
          </a:p>
          <a:p>
            <a:r>
              <a:rPr lang="en-CA" dirty="0" smtClean="0"/>
              <a:t>else if (grade&gt;=60)    </a:t>
            </a:r>
          </a:p>
          <a:p>
            <a:r>
              <a:rPr lang="en-CA" dirty="0" smtClean="0"/>
              <a:t>	result = "D";</a:t>
            </a:r>
          </a:p>
          <a:p>
            <a:r>
              <a:rPr lang="en-CA" dirty="0" smtClean="0"/>
              <a:t>else     result ="F";    </a:t>
            </a:r>
          </a:p>
          <a:p>
            <a:endParaRPr lang="en-CA" dirty="0"/>
          </a:p>
          <a:p>
            <a:r>
              <a:rPr lang="en-CA" dirty="0" smtClean="0"/>
              <a:t>return result;    }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String </a:t>
            </a:r>
            <a:r>
              <a:rPr lang="en-US" dirty="0" err="1" smtClean="0"/>
              <a:t>var</a:t>
            </a:r>
            <a:r>
              <a:rPr lang="en-US" dirty="0" smtClean="0"/>
              <a:t> to function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600200" y="4648200"/>
            <a:ext cx="2057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715000" y="3962400"/>
            <a:ext cx="2057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InputName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5715000" y="5486400"/>
            <a:ext cx="2057400" cy="762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PrintName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600200"/>
            <a:ext cx="7332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program using function to  print names as “</a:t>
            </a:r>
            <a:r>
              <a:rPr lang="en-US" b="1" dirty="0" err="1" smtClean="0"/>
              <a:t>Tareq</a:t>
            </a:r>
            <a:r>
              <a:rPr lang="en-US" b="1" dirty="0" smtClean="0"/>
              <a:t>, Mohammad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b="1" dirty="0" smtClean="0"/>
              <a:t>Input: </a:t>
            </a:r>
            <a:r>
              <a:rPr lang="en-US" dirty="0" smtClean="0"/>
              <a:t>First name and Last Name</a:t>
            </a:r>
          </a:p>
          <a:p>
            <a:r>
              <a:rPr lang="en-US" b="1" dirty="0" smtClean="0"/>
              <a:t>Output: </a:t>
            </a:r>
            <a:r>
              <a:rPr lang="en-US" dirty="0" smtClean="0"/>
              <a:t>Last Name, First Name;</a:t>
            </a:r>
          </a:p>
          <a:p>
            <a:endParaRPr lang="en-US" dirty="0" smtClean="0"/>
          </a:p>
          <a:p>
            <a:r>
              <a:rPr lang="en-US" dirty="0" smtClean="0"/>
              <a:t>Must use </a:t>
            </a:r>
            <a:r>
              <a:rPr lang="en-US" b="1" dirty="0" smtClean="0"/>
              <a:t>function </a:t>
            </a:r>
            <a:r>
              <a:rPr lang="en-US" dirty="0" smtClean="0"/>
              <a:t>for input and output.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 flipV="1">
            <a:off x="3657600" y="41148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1"/>
          </p:cNvCxnSpPr>
          <p:nvPr/>
        </p:nvCxnSpPr>
        <p:spPr>
          <a:xfrm>
            <a:off x="3657600" y="5181600"/>
            <a:ext cx="2057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581400" y="5410200"/>
            <a:ext cx="2057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942975"/>
            <a:ext cx="6396038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724400" cy="5287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using namespace std;</a:t>
            </a:r>
          </a:p>
          <a:p>
            <a:pPr>
              <a:buNone/>
            </a:pPr>
            <a:r>
              <a:rPr lang="en-CA" dirty="0" smtClean="0"/>
              <a:t>#include &lt;string&gt;</a:t>
            </a:r>
          </a:p>
          <a:p>
            <a:pPr>
              <a:buNone/>
            </a:pPr>
            <a:r>
              <a:rPr lang="en-CA" dirty="0" smtClean="0"/>
              <a:t>string </a:t>
            </a:r>
            <a:r>
              <a:rPr lang="en-CA" dirty="0" err="1" smtClean="0"/>
              <a:t>outputName</a:t>
            </a:r>
            <a:r>
              <a:rPr lang="en-CA" dirty="0" smtClean="0"/>
              <a:t>(string f, string l);</a:t>
            </a:r>
          </a:p>
          <a:p>
            <a:pPr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inputName</a:t>
            </a:r>
            <a:r>
              <a:rPr lang="en-CA" dirty="0" smtClean="0"/>
              <a:t>(string f, string l);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pPr>
              <a:buNone/>
            </a:pPr>
            <a:r>
              <a:rPr lang="en-CA" dirty="0" smtClean="0"/>
              <a:t>    string name;</a:t>
            </a:r>
          </a:p>
          <a:p>
            <a:pPr>
              <a:buNone/>
            </a:pPr>
            <a:r>
              <a:rPr lang="en-CA" dirty="0" smtClean="0"/>
              <a:t>    string </a:t>
            </a:r>
            <a:r>
              <a:rPr lang="en-CA" dirty="0" err="1" smtClean="0"/>
              <a:t>fname</a:t>
            </a:r>
            <a:r>
              <a:rPr lang="en-CA" dirty="0" smtClean="0"/>
              <a:t>, </a:t>
            </a:r>
            <a:r>
              <a:rPr lang="en-CA" dirty="0" err="1" smtClean="0"/>
              <a:t>lname</a:t>
            </a:r>
            <a:r>
              <a:rPr lang="en-CA" dirty="0" smtClean="0"/>
              <a:t>;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CA" dirty="0" err="1" smtClean="0"/>
              <a:t>inputName</a:t>
            </a:r>
            <a:r>
              <a:rPr lang="en-CA" dirty="0" smtClean="0"/>
              <a:t>(</a:t>
            </a:r>
            <a:r>
              <a:rPr lang="en-CA" dirty="0" err="1" smtClean="0"/>
              <a:t>fname,lname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    name = </a:t>
            </a:r>
            <a:r>
              <a:rPr lang="en-CA" dirty="0" err="1" smtClean="0"/>
              <a:t>outputName</a:t>
            </a:r>
            <a:r>
              <a:rPr lang="en-CA" dirty="0" smtClean="0"/>
              <a:t>(</a:t>
            </a:r>
            <a:r>
              <a:rPr lang="en-CA" dirty="0" err="1" smtClean="0"/>
              <a:t>fname,lname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CA" dirty="0" err="1" smtClean="0"/>
              <a:t>cout</a:t>
            </a:r>
            <a:r>
              <a:rPr lang="en-CA" dirty="0" smtClean="0"/>
              <a:t>&lt;&lt;name;</a:t>
            </a:r>
          </a:p>
          <a:p>
            <a:pPr>
              <a:buNone/>
            </a:pPr>
            <a:r>
              <a:rPr lang="en-CA" dirty="0" smtClean="0"/>
              <a:t>    return 0;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0596" y="685800"/>
            <a:ext cx="4724400" cy="5287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void </a:t>
            </a:r>
            <a:r>
              <a:rPr lang="en-CA" sz="2400" dirty="0" err="1" smtClean="0"/>
              <a:t>inputName</a:t>
            </a:r>
            <a:r>
              <a:rPr lang="en-CA" sz="2400" dirty="0" smtClean="0"/>
              <a:t>(string f , string  l){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&lt;&lt;"Enter first name :";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&gt;&gt;f;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&lt;&lt;"Enter last name :";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&gt;&gt;l;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endParaRPr lang="en-CA" sz="2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string </a:t>
            </a:r>
            <a:r>
              <a:rPr lang="en-CA" sz="2400" dirty="0" err="1" smtClean="0"/>
              <a:t>outputName</a:t>
            </a:r>
            <a:r>
              <a:rPr lang="en-CA" sz="2400" dirty="0" smtClean="0"/>
              <a:t>(string f, string l){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string name;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name= l+", "+ f;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return name;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}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5829300"/>
            <a:ext cx="30289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24000" y="62484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6096000"/>
            <a:ext cx="29298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What is wrong?</a:t>
            </a:r>
            <a:endParaRPr lang="en-CA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4724400" cy="5287963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using namespace std;</a:t>
            </a:r>
          </a:p>
          <a:p>
            <a:pPr>
              <a:buNone/>
            </a:pPr>
            <a:r>
              <a:rPr lang="en-CA" dirty="0" smtClean="0"/>
              <a:t>#include &lt;string&gt;</a:t>
            </a:r>
          </a:p>
          <a:p>
            <a:pPr>
              <a:buNone/>
            </a:pPr>
            <a:r>
              <a:rPr lang="en-CA" dirty="0" smtClean="0"/>
              <a:t>string </a:t>
            </a:r>
            <a:r>
              <a:rPr lang="en-CA" dirty="0" err="1" smtClean="0"/>
              <a:t>outputName</a:t>
            </a:r>
            <a:r>
              <a:rPr lang="en-CA" dirty="0" smtClean="0"/>
              <a:t>(string &amp;f, string &amp;l);</a:t>
            </a:r>
          </a:p>
          <a:p>
            <a:pPr>
              <a:buNone/>
            </a:pPr>
            <a:r>
              <a:rPr lang="en-CA" dirty="0" smtClean="0"/>
              <a:t>void </a:t>
            </a:r>
            <a:r>
              <a:rPr lang="en-CA" dirty="0" err="1" smtClean="0"/>
              <a:t>inputName</a:t>
            </a:r>
            <a:r>
              <a:rPr lang="en-CA" dirty="0" smtClean="0"/>
              <a:t>(string f, string l);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main() {</a:t>
            </a:r>
          </a:p>
          <a:p>
            <a:pPr>
              <a:buNone/>
            </a:pPr>
            <a:r>
              <a:rPr lang="en-CA" dirty="0" smtClean="0"/>
              <a:t>    string name;</a:t>
            </a:r>
          </a:p>
          <a:p>
            <a:pPr>
              <a:buNone/>
            </a:pPr>
            <a:r>
              <a:rPr lang="en-CA" dirty="0" smtClean="0"/>
              <a:t>    string </a:t>
            </a:r>
            <a:r>
              <a:rPr lang="en-CA" dirty="0" err="1" smtClean="0"/>
              <a:t>fname</a:t>
            </a:r>
            <a:r>
              <a:rPr lang="en-CA" dirty="0" smtClean="0"/>
              <a:t>, </a:t>
            </a:r>
            <a:r>
              <a:rPr lang="en-CA" dirty="0" err="1" smtClean="0"/>
              <a:t>lname</a:t>
            </a:r>
            <a:r>
              <a:rPr lang="en-CA" dirty="0" smtClean="0"/>
              <a:t>;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CA" dirty="0" err="1" smtClean="0"/>
              <a:t>inputName</a:t>
            </a:r>
            <a:r>
              <a:rPr lang="en-CA" dirty="0" smtClean="0"/>
              <a:t>(</a:t>
            </a:r>
            <a:r>
              <a:rPr lang="en-CA" dirty="0" err="1" smtClean="0"/>
              <a:t>fname,lname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    name = </a:t>
            </a:r>
            <a:r>
              <a:rPr lang="en-CA" dirty="0" err="1" smtClean="0"/>
              <a:t>outputName</a:t>
            </a:r>
            <a:r>
              <a:rPr lang="en-CA" dirty="0" smtClean="0"/>
              <a:t>(</a:t>
            </a:r>
            <a:r>
              <a:rPr lang="en-CA" dirty="0" err="1" smtClean="0"/>
              <a:t>fname,lname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    </a:t>
            </a:r>
            <a:r>
              <a:rPr lang="en-CA" dirty="0" err="1" smtClean="0"/>
              <a:t>cout</a:t>
            </a:r>
            <a:r>
              <a:rPr lang="en-CA" dirty="0" smtClean="0"/>
              <a:t>&lt;&lt;name;</a:t>
            </a:r>
          </a:p>
          <a:p>
            <a:pPr>
              <a:buNone/>
            </a:pPr>
            <a:r>
              <a:rPr lang="en-CA" dirty="0" smtClean="0"/>
              <a:t>    return 0;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50596" y="685800"/>
            <a:ext cx="4922004" cy="5287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void </a:t>
            </a:r>
            <a:r>
              <a:rPr lang="en-CA" sz="2400" dirty="0" err="1" smtClean="0"/>
              <a:t>inputName</a:t>
            </a:r>
            <a:r>
              <a:rPr lang="en-CA" sz="2400" dirty="0" smtClean="0"/>
              <a:t>(string &amp;f , string  &amp;l){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&lt;&lt;"Enter first name :";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&gt;&gt;f;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cout</a:t>
            </a:r>
            <a:r>
              <a:rPr lang="en-CA" sz="2400" dirty="0" smtClean="0"/>
              <a:t>&lt;&lt;"Enter last name :";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</a:t>
            </a:r>
            <a:r>
              <a:rPr lang="en-CA" sz="2400" dirty="0" err="1" smtClean="0"/>
              <a:t>cin</a:t>
            </a:r>
            <a:r>
              <a:rPr lang="en-CA" sz="2400" dirty="0" smtClean="0"/>
              <a:t>&gt;&gt;l;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}</a:t>
            </a:r>
          </a:p>
          <a:p>
            <a:pPr marL="342900" lvl="0" indent="-342900">
              <a:spcBef>
                <a:spcPct val="20000"/>
              </a:spcBef>
            </a:pPr>
            <a:endParaRPr lang="en-CA" sz="24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string </a:t>
            </a:r>
            <a:r>
              <a:rPr lang="en-CA" sz="2400" dirty="0" err="1" smtClean="0"/>
              <a:t>outputName</a:t>
            </a:r>
            <a:r>
              <a:rPr lang="en-CA" sz="2400" dirty="0" smtClean="0"/>
              <a:t>(string f, string l){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string name;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name= l+", "+ f;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    return name;</a:t>
            </a:r>
          </a:p>
          <a:p>
            <a:pPr marL="342900" lvl="0" indent="-342900">
              <a:spcBef>
                <a:spcPct val="20000"/>
              </a:spcBef>
            </a:pPr>
            <a:r>
              <a:rPr lang="en-CA" sz="2400" dirty="0" smtClean="0"/>
              <a:t>}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624840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</a:t>
            </a:r>
            <a:endParaRPr lang="en-CA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6010275"/>
            <a:ext cx="2590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3429000" cy="5943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CA" sz="1600" b="1" dirty="0" smtClean="0"/>
              <a:t>#include &lt;</a:t>
            </a:r>
            <a:r>
              <a:rPr lang="en-CA" sz="1600" b="1" dirty="0" err="1" smtClean="0"/>
              <a:t>iostream</a:t>
            </a:r>
            <a:r>
              <a:rPr lang="en-CA" sz="1600" b="1" dirty="0" smtClean="0"/>
              <a:t>&gt; </a:t>
            </a:r>
          </a:p>
          <a:p>
            <a:pPr>
              <a:buNone/>
            </a:pPr>
            <a:r>
              <a:rPr lang="en-CA" sz="1600" b="1" dirty="0" smtClean="0"/>
              <a:t>#include &lt;string&gt; </a:t>
            </a:r>
          </a:p>
          <a:p>
            <a:pPr>
              <a:buNone/>
            </a:pPr>
            <a:r>
              <a:rPr lang="en-CA" sz="1600" b="1" dirty="0" smtClean="0"/>
              <a:t>using namespace std;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void demo()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CA" sz="1600" b="1" dirty="0" smtClean="0"/>
              <a:t>	// static variable </a:t>
            </a:r>
          </a:p>
          <a:p>
            <a:pPr>
              <a:buNone/>
            </a:pPr>
            <a:r>
              <a:rPr lang="en-CA" sz="1600" b="1" dirty="0" smtClean="0"/>
              <a:t>	static 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count = 0; 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 &lt;&lt; count &lt;&lt; " "; </a:t>
            </a:r>
          </a:p>
          <a:p>
            <a:pPr>
              <a:buNone/>
            </a:pPr>
            <a:r>
              <a:rPr lang="en-CA" sz="1600" b="1" dirty="0" smtClean="0"/>
              <a:t>	</a:t>
            </a:r>
          </a:p>
          <a:p>
            <a:pPr>
              <a:buNone/>
            </a:pPr>
            <a:r>
              <a:rPr lang="en-CA" sz="1600" b="1" dirty="0" smtClean="0"/>
              <a:t>	count++;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err="1" smtClean="0"/>
              <a:t>int</a:t>
            </a:r>
            <a:r>
              <a:rPr lang="en-CA" sz="1600" b="1" dirty="0" smtClean="0"/>
              <a:t> main()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CA" sz="1600" b="1" dirty="0" smtClean="0"/>
              <a:t>	for 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=0;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&lt;5;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++)	 </a:t>
            </a:r>
          </a:p>
          <a:p>
            <a:pPr>
              <a:buNone/>
            </a:pPr>
            <a:r>
              <a:rPr lang="en-CA" sz="1600" b="1" dirty="0" smtClean="0"/>
              <a:t>		demo(); </a:t>
            </a:r>
          </a:p>
          <a:p>
            <a:pPr>
              <a:buNone/>
            </a:pPr>
            <a:r>
              <a:rPr lang="en-CA" sz="1600" b="1" dirty="0" smtClean="0"/>
              <a:t>	return 0;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685800"/>
            <a:ext cx="3429000" cy="594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iostream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&lt;string&gt;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 namespace std;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demo()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count = 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cout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&lt;&lt; count &lt;&lt; " ";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count++;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 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&lt;5; </a:t>
            </a:r>
            <a:r>
              <a:rPr kumimoji="0" lang="en-CA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demo();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715000"/>
            <a:ext cx="1504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3962400" cy="5943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CA" sz="1600" b="1" dirty="0" smtClean="0"/>
              <a:t>#include &lt;</a:t>
            </a:r>
            <a:r>
              <a:rPr lang="en-CA" sz="1600" b="1" dirty="0" err="1" smtClean="0"/>
              <a:t>iostream</a:t>
            </a:r>
            <a:r>
              <a:rPr lang="en-CA" sz="1600" b="1" dirty="0" smtClean="0"/>
              <a:t>&gt; </a:t>
            </a:r>
          </a:p>
          <a:p>
            <a:pPr>
              <a:buNone/>
            </a:pPr>
            <a:r>
              <a:rPr lang="en-CA" sz="1600" b="1" dirty="0" smtClean="0"/>
              <a:t>#include &lt;string&gt; </a:t>
            </a:r>
          </a:p>
          <a:p>
            <a:pPr>
              <a:buNone/>
            </a:pPr>
            <a:r>
              <a:rPr lang="en-CA" sz="1600" b="1" dirty="0" smtClean="0"/>
              <a:t>using namespace std;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err="1" smtClean="0"/>
              <a:t>int</a:t>
            </a:r>
            <a:r>
              <a:rPr lang="en-CA" sz="1600" b="1" dirty="0" smtClean="0"/>
              <a:t> static count = 0;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void demo()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 &lt;&lt; count &lt;&lt; " "; </a:t>
            </a:r>
          </a:p>
          <a:p>
            <a:pPr>
              <a:buNone/>
            </a:pPr>
            <a:r>
              <a:rPr lang="en-CA" sz="1600" b="1" dirty="0" smtClean="0"/>
              <a:t>	count++;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void demo2()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 &lt;&lt; count &lt;&lt; " "; </a:t>
            </a:r>
          </a:p>
          <a:p>
            <a:pPr>
              <a:buNone/>
            </a:pPr>
            <a:r>
              <a:rPr lang="en-CA" sz="1600" b="1" dirty="0" smtClean="0"/>
              <a:t>	count++;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endParaRPr lang="en-CA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685800"/>
            <a:ext cx="3429000" cy="594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CA" sz="1600" b="1" dirty="0" err="1" smtClean="0"/>
              <a:t>int</a:t>
            </a:r>
            <a:r>
              <a:rPr lang="en-CA" sz="1600" b="1" dirty="0" smtClean="0"/>
              <a:t> main()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	for 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=0;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&lt;5;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++)	 </a:t>
            </a:r>
          </a:p>
          <a:p>
            <a:pPr>
              <a:buNone/>
            </a:pPr>
            <a:r>
              <a:rPr lang="en-CA" sz="1600" b="1" dirty="0" smtClean="0"/>
              <a:t>		demo();</a:t>
            </a:r>
          </a:p>
          <a:p>
            <a:pPr>
              <a:buNone/>
            </a:pPr>
            <a:r>
              <a:rPr lang="en-CA" sz="1600" b="1" dirty="0" smtClean="0"/>
              <a:t>			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&lt;&lt;"\n";	</a:t>
            </a:r>
          </a:p>
          <a:p>
            <a:pPr>
              <a:buNone/>
            </a:pPr>
            <a:r>
              <a:rPr lang="en-CA" sz="1600" b="1" dirty="0" smtClean="0"/>
              <a:t>	for 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=0;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&lt;5;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++)	 	</a:t>
            </a:r>
          </a:p>
          <a:p>
            <a:pPr>
              <a:buNone/>
            </a:pPr>
            <a:r>
              <a:rPr lang="en-CA" sz="1600" b="1" dirty="0" smtClean="0"/>
              <a:t>		demo2();</a:t>
            </a:r>
          </a:p>
          <a:p>
            <a:pPr>
              <a:buNone/>
            </a:pPr>
            <a:r>
              <a:rPr lang="en-CA" sz="1600" b="1" dirty="0" smtClean="0"/>
              <a:t>		</a:t>
            </a:r>
          </a:p>
          <a:p>
            <a:pPr>
              <a:buNone/>
            </a:pPr>
            <a:r>
              <a:rPr lang="en-CA" sz="1600" b="1" dirty="0" smtClean="0"/>
              <a:t>	return 0; </a:t>
            </a:r>
          </a:p>
          <a:p>
            <a:pPr>
              <a:buNone/>
            </a:pPr>
            <a:r>
              <a:rPr lang="en-CA" sz="1600" b="1" dirty="0" smtClean="0"/>
              <a:t>}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715000"/>
            <a:ext cx="1504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Static Variable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3962400" cy="594360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CA" sz="1600" b="1" dirty="0" smtClean="0"/>
              <a:t>#include &lt;</a:t>
            </a:r>
            <a:r>
              <a:rPr lang="en-CA" sz="1600" b="1" dirty="0" err="1" smtClean="0"/>
              <a:t>iostream</a:t>
            </a:r>
            <a:r>
              <a:rPr lang="en-CA" sz="1600" b="1" dirty="0" smtClean="0"/>
              <a:t>&gt; </a:t>
            </a:r>
          </a:p>
          <a:p>
            <a:pPr>
              <a:buNone/>
            </a:pPr>
            <a:r>
              <a:rPr lang="en-CA" sz="1600" b="1" dirty="0" smtClean="0"/>
              <a:t>#include &lt;string&gt; </a:t>
            </a:r>
          </a:p>
          <a:p>
            <a:pPr>
              <a:buNone/>
            </a:pPr>
            <a:r>
              <a:rPr lang="en-CA" sz="1600" b="1" dirty="0" smtClean="0"/>
              <a:t>using namespace std;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err="1" smtClean="0"/>
              <a:t>int</a:t>
            </a:r>
            <a:r>
              <a:rPr lang="en-CA" sz="1600" b="1" dirty="0" smtClean="0"/>
              <a:t> static count = 0;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void demo()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 &lt;&lt; count &lt;&lt; " "; </a:t>
            </a:r>
          </a:p>
          <a:p>
            <a:pPr>
              <a:buNone/>
            </a:pPr>
            <a:r>
              <a:rPr lang="en-CA" sz="1600" b="1" dirty="0" smtClean="0"/>
              <a:t>	count++;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void demo2()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count=0;</a:t>
            </a: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 &lt;&lt; count &lt;&lt; " "; </a:t>
            </a:r>
          </a:p>
          <a:p>
            <a:pPr>
              <a:buNone/>
            </a:pPr>
            <a:r>
              <a:rPr lang="en-CA" sz="1600" b="1" dirty="0" smtClean="0"/>
              <a:t>	count++; </a:t>
            </a:r>
          </a:p>
          <a:p>
            <a:pPr>
              <a:buNone/>
            </a:pPr>
            <a:r>
              <a:rPr lang="en-CA" sz="1600" b="1" dirty="0" smtClean="0"/>
              <a:t>}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endParaRPr lang="en-CA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685800"/>
            <a:ext cx="3429000" cy="5943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buNone/>
            </a:pPr>
            <a:r>
              <a:rPr lang="en-CA" sz="1600" b="1" dirty="0" err="1" smtClean="0"/>
              <a:t>int</a:t>
            </a:r>
            <a:r>
              <a:rPr lang="en-CA" sz="1600" b="1" dirty="0" smtClean="0"/>
              <a:t> main() </a:t>
            </a:r>
          </a:p>
          <a:p>
            <a:pPr>
              <a:buNone/>
            </a:pPr>
            <a:r>
              <a:rPr lang="en-CA" sz="1600" b="1" dirty="0" smtClean="0"/>
              <a:t>{ </a:t>
            </a:r>
          </a:p>
          <a:p>
            <a:pPr>
              <a:buNone/>
            </a:pPr>
            <a:endParaRPr lang="en-CA" sz="1600" b="1" dirty="0" smtClean="0"/>
          </a:p>
          <a:p>
            <a:pPr>
              <a:buNone/>
            </a:pPr>
            <a:r>
              <a:rPr lang="en-CA" sz="1600" b="1" dirty="0" smtClean="0"/>
              <a:t>	for 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=0;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&lt;5;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++)	 </a:t>
            </a:r>
          </a:p>
          <a:p>
            <a:pPr>
              <a:buNone/>
            </a:pPr>
            <a:r>
              <a:rPr lang="en-CA" sz="1600" b="1" dirty="0" smtClean="0"/>
              <a:t>		demo();</a:t>
            </a:r>
          </a:p>
          <a:p>
            <a:pPr>
              <a:buNone/>
            </a:pPr>
            <a:r>
              <a:rPr lang="en-CA" sz="1600" b="1" dirty="0" smtClean="0"/>
              <a:t>			</a:t>
            </a:r>
          </a:p>
          <a:p>
            <a:pPr>
              <a:buNone/>
            </a:pPr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&lt;&lt;"\n";	</a:t>
            </a:r>
          </a:p>
          <a:p>
            <a:pPr>
              <a:buNone/>
            </a:pPr>
            <a:r>
              <a:rPr lang="en-CA" sz="1600" b="1" dirty="0" smtClean="0"/>
              <a:t>	for 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=0;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&lt;5; </a:t>
            </a:r>
            <a:r>
              <a:rPr lang="en-CA" sz="1600" b="1" dirty="0" err="1" smtClean="0"/>
              <a:t>i</a:t>
            </a:r>
            <a:r>
              <a:rPr lang="en-CA" sz="1600" b="1" dirty="0" smtClean="0"/>
              <a:t>++)	 		demo2();</a:t>
            </a:r>
          </a:p>
          <a:p>
            <a:pPr>
              <a:buNone/>
            </a:pPr>
            <a:r>
              <a:rPr lang="en-CA" sz="1600" b="1" dirty="0" smtClean="0"/>
              <a:t>		</a:t>
            </a:r>
          </a:p>
          <a:p>
            <a:pPr>
              <a:buNone/>
            </a:pPr>
            <a:r>
              <a:rPr lang="en-CA" sz="1600" b="1" dirty="0" smtClean="0"/>
              <a:t>	return 0; </a:t>
            </a:r>
          </a:p>
          <a:p>
            <a:pPr>
              <a:buNone/>
            </a:pPr>
            <a:r>
              <a:rPr lang="en-CA" sz="1600" b="1" dirty="0" smtClean="0"/>
              <a:t>}</a:t>
            </a:r>
            <a:endParaRPr kumimoji="0" lang="en-CA" sz="16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5715000"/>
            <a:ext cx="150495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2819400"/>
            <a:ext cx="34290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cmath</a:t>
            </a:r>
            <a:r>
              <a:rPr lang="en-CA" dirty="0" smtClean="0"/>
              <a:t>&gt;</a:t>
            </a:r>
          </a:p>
          <a:p>
            <a:endParaRPr lang="en-CA" dirty="0" smtClean="0"/>
          </a:p>
          <a:p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r>
              <a:rPr lang="en-CA" dirty="0" smtClean="0"/>
              <a:t>double x=2.0;    </a:t>
            </a:r>
          </a:p>
          <a:p>
            <a:r>
              <a:rPr lang="en-CA" dirty="0" smtClean="0"/>
              <a:t>double y= 5.2;    </a:t>
            </a:r>
          </a:p>
          <a:p>
            <a:r>
              <a:rPr lang="en-CA" dirty="0" smtClean="0"/>
              <a:t>double result;        </a:t>
            </a:r>
          </a:p>
          <a:p>
            <a:r>
              <a:rPr lang="en-CA" dirty="0" smtClean="0"/>
              <a:t>result = </a:t>
            </a:r>
            <a:r>
              <a:rPr lang="en-CA" dirty="0" err="1" smtClean="0"/>
              <a:t>pow</a:t>
            </a:r>
            <a:r>
              <a:rPr lang="en-CA" dirty="0" smtClean="0"/>
              <a:t>(</a:t>
            </a:r>
            <a:r>
              <a:rPr lang="en-CA" dirty="0" err="1" smtClean="0"/>
              <a:t>x,y</a:t>
            </a:r>
            <a:r>
              <a:rPr lang="en-CA" dirty="0" smtClean="0"/>
              <a:t>);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&lt;&lt;"The result is :"&lt;&lt;result;    </a:t>
            </a:r>
          </a:p>
          <a:p>
            <a:endParaRPr lang="en-US" dirty="0" smtClean="0"/>
          </a:p>
          <a:p>
            <a:r>
              <a:rPr lang="en-US" dirty="0" smtClean="0"/>
              <a:t>return 0;</a:t>
            </a:r>
            <a:endParaRPr lang="en-CA" dirty="0" smtClean="0"/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191000" y="2887682"/>
            <a:ext cx="45720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cmath</a:t>
            </a:r>
            <a:r>
              <a:rPr lang="en-CA" dirty="0" smtClean="0"/>
              <a:t>&gt;</a:t>
            </a:r>
          </a:p>
          <a:p>
            <a:endParaRPr lang="en-CA" dirty="0" smtClean="0"/>
          </a:p>
          <a:p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r>
              <a:rPr lang="en-CA" dirty="0" smtClean="0"/>
              <a:t>double x;    </a:t>
            </a:r>
          </a:p>
          <a:p>
            <a:r>
              <a:rPr lang="en-CA" dirty="0" smtClean="0"/>
              <a:t>double y;    </a:t>
            </a:r>
          </a:p>
          <a:p>
            <a:r>
              <a:rPr lang="en-CA" dirty="0" smtClean="0"/>
              <a:t>double result;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&gt;&gt;x;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&gt;&gt;y;        </a:t>
            </a:r>
          </a:p>
          <a:p>
            <a:r>
              <a:rPr lang="en-CA" dirty="0" smtClean="0"/>
              <a:t>result = </a:t>
            </a:r>
            <a:r>
              <a:rPr lang="en-CA" dirty="0" err="1" smtClean="0"/>
              <a:t>sqrt</a:t>
            </a:r>
            <a:r>
              <a:rPr lang="en-CA" dirty="0" smtClean="0"/>
              <a:t>(</a:t>
            </a:r>
            <a:r>
              <a:rPr lang="en-CA" dirty="0" err="1" smtClean="0"/>
              <a:t>x+y</a:t>
            </a:r>
            <a:r>
              <a:rPr lang="en-CA" dirty="0" smtClean="0"/>
              <a:t>);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&lt;&lt;"The result is :"&lt;&lt;result;    </a:t>
            </a:r>
          </a:p>
          <a:p>
            <a:r>
              <a:rPr lang="en-CA" dirty="0" smtClean="0"/>
              <a:t>return 0;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4384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CA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24600" y="2438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0" y="685800"/>
            <a:ext cx="533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0" y="6096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962400" y="685800"/>
            <a:ext cx="121662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2590800"/>
            <a:ext cx="4267200" cy="36933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cmath</a:t>
            </a:r>
            <a:r>
              <a:rPr lang="en-CA" dirty="0" smtClean="0"/>
              <a:t>&gt;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r>
              <a:rPr lang="en-CA" dirty="0" smtClean="0"/>
              <a:t>double u;    double v;    double result;    </a:t>
            </a:r>
          </a:p>
          <a:p>
            <a:endParaRPr lang="en-CA" dirty="0" smtClean="0"/>
          </a:p>
          <a:p>
            <a:r>
              <a:rPr lang="en-CA" dirty="0" err="1" smtClean="0"/>
              <a:t>cin</a:t>
            </a:r>
            <a:r>
              <a:rPr lang="en-CA" dirty="0" smtClean="0"/>
              <a:t>&gt;&gt;u;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&gt;&gt;v;        </a:t>
            </a:r>
          </a:p>
          <a:p>
            <a:r>
              <a:rPr lang="en-CA" dirty="0" smtClean="0"/>
              <a:t>result = </a:t>
            </a:r>
            <a:r>
              <a:rPr lang="en-CA" dirty="0" err="1" smtClean="0"/>
              <a:t>pow</a:t>
            </a:r>
            <a:r>
              <a:rPr lang="en-CA" dirty="0" smtClean="0"/>
              <a:t>(u, v-3);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&lt;&lt;"The result is :"&lt;&lt;result;    </a:t>
            </a:r>
          </a:p>
          <a:p>
            <a:r>
              <a:rPr lang="en-CA" dirty="0" smtClean="0"/>
              <a:t>return 0;</a:t>
            </a:r>
          </a:p>
          <a:p>
            <a:endParaRPr lang="en-CA" dirty="0" smtClean="0"/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343400" y="2590800"/>
            <a:ext cx="4572000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cmath</a:t>
            </a:r>
            <a:r>
              <a:rPr lang="en-CA" dirty="0" smtClean="0"/>
              <a:t>&gt;</a:t>
            </a:r>
          </a:p>
          <a:p>
            <a:endParaRPr lang="en-CA" dirty="0" smtClean="0"/>
          </a:p>
          <a:p>
            <a:r>
              <a:rPr lang="en-CA" dirty="0" err="1" smtClean="0"/>
              <a:t>int</a:t>
            </a:r>
            <a:r>
              <a:rPr lang="en-CA" dirty="0" smtClean="0"/>
              <a:t> main(){    </a:t>
            </a:r>
          </a:p>
          <a:p>
            <a:r>
              <a:rPr lang="en-CA" dirty="0" smtClean="0"/>
              <a:t>double a, b, c;    </a:t>
            </a:r>
          </a:p>
          <a:p>
            <a:r>
              <a:rPr lang="en-CA" dirty="0" smtClean="0"/>
              <a:t>double result;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&gt;&gt;a;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&gt;&gt;b;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&gt;&gt;c;    </a:t>
            </a:r>
          </a:p>
          <a:p>
            <a:r>
              <a:rPr lang="en-CA" dirty="0" smtClean="0"/>
              <a:t>result = (-b + </a:t>
            </a:r>
            <a:r>
              <a:rPr lang="en-CA" dirty="0" err="1" smtClean="0"/>
              <a:t>sqrt</a:t>
            </a:r>
            <a:r>
              <a:rPr lang="en-CA" dirty="0" smtClean="0"/>
              <a:t>(</a:t>
            </a:r>
            <a:r>
              <a:rPr lang="en-CA" dirty="0" err="1" smtClean="0"/>
              <a:t>pow</a:t>
            </a:r>
            <a:r>
              <a:rPr lang="en-CA" dirty="0" smtClean="0"/>
              <a:t>(b,2) - 4*a*c))/2*a;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&lt;&lt;"\</a:t>
            </a:r>
            <a:r>
              <a:rPr lang="en-CA" dirty="0" err="1" smtClean="0"/>
              <a:t>nThe</a:t>
            </a:r>
            <a:r>
              <a:rPr lang="en-CA" dirty="0" smtClean="0"/>
              <a:t> result is :"&lt;&lt;result;    </a:t>
            </a:r>
          </a:p>
          <a:p>
            <a:r>
              <a:rPr lang="en-CA" dirty="0" smtClean="0"/>
              <a:t>return 0;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2209800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C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2209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CA" b="1" dirty="0"/>
          </a:p>
        </p:txBody>
      </p:sp>
      <p:sp>
        <p:nvSpPr>
          <p:cNvPr id="10" name="Rectangle 9"/>
          <p:cNvSpPr/>
          <p:nvPr/>
        </p:nvSpPr>
        <p:spPr>
          <a:xfrm>
            <a:off x="3962400" y="685800"/>
            <a:ext cx="121662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610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2590800"/>
            <a:ext cx="42672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r>
              <a:rPr lang="en-CA" dirty="0" smtClean="0"/>
              <a:t>using namespace std;</a:t>
            </a:r>
          </a:p>
          <a:p>
            <a:r>
              <a:rPr lang="en-CA" dirty="0" smtClean="0"/>
              <a:t>#include &lt;</a:t>
            </a:r>
            <a:r>
              <a:rPr lang="en-CA" dirty="0" err="1" smtClean="0"/>
              <a:t>cmath</a:t>
            </a:r>
            <a:r>
              <a:rPr lang="en-CA" dirty="0" smtClean="0"/>
              <a:t>&gt;</a:t>
            </a:r>
          </a:p>
          <a:p>
            <a:r>
              <a:rPr lang="en-CA" dirty="0" err="1" smtClean="0"/>
              <a:t>int</a:t>
            </a:r>
            <a:r>
              <a:rPr lang="en-CA" dirty="0" smtClean="0"/>
              <a:t> main(){  </a:t>
            </a:r>
          </a:p>
          <a:p>
            <a:r>
              <a:rPr lang="en-CA" dirty="0" smtClean="0"/>
              <a:t>  </a:t>
            </a:r>
          </a:p>
          <a:p>
            <a:r>
              <a:rPr lang="en-CA" dirty="0" smtClean="0"/>
              <a:t>double x, result;    </a:t>
            </a:r>
          </a:p>
          <a:p>
            <a:r>
              <a:rPr lang="en-CA" dirty="0" err="1" smtClean="0"/>
              <a:t>cin</a:t>
            </a:r>
            <a:r>
              <a:rPr lang="en-CA" dirty="0" smtClean="0"/>
              <a:t>&gt;&gt;x;</a:t>
            </a:r>
          </a:p>
          <a:p>
            <a:r>
              <a:rPr lang="en-CA" dirty="0" smtClean="0"/>
              <a:t>result = abs(x+2.5);    </a:t>
            </a:r>
          </a:p>
          <a:p>
            <a:r>
              <a:rPr lang="en-CA" dirty="0" err="1" smtClean="0"/>
              <a:t>cout</a:t>
            </a:r>
            <a:r>
              <a:rPr lang="en-CA" dirty="0" smtClean="0"/>
              <a:t>&lt;&lt;"The result is :"&lt;&lt;result;    </a:t>
            </a:r>
          </a:p>
          <a:p>
            <a:r>
              <a:rPr lang="en-CA" dirty="0" smtClean="0"/>
              <a:t>return 0;</a:t>
            </a:r>
          </a:p>
          <a:p>
            <a:endParaRPr lang="en-CA" dirty="0" smtClean="0"/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2098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CA" b="1" dirty="0"/>
          </a:p>
        </p:txBody>
      </p:sp>
      <p:sp>
        <p:nvSpPr>
          <p:cNvPr id="7" name="Rectangle 6"/>
          <p:cNvSpPr/>
          <p:nvPr/>
        </p:nvSpPr>
        <p:spPr>
          <a:xfrm>
            <a:off x="3962400" y="685800"/>
            <a:ext cx="121662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following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User-Defined Function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68362"/>
          </a:xfrm>
        </p:spPr>
        <p:txBody>
          <a:bodyPr/>
          <a:lstStyle/>
          <a:p>
            <a:r>
              <a:rPr lang="en-US" dirty="0" smtClean="0"/>
              <a:t>Return Tax</a:t>
            </a:r>
            <a:endParaRPr lang="en-CA" dirty="0" smtClean="0"/>
          </a:p>
        </p:txBody>
      </p:sp>
      <p:sp>
        <p:nvSpPr>
          <p:cNvPr id="4" name="Rectangle 3"/>
          <p:cNvSpPr/>
          <p:nvPr/>
        </p:nvSpPr>
        <p:spPr>
          <a:xfrm>
            <a:off x="76200" y="20574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Main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3276600" y="20574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Tax</a:t>
            </a:r>
            <a:endParaRPr lang="en-CA" dirty="0"/>
          </a:p>
        </p:txBody>
      </p:sp>
      <p:sp>
        <p:nvSpPr>
          <p:cNvPr id="6" name="Right Arrow 5"/>
          <p:cNvSpPr/>
          <p:nvPr/>
        </p:nvSpPr>
        <p:spPr>
          <a:xfrm>
            <a:off x="2057400" y="22860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29702" name="TextBox 9"/>
          <p:cNvSpPr txBox="1">
            <a:spLocks noChangeArrowheads="1"/>
          </p:cNvSpPr>
          <p:nvPr/>
        </p:nvSpPr>
        <p:spPr bwMode="auto">
          <a:xfrm>
            <a:off x="2209800" y="1905000"/>
            <a:ext cx="885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income</a:t>
            </a:r>
            <a:endParaRPr lang="en-CA"/>
          </a:p>
        </p:txBody>
      </p:sp>
      <p:cxnSp>
        <p:nvCxnSpPr>
          <p:cNvPr id="22" name="Shape 21"/>
          <p:cNvCxnSpPr>
            <a:stCxn id="5" idx="2"/>
            <a:endCxn id="4" idx="2"/>
          </p:cNvCxnSpPr>
          <p:nvPr/>
        </p:nvCxnSpPr>
        <p:spPr>
          <a:xfrm rot="5400000">
            <a:off x="2495550" y="1238250"/>
            <a:ext cx="12700" cy="28575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04" name="TextBox 23"/>
          <p:cNvSpPr txBox="1">
            <a:spLocks noChangeArrowheads="1"/>
          </p:cNvSpPr>
          <p:nvPr/>
        </p:nvSpPr>
        <p:spPr bwMode="auto">
          <a:xfrm>
            <a:off x="2438400" y="2971800"/>
            <a:ext cx="479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tax</a:t>
            </a:r>
            <a:endParaRPr lang="en-CA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28600" y="3276600"/>
            <a:ext cx="24384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Bef>
                <a:spcPct val="0"/>
              </a:spcBef>
              <a:spcAft>
                <a:spcPts val="0"/>
              </a:spcAft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Print Tax</a:t>
            </a:r>
            <a:endParaRPr lang="en-CA" sz="4400" b="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4572000"/>
            <a:ext cx="1981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Main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3276600" y="4572000"/>
            <a:ext cx="129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/>
              <a:t>PrintTax</a:t>
            </a:r>
            <a:endParaRPr lang="en-CA" dirty="0"/>
          </a:p>
        </p:txBody>
      </p:sp>
      <p:sp>
        <p:nvSpPr>
          <p:cNvPr id="23" name="Right Arrow 22"/>
          <p:cNvSpPr/>
          <p:nvPr/>
        </p:nvSpPr>
        <p:spPr>
          <a:xfrm>
            <a:off x="2057400" y="4800600"/>
            <a:ext cx="1219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CA"/>
          </a:p>
        </p:txBody>
      </p:sp>
      <p:sp>
        <p:nvSpPr>
          <p:cNvPr id="29709" name="TextBox 26"/>
          <p:cNvSpPr txBox="1">
            <a:spLocks noChangeArrowheads="1"/>
          </p:cNvSpPr>
          <p:nvPr/>
        </p:nvSpPr>
        <p:spPr bwMode="auto">
          <a:xfrm>
            <a:off x="2209800" y="4419600"/>
            <a:ext cx="4794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tax</a:t>
            </a:r>
            <a:endParaRPr lang="en-CA"/>
          </a:p>
        </p:txBody>
      </p:sp>
      <p:sp>
        <p:nvSpPr>
          <p:cNvPr id="29710" name="TextBox 13"/>
          <p:cNvSpPr txBox="1">
            <a:spLocks noChangeArrowheads="1"/>
          </p:cNvSpPr>
          <p:nvPr/>
        </p:nvSpPr>
        <p:spPr bwMode="auto">
          <a:xfrm>
            <a:off x="6096000" y="838200"/>
            <a:ext cx="1985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Tax = 5</a:t>
            </a:r>
            <a:r>
              <a:rPr lang="en-US" dirty="0"/>
              <a:t>% of Income</a:t>
            </a:r>
            <a:endParaRPr lang="en-CA" dirty="0"/>
          </a:p>
        </p:txBody>
      </p:sp>
      <p:sp>
        <p:nvSpPr>
          <p:cNvPr id="16" name="TextBox 15"/>
          <p:cNvSpPr txBox="1"/>
          <p:nvPr/>
        </p:nvSpPr>
        <p:spPr>
          <a:xfrm>
            <a:off x="5105401" y="1981200"/>
            <a:ext cx="381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 a program using  one function that calculates</a:t>
            </a:r>
          </a:p>
          <a:p>
            <a:r>
              <a:rPr lang="en-US" b="1" dirty="0" smtClean="0"/>
              <a:t>tax from income amount another function that prints the tax value. The income value should be given</a:t>
            </a:r>
          </a:p>
          <a:p>
            <a:r>
              <a:rPr lang="en-US" b="1" dirty="0" smtClean="0"/>
              <a:t>by the user as an input. The main program </a:t>
            </a:r>
          </a:p>
          <a:p>
            <a:r>
              <a:rPr lang="en-US" b="1" dirty="0" smtClean="0"/>
              <a:t>Should call a function “Tax” that returns the</a:t>
            </a:r>
          </a:p>
          <a:p>
            <a:r>
              <a:rPr lang="en-US" b="1" dirty="0" smtClean="0"/>
              <a:t>Tax value  of that given income. The main program then calls another function </a:t>
            </a:r>
            <a:r>
              <a:rPr lang="en-US" b="1" dirty="0" err="1" smtClean="0"/>
              <a:t>PrintTax</a:t>
            </a:r>
            <a:r>
              <a:rPr lang="en-US" b="1" dirty="0" smtClean="0"/>
              <a:t> to print the tax value.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6F5E0D6-EB6C-4446-A6A6-97BAA5BCDD09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 (Compute Income Tax)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43000"/>
            <a:ext cx="5076825" cy="56197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using namespace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// Function Signature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double computeTaxes(double);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void printTaxes(double taxes);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int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double income;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cout &lt;&lt; "Inter Income :";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cin &gt;&gt; income;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// Compute Taxes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double taxes = computeTaxes(income);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// Print employee taxes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printTaxes(taxes);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92250"/>
            <a:ext cx="4244975" cy="323215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double computeTax(double income)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double tax;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if (income&lt;5000)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tax= 0.0;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	tax = 0.05*income;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return tax;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void printTax(double taxes)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	cout &lt;&lt; "The taxes is $" &lt;&lt; taxes &lt;&lt; endl;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2090</Words>
  <Application>Microsoft Office PowerPoint</Application>
  <PresentationFormat>On-screen Show (4:3)</PresentationFormat>
  <Paragraphs>647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Function Examples</vt:lpstr>
      <vt:lpstr>Some Built-In functions</vt:lpstr>
      <vt:lpstr>Slide 3</vt:lpstr>
      <vt:lpstr>Slide 4</vt:lpstr>
      <vt:lpstr>Slide 5</vt:lpstr>
      <vt:lpstr>Slide 6</vt:lpstr>
      <vt:lpstr>User-Defined Function</vt:lpstr>
      <vt:lpstr>Return Tax</vt:lpstr>
      <vt:lpstr> (Compute Income Tax)</vt:lpstr>
      <vt:lpstr>Piazza Price</vt:lpstr>
      <vt:lpstr>Function calculatePrice</vt:lpstr>
      <vt:lpstr>Main program with Function calculatePrice</vt:lpstr>
      <vt:lpstr>Car Parking(MawGif) Charge</vt:lpstr>
      <vt:lpstr>Gas/Benzine Charge</vt:lpstr>
      <vt:lpstr>Calculate cube of a value</vt:lpstr>
      <vt:lpstr>Sum of an Array (a)</vt:lpstr>
      <vt:lpstr>Read an Array</vt:lpstr>
      <vt:lpstr>Read an Array</vt:lpstr>
      <vt:lpstr>Display an Array</vt:lpstr>
      <vt:lpstr>Find the largest element in an Array</vt:lpstr>
      <vt:lpstr>Finding largest value in an array</vt:lpstr>
      <vt:lpstr>Search an element in an Array</vt:lpstr>
      <vt:lpstr>Search a value in an array</vt:lpstr>
      <vt:lpstr>Copt values from Array “a” to array “b”</vt:lpstr>
      <vt:lpstr>Slide 25</vt:lpstr>
      <vt:lpstr>Swap two variables values</vt:lpstr>
      <vt:lpstr>A function to calculate grade</vt:lpstr>
      <vt:lpstr>A function to calculate grade</vt:lpstr>
      <vt:lpstr>Passing String var to function</vt:lpstr>
      <vt:lpstr>code</vt:lpstr>
      <vt:lpstr>code</vt:lpstr>
      <vt:lpstr>Static Variable</vt:lpstr>
      <vt:lpstr>Static Variable</vt:lpstr>
      <vt:lpstr>Static Variable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 Overloading</dc:title>
  <dc:creator>Owner</dc:creator>
  <cp:lastModifiedBy>Owner</cp:lastModifiedBy>
  <cp:revision>56</cp:revision>
  <dcterms:created xsi:type="dcterms:W3CDTF">2019-11-24T06:27:59Z</dcterms:created>
  <dcterms:modified xsi:type="dcterms:W3CDTF">2019-12-31T11:34:37Z</dcterms:modified>
</cp:coreProperties>
</file>