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45898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5AB72-D7B6-4F52-B952-1C9779E9B72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63431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441202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75479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988134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5AB72-D7B6-4F52-B952-1C9779E9B724}"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908848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5AB72-D7B6-4F52-B952-1C9779E9B724}" type="datetimeFigureOut">
              <a:rPr lang="en-US" smtClean="0"/>
              <a:t>5/23/2024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47002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32243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7636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5693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5AB72-D7B6-4F52-B952-1C9779E9B72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09062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35AB72-D7B6-4F52-B952-1C9779E9B72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99811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5AB72-D7B6-4F52-B952-1C9779E9B724}"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97593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35AB72-D7B6-4F52-B952-1C9779E9B724}"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396096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5AB72-D7B6-4F52-B952-1C9779E9B724}"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48959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5AB72-D7B6-4F52-B952-1C9779E9B72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258570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5AB72-D7B6-4F52-B952-1C9779E9B72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AA4F47-546E-487E-8401-8D80BF9B164F}" type="slidenum">
              <a:rPr lang="en-US" smtClean="0"/>
              <a:t>‹#›</a:t>
            </a:fld>
            <a:endParaRPr lang="en-US"/>
          </a:p>
        </p:txBody>
      </p:sp>
    </p:spTree>
    <p:extLst>
      <p:ext uri="{BB962C8B-B14F-4D97-AF65-F5344CB8AC3E}">
        <p14:creationId xmlns:p14="http://schemas.microsoft.com/office/powerpoint/2010/main" val="164561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5AB72-D7B6-4F52-B952-1C9779E9B724}" type="datetimeFigureOut">
              <a:rPr lang="en-US" smtClean="0"/>
              <a:t>5/23/2024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AA4F47-546E-487E-8401-8D80BF9B164F}" type="slidenum">
              <a:rPr lang="en-US" smtClean="0"/>
              <a:t>‹#›</a:t>
            </a:fld>
            <a:endParaRPr lang="en-US"/>
          </a:p>
        </p:txBody>
      </p:sp>
    </p:spTree>
    <p:extLst>
      <p:ext uri="{BB962C8B-B14F-4D97-AF65-F5344CB8AC3E}">
        <p14:creationId xmlns:p14="http://schemas.microsoft.com/office/powerpoint/2010/main" val="3258014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9C1F-5C34-97B1-940E-B5838D5711E6}"/>
              </a:ext>
            </a:extLst>
          </p:cNvPr>
          <p:cNvSpPr>
            <a:spLocks noGrp="1"/>
          </p:cNvSpPr>
          <p:nvPr>
            <p:ph type="ctrTitle"/>
          </p:nvPr>
        </p:nvSpPr>
        <p:spPr>
          <a:xfrm>
            <a:off x="1408176" y="2254480"/>
            <a:ext cx="8825658" cy="1825153"/>
          </a:xfrm>
        </p:spPr>
        <p:txBody>
          <a:bodyPr/>
          <a:lstStyle/>
          <a:p>
            <a:pPr algn="ctr"/>
            <a:r>
              <a:rPr lang="en-US" dirty="0"/>
              <a:t>Sales and Revenue Dashboard for Retail</a:t>
            </a:r>
          </a:p>
        </p:txBody>
      </p:sp>
    </p:spTree>
    <p:extLst>
      <p:ext uri="{BB962C8B-B14F-4D97-AF65-F5344CB8AC3E}">
        <p14:creationId xmlns:p14="http://schemas.microsoft.com/office/powerpoint/2010/main" val="162524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FFD53661-5324-BA77-7888-041C013EEACA}"/>
              </a:ext>
            </a:extLst>
          </p:cNvPr>
          <p:cNvSpPr txBox="1">
            <a:spLocks/>
          </p:cNvSpPr>
          <p:nvPr/>
        </p:nvSpPr>
        <p:spPr bwMode="gray">
          <a:xfrm>
            <a:off x="1154955" y="1693333"/>
            <a:ext cx="3865134" cy="1735667"/>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Thank You</a:t>
            </a:r>
          </a:p>
        </p:txBody>
      </p:sp>
      <p:sp>
        <p:nvSpPr>
          <p:cNvPr id="10" name="Text Placeholder 5">
            <a:extLst>
              <a:ext uri="{FF2B5EF4-FFF2-40B4-BE49-F238E27FC236}">
                <a16:creationId xmlns:a16="http://schemas.microsoft.com/office/drawing/2014/main" id="{5FBEBE9C-2CD3-FFD1-DA55-E1B36A2CC3B3}"/>
              </a:ext>
            </a:extLst>
          </p:cNvPr>
          <p:cNvSpPr txBox="1">
            <a:spLocks/>
          </p:cNvSpPr>
          <p:nvPr/>
        </p:nvSpPr>
        <p:spPr>
          <a:xfrm>
            <a:off x="1533378" y="3629465"/>
            <a:ext cx="4562622" cy="71745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3000" dirty="0">
                <a:solidFill>
                  <a:srgbClr val="FFC000"/>
                </a:solidFill>
              </a:rPr>
              <a:t>Abdul Noorul Hadi. A</a:t>
            </a:r>
          </a:p>
        </p:txBody>
      </p:sp>
      <p:pic>
        <p:nvPicPr>
          <p:cNvPr id="11" name="Picture Placeholder 7">
            <a:extLst>
              <a:ext uri="{FF2B5EF4-FFF2-40B4-BE49-F238E27FC236}">
                <a16:creationId xmlns:a16="http://schemas.microsoft.com/office/drawing/2014/main" id="{6E4EA718-B01D-7128-E941-CB00D2842F22}"/>
              </a:ext>
            </a:extLst>
          </p:cNvPr>
          <p:cNvPicPr>
            <a:picLocks noChangeAspect="1"/>
          </p:cNvPicPr>
          <p:nvPr/>
        </p:nvPicPr>
        <p:blipFill>
          <a:blip r:embed="rId2"/>
          <a:srcRect l="30734" r="30734"/>
          <a:stretch>
            <a:fillRect/>
          </a:stretch>
        </p:blipFill>
        <p:spPr>
          <a:xfrm>
            <a:off x="6382388" y="492371"/>
            <a:ext cx="4041774" cy="5880294"/>
          </a:xfrm>
          <a:prstGeom prst="rect">
            <a:avLst/>
          </a:prstGeom>
        </p:spPr>
      </p:pic>
    </p:spTree>
    <p:extLst>
      <p:ext uri="{BB962C8B-B14F-4D97-AF65-F5344CB8AC3E}">
        <p14:creationId xmlns:p14="http://schemas.microsoft.com/office/powerpoint/2010/main" val="90453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C6FF-CA5B-7DA3-E988-73E8182481D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Context</a:t>
            </a:r>
          </a:p>
        </p:txBody>
      </p:sp>
      <p:sp>
        <p:nvSpPr>
          <p:cNvPr id="3" name="Content Placeholder 2">
            <a:extLst>
              <a:ext uri="{FF2B5EF4-FFF2-40B4-BE49-F238E27FC236}">
                <a16:creationId xmlns:a16="http://schemas.microsoft.com/office/drawing/2014/main" id="{EA2DB58C-0943-45F0-02BD-DDD0F41CECA3}"/>
              </a:ext>
            </a:extLst>
          </p:cNvPr>
          <p:cNvSpPr>
            <a:spLocks noGrp="1"/>
          </p:cNvSpPr>
          <p:nvPr>
            <p:ph idx="1"/>
          </p:nvPr>
        </p:nvSpPr>
        <p:spPr/>
        <p:txBody>
          <a:bodyPr>
            <a:normAutofit/>
          </a:bodyPr>
          <a:lstStyle/>
          <a:p>
            <a:pPr marL="0" indent="0">
              <a:buNone/>
            </a:pPr>
            <a:r>
              <a:rPr lang="en-US" sz="2400" b="0" i="0" dirty="0">
                <a:solidFill>
                  <a:srgbClr val="3C4043"/>
                </a:solidFill>
                <a:effectLst/>
                <a:highlight>
                  <a:srgbClr val="FFFFFF"/>
                </a:highlight>
                <a:latin typeface="Times New Roman" panose="02020603050405020304" pitchFamily="18" charset="0"/>
                <a:cs typeface="Times New Roman" panose="02020603050405020304" pitchFamily="18" charset="0"/>
              </a:rPr>
              <a:t>The growth of supermarkets in most populated cities are increasing and market competitions are also high. The dataset is one of the historical sales of supermarket company which has recorded in 3 different branches for 3 months data. Predictive data analytics methods are easy to apply with this dataset.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50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DA32-F3D9-4080-6E59-79B7389E10B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Information</a:t>
            </a:r>
          </a:p>
        </p:txBody>
      </p:sp>
      <p:sp>
        <p:nvSpPr>
          <p:cNvPr id="3" name="Content Placeholder 2">
            <a:extLst>
              <a:ext uri="{FF2B5EF4-FFF2-40B4-BE49-F238E27FC236}">
                <a16:creationId xmlns:a16="http://schemas.microsoft.com/office/drawing/2014/main" id="{ED39A600-A4C5-A509-EF7A-E5A773E823BD}"/>
              </a:ext>
            </a:extLst>
          </p:cNvPr>
          <p:cNvSpPr>
            <a:spLocks noGrp="1"/>
          </p:cNvSpPr>
          <p:nvPr>
            <p:ph idx="1"/>
          </p:nvPr>
        </p:nvSpPr>
        <p:spPr>
          <a:xfrm>
            <a:off x="1122830" y="2350280"/>
            <a:ext cx="8825659" cy="3867639"/>
          </a:xfrm>
        </p:spPr>
        <p:txBody>
          <a:bodyPr>
            <a:noAutofit/>
          </a:bodyPr>
          <a:lstStyle/>
          <a:p>
            <a:r>
              <a:rPr lang="en-US" sz="2400" dirty="0">
                <a:latin typeface="Times New Roman" panose="02020603050405020304" pitchFamily="18" charset="0"/>
                <a:cs typeface="Times New Roman" panose="02020603050405020304" pitchFamily="18" charset="0"/>
              </a:rPr>
              <a:t>Invoice id: Computer generated sales slip invoice identification number</a:t>
            </a:r>
          </a:p>
          <a:p>
            <a:r>
              <a:rPr lang="en-US" sz="2400" dirty="0">
                <a:latin typeface="Times New Roman" panose="02020603050405020304" pitchFamily="18" charset="0"/>
                <a:cs typeface="Times New Roman" panose="02020603050405020304" pitchFamily="18" charset="0"/>
              </a:rPr>
              <a:t>Branch: Branch of supercenter (3 branches are available identified by A, B and C).</a:t>
            </a:r>
          </a:p>
          <a:p>
            <a:r>
              <a:rPr lang="en-US" sz="2400" dirty="0">
                <a:latin typeface="Times New Roman" panose="02020603050405020304" pitchFamily="18" charset="0"/>
                <a:cs typeface="Times New Roman" panose="02020603050405020304" pitchFamily="18" charset="0"/>
              </a:rPr>
              <a:t>City: Location of supercenters</a:t>
            </a:r>
          </a:p>
          <a:p>
            <a:r>
              <a:rPr lang="en-US" sz="2400" dirty="0">
                <a:latin typeface="Times New Roman" panose="02020603050405020304" pitchFamily="18" charset="0"/>
                <a:cs typeface="Times New Roman" panose="02020603050405020304" pitchFamily="18" charset="0"/>
              </a:rPr>
              <a:t>Customer type: Type of customers, recorded by Members for customers using member card and Normal for without member card.</a:t>
            </a:r>
          </a:p>
          <a:p>
            <a:r>
              <a:rPr lang="en-US" sz="2400" dirty="0">
                <a:latin typeface="Times New Roman" panose="02020603050405020304" pitchFamily="18" charset="0"/>
                <a:cs typeface="Times New Roman" panose="02020603050405020304" pitchFamily="18" charset="0"/>
              </a:rPr>
              <a:t>Gender: Gender type of customer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63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0BAF-5997-3BE4-A00E-FE3862C144E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Information</a:t>
            </a:r>
            <a:endParaRPr lang="en-US" dirty="0"/>
          </a:p>
        </p:txBody>
      </p:sp>
      <p:sp>
        <p:nvSpPr>
          <p:cNvPr id="3" name="Content Placeholder 2">
            <a:extLst>
              <a:ext uri="{FF2B5EF4-FFF2-40B4-BE49-F238E27FC236}">
                <a16:creationId xmlns:a16="http://schemas.microsoft.com/office/drawing/2014/main" id="{D44E1376-E129-E381-F866-0E1D318037CA}"/>
              </a:ext>
            </a:extLst>
          </p:cNvPr>
          <p:cNvSpPr>
            <a:spLocks noGrp="1"/>
          </p:cNvSpPr>
          <p:nvPr>
            <p:ph idx="1"/>
          </p:nvPr>
        </p:nvSpPr>
        <p:spPr>
          <a:xfrm>
            <a:off x="1154954" y="2392480"/>
            <a:ext cx="8825659" cy="3937977"/>
          </a:xfrm>
        </p:spPr>
        <p:txBody>
          <a:bodyPr>
            <a:noAutofit/>
          </a:bodyPr>
          <a:lstStyle/>
          <a:p>
            <a:r>
              <a:rPr lang="en-US" sz="2400" dirty="0">
                <a:latin typeface="Times New Roman" panose="02020603050405020304" pitchFamily="18" charset="0"/>
                <a:cs typeface="Times New Roman" panose="02020603050405020304" pitchFamily="18" charset="0"/>
              </a:rPr>
              <a:t>Product line: General item categorization groups - Electronic accessories, Fashion accessories, Food and beverages, Health and beauty, Home and lifestyle, Sports and travel</a:t>
            </a:r>
          </a:p>
          <a:p>
            <a:r>
              <a:rPr lang="en-US" sz="2400" dirty="0">
                <a:latin typeface="Times New Roman" panose="02020603050405020304" pitchFamily="18" charset="0"/>
                <a:cs typeface="Times New Roman" panose="02020603050405020304" pitchFamily="18" charset="0"/>
              </a:rPr>
              <a:t>Unit price: Price of each product in $</a:t>
            </a:r>
          </a:p>
          <a:p>
            <a:r>
              <a:rPr lang="en-US" sz="2400" dirty="0">
                <a:latin typeface="Times New Roman" panose="02020603050405020304" pitchFamily="18" charset="0"/>
                <a:cs typeface="Times New Roman" panose="02020603050405020304" pitchFamily="18" charset="0"/>
              </a:rPr>
              <a:t>Quantity: Number of products purchased by customer</a:t>
            </a:r>
          </a:p>
          <a:p>
            <a:r>
              <a:rPr lang="en-US" sz="2400" dirty="0">
                <a:latin typeface="Times New Roman" panose="02020603050405020304" pitchFamily="18" charset="0"/>
                <a:cs typeface="Times New Roman" panose="02020603050405020304" pitchFamily="18" charset="0"/>
              </a:rPr>
              <a:t>Tax: 5% tax fee for customer buying</a:t>
            </a:r>
          </a:p>
          <a:p>
            <a:r>
              <a:rPr lang="en-US" sz="2400" dirty="0">
                <a:latin typeface="Times New Roman" panose="02020603050405020304" pitchFamily="18" charset="0"/>
                <a:cs typeface="Times New Roman" panose="02020603050405020304" pitchFamily="18" charset="0"/>
              </a:rPr>
              <a:t>Total: Total price including tax</a:t>
            </a:r>
          </a:p>
          <a:p>
            <a:r>
              <a:rPr lang="en-US" sz="2400" dirty="0">
                <a:latin typeface="Times New Roman" panose="02020603050405020304" pitchFamily="18" charset="0"/>
                <a:cs typeface="Times New Roman" panose="02020603050405020304" pitchFamily="18" charset="0"/>
              </a:rPr>
              <a:t>Date: Date of purchase (Record available from January 2019 to March 2019)</a:t>
            </a:r>
          </a:p>
          <a:p>
            <a:endParaRPr lang="en-US" sz="2400" dirty="0"/>
          </a:p>
        </p:txBody>
      </p:sp>
    </p:spTree>
    <p:extLst>
      <p:ext uri="{BB962C8B-B14F-4D97-AF65-F5344CB8AC3E}">
        <p14:creationId xmlns:p14="http://schemas.microsoft.com/office/powerpoint/2010/main" val="223130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D031-693D-6CE6-2290-4161B2692F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Information</a:t>
            </a:r>
            <a:endParaRPr lang="en-US" dirty="0"/>
          </a:p>
        </p:txBody>
      </p:sp>
      <p:sp>
        <p:nvSpPr>
          <p:cNvPr id="3" name="Content Placeholder 2">
            <a:extLst>
              <a:ext uri="{FF2B5EF4-FFF2-40B4-BE49-F238E27FC236}">
                <a16:creationId xmlns:a16="http://schemas.microsoft.com/office/drawing/2014/main" id="{20A35F17-D204-3024-5CDE-5468C3A16B7B}"/>
              </a:ext>
            </a:extLst>
          </p:cNvPr>
          <p:cNvSpPr>
            <a:spLocks noGrp="1"/>
          </p:cNvSpPr>
          <p:nvPr>
            <p:ph idx="1"/>
          </p:nvPr>
        </p:nvSpPr>
        <p:spPr>
          <a:xfrm>
            <a:off x="1154954" y="2603500"/>
            <a:ext cx="8825659" cy="3881706"/>
          </a:xfrm>
        </p:spPr>
        <p:txBody>
          <a:bodyPr>
            <a:noAutofit/>
          </a:bodyPr>
          <a:lstStyle/>
          <a:p>
            <a:r>
              <a:rPr lang="en-US" sz="2400" dirty="0">
                <a:latin typeface="Times New Roman" panose="02020603050405020304" pitchFamily="18" charset="0"/>
                <a:cs typeface="Times New Roman" panose="02020603050405020304" pitchFamily="18" charset="0"/>
              </a:rPr>
              <a:t>Time: Purchase time (10am to 9pm)</a:t>
            </a:r>
          </a:p>
          <a:p>
            <a:r>
              <a:rPr lang="en-US" sz="2400" dirty="0">
                <a:latin typeface="Times New Roman" panose="02020603050405020304" pitchFamily="18" charset="0"/>
                <a:cs typeface="Times New Roman" panose="02020603050405020304" pitchFamily="18" charset="0"/>
              </a:rPr>
              <a:t>Payment: Payment used by customer for purchase (3 methods are available – Cash, Credit card and Ewallet)</a:t>
            </a:r>
          </a:p>
          <a:p>
            <a:r>
              <a:rPr lang="en-US" sz="2400" dirty="0">
                <a:latin typeface="Times New Roman" panose="02020603050405020304" pitchFamily="18" charset="0"/>
                <a:cs typeface="Times New Roman" panose="02020603050405020304" pitchFamily="18" charset="0"/>
              </a:rPr>
              <a:t>COGS: Cost of goods sold</a:t>
            </a:r>
          </a:p>
          <a:p>
            <a:r>
              <a:rPr lang="en-US" sz="2400" dirty="0">
                <a:latin typeface="Times New Roman" panose="02020603050405020304" pitchFamily="18" charset="0"/>
                <a:cs typeface="Times New Roman" panose="02020603050405020304" pitchFamily="18" charset="0"/>
              </a:rPr>
              <a:t>Gross margin percentage: Gross margin percentage</a:t>
            </a:r>
          </a:p>
          <a:p>
            <a:r>
              <a:rPr lang="en-US" sz="2400" dirty="0">
                <a:latin typeface="Times New Roman" panose="02020603050405020304" pitchFamily="18" charset="0"/>
                <a:cs typeface="Times New Roman" panose="02020603050405020304" pitchFamily="18" charset="0"/>
              </a:rPr>
              <a:t>Gross income: Gross income</a:t>
            </a:r>
          </a:p>
          <a:p>
            <a:r>
              <a:rPr lang="en-US" sz="2400" dirty="0">
                <a:latin typeface="Times New Roman" panose="02020603050405020304" pitchFamily="18" charset="0"/>
                <a:cs typeface="Times New Roman" panose="02020603050405020304" pitchFamily="18" charset="0"/>
              </a:rPr>
              <a:t>Rating: Customer stratification rating on their overall shopping experience (On a scale of 1 to 10)</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56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9C1E-0E5D-7C17-66FB-8A6E27F1D53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Visualization and Dashboard in Excel</a:t>
            </a:r>
          </a:p>
        </p:txBody>
      </p:sp>
      <p:sp>
        <p:nvSpPr>
          <p:cNvPr id="3" name="Content Placeholder 2">
            <a:extLst>
              <a:ext uri="{FF2B5EF4-FFF2-40B4-BE49-F238E27FC236}">
                <a16:creationId xmlns:a16="http://schemas.microsoft.com/office/drawing/2014/main" id="{CD816AE4-1D98-BA0E-6E29-CDC48963E6A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Gross Profit/Revenue by Month Wise</a:t>
            </a:r>
          </a:p>
          <a:p>
            <a:r>
              <a:rPr lang="en-US" sz="2400" dirty="0">
                <a:latin typeface="Times New Roman" panose="02020603050405020304" pitchFamily="18" charset="0"/>
                <a:cs typeface="Times New Roman" panose="02020603050405020304" pitchFamily="18" charset="0"/>
              </a:rPr>
              <a:t>Gross Profit by Product Wise</a:t>
            </a:r>
          </a:p>
          <a:p>
            <a:r>
              <a:rPr lang="en-US" sz="2400" dirty="0">
                <a:latin typeface="Times New Roman" panose="02020603050405020304" pitchFamily="18" charset="0"/>
                <a:cs typeface="Times New Roman" panose="02020603050405020304" pitchFamily="18" charset="0"/>
              </a:rPr>
              <a:t>Total Unit sold by Product wise and City</a:t>
            </a:r>
          </a:p>
          <a:p>
            <a:r>
              <a:rPr lang="en-US" sz="2400" dirty="0">
                <a:latin typeface="Times New Roman" panose="02020603050405020304" pitchFamily="18" charset="0"/>
                <a:cs typeface="Times New Roman" panose="02020603050405020304" pitchFamily="18" charset="0"/>
              </a:rPr>
              <a:t>Customer Type (Normal or Membership)</a:t>
            </a:r>
          </a:p>
          <a:p>
            <a:r>
              <a:rPr lang="en-US" sz="2400" dirty="0">
                <a:latin typeface="Times New Roman" panose="02020603050405020304" pitchFamily="18" charset="0"/>
                <a:cs typeface="Times New Roman" panose="02020603050405020304" pitchFamily="18" charset="0"/>
              </a:rPr>
              <a:t>Payment Type</a:t>
            </a:r>
          </a:p>
          <a:p>
            <a:r>
              <a:rPr lang="en-US" sz="2400" dirty="0">
                <a:latin typeface="Times New Roman" panose="02020603050405020304" pitchFamily="18" charset="0"/>
                <a:cs typeface="Times New Roman" panose="02020603050405020304" pitchFamily="18" charset="0"/>
              </a:rPr>
              <a:t>Overall Visualize in the Dashboard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76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5811-FEA0-D399-E9D4-348F0D9164D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Visualization and Dashboard in Power BI</a:t>
            </a:r>
          </a:p>
        </p:txBody>
      </p:sp>
      <p:sp>
        <p:nvSpPr>
          <p:cNvPr id="3" name="Content Placeholder 2">
            <a:extLst>
              <a:ext uri="{FF2B5EF4-FFF2-40B4-BE49-F238E27FC236}">
                <a16:creationId xmlns:a16="http://schemas.microsoft.com/office/drawing/2014/main" id="{5DD90ED0-8FD6-9F85-A9F0-AEF26CB57A5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Total Supermarket Sales</a:t>
            </a:r>
          </a:p>
          <a:p>
            <a:r>
              <a:rPr lang="en-US" sz="2400" dirty="0">
                <a:latin typeface="Times New Roman" panose="02020603050405020304" pitchFamily="18" charset="0"/>
                <a:cs typeface="Times New Roman" panose="02020603050405020304" pitchFamily="18" charset="0"/>
              </a:rPr>
              <a:t>Total Sales by Payment Method</a:t>
            </a:r>
          </a:p>
          <a:p>
            <a:r>
              <a:rPr lang="en-US" sz="2400" dirty="0">
                <a:latin typeface="Times New Roman" panose="02020603050405020304" pitchFamily="18" charset="0"/>
                <a:cs typeface="Times New Roman" panose="02020603050405020304" pitchFamily="18" charset="0"/>
              </a:rPr>
              <a:t>Total Sales by Product Wise</a:t>
            </a:r>
          </a:p>
          <a:p>
            <a:r>
              <a:rPr lang="en-US" sz="2400" dirty="0">
                <a:latin typeface="Times New Roman" panose="02020603050405020304" pitchFamily="18" charset="0"/>
                <a:cs typeface="Times New Roman" panose="02020603050405020304" pitchFamily="18" charset="0"/>
              </a:rPr>
              <a:t>City Wise review the Total Sales and Total Gross Income/Revenue</a:t>
            </a:r>
          </a:p>
          <a:p>
            <a:r>
              <a:rPr lang="en-US" sz="2400" dirty="0">
                <a:latin typeface="Times New Roman" panose="02020603050405020304" pitchFamily="18" charset="0"/>
                <a:cs typeface="Times New Roman" panose="02020603050405020304" pitchFamily="18" charset="0"/>
              </a:rPr>
              <a:t>Transaction hour basis</a:t>
            </a:r>
          </a:p>
          <a:p>
            <a:r>
              <a:rPr lang="en-US" sz="2400" dirty="0">
                <a:latin typeface="Times New Roman" panose="02020603050405020304" pitchFamily="18" charset="0"/>
                <a:cs typeface="Times New Roman" panose="02020603050405020304" pitchFamily="18" charset="0"/>
              </a:rPr>
              <a:t>Overall Visualize in the Dashboard</a:t>
            </a:r>
          </a:p>
        </p:txBody>
      </p:sp>
    </p:spTree>
    <p:extLst>
      <p:ext uri="{BB962C8B-B14F-4D97-AF65-F5344CB8AC3E}">
        <p14:creationId xmlns:p14="http://schemas.microsoft.com/office/powerpoint/2010/main" val="301304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16F4-A8A4-E345-6B8C-E5A6D087172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Visualization and Dashboard in Tableau</a:t>
            </a:r>
          </a:p>
        </p:txBody>
      </p:sp>
      <p:sp>
        <p:nvSpPr>
          <p:cNvPr id="3" name="Content Placeholder 2">
            <a:extLst>
              <a:ext uri="{FF2B5EF4-FFF2-40B4-BE49-F238E27FC236}">
                <a16:creationId xmlns:a16="http://schemas.microsoft.com/office/drawing/2014/main" id="{7ED875F4-64F1-57D2-AB5C-BE16989B1A8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Visualize with Map</a:t>
            </a:r>
          </a:p>
          <a:p>
            <a:r>
              <a:rPr lang="en-US" sz="2400" dirty="0">
                <a:latin typeface="Times New Roman" panose="02020603050405020304" pitchFamily="18" charset="0"/>
                <a:cs typeface="Times New Roman" panose="02020603050405020304" pitchFamily="18" charset="0"/>
              </a:rPr>
              <a:t>Total Sales by City wise</a:t>
            </a:r>
          </a:p>
          <a:p>
            <a:r>
              <a:rPr lang="en-US" sz="2400" dirty="0">
                <a:latin typeface="Times New Roman" panose="02020603050405020304" pitchFamily="18" charset="0"/>
                <a:cs typeface="Times New Roman" panose="02020603050405020304" pitchFamily="18" charset="0"/>
              </a:rPr>
              <a:t>Visualize the total sales with Month and City wise</a:t>
            </a:r>
          </a:p>
          <a:p>
            <a:r>
              <a:rPr lang="en-US" sz="2400" dirty="0">
                <a:latin typeface="Times New Roman" panose="02020603050405020304" pitchFamily="18" charset="0"/>
                <a:cs typeface="Times New Roman" panose="02020603050405020304" pitchFamily="18" charset="0"/>
              </a:rPr>
              <a:t>City wise the pie chart for Products</a:t>
            </a:r>
          </a:p>
          <a:p>
            <a:r>
              <a:rPr lang="en-US" sz="2400" dirty="0">
                <a:latin typeface="Times New Roman" panose="02020603050405020304" pitchFamily="18" charset="0"/>
                <a:cs typeface="Times New Roman" panose="02020603050405020304" pitchFamily="18" charset="0"/>
              </a:rPr>
              <a:t>Overall Visualize in the Dashboard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07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3E39-1A32-B0D2-9DE0-290E9535A43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021096E-D160-948A-C701-37544AA6B4A8}"/>
              </a:ext>
            </a:extLst>
          </p:cNvPr>
          <p:cNvSpPr>
            <a:spLocks noGrp="1"/>
          </p:cNvSpPr>
          <p:nvPr>
            <p:ph idx="1"/>
          </p:nvPr>
        </p:nvSpPr>
        <p:spPr>
          <a:xfrm>
            <a:off x="1154954" y="2603499"/>
            <a:ext cx="8825659" cy="3656623"/>
          </a:xfrm>
        </p:spPr>
        <p:txBody>
          <a:bodyPr>
            <a:noAutofit/>
          </a:bodyPr>
          <a:lstStyle/>
          <a:p>
            <a:r>
              <a:rPr lang="en-US" sz="2000" dirty="0">
                <a:latin typeface="Times New Roman" panose="02020603050405020304" pitchFamily="18" charset="0"/>
                <a:cs typeface="Times New Roman" panose="02020603050405020304" pitchFamily="18" charset="0"/>
              </a:rPr>
              <a:t>Overall, After analysis the data sets in all the three different sources which are Excel, Power BI and Tableau.</a:t>
            </a:r>
          </a:p>
          <a:p>
            <a:r>
              <a:rPr lang="en-US" sz="2000" dirty="0">
                <a:latin typeface="Times New Roman" panose="02020603050405020304" pitchFamily="18" charset="0"/>
                <a:cs typeface="Times New Roman" panose="02020603050405020304" pitchFamily="18" charset="0"/>
              </a:rPr>
              <a:t>We came to know that Branch C (Naypyitaw ) which is performing well in these three months.</a:t>
            </a:r>
          </a:p>
          <a:p>
            <a:r>
              <a:rPr lang="en-US" sz="2000" dirty="0">
                <a:latin typeface="Times New Roman" panose="02020603050405020304" pitchFamily="18" charset="0"/>
                <a:cs typeface="Times New Roman" panose="02020603050405020304" pitchFamily="18" charset="0"/>
              </a:rPr>
              <a:t>In January month, we perform well when compare to February and march month.</a:t>
            </a:r>
          </a:p>
          <a:p>
            <a:r>
              <a:rPr lang="en-US" sz="2000" dirty="0">
                <a:latin typeface="Times New Roman" panose="02020603050405020304" pitchFamily="18" charset="0"/>
                <a:cs typeface="Times New Roman" panose="02020603050405020304" pitchFamily="18" charset="0"/>
              </a:rPr>
              <a:t>Food and Beverages product we sale more and gross profit also we gain more in this three months but as the unit wise we sales more in Electronic accessories more.</a:t>
            </a:r>
          </a:p>
          <a:p>
            <a:r>
              <a:rPr lang="en-US" sz="2000" dirty="0">
                <a:latin typeface="Times New Roman" panose="02020603050405020304" pitchFamily="18" charset="0"/>
                <a:cs typeface="Times New Roman" panose="02020603050405020304" pitchFamily="18" charset="0"/>
              </a:rPr>
              <a:t>We received the payment in cash method in more when compare to others method (As cost)</a:t>
            </a:r>
          </a:p>
        </p:txBody>
      </p:sp>
    </p:spTree>
    <p:extLst>
      <p:ext uri="{BB962C8B-B14F-4D97-AF65-F5344CB8AC3E}">
        <p14:creationId xmlns:p14="http://schemas.microsoft.com/office/powerpoint/2010/main" val="420263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1366</TotalTime>
  <Words>497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Sales and Revenue Dashboard for Retail</vt:lpstr>
      <vt:lpstr>Context</vt:lpstr>
      <vt:lpstr>Data Information</vt:lpstr>
      <vt:lpstr>Data Information</vt:lpstr>
      <vt:lpstr>Data Information</vt:lpstr>
      <vt:lpstr>Data Visualization and Dashboard in Excel</vt:lpstr>
      <vt:lpstr>Data Visualization and Dashboard in Power BI</vt:lpstr>
      <vt:lpstr>Data Visualization and Dashboard in Tableau</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Revenue Dashboard for Retail</dc:title>
  <dc:creator>Abdul Hadi</dc:creator>
  <cp:lastModifiedBy>Abdul Hadi</cp:lastModifiedBy>
  <cp:revision>3</cp:revision>
  <dcterms:created xsi:type="dcterms:W3CDTF">2024-05-23T05:18:11Z</dcterms:created>
  <dcterms:modified xsi:type="dcterms:W3CDTF">2024-05-24T04:04:26Z</dcterms:modified>
</cp:coreProperties>
</file>