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2"/>
  </p:notesMasterIdLst>
  <p:handoutMasterIdLst>
    <p:handoutMasterId r:id="rId23"/>
  </p:handoutMasterIdLst>
  <p:sldIdLst>
    <p:sldId id="282" r:id="rId5"/>
    <p:sldId id="290" r:id="rId6"/>
    <p:sldId id="291" r:id="rId7"/>
    <p:sldId id="294" r:id="rId8"/>
    <p:sldId id="303" r:id="rId9"/>
    <p:sldId id="293" r:id="rId10"/>
    <p:sldId id="295" r:id="rId11"/>
    <p:sldId id="296" r:id="rId12"/>
    <p:sldId id="304" r:id="rId13"/>
    <p:sldId id="305" r:id="rId14"/>
    <p:sldId id="306" r:id="rId15"/>
    <p:sldId id="307" r:id="rId16"/>
    <p:sldId id="308" r:id="rId17"/>
    <p:sldId id="309" r:id="rId18"/>
    <p:sldId id="313" r:id="rId19"/>
    <p:sldId id="314" r:id="rId20"/>
    <p:sldId id="310" r:id="rId21"/>
  </p:sldIdLst>
  <p:sldSz cx="18288000" cy="10287000"/>
  <p:notesSz cx="6858000" cy="9144000"/>
  <p:embeddedFontLst>
    <p:embeddedFont>
      <p:font typeface="Bahnschrift SemiBold" panose="020B0502040204020203" pitchFamily="34" charset="0"/>
      <p:bold r:id="rId24"/>
    </p:embeddedFont>
    <p:embeddedFont>
      <p:font typeface="Mangal Pro" panose="00000500000000000000" pitchFamily="2" charset="0"/>
      <p:regular r:id="rId25"/>
      <p:bold r:id="rId26"/>
    </p:embeddedFont>
    <p:embeddedFont>
      <p:font typeface="Montserrat" panose="00000500000000000000"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id="{10A83090-5CE6-49D2-A803-51FB27280926}">
          <p14:sldIdLst>
            <p14:sldId id="282"/>
            <p14:sldId id="290"/>
            <p14:sldId id="291"/>
            <p14:sldId id="294"/>
            <p14:sldId id="303"/>
            <p14:sldId id="293"/>
            <p14:sldId id="295"/>
            <p14:sldId id="296"/>
            <p14:sldId id="304"/>
            <p14:sldId id="305"/>
            <p14:sldId id="306"/>
            <p14:sldId id="307"/>
            <p14:sldId id="308"/>
            <p14:sldId id="309"/>
            <p14:sldId id="313"/>
            <p14:sldId id="314"/>
            <p14:sldId id="3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6" autoAdjust="0"/>
    <p:restoredTop sz="94622" autoAdjust="0"/>
  </p:normalViewPr>
  <p:slideViewPr>
    <p:cSldViewPr>
      <p:cViewPr>
        <p:scale>
          <a:sx n="100" d="100"/>
          <a:sy n="100" d="100"/>
        </p:scale>
        <p:origin x="-1200"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C2FB4F-014F-5515-CAE3-16BE3D30BD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F5EE85-B789-898C-803D-C2FDB52947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967691-629A-45E6-825C-8B2149FC2732}" type="datetimeFigureOut">
              <a:rPr lang="en-US" smtClean="0"/>
              <a:t>7/18/2024</a:t>
            </a:fld>
            <a:endParaRPr lang="en-US"/>
          </a:p>
        </p:txBody>
      </p:sp>
      <p:sp>
        <p:nvSpPr>
          <p:cNvPr id="4" name="Footer Placeholder 3">
            <a:extLst>
              <a:ext uri="{FF2B5EF4-FFF2-40B4-BE49-F238E27FC236}">
                <a16:creationId xmlns:a16="http://schemas.microsoft.com/office/drawing/2014/main" id="{9A477E74-18C7-183E-D700-27FF2792CA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E006990-50E5-739C-D6E7-61CE04A365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1EF46B-B28F-4574-82D5-90BF2F089E72}" type="slidenum">
              <a:rPr lang="en-US" smtClean="0"/>
              <a:t>‹#›</a:t>
            </a:fld>
            <a:endParaRPr lang="en-US"/>
          </a:p>
        </p:txBody>
      </p:sp>
    </p:spTree>
    <p:extLst>
      <p:ext uri="{BB962C8B-B14F-4D97-AF65-F5344CB8AC3E}">
        <p14:creationId xmlns:p14="http://schemas.microsoft.com/office/powerpoint/2010/main" val="428249381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5FFDA-1408-4177-BA32-F63F7912146C}"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4BF11-F32D-4164-A1E3-43650386A34F}" type="slidenum">
              <a:rPr lang="en-US" smtClean="0"/>
              <a:t>‹#›</a:t>
            </a:fld>
            <a:endParaRPr lang="en-US"/>
          </a:p>
        </p:txBody>
      </p:sp>
    </p:spTree>
    <p:extLst>
      <p:ext uri="{BB962C8B-B14F-4D97-AF65-F5344CB8AC3E}">
        <p14:creationId xmlns:p14="http://schemas.microsoft.com/office/powerpoint/2010/main" val="27053748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4CF7FF-1128-4CFA-A3F9-211531372573}" type="datetime1">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F7DB9-DBC6-4C1B-A209-1BE68AA823B2}" type="datetime1">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1F3A9-8446-491D-B1A4-9557C84A64D6}" type="datetime1">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735F24-637E-4195-AEC6-1A8A304E94BB}" type="datetime1">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02C15-F57D-47C1-9213-27E24E8A1157}" type="datetime1">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D7822A-6D77-4A50-B7E3-7AE6E2C35AF2}" type="datetime1">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6BDDB8-C65D-4A53-92A4-EF780FC84257}" type="datetime1">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91C09A-D8C2-4835-9AFC-E532AFA2B4DD}" type="datetime1">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BF05E-8128-494C-99CF-79AD45599327}" type="datetime1">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6B266-28AE-4127-83FF-10429459F2F4}" type="datetime1">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024706-E5C2-4AE8-8AE9-02C714016A68}" type="datetime1">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49F35-5F99-4E24-98C6-6B02A510BC56}" type="datetime1">
              <a:rPr lang="en-US" smtClean="0"/>
              <a:t>7/18/2024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4572000" y="2552700"/>
            <a:ext cx="9144000" cy="7848302"/>
          </a:xfrm>
          <a:prstGeom prst="rect">
            <a:avLst/>
          </a:prstGeom>
          <a:noFill/>
        </p:spPr>
        <p:txBody>
          <a:bodyPr wrap="square">
            <a:spAutoFit/>
          </a:bodyPr>
          <a:lstStyle/>
          <a:p>
            <a:pPr algn="ctr"/>
            <a:endParaRPr lang="en-US" sz="6000" b="1" dirty="0">
              <a:latin typeface="Mangal Pro" panose="020F0502020204030204" pitchFamily="2" charset="0"/>
            </a:endParaRPr>
          </a:p>
          <a:p>
            <a:pPr algn="ctr"/>
            <a:r>
              <a:rPr lang="en-US" sz="6000" b="1" dirty="0">
                <a:latin typeface="Mangal Pro" panose="020F0502020204030204" pitchFamily="2" charset="0"/>
              </a:rPr>
              <a:t>SQL PROJECT </a:t>
            </a:r>
          </a:p>
          <a:p>
            <a:pPr algn="ctr"/>
            <a:r>
              <a:rPr lang="en-US" sz="2400" b="1" dirty="0">
                <a:latin typeface="Mangal Pro" panose="020F0502020204030204" pitchFamily="2" charset="0"/>
              </a:rPr>
              <a:t>DATABASE  FOR COMPANY</a:t>
            </a: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r>
              <a:rPr lang="en-US" sz="2400" b="1" dirty="0">
                <a:latin typeface="Mangal Pro" panose="020F0502020204030204" pitchFamily="2" charset="0"/>
              </a:rPr>
              <a:t>Under </a:t>
            </a:r>
            <a:r>
              <a:rPr lang="en-US" sz="2400" b="1" dirty="0" err="1">
                <a:latin typeface="Mangal Pro" panose="020F0502020204030204" pitchFamily="2" charset="0"/>
              </a:rPr>
              <a:t>Supervisior</a:t>
            </a:r>
            <a:r>
              <a:rPr lang="en-GB" sz="2400" b="1" dirty="0">
                <a:latin typeface="Mangal Pro" panose="020F0502020204030204" pitchFamily="2" charset="0"/>
              </a:rPr>
              <a:t> </a:t>
            </a:r>
          </a:p>
          <a:p>
            <a:pPr algn="ctr"/>
            <a:r>
              <a:rPr lang="en-GB" sz="2400" b="1" dirty="0">
                <a:latin typeface="Mangal Pro" panose="020F0502020204030204" pitchFamily="2" charset="0"/>
              </a:rPr>
              <a:t>ENG: </a:t>
            </a:r>
            <a:r>
              <a:rPr lang="en-GB" sz="2400" b="1" dirty="0" err="1">
                <a:latin typeface="Mangal Pro" panose="020F0502020204030204" pitchFamily="2" charset="0"/>
              </a:rPr>
              <a:t>Hazzam</a:t>
            </a:r>
            <a:r>
              <a:rPr lang="en-GB" sz="2400" b="1" dirty="0">
                <a:latin typeface="Mangal Pro" panose="020F0502020204030204" pitchFamily="2" charset="0"/>
              </a:rPr>
              <a:t> Omar</a:t>
            </a:r>
            <a:r>
              <a:rPr lang="en-US" sz="2400" b="1" dirty="0">
                <a:latin typeface="Mangal Pro" panose="020F0502020204030204" pitchFamily="2" charset="0"/>
              </a:rPr>
              <a:t> </a:t>
            </a: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endParaRPr lang="en-US" sz="2400" b="1" dirty="0">
              <a:latin typeface="Mangal Pro" panose="020F0502020204030204" pitchFamily="2" charset="0"/>
            </a:endParaRPr>
          </a:p>
          <a:p>
            <a:pPr algn="ctr"/>
            <a:r>
              <a:rPr lang="en-US" sz="1600" b="1" dirty="0">
                <a:latin typeface="Mangal Pro" panose="020F0502020204030204" pitchFamily="2" charset="0"/>
              </a:rPr>
              <a:t> Abdullah Ibrahim Mahmoud</a:t>
            </a:r>
          </a:p>
          <a:p>
            <a:pPr algn="ctr"/>
            <a:r>
              <a:rPr lang="en-US" sz="1600" b="1" dirty="0">
                <a:latin typeface="Mangal Pro" panose="020F0502020204030204" pitchFamily="2" charset="0"/>
              </a:rPr>
              <a:t> Belal Abdelraouf </a:t>
            </a:r>
            <a:r>
              <a:rPr lang="en-US" sz="1600" b="1" dirty="0" err="1">
                <a:latin typeface="Mangal Pro" panose="020F0502020204030204" pitchFamily="2" charset="0"/>
              </a:rPr>
              <a:t>Marey</a:t>
            </a:r>
            <a:r>
              <a:rPr lang="en-US" sz="1600" b="1" dirty="0">
                <a:latin typeface="Mangal Pro" panose="020F0502020204030204" pitchFamily="2" charset="0"/>
              </a:rPr>
              <a:t>  </a:t>
            </a:r>
          </a:p>
          <a:p>
            <a:pPr algn="ctr"/>
            <a:r>
              <a:rPr lang="en-US" sz="1600" b="1" dirty="0">
                <a:latin typeface="Mangal Pro" panose="020F0502020204030204" pitchFamily="2" charset="0"/>
              </a:rPr>
              <a:t>Ziad </a:t>
            </a:r>
            <a:r>
              <a:rPr lang="en-US" sz="1600" b="1" dirty="0" err="1">
                <a:latin typeface="Mangal Pro" panose="020F0502020204030204" pitchFamily="2" charset="0"/>
              </a:rPr>
              <a:t>Abdelader</a:t>
            </a:r>
            <a:r>
              <a:rPr lang="en-US" sz="1600" b="1" dirty="0">
                <a:latin typeface="Mangal Pro" panose="020F0502020204030204" pitchFamily="2" charset="0"/>
              </a:rPr>
              <a:t>                                                         </a:t>
            </a:r>
          </a:p>
          <a:p>
            <a:pPr algn="ctr"/>
            <a:r>
              <a:rPr lang="en-US" sz="1600" b="1" dirty="0">
                <a:latin typeface="Mangal Pro" panose="020F0502020204030204" pitchFamily="2" charset="0"/>
              </a:rPr>
              <a:t> Omar Samir</a:t>
            </a:r>
          </a:p>
          <a:p>
            <a:pPr algn="ctr"/>
            <a:r>
              <a:rPr lang="en-US" sz="1600" b="1" dirty="0">
                <a:latin typeface="Mangal Pro" panose="020F0502020204030204" pitchFamily="2" charset="0"/>
              </a:rPr>
              <a:t>     </a:t>
            </a:r>
          </a:p>
          <a:p>
            <a:pPr algn="ctr"/>
            <a:endParaRPr lang="en-US" sz="1600" b="1" dirty="0">
              <a:solidFill>
                <a:schemeClr val="bg1">
                  <a:lumMod val="50000"/>
                </a:schemeClr>
              </a:solidFill>
              <a:latin typeface="Mangal Pro" panose="020F0502020204030204" pitchFamily="2" charset="0"/>
            </a:endParaRPr>
          </a:p>
        </p:txBody>
      </p:sp>
      <p:pic>
        <p:nvPicPr>
          <p:cNvPr id="12" name="Picture 11" descr="A logo of a robot&#10;&#10;Description automatically generated">
            <a:extLst>
              <a:ext uri="{FF2B5EF4-FFF2-40B4-BE49-F238E27FC236}">
                <a16:creationId xmlns:a16="http://schemas.microsoft.com/office/drawing/2014/main" id="{4B996E7C-C138-B1DE-BB4F-AB7B94B3B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6134" y="1551100"/>
            <a:ext cx="1425054" cy="1384995"/>
          </a:xfrm>
          <a:prstGeom prst="rect">
            <a:avLst/>
          </a:prstGeom>
        </p:spPr>
      </p:pic>
      <p:pic>
        <p:nvPicPr>
          <p:cNvPr id="23" name="Picture 22" descr="A logo of a globe with a graduation cap&#10;&#10;Description automatically generated">
            <a:extLst>
              <a:ext uri="{FF2B5EF4-FFF2-40B4-BE49-F238E27FC236}">
                <a16:creationId xmlns:a16="http://schemas.microsoft.com/office/drawing/2014/main" id="{9BEA23D4-23D3-0A82-7350-8DF05DCB98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00" y="1860202"/>
            <a:ext cx="1425054" cy="13849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Q3</a:t>
            </a:r>
          </a:p>
        </p:txBody>
      </p:sp>
      <p:pic>
        <p:nvPicPr>
          <p:cNvPr id="11" name="Picture 10" descr="A screenshot of a computer&#10;&#10;Description automatically generated">
            <a:extLst>
              <a:ext uri="{FF2B5EF4-FFF2-40B4-BE49-F238E27FC236}">
                <a16:creationId xmlns:a16="http://schemas.microsoft.com/office/drawing/2014/main" id="{34D703D7-78C4-8F4A-7C57-6422D6D4D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7991" y="6664663"/>
            <a:ext cx="5092017" cy="1431188"/>
          </a:xfrm>
          <a:prstGeom prst="rect">
            <a:avLst/>
          </a:prstGeom>
        </p:spPr>
      </p:pic>
      <p:sp>
        <p:nvSpPr>
          <p:cNvPr id="9" name="TextBox 8">
            <a:extLst>
              <a:ext uri="{FF2B5EF4-FFF2-40B4-BE49-F238E27FC236}">
                <a16:creationId xmlns:a16="http://schemas.microsoft.com/office/drawing/2014/main" id="{2DD189DF-7654-F714-E7BD-3535740D22A7}"/>
              </a:ext>
            </a:extLst>
          </p:cNvPr>
          <p:cNvSpPr txBox="1"/>
          <p:nvPr/>
        </p:nvSpPr>
        <p:spPr>
          <a:xfrm>
            <a:off x="16992600" y="9098283"/>
            <a:ext cx="468398" cy="369332"/>
          </a:xfrm>
          <a:prstGeom prst="rect">
            <a:avLst/>
          </a:prstGeom>
          <a:noFill/>
        </p:spPr>
        <p:txBody>
          <a:bodyPr wrap="none" rtlCol="0">
            <a:spAutoFit/>
          </a:bodyPr>
          <a:lstStyle/>
          <a:p>
            <a:r>
              <a:rPr lang="en-US" b="1" dirty="0"/>
              <a:t>I 9 </a:t>
            </a:r>
            <a:endParaRPr lang="en-US" dirty="0"/>
          </a:p>
        </p:txBody>
      </p:sp>
      <p:pic>
        <p:nvPicPr>
          <p:cNvPr id="13" name="Picture 12" descr="A computer code with text&#10;&#10;Description automatically generated with medium confidence">
            <a:extLst>
              <a:ext uri="{FF2B5EF4-FFF2-40B4-BE49-F238E27FC236}">
                <a16:creationId xmlns:a16="http://schemas.microsoft.com/office/drawing/2014/main" id="{1FF7C3CC-C6FC-0E19-029E-08507EFC3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0" y="3266793"/>
            <a:ext cx="5715000" cy="2882493"/>
          </a:xfrm>
          <a:prstGeom prst="rect">
            <a:avLst/>
          </a:prstGeom>
        </p:spPr>
      </p:pic>
    </p:spTree>
    <p:extLst>
      <p:ext uri="{BB962C8B-B14F-4D97-AF65-F5344CB8AC3E}">
        <p14:creationId xmlns:p14="http://schemas.microsoft.com/office/powerpoint/2010/main" val="2911652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Q4</a:t>
            </a:r>
          </a:p>
        </p:txBody>
      </p:sp>
      <p:pic>
        <p:nvPicPr>
          <p:cNvPr id="13" name="Picture 12" descr="A screenshot of a computer&#10;&#10;Description automatically generated">
            <a:extLst>
              <a:ext uri="{FF2B5EF4-FFF2-40B4-BE49-F238E27FC236}">
                <a16:creationId xmlns:a16="http://schemas.microsoft.com/office/drawing/2014/main" id="{9C340F57-E433-EBCB-F086-6DD84B123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092" y="7169250"/>
            <a:ext cx="5865815" cy="1128753"/>
          </a:xfrm>
          <a:prstGeom prst="rect">
            <a:avLst/>
          </a:prstGeom>
        </p:spPr>
      </p:pic>
      <p:sp>
        <p:nvSpPr>
          <p:cNvPr id="8" name="TextBox 7">
            <a:extLst>
              <a:ext uri="{FF2B5EF4-FFF2-40B4-BE49-F238E27FC236}">
                <a16:creationId xmlns:a16="http://schemas.microsoft.com/office/drawing/2014/main" id="{182F8A6C-2CD5-2684-C4B0-96D572E667E3}"/>
              </a:ext>
            </a:extLst>
          </p:cNvPr>
          <p:cNvSpPr txBox="1"/>
          <p:nvPr/>
        </p:nvSpPr>
        <p:spPr>
          <a:xfrm>
            <a:off x="16992600" y="9098283"/>
            <a:ext cx="585417" cy="369332"/>
          </a:xfrm>
          <a:prstGeom prst="rect">
            <a:avLst/>
          </a:prstGeom>
          <a:noFill/>
        </p:spPr>
        <p:txBody>
          <a:bodyPr wrap="none" rtlCol="0">
            <a:spAutoFit/>
          </a:bodyPr>
          <a:lstStyle/>
          <a:p>
            <a:r>
              <a:rPr lang="en-US" b="1" dirty="0"/>
              <a:t>I 10 </a:t>
            </a:r>
            <a:endParaRPr lang="en-US" dirty="0"/>
          </a:p>
        </p:txBody>
      </p:sp>
      <p:pic>
        <p:nvPicPr>
          <p:cNvPr id="10" name="Picture 9" descr="A screenshot of a computer code&#10;&#10;Description automatically generated">
            <a:extLst>
              <a:ext uri="{FF2B5EF4-FFF2-40B4-BE49-F238E27FC236}">
                <a16:creationId xmlns:a16="http://schemas.microsoft.com/office/drawing/2014/main" id="{1449BDBB-786D-C40F-DE84-60A8A54E8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645" y="2982710"/>
            <a:ext cx="4000708" cy="3526265"/>
          </a:xfrm>
          <a:prstGeom prst="rect">
            <a:avLst/>
          </a:prstGeom>
        </p:spPr>
      </p:pic>
    </p:spTree>
    <p:extLst>
      <p:ext uri="{BB962C8B-B14F-4D97-AF65-F5344CB8AC3E}">
        <p14:creationId xmlns:p14="http://schemas.microsoft.com/office/powerpoint/2010/main" val="57837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Q5</a:t>
            </a:r>
          </a:p>
        </p:txBody>
      </p:sp>
      <p:pic>
        <p:nvPicPr>
          <p:cNvPr id="9" name="Picture 8" descr="A screenshot of a computer&#10;&#10;Description automatically generated">
            <a:extLst>
              <a:ext uri="{FF2B5EF4-FFF2-40B4-BE49-F238E27FC236}">
                <a16:creationId xmlns:a16="http://schemas.microsoft.com/office/drawing/2014/main" id="{6C987478-11EF-2C55-BDD9-AF0A76B6C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604" y="7039451"/>
            <a:ext cx="6268791" cy="1147806"/>
          </a:xfrm>
          <a:prstGeom prst="rect">
            <a:avLst/>
          </a:prstGeom>
        </p:spPr>
      </p:pic>
      <p:sp>
        <p:nvSpPr>
          <p:cNvPr id="8" name="TextBox 7">
            <a:extLst>
              <a:ext uri="{FF2B5EF4-FFF2-40B4-BE49-F238E27FC236}">
                <a16:creationId xmlns:a16="http://schemas.microsoft.com/office/drawing/2014/main" id="{DC1CFCCF-F070-3578-68E1-87A3790646C3}"/>
              </a:ext>
            </a:extLst>
          </p:cNvPr>
          <p:cNvSpPr txBox="1"/>
          <p:nvPr/>
        </p:nvSpPr>
        <p:spPr>
          <a:xfrm>
            <a:off x="16992600" y="9098283"/>
            <a:ext cx="585417" cy="369332"/>
          </a:xfrm>
          <a:prstGeom prst="rect">
            <a:avLst/>
          </a:prstGeom>
          <a:noFill/>
        </p:spPr>
        <p:txBody>
          <a:bodyPr wrap="none" rtlCol="0">
            <a:spAutoFit/>
          </a:bodyPr>
          <a:lstStyle/>
          <a:p>
            <a:r>
              <a:rPr lang="en-US" b="1" dirty="0"/>
              <a:t>I 11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4940D70A-B4AE-F60D-9969-530B4493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4070" y="2798561"/>
            <a:ext cx="4519860" cy="3126337"/>
          </a:xfrm>
          <a:prstGeom prst="rect">
            <a:avLst/>
          </a:prstGeom>
        </p:spPr>
      </p:pic>
    </p:spTree>
    <p:extLst>
      <p:ext uri="{BB962C8B-B14F-4D97-AF65-F5344CB8AC3E}">
        <p14:creationId xmlns:p14="http://schemas.microsoft.com/office/powerpoint/2010/main" val="131845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Q6</a:t>
            </a:r>
          </a:p>
        </p:txBody>
      </p:sp>
      <p:pic>
        <p:nvPicPr>
          <p:cNvPr id="9" name="Picture 8" descr="A screenshot of a computer&#10;&#10;Description automatically generated">
            <a:extLst>
              <a:ext uri="{FF2B5EF4-FFF2-40B4-BE49-F238E27FC236}">
                <a16:creationId xmlns:a16="http://schemas.microsoft.com/office/drawing/2014/main" id="{E748558D-D10D-7E61-595C-8E90ED5D0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7039451"/>
            <a:ext cx="6457950" cy="1486831"/>
          </a:xfrm>
          <a:prstGeom prst="rect">
            <a:avLst/>
          </a:prstGeom>
        </p:spPr>
      </p:pic>
      <p:sp>
        <p:nvSpPr>
          <p:cNvPr id="8" name="TextBox 7">
            <a:extLst>
              <a:ext uri="{FF2B5EF4-FFF2-40B4-BE49-F238E27FC236}">
                <a16:creationId xmlns:a16="http://schemas.microsoft.com/office/drawing/2014/main" id="{7473B90F-F50C-B493-80EB-184F96E115BD}"/>
              </a:ext>
            </a:extLst>
          </p:cNvPr>
          <p:cNvSpPr txBox="1"/>
          <p:nvPr/>
        </p:nvSpPr>
        <p:spPr>
          <a:xfrm>
            <a:off x="16992600" y="9098283"/>
            <a:ext cx="585417" cy="369332"/>
          </a:xfrm>
          <a:prstGeom prst="rect">
            <a:avLst/>
          </a:prstGeom>
          <a:noFill/>
        </p:spPr>
        <p:txBody>
          <a:bodyPr wrap="none" rtlCol="0">
            <a:spAutoFit/>
          </a:bodyPr>
          <a:lstStyle/>
          <a:p>
            <a:r>
              <a:rPr lang="en-US" b="1" dirty="0"/>
              <a:t>I 12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51E98892-E54C-B729-1F22-30A019F3F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077" y="2857479"/>
            <a:ext cx="4939845" cy="3475746"/>
          </a:xfrm>
          <a:prstGeom prst="rect">
            <a:avLst/>
          </a:prstGeom>
        </p:spPr>
      </p:pic>
    </p:spTree>
    <p:extLst>
      <p:ext uri="{BB962C8B-B14F-4D97-AF65-F5344CB8AC3E}">
        <p14:creationId xmlns:p14="http://schemas.microsoft.com/office/powerpoint/2010/main" val="5923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Q7</a:t>
            </a:r>
          </a:p>
        </p:txBody>
      </p:sp>
      <p:pic>
        <p:nvPicPr>
          <p:cNvPr id="9" name="Picture 8" descr="A screenshot of a computer&#10;&#10;Description automatically generated">
            <a:extLst>
              <a:ext uri="{FF2B5EF4-FFF2-40B4-BE49-F238E27FC236}">
                <a16:creationId xmlns:a16="http://schemas.microsoft.com/office/drawing/2014/main" id="{C6224485-58BB-4FBB-9BF6-2E8868508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897" y="6979885"/>
            <a:ext cx="2806922" cy="1384995"/>
          </a:xfrm>
          <a:prstGeom prst="rect">
            <a:avLst/>
          </a:prstGeom>
        </p:spPr>
      </p:pic>
      <p:pic>
        <p:nvPicPr>
          <p:cNvPr id="11" name="Picture 10">
            <a:extLst>
              <a:ext uri="{FF2B5EF4-FFF2-40B4-BE49-F238E27FC236}">
                <a16:creationId xmlns:a16="http://schemas.microsoft.com/office/drawing/2014/main" id="{607EBA6E-CEBD-5901-8026-9FFF0D433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7272732"/>
            <a:ext cx="2465407" cy="799302"/>
          </a:xfrm>
          <a:prstGeom prst="rect">
            <a:avLst/>
          </a:prstGeom>
        </p:spPr>
      </p:pic>
      <p:sp>
        <p:nvSpPr>
          <p:cNvPr id="8" name="TextBox 7">
            <a:extLst>
              <a:ext uri="{FF2B5EF4-FFF2-40B4-BE49-F238E27FC236}">
                <a16:creationId xmlns:a16="http://schemas.microsoft.com/office/drawing/2014/main" id="{3CDD0DC9-375C-BCB0-2775-84E6649139F9}"/>
              </a:ext>
            </a:extLst>
          </p:cNvPr>
          <p:cNvSpPr txBox="1"/>
          <p:nvPr/>
        </p:nvSpPr>
        <p:spPr>
          <a:xfrm>
            <a:off x="16992600" y="9098283"/>
            <a:ext cx="585417" cy="369332"/>
          </a:xfrm>
          <a:prstGeom prst="rect">
            <a:avLst/>
          </a:prstGeom>
          <a:noFill/>
        </p:spPr>
        <p:txBody>
          <a:bodyPr wrap="none" rtlCol="0">
            <a:spAutoFit/>
          </a:bodyPr>
          <a:lstStyle/>
          <a:p>
            <a:r>
              <a:rPr lang="en-US" b="1" dirty="0"/>
              <a:t>I 13 </a:t>
            </a:r>
            <a:endParaRPr lang="en-US" dirty="0"/>
          </a:p>
        </p:txBody>
      </p:sp>
      <p:pic>
        <p:nvPicPr>
          <p:cNvPr id="12" name="Picture 11" descr="A screenshot of a computer code&#10;&#10;Description automatically generated">
            <a:extLst>
              <a:ext uri="{FF2B5EF4-FFF2-40B4-BE49-F238E27FC236}">
                <a16:creationId xmlns:a16="http://schemas.microsoft.com/office/drawing/2014/main" id="{282FBE7A-CAB7-A656-3F1E-B3A3B3157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5147" y="3493563"/>
            <a:ext cx="4153343" cy="2625676"/>
          </a:xfrm>
          <a:prstGeom prst="rect">
            <a:avLst/>
          </a:prstGeom>
        </p:spPr>
      </p:pic>
    </p:spTree>
    <p:extLst>
      <p:ext uri="{BB962C8B-B14F-4D97-AF65-F5344CB8AC3E}">
        <p14:creationId xmlns:p14="http://schemas.microsoft.com/office/powerpoint/2010/main" val="253234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Q8</a:t>
            </a:r>
          </a:p>
        </p:txBody>
      </p:sp>
      <p:pic>
        <p:nvPicPr>
          <p:cNvPr id="12" name="Picture 11">
            <a:extLst>
              <a:ext uri="{FF2B5EF4-FFF2-40B4-BE49-F238E27FC236}">
                <a16:creationId xmlns:a16="http://schemas.microsoft.com/office/drawing/2014/main" id="{60994191-110E-97BC-8C6B-40A628976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976" y="7647281"/>
            <a:ext cx="1780048" cy="804444"/>
          </a:xfrm>
          <a:prstGeom prst="rect">
            <a:avLst/>
          </a:prstGeom>
        </p:spPr>
      </p:pic>
      <p:sp>
        <p:nvSpPr>
          <p:cNvPr id="7" name="TextBox 6">
            <a:extLst>
              <a:ext uri="{FF2B5EF4-FFF2-40B4-BE49-F238E27FC236}">
                <a16:creationId xmlns:a16="http://schemas.microsoft.com/office/drawing/2014/main" id="{6FED0792-1FE9-E173-7912-279952B327C9}"/>
              </a:ext>
            </a:extLst>
          </p:cNvPr>
          <p:cNvSpPr txBox="1"/>
          <p:nvPr/>
        </p:nvSpPr>
        <p:spPr>
          <a:xfrm>
            <a:off x="16992600" y="9098283"/>
            <a:ext cx="532518" cy="369332"/>
          </a:xfrm>
          <a:prstGeom prst="rect">
            <a:avLst/>
          </a:prstGeom>
          <a:noFill/>
        </p:spPr>
        <p:txBody>
          <a:bodyPr wrap="none" rtlCol="0">
            <a:spAutoFit/>
          </a:bodyPr>
          <a:lstStyle/>
          <a:p>
            <a:r>
              <a:rPr lang="en-US" b="1" dirty="0"/>
              <a:t>I 14</a:t>
            </a:r>
            <a:endParaRPr lang="en-US" dirty="0"/>
          </a:p>
        </p:txBody>
      </p:sp>
      <p:pic>
        <p:nvPicPr>
          <p:cNvPr id="10" name="Picture 9" descr="A screenshot of a computer&#10;&#10;Description automatically generated">
            <a:extLst>
              <a:ext uri="{FF2B5EF4-FFF2-40B4-BE49-F238E27FC236}">
                <a16:creationId xmlns:a16="http://schemas.microsoft.com/office/drawing/2014/main" id="{4649FDBE-D40C-7527-ACA6-8D90FBF39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2961" y="2519129"/>
            <a:ext cx="4422078" cy="4559790"/>
          </a:xfrm>
          <a:prstGeom prst="rect">
            <a:avLst/>
          </a:prstGeom>
        </p:spPr>
      </p:pic>
    </p:spTree>
    <p:extLst>
      <p:ext uri="{BB962C8B-B14F-4D97-AF65-F5344CB8AC3E}">
        <p14:creationId xmlns:p14="http://schemas.microsoft.com/office/powerpoint/2010/main" val="276411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Q9</a:t>
            </a:r>
          </a:p>
        </p:txBody>
      </p:sp>
      <p:pic>
        <p:nvPicPr>
          <p:cNvPr id="11" name="Picture 10" descr="A screenshot of a computer&#10;&#10;Description automatically generated">
            <a:extLst>
              <a:ext uri="{FF2B5EF4-FFF2-40B4-BE49-F238E27FC236}">
                <a16:creationId xmlns:a16="http://schemas.microsoft.com/office/drawing/2014/main" id="{15355A77-4949-3C99-26AE-02850D34D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6541779"/>
            <a:ext cx="3067648" cy="139884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469FFDC4-98FA-1B8C-1CA5-F1E283228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714" y="6541779"/>
            <a:ext cx="3560902" cy="1475368"/>
          </a:xfrm>
          <a:prstGeom prst="rect">
            <a:avLst/>
          </a:prstGeom>
        </p:spPr>
      </p:pic>
      <p:sp>
        <p:nvSpPr>
          <p:cNvPr id="7" name="TextBox 6">
            <a:extLst>
              <a:ext uri="{FF2B5EF4-FFF2-40B4-BE49-F238E27FC236}">
                <a16:creationId xmlns:a16="http://schemas.microsoft.com/office/drawing/2014/main" id="{E4A43FB6-B035-02DC-E45B-15062924D636}"/>
              </a:ext>
            </a:extLst>
          </p:cNvPr>
          <p:cNvSpPr txBox="1"/>
          <p:nvPr/>
        </p:nvSpPr>
        <p:spPr>
          <a:xfrm>
            <a:off x="16992600" y="9098283"/>
            <a:ext cx="585417" cy="369332"/>
          </a:xfrm>
          <a:prstGeom prst="rect">
            <a:avLst/>
          </a:prstGeom>
          <a:noFill/>
        </p:spPr>
        <p:txBody>
          <a:bodyPr wrap="none" rtlCol="0">
            <a:spAutoFit/>
          </a:bodyPr>
          <a:lstStyle/>
          <a:p>
            <a:r>
              <a:rPr lang="en-US" b="1" dirty="0"/>
              <a:t>I 15 </a:t>
            </a:r>
            <a:endParaRPr lang="en-US" dirty="0"/>
          </a:p>
        </p:txBody>
      </p:sp>
      <p:pic>
        <p:nvPicPr>
          <p:cNvPr id="10" name="Picture 9" descr="A computer code with black text&#10;&#10;Description automatically generated">
            <a:extLst>
              <a:ext uri="{FF2B5EF4-FFF2-40B4-BE49-F238E27FC236}">
                <a16:creationId xmlns:a16="http://schemas.microsoft.com/office/drawing/2014/main" id="{A0157180-025C-D1A3-C93F-669E8A882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6894" y="3677579"/>
            <a:ext cx="6534211" cy="2136527"/>
          </a:xfrm>
          <a:prstGeom prst="rect">
            <a:avLst/>
          </a:prstGeom>
        </p:spPr>
      </p:pic>
    </p:spTree>
    <p:extLst>
      <p:ext uri="{BB962C8B-B14F-4D97-AF65-F5344CB8AC3E}">
        <p14:creationId xmlns:p14="http://schemas.microsoft.com/office/powerpoint/2010/main" val="130141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13249978" cy="3075653"/>
            <a:chOff x="0" y="0"/>
            <a:chExt cx="17666638" cy="4100870"/>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5888879" y="3382725"/>
              <a:ext cx="11777759" cy="718145"/>
            </a:xfrm>
            <a:prstGeom prst="rect">
              <a:avLst/>
            </a:prstGeom>
          </p:spPr>
          <p:txBody>
            <a:bodyPr lIns="0" tIns="0" rIns="0" bIns="0" rtlCol="0" anchor="t">
              <a:spAutoFit/>
            </a:bodyPr>
            <a:lstStyle/>
            <a:p>
              <a:pPr marL="0" marR="0" lvl="0" indent="0" algn="ctr" defTabSz="914400" rtl="0" eaLnBrk="1" fontAlgn="auto" latinLnBrk="0" hangingPunct="1">
                <a:lnSpc>
                  <a:spcPts val="4200"/>
                </a:lnSpc>
                <a:spcBef>
                  <a:spcPts val="0"/>
                </a:spcBef>
                <a:spcAft>
                  <a:spcPts val="0"/>
                </a:spcAft>
                <a:buClrTx/>
                <a:buSzTx/>
                <a:buFontTx/>
                <a:buNone/>
                <a:tabLst/>
                <a:defRPr/>
              </a:pPr>
              <a:endParaRPr kumimoji="0" lang="en-US" sz="4000" b="1" i="0" u="none" strike="noStrike" kern="1200" cap="none" spc="0" normalizeH="0" baseline="0" noProof="0" dirty="0">
                <a:ln>
                  <a:noFill/>
                </a:ln>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Q10</a:t>
            </a:r>
          </a:p>
        </p:txBody>
      </p:sp>
      <p:pic>
        <p:nvPicPr>
          <p:cNvPr id="12" name="Picture 11">
            <a:extLst>
              <a:ext uri="{FF2B5EF4-FFF2-40B4-BE49-F238E27FC236}">
                <a16:creationId xmlns:a16="http://schemas.microsoft.com/office/drawing/2014/main" id="{CE835C03-063E-7B5B-74AC-2910FF8EB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996" y="5829300"/>
            <a:ext cx="7958008" cy="734825"/>
          </a:xfrm>
          <a:prstGeom prst="rect">
            <a:avLst/>
          </a:prstGeom>
        </p:spPr>
      </p:pic>
      <p:pic>
        <p:nvPicPr>
          <p:cNvPr id="6" name="Picture 5" descr="A logo of a globe with a graduation cap&#10;&#10;Description automatically generated">
            <a:extLst>
              <a:ext uri="{FF2B5EF4-FFF2-40B4-BE49-F238E27FC236}">
                <a16:creationId xmlns:a16="http://schemas.microsoft.com/office/drawing/2014/main" id="{3C6C71E5-A918-DB9D-D895-84F0A0FD1A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400" y="8702895"/>
            <a:ext cx="1026143" cy="997298"/>
          </a:xfrm>
          <a:prstGeom prst="rect">
            <a:avLst/>
          </a:prstGeom>
        </p:spPr>
      </p:pic>
      <p:pic>
        <p:nvPicPr>
          <p:cNvPr id="7" name="Picture 6" descr="A logo of a robot&#10;&#10;Description automatically generated">
            <a:extLst>
              <a:ext uri="{FF2B5EF4-FFF2-40B4-BE49-F238E27FC236}">
                <a16:creationId xmlns:a16="http://schemas.microsoft.com/office/drawing/2014/main" id="{76AAA9FC-2A99-FEC2-82F9-D14F47AB28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5457" y="8707431"/>
            <a:ext cx="1026144" cy="997298"/>
          </a:xfrm>
          <a:prstGeom prst="rect">
            <a:avLst/>
          </a:prstGeom>
        </p:spPr>
      </p:pic>
      <p:sp>
        <p:nvSpPr>
          <p:cNvPr id="10" name="TextBox 9">
            <a:extLst>
              <a:ext uri="{FF2B5EF4-FFF2-40B4-BE49-F238E27FC236}">
                <a16:creationId xmlns:a16="http://schemas.microsoft.com/office/drawing/2014/main" id="{AE50C04C-220E-1161-35B2-BCB16B4DBE97}"/>
              </a:ext>
            </a:extLst>
          </p:cNvPr>
          <p:cNvSpPr txBox="1"/>
          <p:nvPr/>
        </p:nvSpPr>
        <p:spPr>
          <a:xfrm>
            <a:off x="16992600" y="9098283"/>
            <a:ext cx="585417" cy="369332"/>
          </a:xfrm>
          <a:prstGeom prst="rect">
            <a:avLst/>
          </a:prstGeom>
          <a:noFill/>
        </p:spPr>
        <p:txBody>
          <a:bodyPr wrap="none" rtlCol="0">
            <a:spAutoFit/>
          </a:bodyPr>
          <a:lstStyle/>
          <a:p>
            <a:r>
              <a:rPr lang="en-US" b="1" dirty="0"/>
              <a:t>I 16 </a:t>
            </a:r>
            <a:endParaRPr lang="en-US" dirty="0"/>
          </a:p>
        </p:txBody>
      </p:sp>
      <p:pic>
        <p:nvPicPr>
          <p:cNvPr id="13" name="Picture 12" descr="A close-up of a computer code&#10;&#10;Description automatically generated">
            <a:extLst>
              <a:ext uri="{FF2B5EF4-FFF2-40B4-BE49-F238E27FC236}">
                <a16:creationId xmlns:a16="http://schemas.microsoft.com/office/drawing/2014/main" id="{46978538-B577-7434-4F69-C1815C0A79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2012" y="3375867"/>
            <a:ext cx="7243974" cy="1605037"/>
          </a:xfrm>
          <a:prstGeom prst="rect">
            <a:avLst/>
          </a:prstGeom>
        </p:spPr>
      </p:pic>
    </p:spTree>
    <p:extLst>
      <p:ext uri="{BB962C8B-B14F-4D97-AF65-F5344CB8AC3E}">
        <p14:creationId xmlns:p14="http://schemas.microsoft.com/office/powerpoint/2010/main" val="269897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880523" y="-285632"/>
            <a:ext cx="12496800" cy="3970318"/>
          </a:xfrm>
          <a:prstGeom prst="rect">
            <a:avLst/>
          </a:prstGeom>
          <a:noFill/>
        </p:spPr>
        <p:txBody>
          <a:bodyPr wrap="square">
            <a:spAutoFit/>
          </a:bodyPr>
          <a:lstStyle/>
          <a:p>
            <a:pPr marL="457200" indent="-457200">
              <a:buFont typeface="Arial" panose="020B0604020202020204" pitchFamily="34" charset="0"/>
              <a:buChar char="•"/>
            </a:pPr>
            <a:endParaRPr lang="en-US" sz="2800" b="1" i="0" u="none" strike="noStrike" dirty="0">
              <a:solidFill>
                <a:schemeClr val="bg1">
                  <a:lumMod val="50000"/>
                </a:schemeClr>
              </a:solidFill>
              <a:effectLst/>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US" sz="3200" b="1" dirty="0">
              <a:solidFill>
                <a:schemeClr val="bg1">
                  <a:lumMod val="50000"/>
                </a:schemeClr>
              </a:solidFill>
              <a:latin typeface="Mangal Pro" panose="020F0502020204030204" pitchFamily="2" charset="0"/>
            </a:endParaRPr>
          </a:p>
        </p:txBody>
      </p:sp>
      <p:sp>
        <p:nvSpPr>
          <p:cNvPr id="11" name="TextBox 10">
            <a:extLst>
              <a:ext uri="{FF2B5EF4-FFF2-40B4-BE49-F238E27FC236}">
                <a16:creationId xmlns:a16="http://schemas.microsoft.com/office/drawing/2014/main" id="{E6AE0EDF-4722-5B8D-8815-DDFE3FA9C8BE}"/>
              </a:ext>
            </a:extLst>
          </p:cNvPr>
          <p:cNvSpPr txBox="1"/>
          <p:nvPr/>
        </p:nvSpPr>
        <p:spPr>
          <a:xfrm>
            <a:off x="3124200" y="3253856"/>
            <a:ext cx="11277600" cy="4339650"/>
          </a:xfrm>
          <a:prstGeom prst="rect">
            <a:avLst/>
          </a:prstGeom>
          <a:noFill/>
        </p:spPr>
        <p:txBody>
          <a:bodyPr wrap="square" rtlCol="0">
            <a:spAutoFit/>
          </a:bodyPr>
          <a:lstStyle/>
          <a:p>
            <a:r>
              <a:rPr lang="en-US" sz="4000" b="1" i="0" dirty="0">
                <a:effectLst/>
                <a:latin typeface="Montserrat" panose="00000500000000000000" pitchFamily="2" charset="0"/>
              </a:rPr>
              <a:t>TOPICS </a:t>
            </a:r>
          </a:p>
          <a:p>
            <a:pPr marL="457200" indent="-457200">
              <a:buAutoNum type="arabicPeriod"/>
            </a:pPr>
            <a:r>
              <a:rPr lang="en-US" sz="4000" b="1" dirty="0">
                <a:latin typeface="Montserrat" panose="00000500000000000000" pitchFamily="2" charset="0"/>
              </a:rPr>
              <a:t> INTRO</a:t>
            </a:r>
          </a:p>
          <a:p>
            <a:pPr marL="457200" indent="-457200">
              <a:buAutoNum type="arabicPeriod"/>
            </a:pPr>
            <a:r>
              <a:rPr lang="en-US" sz="4000" b="1" i="0" dirty="0">
                <a:effectLst/>
                <a:latin typeface="Montserrat" panose="00000500000000000000" pitchFamily="2" charset="0"/>
              </a:rPr>
              <a:t> CREATE TABLE </a:t>
            </a:r>
          </a:p>
          <a:p>
            <a:pPr marL="457200" indent="-457200">
              <a:buAutoNum type="arabicPeriod"/>
            </a:pPr>
            <a:r>
              <a:rPr lang="en-US" sz="4000" b="1" dirty="0">
                <a:latin typeface="Montserrat" panose="00000500000000000000" pitchFamily="2" charset="0"/>
              </a:rPr>
              <a:t> ADD CONSTRAIN</a:t>
            </a:r>
            <a:endParaRPr lang="en-US" sz="4000" b="1" i="0" dirty="0">
              <a:effectLst/>
              <a:latin typeface="Montserrat" panose="00000500000000000000" pitchFamily="2" charset="0"/>
            </a:endParaRPr>
          </a:p>
          <a:p>
            <a:pPr marL="457200" indent="-457200">
              <a:buAutoNum type="arabicPeriod"/>
            </a:pPr>
            <a:r>
              <a:rPr lang="en-US" sz="4000" b="1" dirty="0">
                <a:latin typeface="Montserrat" panose="00000500000000000000" pitchFamily="2" charset="0"/>
              </a:rPr>
              <a:t> EACH TABLE IN DATA BASE</a:t>
            </a:r>
          </a:p>
          <a:p>
            <a:pPr marL="457200" indent="-457200">
              <a:buAutoNum type="arabicPeriod"/>
            </a:pPr>
            <a:r>
              <a:rPr lang="en-US" sz="4000" b="1" dirty="0">
                <a:latin typeface="Montserrat" panose="00000500000000000000" pitchFamily="2" charset="0"/>
              </a:rPr>
              <a:t> ANSWERS OF TACK</a:t>
            </a:r>
          </a:p>
          <a:p>
            <a:r>
              <a:rPr lang="en-US" sz="3600" b="1" i="0" dirty="0">
                <a:solidFill>
                  <a:schemeClr val="bg1">
                    <a:lumMod val="50000"/>
                  </a:schemeClr>
                </a:solidFill>
                <a:effectLst/>
                <a:latin typeface="Montserrat" panose="00000500000000000000" pitchFamily="2" charset="0"/>
              </a:rPr>
              <a:t> </a:t>
            </a:r>
            <a:endParaRPr lang="en-GB" sz="3600" b="1" i="0" dirty="0">
              <a:solidFill>
                <a:schemeClr val="bg1">
                  <a:lumMod val="50000"/>
                </a:schemeClr>
              </a:solidFill>
              <a:effectLst/>
              <a:latin typeface="Montserrat" panose="00000500000000000000" pitchFamily="2" charset="0"/>
            </a:endParaRPr>
          </a:p>
        </p:txBody>
      </p:sp>
      <p:pic>
        <p:nvPicPr>
          <p:cNvPr id="7" name="Picture 6" descr="A blue symbol with text&#10;&#10;Description automatically generated">
            <a:extLst>
              <a:ext uri="{FF2B5EF4-FFF2-40B4-BE49-F238E27FC236}">
                <a16:creationId xmlns:a16="http://schemas.microsoft.com/office/drawing/2014/main" id="{729814AD-EBE8-01E9-6AA8-470DAA5F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0" y="5423681"/>
            <a:ext cx="4108919" cy="4126784"/>
          </a:xfrm>
          <a:prstGeom prst="rect">
            <a:avLst/>
          </a:prstGeom>
        </p:spPr>
      </p:pic>
      <p:sp>
        <p:nvSpPr>
          <p:cNvPr id="10" name="TextBox 9">
            <a:extLst>
              <a:ext uri="{FF2B5EF4-FFF2-40B4-BE49-F238E27FC236}">
                <a16:creationId xmlns:a16="http://schemas.microsoft.com/office/drawing/2014/main" id="{DFEA49BA-1735-D525-589D-5C0ECDEDB7FF}"/>
              </a:ext>
            </a:extLst>
          </p:cNvPr>
          <p:cNvSpPr txBox="1"/>
          <p:nvPr/>
        </p:nvSpPr>
        <p:spPr>
          <a:xfrm>
            <a:off x="16992600" y="9098283"/>
            <a:ext cx="468398" cy="369332"/>
          </a:xfrm>
          <a:prstGeom prst="rect">
            <a:avLst/>
          </a:prstGeom>
          <a:noFill/>
        </p:spPr>
        <p:txBody>
          <a:bodyPr wrap="none" rtlCol="0">
            <a:spAutoFit/>
          </a:bodyPr>
          <a:lstStyle/>
          <a:p>
            <a:r>
              <a:rPr lang="en-US" b="1" dirty="0"/>
              <a:t>I 1 </a:t>
            </a:r>
            <a:endParaRPr lang="en-US" dirty="0"/>
          </a:p>
        </p:txBody>
      </p:sp>
    </p:spTree>
    <p:extLst>
      <p:ext uri="{BB962C8B-B14F-4D97-AF65-F5344CB8AC3E}">
        <p14:creationId xmlns:p14="http://schemas.microsoft.com/office/powerpoint/2010/main" val="291045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762000" y="5528464"/>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3324224" y="-859107"/>
            <a:ext cx="11639551"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Introduction</a:t>
            </a:r>
          </a:p>
          <a:p>
            <a:pPr algn="ctr"/>
            <a:r>
              <a:rPr lang="en-US" sz="3200" b="1" dirty="0">
                <a:latin typeface="Mangal Pro" panose="020F0502020204030204" pitchFamily="2" charset="0"/>
              </a:rPr>
              <a:t> </a:t>
            </a:r>
          </a:p>
        </p:txBody>
      </p:sp>
      <p:pic>
        <p:nvPicPr>
          <p:cNvPr id="8" name="Picture 7" descr="A logo of a globe with a graduation cap&#10;&#10;Description automatically generated">
            <a:extLst>
              <a:ext uri="{FF2B5EF4-FFF2-40B4-BE49-F238E27FC236}">
                <a16:creationId xmlns:a16="http://schemas.microsoft.com/office/drawing/2014/main" id="{CE3D1E74-4FBE-41A0-9E39-A0A3D817E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799" y="7337643"/>
            <a:ext cx="1501255" cy="1459054"/>
          </a:xfrm>
          <a:prstGeom prst="rect">
            <a:avLst/>
          </a:prstGeom>
        </p:spPr>
      </p:pic>
      <p:pic>
        <p:nvPicPr>
          <p:cNvPr id="9" name="Picture 8" descr="A logo of a robot&#10;&#10;Description automatically generated">
            <a:extLst>
              <a:ext uri="{FF2B5EF4-FFF2-40B4-BE49-F238E27FC236}">
                <a16:creationId xmlns:a16="http://schemas.microsoft.com/office/drawing/2014/main" id="{360E05B3-A6A0-4835-B50A-CE3916A24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7337643"/>
            <a:ext cx="1501255" cy="1459054"/>
          </a:xfrm>
          <a:prstGeom prst="rect">
            <a:avLst/>
          </a:prstGeom>
        </p:spPr>
      </p:pic>
      <p:sp>
        <p:nvSpPr>
          <p:cNvPr id="10" name="TextBox 9">
            <a:extLst>
              <a:ext uri="{FF2B5EF4-FFF2-40B4-BE49-F238E27FC236}">
                <a16:creationId xmlns:a16="http://schemas.microsoft.com/office/drawing/2014/main" id="{DE528562-5964-433D-9D2F-5F0652C9F98E}"/>
              </a:ext>
            </a:extLst>
          </p:cNvPr>
          <p:cNvSpPr txBox="1"/>
          <p:nvPr/>
        </p:nvSpPr>
        <p:spPr>
          <a:xfrm>
            <a:off x="3775543" y="3776097"/>
            <a:ext cx="11639551" cy="2554545"/>
          </a:xfrm>
          <a:prstGeom prst="rect">
            <a:avLst/>
          </a:prstGeom>
          <a:noFill/>
        </p:spPr>
        <p:txBody>
          <a:bodyPr wrap="square">
            <a:spAutoFit/>
          </a:bodyPr>
          <a:lstStyle/>
          <a:p>
            <a:r>
              <a:rPr lang="en-US" sz="3200" b="1" dirty="0">
                <a:solidFill>
                  <a:schemeClr val="bg1"/>
                </a:solidFill>
              </a:rPr>
              <a:t>The goal </a:t>
            </a:r>
          </a:p>
          <a:p>
            <a:r>
              <a:rPr lang="en-US" sz="3200" b="1" dirty="0">
                <a:solidFill>
                  <a:schemeClr val="bg1">
                    <a:lumMod val="50000"/>
                  </a:schemeClr>
                </a:solidFill>
              </a:rPr>
              <a:t>Create a company database with multiple interrelated tables. Each group is responsible for creating specific tables and populating them with data. Once all data is in place, groups will then establish relationships and constraints using ALTER and UPDATE statements</a:t>
            </a:r>
            <a:r>
              <a:rPr lang="en-US" sz="3200" dirty="0">
                <a:solidFill>
                  <a:schemeClr val="bg1"/>
                </a:solidFill>
              </a:rPr>
              <a:t>.</a:t>
            </a:r>
            <a:endParaRPr lang="en-US" sz="3200" b="1" dirty="0">
              <a:solidFill>
                <a:schemeClr val="bg1"/>
              </a:solidFill>
              <a:latin typeface="Mangal Pro" panose="020F0502020204030204" pitchFamily="2" charset="0"/>
            </a:endParaRPr>
          </a:p>
        </p:txBody>
      </p:sp>
      <p:sp>
        <p:nvSpPr>
          <p:cNvPr id="6" name="TextBox 5">
            <a:extLst>
              <a:ext uri="{FF2B5EF4-FFF2-40B4-BE49-F238E27FC236}">
                <a16:creationId xmlns:a16="http://schemas.microsoft.com/office/drawing/2014/main" id="{C77FE67D-705B-2B19-825F-9067D613BE7C}"/>
              </a:ext>
            </a:extLst>
          </p:cNvPr>
          <p:cNvSpPr txBox="1"/>
          <p:nvPr/>
        </p:nvSpPr>
        <p:spPr>
          <a:xfrm>
            <a:off x="1219200" y="9181133"/>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B8D3BD4B-23B2-1107-A50D-24F99FE8B14F}"/>
              </a:ext>
            </a:extLst>
          </p:cNvPr>
          <p:cNvSpPr txBox="1"/>
          <p:nvPr/>
        </p:nvSpPr>
        <p:spPr>
          <a:xfrm>
            <a:off x="16992600" y="9098283"/>
            <a:ext cx="468398" cy="369332"/>
          </a:xfrm>
          <a:prstGeom prst="rect">
            <a:avLst/>
          </a:prstGeom>
          <a:noFill/>
        </p:spPr>
        <p:txBody>
          <a:bodyPr wrap="none" rtlCol="0">
            <a:spAutoFit/>
          </a:bodyPr>
          <a:lstStyle/>
          <a:p>
            <a:r>
              <a:rPr lang="en-US" b="1" dirty="0"/>
              <a:t>I 2 </a:t>
            </a:r>
            <a:endParaRPr lang="en-US" dirty="0"/>
          </a:p>
        </p:txBody>
      </p:sp>
    </p:spTree>
    <p:extLst>
      <p:ext uri="{BB962C8B-B14F-4D97-AF65-F5344CB8AC3E}">
        <p14:creationId xmlns:p14="http://schemas.microsoft.com/office/powerpoint/2010/main" val="346593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162798" y="-89117"/>
            <a:ext cx="3962400"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solidFill>
                  <a:schemeClr val="bg1">
                    <a:lumMod val="50000"/>
                  </a:schemeClr>
                </a:solidFill>
                <a:latin typeface="Mangal Pro" panose="020F0502020204030204" pitchFamily="2" charset="0"/>
              </a:rPr>
              <a:t> </a:t>
            </a:r>
            <a:r>
              <a:rPr lang="en-US" sz="3200" b="1" dirty="0">
                <a:latin typeface="Montserrat" panose="00000500000000000000" pitchFamily="2" charset="0"/>
              </a:rPr>
              <a:t>Create Tables</a:t>
            </a:r>
            <a:endParaRPr lang="en-US" sz="3200" b="1" dirty="0"/>
          </a:p>
          <a:p>
            <a:endParaRPr lang="en-US" sz="3200" b="1" dirty="0">
              <a:solidFill>
                <a:schemeClr val="bg1">
                  <a:lumMod val="50000"/>
                </a:schemeClr>
              </a:solidFill>
              <a:latin typeface="Mangal Pro" panose="020F0502020204030204" pitchFamily="2" charset="0"/>
            </a:endParaRPr>
          </a:p>
        </p:txBody>
      </p:sp>
      <p:pic>
        <p:nvPicPr>
          <p:cNvPr id="6" name="Picture 5">
            <a:extLst>
              <a:ext uri="{FF2B5EF4-FFF2-40B4-BE49-F238E27FC236}">
                <a16:creationId xmlns:a16="http://schemas.microsoft.com/office/drawing/2014/main" id="{B28968C3-8F91-494C-B092-FB1835349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313" y="3238500"/>
            <a:ext cx="12275373" cy="4544250"/>
          </a:xfrm>
          <a:prstGeom prst="rect">
            <a:avLst/>
          </a:prstGeom>
        </p:spPr>
      </p:pic>
      <p:sp>
        <p:nvSpPr>
          <p:cNvPr id="8" name="TextBox 7">
            <a:extLst>
              <a:ext uri="{FF2B5EF4-FFF2-40B4-BE49-F238E27FC236}">
                <a16:creationId xmlns:a16="http://schemas.microsoft.com/office/drawing/2014/main" id="{EFD2D95D-5DFB-3F43-02BD-9EF3FE53522F}"/>
              </a:ext>
            </a:extLst>
          </p:cNvPr>
          <p:cNvSpPr txBox="1"/>
          <p:nvPr/>
        </p:nvSpPr>
        <p:spPr>
          <a:xfrm>
            <a:off x="16992600" y="9098283"/>
            <a:ext cx="468398" cy="369332"/>
          </a:xfrm>
          <a:prstGeom prst="rect">
            <a:avLst/>
          </a:prstGeom>
          <a:noFill/>
        </p:spPr>
        <p:txBody>
          <a:bodyPr wrap="none" rtlCol="0">
            <a:spAutoFit/>
          </a:bodyPr>
          <a:lstStyle/>
          <a:p>
            <a:r>
              <a:rPr lang="en-US" b="1" dirty="0"/>
              <a:t>I 3 </a:t>
            </a:r>
            <a:endParaRPr lang="en-US" dirty="0"/>
          </a:p>
        </p:txBody>
      </p:sp>
    </p:spTree>
    <p:extLst>
      <p:ext uri="{BB962C8B-B14F-4D97-AF65-F5344CB8AC3E}">
        <p14:creationId xmlns:p14="http://schemas.microsoft.com/office/powerpoint/2010/main" val="333295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162799" y="-490019"/>
            <a:ext cx="3962400"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latin typeface="Montserrat" panose="00000500000000000000" pitchFamily="2" charset="0"/>
            </a:endParaRPr>
          </a:p>
          <a:p>
            <a:pPr algn="ctr"/>
            <a:r>
              <a:rPr lang="en-US" sz="3200" b="1" dirty="0">
                <a:latin typeface="Mangal Pro" panose="020F0502020204030204" pitchFamily="2" charset="0"/>
              </a:rPr>
              <a:t> </a:t>
            </a:r>
            <a:r>
              <a:rPr lang="en-US" sz="3200" b="1" dirty="0">
                <a:latin typeface="Montserrat" panose="00000500000000000000" pitchFamily="2" charset="0"/>
              </a:rPr>
              <a:t>Create Tables</a:t>
            </a:r>
          </a:p>
          <a:p>
            <a:endParaRPr lang="en-US" sz="3200" b="1" dirty="0">
              <a:solidFill>
                <a:schemeClr val="bg1">
                  <a:lumMod val="50000"/>
                </a:schemeClr>
              </a:solidFill>
              <a:latin typeface="Mangal Pro" panose="020F0502020204030204" pitchFamily="2" charset="0"/>
            </a:endParaRPr>
          </a:p>
        </p:txBody>
      </p:sp>
      <p:pic>
        <p:nvPicPr>
          <p:cNvPr id="13" name="Picture 12" descr="A computer code with blue text&#10;&#10;Description automatically generated">
            <a:extLst>
              <a:ext uri="{FF2B5EF4-FFF2-40B4-BE49-F238E27FC236}">
                <a16:creationId xmlns:a16="http://schemas.microsoft.com/office/drawing/2014/main" id="{EFF29E99-EF1C-D11E-A8E6-706E2C453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066" y="2705100"/>
            <a:ext cx="11837865" cy="3864975"/>
          </a:xfrm>
          <a:prstGeom prst="rect">
            <a:avLst/>
          </a:prstGeom>
        </p:spPr>
      </p:pic>
      <p:sp>
        <p:nvSpPr>
          <p:cNvPr id="7" name="TextBox 6">
            <a:extLst>
              <a:ext uri="{FF2B5EF4-FFF2-40B4-BE49-F238E27FC236}">
                <a16:creationId xmlns:a16="http://schemas.microsoft.com/office/drawing/2014/main" id="{18E45939-2040-7829-095B-FB9AE6C6C72D}"/>
              </a:ext>
            </a:extLst>
          </p:cNvPr>
          <p:cNvSpPr txBox="1"/>
          <p:nvPr/>
        </p:nvSpPr>
        <p:spPr>
          <a:xfrm>
            <a:off x="16992600" y="9098283"/>
            <a:ext cx="468398" cy="369332"/>
          </a:xfrm>
          <a:prstGeom prst="rect">
            <a:avLst/>
          </a:prstGeom>
          <a:noFill/>
        </p:spPr>
        <p:txBody>
          <a:bodyPr wrap="none" rtlCol="0">
            <a:spAutoFit/>
          </a:bodyPr>
          <a:lstStyle/>
          <a:p>
            <a:r>
              <a:rPr lang="en-US" b="1" dirty="0"/>
              <a:t>I 4 </a:t>
            </a:r>
            <a:endParaRPr lang="en-US" dirty="0"/>
          </a:p>
        </p:txBody>
      </p:sp>
      <p:pic>
        <p:nvPicPr>
          <p:cNvPr id="9" name="Picture 8" descr="A close-up of a white background&#10;&#10;Description automatically generated">
            <a:extLst>
              <a:ext uri="{FF2B5EF4-FFF2-40B4-BE49-F238E27FC236}">
                <a16:creationId xmlns:a16="http://schemas.microsoft.com/office/drawing/2014/main" id="{3881DCE3-BBBA-2B99-314F-79F79D759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440" y="7195870"/>
            <a:ext cx="13176719" cy="1283577"/>
          </a:xfrm>
          <a:prstGeom prst="rect">
            <a:avLst/>
          </a:prstGeom>
        </p:spPr>
      </p:pic>
    </p:spTree>
    <p:extLst>
      <p:ext uri="{BB962C8B-B14F-4D97-AF65-F5344CB8AC3E}">
        <p14:creationId xmlns:p14="http://schemas.microsoft.com/office/powerpoint/2010/main" val="351770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6667498" y="-196994"/>
            <a:ext cx="4953001" cy="2923877"/>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b="1" dirty="0">
              <a:latin typeface="Montserrat" panose="00000500000000000000" pitchFamily="2" charset="0"/>
            </a:endParaRPr>
          </a:p>
          <a:p>
            <a:pPr algn="ctr"/>
            <a:r>
              <a:rPr lang="en-US" sz="3200" b="1" dirty="0">
                <a:latin typeface="Montserrat" panose="00000500000000000000" pitchFamily="2" charset="0"/>
              </a:rPr>
              <a:t>Constrains</a:t>
            </a:r>
          </a:p>
          <a:p>
            <a:r>
              <a:rPr lang="en-US" sz="3200" b="1" dirty="0">
                <a:latin typeface="Mangal Pro" panose="020F0502020204030204" pitchFamily="2" charset="0"/>
              </a:rPr>
              <a:t> </a:t>
            </a:r>
          </a:p>
        </p:txBody>
      </p:sp>
      <p:pic>
        <p:nvPicPr>
          <p:cNvPr id="6" name="Picture 5">
            <a:extLst>
              <a:ext uri="{FF2B5EF4-FFF2-40B4-BE49-F238E27FC236}">
                <a16:creationId xmlns:a16="http://schemas.microsoft.com/office/drawing/2014/main" id="{DF0C02A4-A3AA-45AF-8E8E-5EFFE155D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015" y="2878080"/>
            <a:ext cx="9721969" cy="3508928"/>
          </a:xfrm>
          <a:prstGeom prst="rect">
            <a:avLst/>
          </a:prstGeom>
        </p:spPr>
      </p:pic>
      <p:sp>
        <p:nvSpPr>
          <p:cNvPr id="8" name="TextBox 7">
            <a:extLst>
              <a:ext uri="{FF2B5EF4-FFF2-40B4-BE49-F238E27FC236}">
                <a16:creationId xmlns:a16="http://schemas.microsoft.com/office/drawing/2014/main" id="{8305E7FB-A7F5-2789-B408-2156E9CA1530}"/>
              </a:ext>
            </a:extLst>
          </p:cNvPr>
          <p:cNvSpPr txBox="1"/>
          <p:nvPr/>
        </p:nvSpPr>
        <p:spPr>
          <a:xfrm>
            <a:off x="16992600" y="9098283"/>
            <a:ext cx="415498" cy="369332"/>
          </a:xfrm>
          <a:prstGeom prst="rect">
            <a:avLst/>
          </a:prstGeom>
          <a:noFill/>
        </p:spPr>
        <p:txBody>
          <a:bodyPr wrap="none" rtlCol="0">
            <a:spAutoFit/>
          </a:bodyPr>
          <a:lstStyle/>
          <a:p>
            <a:r>
              <a:rPr lang="en-US" b="1" dirty="0"/>
              <a:t>I 5</a:t>
            </a:r>
            <a:endParaRPr lang="en-US" dirty="0"/>
          </a:p>
        </p:txBody>
      </p:sp>
      <p:pic>
        <p:nvPicPr>
          <p:cNvPr id="13" name="Picture 12" descr="A close-up of a white background&#10;&#10;Description automatically generated">
            <a:extLst>
              <a:ext uri="{FF2B5EF4-FFF2-40B4-BE49-F238E27FC236}">
                <a16:creationId xmlns:a16="http://schemas.microsoft.com/office/drawing/2014/main" id="{DD915DC6-0858-9C06-D6F7-B05500E4B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7088902"/>
            <a:ext cx="8129805" cy="1164173"/>
          </a:xfrm>
          <a:prstGeom prst="rect">
            <a:avLst/>
          </a:prstGeom>
        </p:spPr>
      </p:pic>
    </p:spTree>
    <p:extLst>
      <p:ext uri="{BB962C8B-B14F-4D97-AF65-F5344CB8AC3E}">
        <p14:creationId xmlns:p14="http://schemas.microsoft.com/office/powerpoint/2010/main" val="52120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7772400" y="-462838"/>
            <a:ext cx="11639551" cy="2431435"/>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US" sz="3200" b="1" dirty="0">
              <a:solidFill>
                <a:schemeClr val="bg1">
                  <a:lumMod val="50000"/>
                </a:schemeClr>
              </a:solidFill>
              <a:latin typeface="Mangal Pro" panose="020F0502020204030204" pitchFamily="2" charset="0"/>
            </a:endParaRPr>
          </a:p>
        </p:txBody>
      </p:sp>
      <p:pic>
        <p:nvPicPr>
          <p:cNvPr id="7" name="Picture 6">
            <a:extLst>
              <a:ext uri="{FF2B5EF4-FFF2-40B4-BE49-F238E27FC236}">
                <a16:creationId xmlns:a16="http://schemas.microsoft.com/office/drawing/2014/main" id="{C64DB880-7B32-4318-873F-D8F1124DC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166" y="2808800"/>
            <a:ext cx="9063666" cy="3382858"/>
          </a:xfrm>
          <a:prstGeom prst="rect">
            <a:avLst/>
          </a:prstGeom>
        </p:spPr>
      </p:pic>
      <p:sp>
        <p:nvSpPr>
          <p:cNvPr id="6" name="TextBox 5">
            <a:extLst>
              <a:ext uri="{FF2B5EF4-FFF2-40B4-BE49-F238E27FC236}">
                <a16:creationId xmlns:a16="http://schemas.microsoft.com/office/drawing/2014/main" id="{1F022B64-89B3-D4BE-E58A-4488C770B39F}"/>
              </a:ext>
            </a:extLst>
          </p:cNvPr>
          <p:cNvSpPr txBox="1"/>
          <p:nvPr/>
        </p:nvSpPr>
        <p:spPr>
          <a:xfrm>
            <a:off x="6453199" y="1702892"/>
            <a:ext cx="5381601" cy="523220"/>
          </a:xfrm>
          <a:prstGeom prst="rect">
            <a:avLst/>
          </a:prstGeom>
          <a:noFill/>
        </p:spPr>
        <p:txBody>
          <a:bodyPr wrap="none" rtlCol="0">
            <a:spAutoFit/>
          </a:bodyPr>
          <a:lstStyle/>
          <a:p>
            <a:r>
              <a:rPr lang="en-US" sz="2800" b="1" dirty="0">
                <a:latin typeface="Montserrat" panose="00000500000000000000" pitchFamily="2" charset="0"/>
              </a:rPr>
              <a:t>EACH TABLE IN DATA BASE</a:t>
            </a:r>
          </a:p>
        </p:txBody>
      </p:sp>
      <p:sp>
        <p:nvSpPr>
          <p:cNvPr id="12" name="TextBox 11">
            <a:extLst>
              <a:ext uri="{FF2B5EF4-FFF2-40B4-BE49-F238E27FC236}">
                <a16:creationId xmlns:a16="http://schemas.microsoft.com/office/drawing/2014/main" id="{8E51512A-FA1F-4E90-7289-6AA50AE6BD4F}"/>
              </a:ext>
            </a:extLst>
          </p:cNvPr>
          <p:cNvSpPr txBox="1"/>
          <p:nvPr/>
        </p:nvSpPr>
        <p:spPr>
          <a:xfrm>
            <a:off x="3961745" y="2251868"/>
            <a:ext cx="1531189" cy="646331"/>
          </a:xfrm>
          <a:prstGeom prst="rect">
            <a:avLst/>
          </a:prstGeom>
          <a:noFill/>
        </p:spPr>
        <p:txBody>
          <a:bodyPr wrap="none" rtlCol="0">
            <a:spAutoFit/>
          </a:bodyPr>
          <a:lstStyle/>
          <a:p>
            <a:r>
              <a:rPr lang="en-US" sz="1800" b="1" dirty="0">
                <a:latin typeface="Montserrat" panose="00000500000000000000" pitchFamily="2" charset="0"/>
              </a:rPr>
              <a:t>Insert Data</a:t>
            </a:r>
          </a:p>
          <a:p>
            <a:endParaRPr lang="en-US" dirty="0"/>
          </a:p>
        </p:txBody>
      </p:sp>
      <p:sp>
        <p:nvSpPr>
          <p:cNvPr id="13" name="TextBox 12">
            <a:extLst>
              <a:ext uri="{FF2B5EF4-FFF2-40B4-BE49-F238E27FC236}">
                <a16:creationId xmlns:a16="http://schemas.microsoft.com/office/drawing/2014/main" id="{DC8CBDF6-3BBB-97B8-90B1-F87B9A6465C8}"/>
              </a:ext>
            </a:extLst>
          </p:cNvPr>
          <p:cNvSpPr txBox="1"/>
          <p:nvPr/>
        </p:nvSpPr>
        <p:spPr>
          <a:xfrm>
            <a:off x="3961745" y="6362704"/>
            <a:ext cx="1569661" cy="646331"/>
          </a:xfrm>
          <a:prstGeom prst="rect">
            <a:avLst/>
          </a:prstGeom>
          <a:noFill/>
        </p:spPr>
        <p:txBody>
          <a:bodyPr wrap="none" rtlCol="0">
            <a:spAutoFit/>
          </a:bodyPr>
          <a:lstStyle/>
          <a:p>
            <a:r>
              <a:rPr lang="en-US" sz="1800" b="1" dirty="0">
                <a:latin typeface="Montserrat" panose="00000500000000000000" pitchFamily="2" charset="0"/>
              </a:rPr>
              <a:t>Each Table </a:t>
            </a:r>
            <a:endParaRPr lang="en-US" sz="1800" b="1" dirty="0"/>
          </a:p>
          <a:p>
            <a:endParaRPr lang="en-US" dirty="0"/>
          </a:p>
        </p:txBody>
      </p:sp>
      <p:sp>
        <p:nvSpPr>
          <p:cNvPr id="9" name="TextBox 8">
            <a:extLst>
              <a:ext uri="{FF2B5EF4-FFF2-40B4-BE49-F238E27FC236}">
                <a16:creationId xmlns:a16="http://schemas.microsoft.com/office/drawing/2014/main" id="{125844AE-5EFB-FAF5-62D2-C50E40A35EE8}"/>
              </a:ext>
            </a:extLst>
          </p:cNvPr>
          <p:cNvSpPr txBox="1"/>
          <p:nvPr/>
        </p:nvSpPr>
        <p:spPr>
          <a:xfrm>
            <a:off x="16992600" y="9098283"/>
            <a:ext cx="468398" cy="369332"/>
          </a:xfrm>
          <a:prstGeom prst="rect">
            <a:avLst/>
          </a:prstGeom>
          <a:noFill/>
        </p:spPr>
        <p:txBody>
          <a:bodyPr wrap="none" rtlCol="0">
            <a:spAutoFit/>
          </a:bodyPr>
          <a:lstStyle/>
          <a:p>
            <a:r>
              <a:rPr lang="en-US" b="1" dirty="0"/>
              <a:t>I 6 </a:t>
            </a:r>
            <a:endParaRPr lang="en-US" dirty="0"/>
          </a:p>
        </p:txBody>
      </p:sp>
      <p:pic>
        <p:nvPicPr>
          <p:cNvPr id="11" name="Picture 10" descr="A screenshot of a computer&#10;&#10;Description automatically generated">
            <a:extLst>
              <a:ext uri="{FF2B5EF4-FFF2-40B4-BE49-F238E27FC236}">
                <a16:creationId xmlns:a16="http://schemas.microsoft.com/office/drawing/2014/main" id="{385AA5E4-3BD6-041B-12D0-98D079063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1" y="7592379"/>
            <a:ext cx="5486400" cy="833013"/>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90C911F6-9946-878E-5D10-AE40AE2B2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7423137"/>
            <a:ext cx="4698888" cy="1002255"/>
          </a:xfrm>
          <a:prstGeom prst="rect">
            <a:avLst/>
          </a:prstGeom>
        </p:spPr>
      </p:pic>
    </p:spTree>
    <p:extLst>
      <p:ext uri="{BB962C8B-B14F-4D97-AF65-F5344CB8AC3E}">
        <p14:creationId xmlns:p14="http://schemas.microsoft.com/office/powerpoint/2010/main" val="203030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Q1</a:t>
            </a:r>
          </a:p>
        </p:txBody>
      </p:sp>
      <p:pic>
        <p:nvPicPr>
          <p:cNvPr id="12" name="Picture 11" descr="A screenshot of a computer&#10;&#10;Description automatically generated">
            <a:extLst>
              <a:ext uri="{FF2B5EF4-FFF2-40B4-BE49-F238E27FC236}">
                <a16:creationId xmlns:a16="http://schemas.microsoft.com/office/drawing/2014/main" id="{242CE047-7DEA-7708-CA37-1CE863E5A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275" y="6318798"/>
            <a:ext cx="7643449" cy="2109729"/>
          </a:xfrm>
          <a:prstGeom prst="rect">
            <a:avLst/>
          </a:prstGeom>
        </p:spPr>
      </p:pic>
      <p:sp>
        <p:nvSpPr>
          <p:cNvPr id="8" name="TextBox 7">
            <a:extLst>
              <a:ext uri="{FF2B5EF4-FFF2-40B4-BE49-F238E27FC236}">
                <a16:creationId xmlns:a16="http://schemas.microsoft.com/office/drawing/2014/main" id="{F1A2A4F0-B3DA-0D04-4DB8-E6E0CDBC5346}"/>
              </a:ext>
            </a:extLst>
          </p:cNvPr>
          <p:cNvSpPr txBox="1"/>
          <p:nvPr/>
        </p:nvSpPr>
        <p:spPr>
          <a:xfrm>
            <a:off x="16992600" y="9098283"/>
            <a:ext cx="468398" cy="369332"/>
          </a:xfrm>
          <a:prstGeom prst="rect">
            <a:avLst/>
          </a:prstGeom>
          <a:noFill/>
        </p:spPr>
        <p:txBody>
          <a:bodyPr wrap="none" rtlCol="0">
            <a:spAutoFit/>
          </a:bodyPr>
          <a:lstStyle/>
          <a:p>
            <a:r>
              <a:rPr lang="en-US" b="1" dirty="0"/>
              <a:t>I 7 </a:t>
            </a:r>
            <a:endParaRPr lang="en-US" dirty="0"/>
          </a:p>
        </p:txBody>
      </p:sp>
      <p:pic>
        <p:nvPicPr>
          <p:cNvPr id="11" name="Picture 10" descr="A screen shot of a computer program&#10;&#10;Description automatically generated">
            <a:extLst>
              <a:ext uri="{FF2B5EF4-FFF2-40B4-BE49-F238E27FC236}">
                <a16:creationId xmlns:a16="http://schemas.microsoft.com/office/drawing/2014/main" id="{B4BF9F97-B599-D201-093B-D5330D3AC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396" y="2414914"/>
            <a:ext cx="5537207" cy="2921566"/>
          </a:xfrm>
          <a:prstGeom prst="rect">
            <a:avLst/>
          </a:prstGeom>
        </p:spPr>
      </p:pic>
    </p:spTree>
    <p:extLst>
      <p:ext uri="{BB962C8B-B14F-4D97-AF65-F5344CB8AC3E}">
        <p14:creationId xmlns:p14="http://schemas.microsoft.com/office/powerpoint/2010/main" val="15063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Group 3"/>
          <p:cNvGrpSpPr/>
          <p:nvPr/>
        </p:nvGrpSpPr>
        <p:grpSpPr>
          <a:xfrm>
            <a:off x="310681" y="5654456"/>
            <a:ext cx="8833319" cy="3685432"/>
            <a:chOff x="0" y="0"/>
            <a:chExt cx="11777759" cy="4913909"/>
          </a:xfrm>
        </p:grpSpPr>
        <p:sp>
          <p:nvSpPr>
            <p:cNvPr id="4" name="TextBox 4"/>
            <p:cNvSpPr txBox="1"/>
            <p:nvPr/>
          </p:nvSpPr>
          <p:spPr>
            <a:xfrm>
              <a:off x="0" y="0"/>
              <a:ext cx="11777759" cy="1846660"/>
            </a:xfrm>
            <a:prstGeom prst="rect">
              <a:avLst/>
            </a:prstGeom>
          </p:spPr>
          <p:txBody>
            <a:bodyPr lIns="0" tIns="0" rIns="0" bIns="0" rtlCol="0" anchor="t">
              <a:spAutoFit/>
            </a:bodyPr>
            <a:lstStyle/>
            <a:p>
              <a:pPr marL="0" marR="0" lvl="0" indent="0" algn="l" defTabSz="914400" rtl="0" eaLnBrk="1" fontAlgn="auto" latinLnBrk="0" hangingPunct="1">
                <a:lnSpc>
                  <a:spcPts val="10800"/>
                </a:lnSpc>
                <a:spcBef>
                  <a:spcPts val="0"/>
                </a:spcBef>
                <a:spcAft>
                  <a:spcPts val="0"/>
                </a:spcAft>
                <a:buClrTx/>
                <a:buSzTx/>
                <a:buFontTx/>
                <a:buNone/>
                <a:tabLst/>
                <a:defRPr/>
              </a:pPr>
              <a:endParaRPr kumimoji="0" lang="en-US" sz="9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sp>
          <p:nvSpPr>
            <p:cNvPr id="5" name="TextBox 5"/>
            <p:cNvSpPr txBox="1"/>
            <p:nvPr/>
          </p:nvSpPr>
          <p:spPr>
            <a:xfrm>
              <a:off x="0" y="4269630"/>
              <a:ext cx="11777759" cy="644279"/>
            </a:xfrm>
            <a:prstGeom prst="rect">
              <a:avLst/>
            </a:prstGeom>
          </p:spPr>
          <p:txBody>
            <a:bodyPr lIns="0" tIns="0" rIns="0" bIns="0" rtlCol="0" anchor="t">
              <a:spAutoFit/>
            </a:bodyPr>
            <a:lstStyle/>
            <a:p>
              <a:pPr marL="0" marR="0" lvl="0" indent="0" algn="l" defTabSz="914400" rtl="0" eaLnBrk="1" fontAlgn="auto" latinLnBrk="0" hangingPunct="1">
                <a:lnSpc>
                  <a:spcPts val="42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Bahnschrift SemiBold" panose="020B0502040204020203" pitchFamily="34" charset="0"/>
                <a:ea typeface="+mn-ea"/>
                <a:cs typeface="+mn-cs"/>
              </a:endParaRPr>
            </a:p>
          </p:txBody>
        </p:sp>
      </p:grpSp>
      <p:sp>
        <p:nvSpPr>
          <p:cNvPr id="17" name="TextBox 16">
            <a:extLst>
              <a:ext uri="{FF2B5EF4-FFF2-40B4-BE49-F238E27FC236}">
                <a16:creationId xmlns:a16="http://schemas.microsoft.com/office/drawing/2014/main" id="{C6EC32F2-2A2F-6625-C17F-82675E3606BA}"/>
              </a:ext>
            </a:extLst>
          </p:cNvPr>
          <p:cNvSpPr txBox="1"/>
          <p:nvPr/>
        </p:nvSpPr>
        <p:spPr>
          <a:xfrm>
            <a:off x="5657850" y="-190500"/>
            <a:ext cx="6972300" cy="1938992"/>
          </a:xfrm>
          <a:prstGeom prst="rect">
            <a:avLst/>
          </a:prstGeom>
          <a:noFill/>
        </p:spPr>
        <p:txBody>
          <a:bodyPr wrap="square">
            <a:spAutoFit/>
          </a:bodyPr>
          <a:lstStyle/>
          <a:p>
            <a:pPr marL="457200" indent="-457200">
              <a:buAutoNum type="arabicPeriod"/>
            </a:pPr>
            <a:endParaRPr lang="ar-EG" sz="2400" b="1" i="0" dirty="0">
              <a:solidFill>
                <a:schemeClr val="bg1">
                  <a:lumMod val="50000"/>
                </a:schemeClr>
              </a:solidFill>
              <a:effectLst/>
              <a:latin typeface="Mangal Pro" panose="00000500000000000000" pitchFamily="2" charset="0"/>
            </a:endParaRPr>
          </a:p>
          <a:p>
            <a:endParaRPr lang="en-GB" sz="3200" dirty="0">
              <a:solidFill>
                <a:schemeClr val="bg1">
                  <a:lumMod val="50000"/>
                </a:schemeClr>
              </a:solidFill>
              <a:latin typeface="Montserrat" panose="00000500000000000000" pitchFamily="2" charset="0"/>
            </a:endParaRPr>
          </a:p>
          <a:p>
            <a:endParaRPr lang="en-GB" sz="3200" dirty="0">
              <a:solidFill>
                <a:schemeClr val="bg1">
                  <a:lumMod val="50000"/>
                </a:schemeClr>
              </a:solidFill>
              <a:latin typeface="Montserrat" panose="00000500000000000000" pitchFamily="2" charset="0"/>
            </a:endParaRPr>
          </a:p>
          <a:p>
            <a:pPr algn="ctr"/>
            <a:r>
              <a:rPr lang="en-US" sz="3200" b="1" dirty="0">
                <a:latin typeface="Montserrat" panose="00000500000000000000" pitchFamily="2" charset="0"/>
              </a:rPr>
              <a:t>ANSWERS  Question</a:t>
            </a:r>
          </a:p>
        </p:txBody>
      </p:sp>
      <p:sp>
        <p:nvSpPr>
          <p:cNvPr id="2" name="TextBox 1">
            <a:extLst>
              <a:ext uri="{FF2B5EF4-FFF2-40B4-BE49-F238E27FC236}">
                <a16:creationId xmlns:a16="http://schemas.microsoft.com/office/drawing/2014/main" id="{EF8B25A6-A98E-30B7-D748-807F3A41F078}"/>
              </a:ext>
            </a:extLst>
          </p:cNvPr>
          <p:cNvSpPr txBox="1"/>
          <p:nvPr/>
        </p:nvSpPr>
        <p:spPr>
          <a:xfrm>
            <a:off x="1752600" y="1943100"/>
            <a:ext cx="1752600" cy="369332"/>
          </a:xfrm>
          <a:prstGeom prst="rect">
            <a:avLst/>
          </a:prstGeom>
          <a:noFill/>
        </p:spPr>
        <p:txBody>
          <a:bodyPr wrap="square" rtlCol="0">
            <a:spAutoFit/>
          </a:bodyPr>
          <a:lstStyle/>
          <a:p>
            <a:r>
              <a:rPr lang="en-US" b="1" dirty="0"/>
              <a:t>Q2</a:t>
            </a:r>
          </a:p>
        </p:txBody>
      </p:sp>
      <p:pic>
        <p:nvPicPr>
          <p:cNvPr id="9" name="Picture 8" descr="A screenshot of a computer&#10;&#10;Description automatically generated">
            <a:extLst>
              <a:ext uri="{FF2B5EF4-FFF2-40B4-BE49-F238E27FC236}">
                <a16:creationId xmlns:a16="http://schemas.microsoft.com/office/drawing/2014/main" id="{03FD3C9D-6585-87EF-17B8-660ACCFF8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7850" y="6533852"/>
            <a:ext cx="7370623" cy="1752675"/>
          </a:xfrm>
          <a:prstGeom prst="rect">
            <a:avLst/>
          </a:prstGeom>
        </p:spPr>
      </p:pic>
      <p:sp>
        <p:nvSpPr>
          <p:cNvPr id="8" name="TextBox 7">
            <a:extLst>
              <a:ext uri="{FF2B5EF4-FFF2-40B4-BE49-F238E27FC236}">
                <a16:creationId xmlns:a16="http://schemas.microsoft.com/office/drawing/2014/main" id="{081FD57C-1521-2ECD-2E51-391FC94DCC34}"/>
              </a:ext>
            </a:extLst>
          </p:cNvPr>
          <p:cNvSpPr txBox="1"/>
          <p:nvPr/>
        </p:nvSpPr>
        <p:spPr>
          <a:xfrm>
            <a:off x="16992600" y="9098283"/>
            <a:ext cx="468398" cy="369332"/>
          </a:xfrm>
          <a:prstGeom prst="rect">
            <a:avLst/>
          </a:prstGeom>
          <a:noFill/>
        </p:spPr>
        <p:txBody>
          <a:bodyPr wrap="none" rtlCol="0">
            <a:spAutoFit/>
          </a:bodyPr>
          <a:lstStyle/>
          <a:p>
            <a:r>
              <a:rPr lang="en-US" b="1" dirty="0"/>
              <a:t>I 8 </a:t>
            </a:r>
            <a:endParaRPr lang="en-US" dirty="0"/>
          </a:p>
        </p:txBody>
      </p:sp>
      <p:pic>
        <p:nvPicPr>
          <p:cNvPr id="11" name="Picture 10" descr="A screenshot of a computer code&#10;&#10;Description automatically generated">
            <a:extLst>
              <a:ext uri="{FF2B5EF4-FFF2-40B4-BE49-F238E27FC236}">
                <a16:creationId xmlns:a16="http://schemas.microsoft.com/office/drawing/2014/main" id="{8E24B0C7-B29F-43B3-AB6B-9467794B1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870" y="2900037"/>
            <a:ext cx="5266260" cy="2835679"/>
          </a:xfrm>
          <a:prstGeom prst="rect">
            <a:avLst/>
          </a:prstGeom>
        </p:spPr>
      </p:pic>
    </p:spTree>
    <p:extLst>
      <p:ext uri="{BB962C8B-B14F-4D97-AF65-F5344CB8AC3E}">
        <p14:creationId xmlns:p14="http://schemas.microsoft.com/office/powerpoint/2010/main" val="402945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C589E86B087E4BA56268BDB3A6779A" ma:contentTypeVersion="2" ma:contentTypeDescription="Create a new document." ma:contentTypeScope="" ma:versionID="270e93224d5a67ad302e262bce4e164b">
  <xsd:schema xmlns:xsd="http://www.w3.org/2001/XMLSchema" xmlns:xs="http://www.w3.org/2001/XMLSchema" xmlns:p="http://schemas.microsoft.com/office/2006/metadata/properties" xmlns:ns3="9c405a9a-807b-49c7-97bb-47a599bbd99e" targetNamespace="http://schemas.microsoft.com/office/2006/metadata/properties" ma:root="true" ma:fieldsID="ab7a66da1b3158b18ffc8ade67c57d24" ns3:_="">
    <xsd:import namespace="9c405a9a-807b-49c7-97bb-47a599bbd9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405a9a-807b-49c7-97bb-47a599bbd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258906-9B3F-41DE-AE74-06237BBA5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405a9a-807b-49c7-97bb-47a599bbd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8EDFE1-AAE3-478C-B6B5-2B9D012BEDD8}">
  <ds:schemaRefs>
    <ds:schemaRef ds:uri="http://schemas.microsoft.com/office/2006/documentManagement/types"/>
    <ds:schemaRef ds:uri="http://purl.org/dc/elements/1.1/"/>
    <ds:schemaRef ds:uri="http://www.w3.org/XML/1998/namespace"/>
    <ds:schemaRef ds:uri="http://schemas.microsoft.com/office/2006/metadata/properties"/>
    <ds:schemaRef ds:uri="http://purl.org/dc/terms/"/>
    <ds:schemaRef ds:uri="http://schemas.microsoft.com/office/infopath/2007/PartnerControls"/>
    <ds:schemaRef ds:uri="http://schemas.openxmlformats.org/package/2006/metadata/core-properties"/>
    <ds:schemaRef ds:uri="9c405a9a-807b-49c7-97bb-47a599bbd99e"/>
    <ds:schemaRef ds:uri="http://purl.org/dc/dcmitype/"/>
  </ds:schemaRefs>
</ds:datastoreItem>
</file>

<file path=customXml/itemProps3.xml><?xml version="1.0" encoding="utf-8"?>
<ds:datastoreItem xmlns:ds="http://schemas.openxmlformats.org/officeDocument/2006/customXml" ds:itemID="{E68F36A8-12E7-4BC0-BD14-DB92098E10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  E</Template>
  <TotalTime>4481</TotalTime>
  <Words>171</Words>
  <Application>Microsoft Office PowerPoint</Application>
  <PresentationFormat>Custom</PresentationFormat>
  <Paragraphs>128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Aptos</vt:lpstr>
      <vt:lpstr>Mangal Pro</vt:lpstr>
      <vt:lpstr>Montserrat</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Ibrahim Mahmood</dc:creator>
  <cp:lastModifiedBy>Abdullah Ibrahim Mahmood</cp:lastModifiedBy>
  <cp:revision>11</cp:revision>
  <dcterms:created xsi:type="dcterms:W3CDTF">2024-07-16T23:30:35Z</dcterms:created>
  <dcterms:modified xsi:type="dcterms:W3CDTF">2024-07-21T17:52:35Z</dcterms:modified>
  <dc:identifier>DAFnyy93WrE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0x01010049C589E86B087E4BA56268BDB3A6779A</vt:lpwstr>
  </property>
</Properties>
</file>