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90" r:id="rId6"/>
    <p:sldId id="291" r:id="rId7"/>
    <p:sldId id="294" r:id="rId8"/>
    <p:sldId id="303" r:id="rId9"/>
    <p:sldId id="293" r:id="rId10"/>
    <p:sldId id="295" r:id="rId11"/>
    <p:sldId id="315" r:id="rId12"/>
    <p:sldId id="310" r:id="rId13"/>
  </p:sldIdLst>
  <p:sldSz cx="18288000" cy="10287000"/>
  <p:notesSz cx="6858000" cy="9144000"/>
  <p:embeddedFontLst>
    <p:embeddedFont>
      <p:font typeface="Bahnschrift SemiBold" panose="020B0502040204020203" pitchFamily="34" charset="0"/>
      <p:bold r:id="rId16"/>
    </p:embeddedFont>
    <p:embeddedFont>
      <p:font typeface="Mangal Pro" panose="00000500000000000000" pitchFamily="2" charset="0"/>
      <p:regular r:id="rId17"/>
      <p:bold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.." id="{10A83090-5CE6-49D2-A803-51FB27280926}">
          <p14:sldIdLst>
            <p14:sldId id="282"/>
            <p14:sldId id="290"/>
            <p14:sldId id="291"/>
            <p14:sldId id="294"/>
            <p14:sldId id="303"/>
            <p14:sldId id="293"/>
            <p14:sldId id="295"/>
            <p14:sldId id="315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622" autoAdjust="0"/>
  </p:normalViewPr>
  <p:slideViewPr>
    <p:cSldViewPr>
      <p:cViewPr varScale="1">
        <p:scale>
          <a:sx n="67" d="100"/>
          <a:sy n="67" d="100"/>
        </p:scale>
        <p:origin x="84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C2FB4F-014F-5515-CAE3-16BE3D30BD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5EE85-B789-898C-803D-C2FDB5294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67691-629A-45E6-825C-8B2149FC273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77E74-18C7-183E-D700-27FF2792C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06990-50E5-739C-D6E7-61CE04A365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F46B-B28F-4574-82D5-90BF2F089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38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5FFDA-1408-4177-BA32-F63F7912146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BF11-F32D-4164-A1E3-43650386A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748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F7FF-1128-4CFA-A3F9-211531372573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7DB9-DBC6-4C1B-A209-1BE68AA823B2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F3A9-8446-491D-B1A4-9557C84A64D6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5F24-637E-4195-AEC6-1A8A304E94BB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2C15-F57D-47C1-9213-27E24E8A1157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822A-6D77-4A50-B7E3-7AE6E2C35AF2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DDB8-C65D-4A53-92A4-EF780FC84257}" type="datetime1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C09A-D8C2-4835-9AFC-E532AFA2B4DD}" type="datetime1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05E-8128-494C-99CF-79AD45599327}" type="datetime1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266-28AE-4127-83FF-10429459F2F4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4706-E5C2-4AE8-8AE9-02C714016A68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9F35-5F99-4E24-98C6-6B02A510BC56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10681" y="5654456"/>
            <a:ext cx="8833319" cy="3685432"/>
            <a:chOff x="0" y="0"/>
            <a:chExt cx="11777759" cy="4913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1777759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269630"/>
              <a:ext cx="11777759" cy="644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6EC32F2-2A2F-6625-C17F-82675E3606BA}"/>
              </a:ext>
            </a:extLst>
          </p:cNvPr>
          <p:cNvSpPr txBox="1"/>
          <p:nvPr/>
        </p:nvSpPr>
        <p:spPr>
          <a:xfrm>
            <a:off x="4572000" y="2552700"/>
            <a:ext cx="9144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6000" b="1" dirty="0">
              <a:latin typeface="Mangal Pro" panose="020F0502020204030204" pitchFamily="2" charset="0"/>
            </a:endParaRPr>
          </a:p>
          <a:p>
            <a:pPr algn="ctr"/>
            <a:r>
              <a:rPr lang="en-US" sz="6000" b="1" dirty="0">
                <a:latin typeface="Mangal Pro" panose="020F0502020204030204" pitchFamily="2" charset="0"/>
              </a:rPr>
              <a:t>DWH PROJECT </a:t>
            </a:r>
          </a:p>
          <a:p>
            <a:pPr algn="ctr"/>
            <a:r>
              <a:rPr lang="en-US" sz="2400" b="1" dirty="0">
                <a:latin typeface="Mangal Pro" panose="020F0502020204030204" pitchFamily="2" charset="0"/>
              </a:rPr>
              <a:t>ETL (SSIS) Package</a:t>
            </a:r>
          </a:p>
          <a:p>
            <a:pPr algn="ctr"/>
            <a:endParaRPr lang="en-US" sz="2400" b="1" dirty="0">
              <a:latin typeface="Mangal Pro" panose="020F0502020204030204" pitchFamily="2" charset="0"/>
            </a:endParaRPr>
          </a:p>
          <a:p>
            <a:pPr algn="ctr"/>
            <a:endParaRPr lang="en-US" sz="2400" b="1" dirty="0">
              <a:latin typeface="Mangal Pro" panose="020F0502020204030204" pitchFamily="2" charset="0"/>
            </a:endParaRPr>
          </a:p>
          <a:p>
            <a:pPr algn="ctr"/>
            <a:endParaRPr lang="en-US" sz="2400" b="1" dirty="0">
              <a:latin typeface="Mangal Pro" panose="020F0502020204030204" pitchFamily="2" charset="0"/>
            </a:endParaRPr>
          </a:p>
          <a:p>
            <a:pPr algn="ctr"/>
            <a:endParaRPr lang="en-US" sz="2400" b="1" dirty="0">
              <a:latin typeface="Mangal Pro" panose="020F0502020204030204" pitchFamily="2" charset="0"/>
            </a:endParaRPr>
          </a:p>
          <a:p>
            <a:pPr algn="ctr"/>
            <a:endParaRPr lang="en-US" sz="2400" b="1" dirty="0">
              <a:latin typeface="Mangal Pro" panose="020F0502020204030204" pitchFamily="2" charset="0"/>
            </a:endParaRPr>
          </a:p>
          <a:p>
            <a:pPr algn="ctr"/>
            <a:endParaRPr lang="en-US" sz="2400" b="1" dirty="0">
              <a:latin typeface="Mangal Pro" panose="020F0502020204030204" pitchFamily="2" charset="0"/>
            </a:endParaRPr>
          </a:p>
          <a:p>
            <a:pPr algn="ctr"/>
            <a:r>
              <a:rPr lang="en-US" sz="2400" b="1" dirty="0">
                <a:latin typeface="Mangal Pro" panose="020F0502020204030204" pitchFamily="2" charset="0"/>
              </a:rPr>
              <a:t>Under </a:t>
            </a:r>
            <a:r>
              <a:rPr lang="en-US" sz="2400" b="1" dirty="0" err="1">
                <a:latin typeface="Mangal Pro" panose="020F0502020204030204" pitchFamily="2" charset="0"/>
              </a:rPr>
              <a:t>Supervisior</a:t>
            </a:r>
            <a:r>
              <a:rPr lang="en-GB" sz="2400" b="1" dirty="0">
                <a:latin typeface="Mangal Pro" panose="020F0502020204030204" pitchFamily="2" charset="0"/>
              </a:rPr>
              <a:t> </a:t>
            </a:r>
          </a:p>
          <a:p>
            <a:pPr algn="ctr"/>
            <a:r>
              <a:rPr lang="en-GB" sz="2400" b="1" dirty="0">
                <a:latin typeface="Mangal Pro" panose="020F0502020204030204" pitchFamily="2" charset="0"/>
              </a:rPr>
              <a:t>ENG: </a:t>
            </a:r>
            <a:r>
              <a:rPr lang="en-GB" sz="2400" b="1" dirty="0" err="1">
                <a:latin typeface="Mangal Pro" panose="020F0502020204030204" pitchFamily="2" charset="0"/>
              </a:rPr>
              <a:t>Hazzam</a:t>
            </a:r>
            <a:r>
              <a:rPr lang="en-GB" sz="2400" b="1" dirty="0">
                <a:latin typeface="Mangal Pro" panose="020F0502020204030204" pitchFamily="2" charset="0"/>
              </a:rPr>
              <a:t> Omar</a:t>
            </a:r>
            <a:r>
              <a:rPr lang="en-US" sz="2400" b="1" dirty="0">
                <a:latin typeface="Mangal Pro" panose="020F0502020204030204" pitchFamily="2" charset="0"/>
              </a:rPr>
              <a:t> </a:t>
            </a:r>
          </a:p>
          <a:p>
            <a:pPr algn="ctr"/>
            <a:endParaRPr lang="en-US" sz="2400" b="1" dirty="0">
              <a:latin typeface="Mangal Pro" panose="020F0502020204030204" pitchFamily="2" charset="0"/>
            </a:endParaRPr>
          </a:p>
          <a:p>
            <a:pPr algn="ctr"/>
            <a:endParaRPr lang="en-US" sz="2400" b="1" dirty="0">
              <a:latin typeface="Mangal Pro" panose="020F0502020204030204" pitchFamily="2" charset="0"/>
            </a:endParaRPr>
          </a:p>
          <a:p>
            <a:pPr algn="ctr"/>
            <a:endParaRPr lang="en-US" sz="2400" b="1" dirty="0">
              <a:latin typeface="Mangal Pro" panose="020F0502020204030204" pitchFamily="2" charset="0"/>
            </a:endParaRPr>
          </a:p>
          <a:p>
            <a:pPr algn="ctr"/>
            <a:r>
              <a:rPr lang="en-US" sz="1600" b="1" dirty="0">
                <a:latin typeface="Mangal Pro" panose="020F0502020204030204" pitchFamily="2" charset="0"/>
              </a:rPr>
              <a:t> Abdullah Ibrahim Mahmoud</a:t>
            </a:r>
          </a:p>
          <a:p>
            <a:pPr algn="ctr"/>
            <a:r>
              <a:rPr lang="en-US" sz="1600" b="1" dirty="0">
                <a:latin typeface="Mangal Pro" panose="020F0502020204030204" pitchFamily="2" charset="0"/>
              </a:rPr>
              <a:t>     </a:t>
            </a:r>
          </a:p>
          <a:p>
            <a:pPr algn="ctr"/>
            <a:endParaRPr lang="en-US" sz="16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</p:txBody>
      </p:sp>
      <p:pic>
        <p:nvPicPr>
          <p:cNvPr id="12" name="Picture 11" descr="A logo of a robot&#10;&#10;Description automatically generated">
            <a:extLst>
              <a:ext uri="{FF2B5EF4-FFF2-40B4-BE49-F238E27FC236}">
                <a16:creationId xmlns:a16="http://schemas.microsoft.com/office/drawing/2014/main" id="{4B996E7C-C138-B1DE-BB4F-AB7B94B3B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34" y="1551100"/>
            <a:ext cx="1425054" cy="1384995"/>
          </a:xfrm>
          <a:prstGeom prst="rect">
            <a:avLst/>
          </a:prstGeom>
        </p:spPr>
      </p:pic>
      <p:pic>
        <p:nvPicPr>
          <p:cNvPr id="23" name="Picture 22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9BEA23D4-23D3-0A82-7350-8DF05DCB9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1860202"/>
            <a:ext cx="1425054" cy="13849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10681" y="5654456"/>
            <a:ext cx="8833319" cy="3685432"/>
            <a:chOff x="0" y="0"/>
            <a:chExt cx="11777759" cy="4913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1777759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269630"/>
              <a:ext cx="11777759" cy="644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6EC32F2-2A2F-6625-C17F-82675E3606BA}"/>
              </a:ext>
            </a:extLst>
          </p:cNvPr>
          <p:cNvSpPr txBox="1"/>
          <p:nvPr/>
        </p:nvSpPr>
        <p:spPr>
          <a:xfrm>
            <a:off x="880523" y="-285632"/>
            <a:ext cx="12496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0" u="none" strike="noStrike" dirty="0">
              <a:solidFill>
                <a:schemeClr val="bg1">
                  <a:lumMod val="50000"/>
                </a:schemeClr>
              </a:solidFill>
              <a:effectLst/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US" sz="32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E0EDF-4722-5B8D-8815-DDFE3FA9C8BE}"/>
              </a:ext>
            </a:extLst>
          </p:cNvPr>
          <p:cNvSpPr txBox="1"/>
          <p:nvPr/>
        </p:nvSpPr>
        <p:spPr>
          <a:xfrm>
            <a:off x="3352800" y="3453853"/>
            <a:ext cx="11277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effectLst/>
                <a:latin typeface="Montserrat" panose="00000500000000000000" pitchFamily="2" charset="0"/>
              </a:rPr>
              <a:t>TOPICS </a:t>
            </a:r>
          </a:p>
          <a:p>
            <a:pPr marL="457200" indent="-457200">
              <a:buAutoNum type="arabicPeriod"/>
            </a:pPr>
            <a:r>
              <a:rPr lang="en-US" sz="4000" b="1" dirty="0">
                <a:latin typeface="Montserrat" panose="00000500000000000000" pitchFamily="2" charset="0"/>
              </a:rPr>
              <a:t> INTRO</a:t>
            </a:r>
          </a:p>
          <a:p>
            <a:pPr marL="457200" indent="-457200">
              <a:buFontTx/>
              <a:buAutoNum type="arabicPeriod"/>
            </a:pPr>
            <a:r>
              <a:rPr lang="en-US" sz="4000" b="1" dirty="0">
                <a:latin typeface="Montserrat" panose="00000500000000000000" pitchFamily="2" charset="0"/>
              </a:rPr>
              <a:t>Prepare Data Sources</a:t>
            </a:r>
          </a:p>
          <a:p>
            <a:pPr marL="457200" indent="-457200">
              <a:buAutoNum type="arabicPeriod"/>
            </a:pPr>
            <a:r>
              <a:rPr lang="en-US" sz="4000" b="1" i="0" dirty="0">
                <a:effectLst/>
                <a:latin typeface="Montserrat" panose="00000500000000000000" pitchFamily="2" charset="0"/>
              </a:rPr>
              <a:t>ETL Package</a:t>
            </a:r>
          </a:p>
          <a:p>
            <a:pPr marL="457200" indent="-457200">
              <a:buFontTx/>
              <a:buAutoNum type="arabicPeriod"/>
            </a:pPr>
            <a:r>
              <a:rPr lang="en-US" sz="4000" b="1" dirty="0">
                <a:latin typeface="Montserrat" panose="00000500000000000000" pitchFamily="2" charset="0"/>
              </a:rPr>
              <a:t> Final tables in DWH</a:t>
            </a:r>
          </a:p>
          <a:p>
            <a:pPr marL="457200" indent="-457200">
              <a:buFontTx/>
              <a:buAutoNum type="arabicPeriod"/>
            </a:pPr>
            <a:r>
              <a:rPr lang="en-US" sz="4000" b="1" dirty="0">
                <a:latin typeface="Montserrat" panose="00000500000000000000" pitchFamily="2" charset="0"/>
              </a:rPr>
              <a:t>CODING</a:t>
            </a:r>
            <a:r>
              <a:rPr lang="en-US" sz="4000" b="1" i="0" dirty="0">
                <a:solidFill>
                  <a:schemeClr val="bg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endParaRPr lang="en-US" sz="4000" b="1" dirty="0">
              <a:latin typeface="Montserrat" panose="00000500000000000000" pitchFamily="2" charset="0"/>
            </a:endParaRPr>
          </a:p>
          <a:p>
            <a:pPr marL="457200" indent="-457200">
              <a:buAutoNum type="arabicPeriod"/>
            </a:pPr>
            <a:r>
              <a:rPr lang="en-US" sz="4000" b="1" dirty="0">
                <a:latin typeface="Montserrat" panose="00000500000000000000" pitchFamily="2" charset="0"/>
              </a:rPr>
              <a:t> Final star schema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A49BA-1735-D525-589D-5C0ECDEDB7FF}"/>
              </a:ext>
            </a:extLst>
          </p:cNvPr>
          <p:cNvSpPr txBox="1"/>
          <p:nvPr/>
        </p:nvSpPr>
        <p:spPr>
          <a:xfrm>
            <a:off x="16992600" y="909828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 1 </a:t>
            </a:r>
            <a:endParaRPr lang="en-US" dirty="0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0F11387-0BD3-AAC9-7BD4-51D024A97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4686300"/>
            <a:ext cx="5914826" cy="49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62000" y="5528464"/>
            <a:ext cx="8833319" cy="3685432"/>
            <a:chOff x="0" y="0"/>
            <a:chExt cx="11777759" cy="4913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1777759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269630"/>
              <a:ext cx="11777759" cy="644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6EC32F2-2A2F-6625-C17F-82675E3606BA}"/>
              </a:ext>
            </a:extLst>
          </p:cNvPr>
          <p:cNvSpPr txBox="1"/>
          <p:nvPr/>
        </p:nvSpPr>
        <p:spPr>
          <a:xfrm>
            <a:off x="3324224" y="-859107"/>
            <a:ext cx="11639551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ar-EG" sz="2400" b="1" i="0" dirty="0">
              <a:solidFill>
                <a:schemeClr val="bg1">
                  <a:lumMod val="50000"/>
                </a:schemeClr>
              </a:solidFill>
              <a:effectLst/>
              <a:latin typeface="Mangal Pro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3200" b="1" dirty="0">
                <a:latin typeface="Montserrat" panose="00000500000000000000" pitchFamily="2" charset="0"/>
              </a:rPr>
              <a:t>Introduction</a:t>
            </a:r>
          </a:p>
          <a:p>
            <a:pPr algn="ctr"/>
            <a:r>
              <a:rPr lang="en-US" sz="3200" b="1" dirty="0">
                <a:latin typeface="Mangal Pro" panose="020F0502020204030204" pitchFamily="2" charset="0"/>
              </a:rPr>
              <a:t> </a:t>
            </a:r>
          </a:p>
        </p:txBody>
      </p:sp>
      <p:pic>
        <p:nvPicPr>
          <p:cNvPr id="8" name="Picture 7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CE3D1E74-4FBE-41A0-9E39-A0A3D817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7337643"/>
            <a:ext cx="1501255" cy="1459054"/>
          </a:xfrm>
          <a:prstGeom prst="rect">
            <a:avLst/>
          </a:prstGeom>
        </p:spPr>
      </p:pic>
      <p:pic>
        <p:nvPicPr>
          <p:cNvPr id="9" name="Picture 8" descr="A logo of a robot&#10;&#10;Description automatically generated">
            <a:extLst>
              <a:ext uri="{FF2B5EF4-FFF2-40B4-BE49-F238E27FC236}">
                <a16:creationId xmlns:a16="http://schemas.microsoft.com/office/drawing/2014/main" id="{360E05B3-A6A0-4835-B50A-CE3916A243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7337643"/>
            <a:ext cx="1501255" cy="1459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528562-5964-433D-9D2F-5F0652C9F98E}"/>
              </a:ext>
            </a:extLst>
          </p:cNvPr>
          <p:cNvSpPr txBox="1"/>
          <p:nvPr/>
        </p:nvSpPr>
        <p:spPr>
          <a:xfrm>
            <a:off x="4010023" y="3101691"/>
            <a:ext cx="1163955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The goal </a:t>
            </a:r>
          </a:p>
          <a:p>
            <a:r>
              <a:rPr lang="en-GB" sz="3200" b="1" dirty="0">
                <a:solidFill>
                  <a:schemeClr val="bg1">
                    <a:lumMod val="50000"/>
                  </a:schemeClr>
                </a:solidFill>
              </a:rPr>
              <a:t>create  DWH in SQL server and  then Implement an SSIS package solution to perform ETL to the "DW" server. </a:t>
            </a:r>
          </a:p>
          <a:p>
            <a:r>
              <a:rPr lang="en-GB" sz="3200" b="1" dirty="0">
                <a:solidFill>
                  <a:schemeClr val="bg1">
                    <a:lumMod val="50000"/>
                  </a:schemeClr>
                </a:solidFill>
              </a:rPr>
              <a:t>In My package contain full parameter like control flow , data flow and etc .DWH consists of the fact table to describe the aggregate function and number of dimensions to follow the describe it</a:t>
            </a:r>
          </a:p>
          <a:p>
            <a:r>
              <a:rPr lang="en-US" sz="3200" dirty="0">
                <a:solidFill>
                  <a:schemeClr val="bg1"/>
                </a:solidFill>
              </a:rPr>
              <a:t>.</a:t>
            </a:r>
            <a:endParaRPr lang="en-US" sz="3200" b="1" dirty="0">
              <a:solidFill>
                <a:schemeClr val="bg1"/>
              </a:solidFill>
              <a:latin typeface="Mangal Pro" panose="020F050202020403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FE67D-705B-2B19-825F-9067D613BE7C}"/>
              </a:ext>
            </a:extLst>
          </p:cNvPr>
          <p:cNvSpPr txBox="1"/>
          <p:nvPr/>
        </p:nvSpPr>
        <p:spPr>
          <a:xfrm>
            <a:off x="1219200" y="9181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3BD4B-23B2-1107-A50D-24F99FE8B14F}"/>
              </a:ext>
            </a:extLst>
          </p:cNvPr>
          <p:cNvSpPr txBox="1"/>
          <p:nvPr/>
        </p:nvSpPr>
        <p:spPr>
          <a:xfrm>
            <a:off x="16992600" y="909828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10681" y="5654456"/>
            <a:ext cx="8833319" cy="3685432"/>
            <a:chOff x="0" y="0"/>
            <a:chExt cx="11777759" cy="4913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1777759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269630"/>
              <a:ext cx="11777759" cy="644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6EC32F2-2A2F-6625-C17F-82675E3606BA}"/>
              </a:ext>
            </a:extLst>
          </p:cNvPr>
          <p:cNvSpPr txBox="1"/>
          <p:nvPr/>
        </p:nvSpPr>
        <p:spPr>
          <a:xfrm>
            <a:off x="0" y="-1067847"/>
            <a:ext cx="18288000" cy="987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ar-EG" sz="2400" b="1" i="0" dirty="0">
              <a:solidFill>
                <a:schemeClr val="bg1">
                  <a:lumMod val="50000"/>
                </a:schemeClr>
              </a:solidFill>
              <a:effectLst/>
              <a:latin typeface="Mangal Pro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2800" b="1" dirty="0">
                <a:latin typeface="Montserrat" panose="00000500000000000000" pitchFamily="2" charset="0"/>
              </a:rPr>
              <a:t>Prepare Data Sources</a:t>
            </a:r>
            <a:endParaRPr lang="en-US" sz="2800" b="1" dirty="0"/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angal Pro" panose="020F0502020204030204" pitchFamily="2" charset="0"/>
              </a:rPr>
              <a:t> 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angal Pro" panose="020F0502020204030204" pitchFamily="2" charset="0"/>
              </a:rPr>
              <a:t>         1. Text File (products.txt)  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Mangal Pro" panose="020F0502020204030204" pitchFamily="2" charset="0"/>
              </a:rPr>
              <a:t>                                                                                              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angal Pro" panose="020F0502020204030204" pitchFamily="2" charset="0"/>
              </a:rPr>
              <a:t>3. CSV File (sales.csv)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angal Pro" panose="020F0502020204030204" pitchFamily="2" charset="0"/>
              </a:rPr>
              <a:t>                                                                                         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angal Pro" panose="020F0502020204030204" pitchFamily="2" charset="0"/>
              </a:rPr>
              <a:t>                        </a:t>
            </a: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Mangal Pro" panose="020F0502020204030204" pitchFamily="2" charset="0"/>
              </a:rPr>
              <a:t>             2. XML File (customers.xml)                                                                                           4. Database Dump (</a:t>
            </a:r>
            <a:r>
              <a:rPr lang="en-GB" sz="2000" b="1" dirty="0" err="1">
                <a:solidFill>
                  <a:schemeClr val="bg1">
                    <a:lumMod val="50000"/>
                  </a:schemeClr>
                </a:solidFill>
                <a:latin typeface="Mangal Pro" panose="020F0502020204030204" pitchFamily="2" charset="0"/>
              </a:rPr>
              <a:t>orders.sql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Mangal Pro" panose="020F0502020204030204" pitchFamily="2" charset="0"/>
              </a:rPr>
              <a:t>)</a:t>
            </a:r>
          </a:p>
          <a:p>
            <a:endParaRPr lang="en-GB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GB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GB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GB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GB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GB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GB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GB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GB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GB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  <a:p>
            <a:endParaRPr lang="en-GB" sz="20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2D95D-5DFB-3F43-02BD-9EF3FE53522F}"/>
              </a:ext>
            </a:extLst>
          </p:cNvPr>
          <p:cNvSpPr txBox="1"/>
          <p:nvPr/>
        </p:nvSpPr>
        <p:spPr>
          <a:xfrm>
            <a:off x="16992600" y="909828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 3 </a:t>
            </a:r>
            <a:endParaRPr lang="en-US" dirty="0"/>
          </a:p>
        </p:txBody>
      </p:sp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E0EF5DB1-CF43-C197-4180-C084B9EDD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2404437"/>
            <a:ext cx="4876800" cy="157902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24700A2-4BC1-3058-7D78-FB56C7C56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48" y="2546278"/>
            <a:ext cx="4134427" cy="2086266"/>
          </a:xfrm>
          <a:prstGeom prst="rect">
            <a:avLst/>
          </a:prstGeom>
        </p:spPr>
      </p:pic>
      <p:pic>
        <p:nvPicPr>
          <p:cNvPr id="23" name="Picture 2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74BB006-F97A-0822-20BB-D2F4D0281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33" y="5906353"/>
            <a:ext cx="5007342" cy="2977054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F1F2CF07-E539-4569-A87E-DB355A895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5505959"/>
            <a:ext cx="3752271" cy="1143000"/>
          </a:xfrm>
          <a:prstGeom prst="rect">
            <a:avLst/>
          </a:prstGeom>
        </p:spPr>
      </p:pic>
      <p:pic>
        <p:nvPicPr>
          <p:cNvPr id="29" name="Picture 28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093388B6-D1B4-746B-47FB-1455BAE3C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961" y="6792210"/>
            <a:ext cx="4385961" cy="21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10681" y="5654456"/>
            <a:ext cx="8833319" cy="3685432"/>
            <a:chOff x="0" y="0"/>
            <a:chExt cx="11777759" cy="4913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1777759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269630"/>
              <a:ext cx="11777759" cy="644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6EC32F2-2A2F-6625-C17F-82675E3606BA}"/>
              </a:ext>
            </a:extLst>
          </p:cNvPr>
          <p:cNvSpPr txBox="1"/>
          <p:nvPr/>
        </p:nvSpPr>
        <p:spPr>
          <a:xfrm>
            <a:off x="7124699" y="-1351268"/>
            <a:ext cx="4038601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ar-EG" sz="2400" b="1" i="0" dirty="0">
              <a:solidFill>
                <a:schemeClr val="bg1">
                  <a:lumMod val="50000"/>
                </a:schemeClr>
              </a:solidFill>
              <a:effectLst/>
              <a:latin typeface="Mangal Pro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latin typeface="Montserrat" panose="00000500000000000000" pitchFamily="2" charset="0"/>
            </a:endParaRPr>
          </a:p>
          <a:p>
            <a:pPr algn="ctr"/>
            <a:r>
              <a:rPr lang="en-US" sz="3200" b="1" dirty="0">
                <a:latin typeface="Mangal Pro" panose="020F0502020204030204" pitchFamily="2" charset="0"/>
              </a:rPr>
              <a:t> </a:t>
            </a:r>
            <a:r>
              <a:rPr lang="en-US" sz="3200" b="1" dirty="0">
                <a:latin typeface="Montserrat" panose="00000500000000000000" pitchFamily="2" charset="0"/>
              </a:rPr>
              <a:t>ETL Package</a:t>
            </a:r>
          </a:p>
          <a:p>
            <a:endParaRPr lang="en-US" sz="32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45939-2040-7829-095B-FB9AE6C6C72D}"/>
              </a:ext>
            </a:extLst>
          </p:cNvPr>
          <p:cNvSpPr txBox="1"/>
          <p:nvPr/>
        </p:nvSpPr>
        <p:spPr>
          <a:xfrm>
            <a:off x="16992600" y="909828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 4 </a:t>
            </a:r>
            <a:endParaRPr lang="en-US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94C0BD03-E2C3-4A62-ED6F-8C5DA87F0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14" y="1263581"/>
            <a:ext cx="7006169" cy="3340865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3DF4880D-6AA3-26D0-9E33-034F5D27C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1" y="5654456"/>
            <a:ext cx="8469798" cy="3340865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1D2F9341-C64F-DC47-DA4B-262C87B3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5651579"/>
            <a:ext cx="7278116" cy="33437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F1EEFD9-2C57-6561-D174-530E947261DB}"/>
              </a:ext>
            </a:extLst>
          </p:cNvPr>
          <p:cNvSpPr txBox="1"/>
          <p:nvPr/>
        </p:nvSpPr>
        <p:spPr>
          <a:xfrm>
            <a:off x="6278662" y="4620453"/>
            <a:ext cx="573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photo</a:t>
            </a:r>
          </a:p>
          <a:p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contain full parameter like control flow , data flow and etc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D88063-A7C7-F798-7087-E128AE7CF1F2}"/>
              </a:ext>
            </a:extLst>
          </p:cNvPr>
          <p:cNvSpPr txBox="1"/>
          <p:nvPr/>
        </p:nvSpPr>
        <p:spPr>
          <a:xfrm>
            <a:off x="1600200" y="902341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photo</a:t>
            </a:r>
          </a:p>
          <a:p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contain data flow one is Specialized at implement dimensions table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E4A168-77A5-BE44-8D14-8175C6619852}"/>
              </a:ext>
            </a:extLst>
          </p:cNvPr>
          <p:cNvSpPr txBox="1"/>
          <p:nvPr/>
        </p:nvSpPr>
        <p:spPr>
          <a:xfrm>
            <a:off x="10251758" y="8959783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photo</a:t>
            </a:r>
          </a:p>
          <a:p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contain data flow two is Specialized at implement Fact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0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10681" y="5654456"/>
            <a:ext cx="8833319" cy="3685432"/>
            <a:chOff x="0" y="0"/>
            <a:chExt cx="11777759" cy="4913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1777759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269630"/>
              <a:ext cx="11777759" cy="644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6EC32F2-2A2F-6625-C17F-82675E3606BA}"/>
              </a:ext>
            </a:extLst>
          </p:cNvPr>
          <p:cNvSpPr txBox="1"/>
          <p:nvPr/>
        </p:nvSpPr>
        <p:spPr>
          <a:xfrm>
            <a:off x="6667499" y="-1215718"/>
            <a:ext cx="495300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ar-EG" sz="2400" b="1" i="0" dirty="0">
              <a:solidFill>
                <a:schemeClr val="bg1">
                  <a:lumMod val="50000"/>
                </a:schemeClr>
              </a:solidFill>
              <a:effectLst/>
              <a:latin typeface="Mangal Pro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b="1" dirty="0">
              <a:latin typeface="Montserrat" panose="00000500000000000000" pitchFamily="2" charset="0"/>
            </a:endParaRPr>
          </a:p>
          <a:p>
            <a:pPr algn="ctr"/>
            <a:r>
              <a:rPr lang="en-US" sz="3200" b="1" dirty="0">
                <a:latin typeface="Montserrat" panose="00000500000000000000" pitchFamily="2" charset="0"/>
              </a:rPr>
              <a:t>Final tables in DWH</a:t>
            </a:r>
            <a:r>
              <a:rPr lang="en-US" sz="3200" b="1" dirty="0">
                <a:latin typeface="Mangal Pro" panose="020F0502020204030204" pitchFamily="2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5E7FB-A7F5-2789-B408-2156E9CA1530}"/>
              </a:ext>
            </a:extLst>
          </p:cNvPr>
          <p:cNvSpPr txBox="1"/>
          <p:nvPr/>
        </p:nvSpPr>
        <p:spPr>
          <a:xfrm>
            <a:off x="16992600" y="9098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 5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F2410ED-0515-89B3-4130-B5FAFBA81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531" y="2400300"/>
            <a:ext cx="4152177" cy="919410"/>
          </a:xfrm>
          <a:prstGeom prst="rect">
            <a:avLst/>
          </a:prstGeom>
        </p:spPr>
      </p:pic>
      <p:pic>
        <p:nvPicPr>
          <p:cNvPr id="10" name="Picture 9" descr="A white grid with black text&#10;&#10;Description automatically generated">
            <a:extLst>
              <a:ext uri="{FF2B5EF4-FFF2-40B4-BE49-F238E27FC236}">
                <a16:creationId xmlns:a16="http://schemas.microsoft.com/office/drawing/2014/main" id="{367208FC-6FA5-E8A9-A239-58301354B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29" y="2400300"/>
            <a:ext cx="3714916" cy="91941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C53292F-1931-8E48-523D-4B1FEA5CF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91" y="6543468"/>
            <a:ext cx="3682417" cy="1054074"/>
          </a:xfrm>
          <a:prstGeom prst="rect">
            <a:avLst/>
          </a:prstGeom>
        </p:spPr>
      </p:pic>
      <p:pic>
        <p:nvPicPr>
          <p:cNvPr id="15" name="Picture 14" descr="A calendar with numbers and letters&#10;&#10;Description automatically generated">
            <a:extLst>
              <a:ext uri="{FF2B5EF4-FFF2-40B4-BE49-F238E27FC236}">
                <a16:creationId xmlns:a16="http://schemas.microsoft.com/office/drawing/2014/main" id="{9B556A6A-2EDE-D11A-13CD-D651D32CE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575" y="6641079"/>
            <a:ext cx="5883133" cy="858851"/>
          </a:xfrm>
          <a:prstGeom prst="rect">
            <a:avLst/>
          </a:prstGeom>
        </p:spPr>
      </p:pic>
      <p:pic>
        <p:nvPicPr>
          <p:cNvPr id="18" name="Picture 17" descr="A tab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93C4B65A-7CE0-53B4-FC93-8A86FE6DA0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546806"/>
            <a:ext cx="4003924" cy="23980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4D6D2F-E9BC-D90C-CE1E-2040A098A3FA}"/>
              </a:ext>
            </a:extLst>
          </p:cNvPr>
          <p:cNvSpPr txBox="1"/>
          <p:nvPr/>
        </p:nvSpPr>
        <p:spPr>
          <a:xfrm>
            <a:off x="12496800" y="20309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Customers_Dim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95125A-6CF4-E4E4-5112-F9F9A7DDCDEE}"/>
              </a:ext>
            </a:extLst>
          </p:cNvPr>
          <p:cNvSpPr txBox="1"/>
          <p:nvPr/>
        </p:nvSpPr>
        <p:spPr>
          <a:xfrm>
            <a:off x="3505200" y="206323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ORDERs_Dim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A0AC26-60ED-13D4-2B25-18C3F8C6963E}"/>
              </a:ext>
            </a:extLst>
          </p:cNvPr>
          <p:cNvSpPr txBox="1"/>
          <p:nvPr/>
        </p:nvSpPr>
        <p:spPr>
          <a:xfrm>
            <a:off x="3467100" y="6162287"/>
            <a:ext cx="153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Products_Dim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118881-5391-4DDC-F3F6-4A1CB9A2C7BC}"/>
              </a:ext>
            </a:extLst>
          </p:cNvPr>
          <p:cNvSpPr txBox="1"/>
          <p:nvPr/>
        </p:nvSpPr>
        <p:spPr>
          <a:xfrm>
            <a:off x="12829951" y="6228677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Time_Dim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4BFBAD-670B-6D53-B2EC-5EF5FF419FF4}"/>
              </a:ext>
            </a:extLst>
          </p:cNvPr>
          <p:cNvSpPr txBox="1"/>
          <p:nvPr/>
        </p:nvSpPr>
        <p:spPr>
          <a:xfrm>
            <a:off x="8382000" y="3053662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SalesFact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120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10681" y="5654456"/>
            <a:ext cx="8833319" cy="3685432"/>
            <a:chOff x="0" y="0"/>
            <a:chExt cx="11777759" cy="4913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1777759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269630"/>
              <a:ext cx="11777759" cy="644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6EC32F2-2A2F-6625-C17F-82675E3606BA}"/>
              </a:ext>
            </a:extLst>
          </p:cNvPr>
          <p:cNvSpPr txBox="1"/>
          <p:nvPr/>
        </p:nvSpPr>
        <p:spPr>
          <a:xfrm>
            <a:off x="7772400" y="-462838"/>
            <a:ext cx="1163955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ar-EG" sz="2400" b="1" i="0" dirty="0">
              <a:solidFill>
                <a:schemeClr val="bg1">
                  <a:lumMod val="50000"/>
                </a:schemeClr>
              </a:solidFill>
              <a:effectLst/>
              <a:latin typeface="Mangal Pro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US" sz="32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22B64-89B3-D4BE-E58A-4488C770B39F}"/>
              </a:ext>
            </a:extLst>
          </p:cNvPr>
          <p:cNvSpPr txBox="1"/>
          <p:nvPr/>
        </p:nvSpPr>
        <p:spPr>
          <a:xfrm>
            <a:off x="8278218" y="947112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Montserrat" panose="00000500000000000000" pitchFamily="2" charset="0"/>
              </a:rPr>
              <a:t>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844AE-5EFB-FAF5-62D2-C50E40A35EE8}"/>
              </a:ext>
            </a:extLst>
          </p:cNvPr>
          <p:cNvSpPr txBox="1"/>
          <p:nvPr/>
        </p:nvSpPr>
        <p:spPr>
          <a:xfrm>
            <a:off x="16992600" y="909828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 6 </a:t>
            </a:r>
            <a:endParaRPr lang="en-US" dirty="0"/>
          </a:p>
        </p:txBody>
      </p:sp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9515D09-B61D-1C9D-895F-DA1F52658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57" y="2036177"/>
            <a:ext cx="11364685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2F8EC2-266A-7B96-4C42-8E203C6FFC0D}"/>
              </a:ext>
            </a:extLst>
          </p:cNvPr>
          <p:cNvSpPr txBox="1"/>
          <p:nvPr/>
        </p:nvSpPr>
        <p:spPr>
          <a:xfrm>
            <a:off x="2043656" y="1666845"/>
            <a:ext cx="260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 C#</a:t>
            </a:r>
          </a:p>
        </p:txBody>
      </p:sp>
      <p:pic>
        <p:nvPicPr>
          <p:cNvPr id="16" name="Picture 1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306FE1C-957E-2A9A-F01B-E852C6C7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03" y="5246354"/>
            <a:ext cx="6010594" cy="1571674"/>
          </a:xfrm>
          <a:prstGeom prst="rect">
            <a:avLst/>
          </a:prstGeom>
        </p:spPr>
      </p:pic>
      <p:pic>
        <p:nvPicPr>
          <p:cNvPr id="19" name="Picture 1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4F3CD25-9B32-414C-EE81-1461D1D5F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82" y="5246355"/>
            <a:ext cx="6572454" cy="15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0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10681" y="5654456"/>
            <a:ext cx="8833319" cy="3685432"/>
            <a:chOff x="0" y="0"/>
            <a:chExt cx="11777759" cy="4913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1777759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269630"/>
              <a:ext cx="11777759" cy="644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6EC32F2-2A2F-6625-C17F-82675E3606BA}"/>
              </a:ext>
            </a:extLst>
          </p:cNvPr>
          <p:cNvSpPr txBox="1"/>
          <p:nvPr/>
        </p:nvSpPr>
        <p:spPr>
          <a:xfrm>
            <a:off x="7772400" y="-462838"/>
            <a:ext cx="1163955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ar-EG" sz="2400" b="1" i="0" dirty="0">
              <a:solidFill>
                <a:schemeClr val="bg1">
                  <a:lumMod val="50000"/>
                </a:schemeClr>
              </a:solidFill>
              <a:effectLst/>
              <a:latin typeface="Mangal Pro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US" sz="3200" b="1" dirty="0">
              <a:solidFill>
                <a:schemeClr val="bg1">
                  <a:lumMod val="50000"/>
                </a:schemeClr>
              </a:solidFill>
              <a:latin typeface="Mangal Pro" panose="020F050202020403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22B64-89B3-D4BE-E58A-4488C770B39F}"/>
              </a:ext>
            </a:extLst>
          </p:cNvPr>
          <p:cNvSpPr txBox="1"/>
          <p:nvPr/>
        </p:nvSpPr>
        <p:spPr>
          <a:xfrm>
            <a:off x="8278218" y="947112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Montserrat" panose="00000500000000000000" pitchFamily="2" charset="0"/>
              </a:rPr>
              <a:t>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844AE-5EFB-FAF5-62D2-C50E40A35EE8}"/>
              </a:ext>
            </a:extLst>
          </p:cNvPr>
          <p:cNvSpPr txBox="1"/>
          <p:nvPr/>
        </p:nvSpPr>
        <p:spPr>
          <a:xfrm>
            <a:off x="16992600" y="9098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 7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F8EC2-266A-7B96-4C42-8E203C6FFC0D}"/>
              </a:ext>
            </a:extLst>
          </p:cNvPr>
          <p:cNvSpPr txBox="1"/>
          <p:nvPr/>
        </p:nvSpPr>
        <p:spPr>
          <a:xfrm>
            <a:off x="2043656" y="1666845"/>
            <a:ext cx="260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Second SQL 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B89D838-46E3-2501-9E8B-2D8F1CDC1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47" y="2759365"/>
            <a:ext cx="4538935" cy="3972955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62D4AE4-4ED6-ED27-1403-5E8E7F4B3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74" y="2053785"/>
            <a:ext cx="3145226" cy="49856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1361D0-BA55-36D5-C301-C32B7E12A270}"/>
              </a:ext>
            </a:extLst>
          </p:cNvPr>
          <p:cNvSpPr txBox="1"/>
          <p:nvPr/>
        </p:nvSpPr>
        <p:spPr>
          <a:xfrm rot="5400000">
            <a:off x="7458433" y="4722963"/>
            <a:ext cx="5384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 - - - - - - - - - - - - - - - - - - - - - -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0704D5-84AA-92F5-E7C7-42CDA2A8D397}"/>
              </a:ext>
            </a:extLst>
          </p:cNvPr>
          <p:cNvSpPr txBox="1"/>
          <p:nvPr/>
        </p:nvSpPr>
        <p:spPr>
          <a:xfrm rot="5400000">
            <a:off x="8005434" y="4722962"/>
            <a:ext cx="5384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 - - - - - - - - - - - - - - - - - - - - - -   </a:t>
            </a:r>
          </a:p>
        </p:txBody>
      </p:sp>
      <p:pic>
        <p:nvPicPr>
          <p:cNvPr id="23" name="Picture 2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7093F9-3D48-3FBA-380D-039D85D49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328" y="3335115"/>
            <a:ext cx="5296639" cy="32103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797A8E-713B-3965-A402-96354529B083}"/>
              </a:ext>
            </a:extLst>
          </p:cNvPr>
          <p:cNvSpPr txBox="1"/>
          <p:nvPr/>
        </p:nvSpPr>
        <p:spPr>
          <a:xfrm>
            <a:off x="4316493" y="6971921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DDL OF TABLES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637A2-9A5D-712A-1A33-5EBEA84851C8}"/>
              </a:ext>
            </a:extLst>
          </p:cNvPr>
          <p:cNvSpPr txBox="1"/>
          <p:nvPr/>
        </p:nvSpPr>
        <p:spPr>
          <a:xfrm>
            <a:off x="11893297" y="6670119"/>
            <a:ext cx="9708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DML OF TABLES TO Give me Some Dates </a:t>
            </a:r>
          </a:p>
        </p:txBody>
      </p:sp>
    </p:spTree>
    <p:extLst>
      <p:ext uri="{BB962C8B-B14F-4D97-AF65-F5344CB8AC3E}">
        <p14:creationId xmlns:p14="http://schemas.microsoft.com/office/powerpoint/2010/main" val="14187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10681" y="5654456"/>
            <a:ext cx="13249978" cy="3075653"/>
            <a:chOff x="0" y="0"/>
            <a:chExt cx="17666638" cy="410087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1777759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5888879" y="3382725"/>
              <a:ext cx="11777759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6EC32F2-2A2F-6625-C17F-82675E3606BA}"/>
              </a:ext>
            </a:extLst>
          </p:cNvPr>
          <p:cNvSpPr txBox="1"/>
          <p:nvPr/>
        </p:nvSpPr>
        <p:spPr>
          <a:xfrm>
            <a:off x="5657849" y="-800100"/>
            <a:ext cx="69723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ar-EG" sz="2400" b="1" i="0" dirty="0">
              <a:solidFill>
                <a:schemeClr val="bg1">
                  <a:lumMod val="50000"/>
                </a:schemeClr>
              </a:solidFill>
              <a:effectLst/>
              <a:latin typeface="Mangal Pro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3200" b="1" dirty="0">
                <a:latin typeface="Montserrat" panose="00000500000000000000" pitchFamily="2" charset="0"/>
              </a:rPr>
              <a:t>Final star schema</a:t>
            </a:r>
          </a:p>
        </p:txBody>
      </p:sp>
      <p:pic>
        <p:nvPicPr>
          <p:cNvPr id="6" name="Picture 5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3C6C71E5-A918-DB9D-D895-84F0A0FD1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8702895"/>
            <a:ext cx="1026143" cy="997298"/>
          </a:xfrm>
          <a:prstGeom prst="rect">
            <a:avLst/>
          </a:prstGeom>
        </p:spPr>
      </p:pic>
      <p:pic>
        <p:nvPicPr>
          <p:cNvPr id="7" name="Picture 6" descr="A logo of a robot&#10;&#10;Description automatically generated">
            <a:extLst>
              <a:ext uri="{FF2B5EF4-FFF2-40B4-BE49-F238E27FC236}">
                <a16:creationId xmlns:a16="http://schemas.microsoft.com/office/drawing/2014/main" id="{76AAA9FC-2A99-FEC2-82F9-D14F47AB28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57" y="8707431"/>
            <a:ext cx="1026144" cy="9972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50C04C-220E-1161-35B2-BCB16B4DBE97}"/>
              </a:ext>
            </a:extLst>
          </p:cNvPr>
          <p:cNvSpPr txBox="1"/>
          <p:nvPr/>
        </p:nvSpPr>
        <p:spPr>
          <a:xfrm>
            <a:off x="16992600" y="909828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 8 </a:t>
            </a:r>
            <a:endParaRPr lang="en-US" dirty="0"/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D09E9C90-F60F-B83D-2C5F-2BF1ABFB0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05" y="1132223"/>
            <a:ext cx="8008392" cy="700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7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C589E86B087E4BA56268BDB3A6779A" ma:contentTypeVersion="2" ma:contentTypeDescription="Create a new document." ma:contentTypeScope="" ma:versionID="270e93224d5a67ad302e262bce4e164b">
  <xsd:schema xmlns:xsd="http://www.w3.org/2001/XMLSchema" xmlns:xs="http://www.w3.org/2001/XMLSchema" xmlns:p="http://schemas.microsoft.com/office/2006/metadata/properties" xmlns:ns3="9c405a9a-807b-49c7-97bb-47a599bbd99e" targetNamespace="http://schemas.microsoft.com/office/2006/metadata/properties" ma:root="true" ma:fieldsID="ab7a66da1b3158b18ffc8ade67c57d24" ns3:_="">
    <xsd:import namespace="9c405a9a-807b-49c7-97bb-47a599bbd9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405a9a-807b-49c7-97bb-47a599bbd9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258906-9B3F-41DE-AE74-06237BBA5F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405a9a-807b-49c7-97bb-47a599bbd9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8F36A8-12E7-4BC0-BD14-DB92098E10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8EDFE1-AAE3-478C-B6B5-2B9D012BEDD8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9c405a9a-807b-49c7-97bb-47a599bbd99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  E</Template>
  <TotalTime>5335</TotalTime>
  <Words>282</Words>
  <Application>Microsoft Office PowerPoint</Application>
  <PresentationFormat>Custom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Mangal Pro</vt:lpstr>
      <vt:lpstr>Montserrat</vt:lpstr>
      <vt:lpstr>Arial</vt:lpstr>
      <vt:lpstr>Calibri</vt:lpstr>
      <vt:lpstr>Aptos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Ibrahim Mahmood</dc:creator>
  <cp:lastModifiedBy>Abdullah Ibrahim Mahmood</cp:lastModifiedBy>
  <cp:revision>12</cp:revision>
  <dcterms:created xsi:type="dcterms:W3CDTF">2024-07-16T23:30:35Z</dcterms:created>
  <dcterms:modified xsi:type="dcterms:W3CDTF">2024-08-05T13:48:02Z</dcterms:modified>
  <dc:identifier>DAFnyy93WrE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0x01010049C589E86B087E4BA56268BDB3A6779A</vt:lpwstr>
  </property>
</Properties>
</file>