
<file path=[Content_Types].xml><?xml version="1.0" encoding="utf-8"?>
<Types xmlns="http://schemas.openxmlformats.org/package/2006/content-types">
  <Default Extension="crdownload" ContentType="image/jpe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77" r:id="rId2"/>
    <p:sldId id="258" r:id="rId3"/>
    <p:sldId id="257" r:id="rId4"/>
    <p:sldId id="263" r:id="rId5"/>
    <p:sldId id="259" r:id="rId6"/>
    <p:sldId id="260" r:id="rId7"/>
    <p:sldId id="261" r:id="rId8"/>
    <p:sldId id="262" r:id="rId9"/>
    <p:sldId id="34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82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54F3D0C-0B76-4DE6-83A7-583BCE7FB98C}" type="datetimeFigureOut">
              <a:rPr lang="ar-SA" smtClean="0"/>
              <a:t>22/06/1443</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AD9AF8C-A1AC-40CB-A540-D9511BE7CC65}" type="slidenum">
              <a:rPr lang="ar-SA" smtClean="0"/>
              <a:t>‹#›</a:t>
            </a:fld>
            <a:endParaRPr lang="ar-SA"/>
          </a:p>
        </p:txBody>
      </p:sp>
    </p:spTree>
    <p:extLst>
      <p:ext uri="{BB962C8B-B14F-4D97-AF65-F5344CB8AC3E}">
        <p14:creationId xmlns:p14="http://schemas.microsoft.com/office/powerpoint/2010/main" val="100457716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Google Shape;85;p1:notes">
            <a:extLst>
              <a:ext uri="{FF2B5EF4-FFF2-40B4-BE49-F238E27FC236}">
                <a16:creationId xmlns:a16="http://schemas.microsoft.com/office/drawing/2014/main" id="{07C3AFCA-ADC2-443B-85E1-C7E0BD2F4625}"/>
              </a:ext>
            </a:extLst>
          </p:cNvPr>
          <p:cNvSpPr txBox="1">
            <a:spLocks noGrp="1" noChangeArrowheads="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01" rIns="91421" bIns="45701" numCol="1">
            <a:prstTxWarp prst="textNoShape">
              <a:avLst/>
            </a:prstTxWarp>
          </a:bodyPr>
          <a:lstStyle/>
          <a:p>
            <a:pPr eaLnBrk="1"/>
            <a:endParaRPr lang="ar-SA" altLang="ar-SA">
              <a:latin typeface="Calibri" panose="020F0502020204030204" pitchFamily="34" charset="0"/>
            </a:endParaRPr>
          </a:p>
        </p:txBody>
      </p:sp>
      <p:sp>
        <p:nvSpPr>
          <p:cNvPr id="12291" name="Google Shape;86;p1:notes">
            <a:extLst>
              <a:ext uri="{FF2B5EF4-FFF2-40B4-BE49-F238E27FC236}">
                <a16:creationId xmlns:a16="http://schemas.microsoft.com/office/drawing/2014/main" id="{63F12BF0-1855-4096-BC5B-FEF624DCBA4F}"/>
              </a:ext>
            </a:extLst>
          </p:cNvPr>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Google Shape;85;p1:notes">
            <a:extLst>
              <a:ext uri="{FF2B5EF4-FFF2-40B4-BE49-F238E27FC236}">
                <a16:creationId xmlns:a16="http://schemas.microsoft.com/office/drawing/2014/main" id="{0D62F320-B410-48CC-BE75-90CA27B5BFF5}"/>
              </a:ext>
            </a:extLst>
          </p:cNvPr>
          <p:cNvSpPr txBox="1">
            <a:spLocks noGrp="1" noChangeArrowheads="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01" rIns="91421" bIns="45701" numCol="1">
            <a:prstTxWarp prst="textNoShape">
              <a:avLst/>
            </a:prstTxWarp>
          </a:bodyPr>
          <a:lstStyle/>
          <a:p>
            <a:pPr eaLnBrk="1"/>
            <a:endParaRPr lang="ar-SA" altLang="ar-SA">
              <a:latin typeface="Calibri" panose="020F0502020204030204" pitchFamily="34" charset="0"/>
            </a:endParaRPr>
          </a:p>
        </p:txBody>
      </p:sp>
      <p:sp>
        <p:nvSpPr>
          <p:cNvPr id="16387" name="Google Shape;86;p1:notes">
            <a:extLst>
              <a:ext uri="{FF2B5EF4-FFF2-40B4-BE49-F238E27FC236}">
                <a16:creationId xmlns:a16="http://schemas.microsoft.com/office/drawing/2014/main" id="{93A5D7C3-9E91-4F99-9FEC-9A1C88EB9207}"/>
              </a:ext>
            </a:extLst>
          </p:cNvPr>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2" name="Picture 24" descr="Logo, company name&#10;&#10;Description automatically generated">
            <a:extLst>
              <a:ext uri="{FF2B5EF4-FFF2-40B4-BE49-F238E27FC236}">
                <a16:creationId xmlns:a16="http://schemas.microsoft.com/office/drawing/2014/main" id="{C866E262-6C96-4D40-95DA-54CF228E8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84" t="23659" r="4791" b="28049"/>
          <a:stretch>
            <a:fillRect/>
          </a:stretch>
        </p:blipFill>
        <p:spPr bwMode="auto">
          <a:xfrm>
            <a:off x="317500" y="346075"/>
            <a:ext cx="18415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a:extLst>
              <a:ext uri="{FF2B5EF4-FFF2-40B4-BE49-F238E27FC236}">
                <a16:creationId xmlns:a16="http://schemas.microsoft.com/office/drawing/2014/main" id="{B608A2EA-1320-4753-AA62-A2A69AFAD3A8}"/>
              </a:ext>
            </a:extLst>
          </p:cNvPr>
          <p:cNvSpPr txBox="1">
            <a:spLocks noGrp="1"/>
          </p:cNvSpPr>
          <p:nvPr>
            <p:ph type="dt" sz="half" idx="10"/>
          </p:nvPr>
        </p:nvSpPr>
        <p:spPr/>
        <p:txBody>
          <a:bodyPr/>
          <a:lstStyle>
            <a:lvl1pPr>
              <a:defRPr smtClean="0"/>
            </a:lvl1pPr>
          </a:lstStyle>
          <a:p>
            <a:pPr>
              <a:defRPr/>
            </a:pPr>
            <a:fld id="{470F1576-C6F0-416C-BB85-90ACBF938A2E}" type="datetime1">
              <a:rPr lang="ar-SA"/>
              <a:pPr>
                <a:defRPr/>
              </a:pPr>
              <a:t>22/06/1443</a:t>
            </a:fld>
            <a:endParaRPr/>
          </a:p>
        </p:txBody>
      </p:sp>
      <p:sp>
        <p:nvSpPr>
          <p:cNvPr id="4" name="Footer Placeholder 4">
            <a:extLst>
              <a:ext uri="{FF2B5EF4-FFF2-40B4-BE49-F238E27FC236}">
                <a16:creationId xmlns:a16="http://schemas.microsoft.com/office/drawing/2014/main" id="{353ECB9E-FB97-451A-9061-C1C657E3D7FA}"/>
              </a:ext>
            </a:extLst>
          </p:cNvPr>
          <p:cNvSpPr txBox="1">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42068097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2A54C80-263E-416B-A8E0-580EDEADCBDC}"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crdownload"/></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1">
            <a:extLst>
              <a:ext uri="{FF2B5EF4-FFF2-40B4-BE49-F238E27FC236}">
                <a16:creationId xmlns:a16="http://schemas.microsoft.com/office/drawing/2014/main" id="{AAFD3CBF-DF13-4F83-ADD0-5EC2824531EB}"/>
              </a:ext>
            </a:extLst>
          </p:cNvPr>
          <p:cNvSpPr/>
          <p:nvPr/>
        </p:nvSpPr>
        <p:spPr>
          <a:xfrm>
            <a:off x="0" y="-15875"/>
            <a:ext cx="12192000" cy="6873875"/>
          </a:xfrm>
          <a:prstGeom prst="rect">
            <a:avLst/>
          </a:prstGeom>
          <a:gradFill>
            <a:gsLst>
              <a:gs pos="0">
                <a:srgbClr val="5F3E83"/>
              </a:gs>
              <a:gs pos="100000">
                <a:srgbClr val="903A7E"/>
              </a:gs>
            </a:gsLst>
            <a:lin ang="18900000"/>
          </a:gradFill>
          <a:ln cap="flat">
            <a:noFill/>
            <a:prstDash val="solid"/>
          </a:ln>
        </p:spPr>
        <p:txBody>
          <a:bodyPr lIns="58850" tIns="45701" rIns="58850" bIns="45701" anchor="ctr" anchorCtr="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algn="l" rtl="0" fontAlgn="base">
              <a:spcBef>
                <a:spcPct val="0"/>
              </a:spcBef>
              <a:spcAft>
                <a:spcPct val="0"/>
              </a:spcAft>
              <a:defRPr>
                <a:solidFill>
                  <a:schemeClr val="tx1"/>
                </a:solidFill>
                <a:latin typeface="Calibri" panose="020F0502020204030204" pitchFamily="34" charset="0"/>
              </a:defRPr>
            </a:lvl6pPr>
            <a:lvl7pPr marL="2971800" indent="-228600" algn="l" rtl="0" fontAlgn="base">
              <a:spcBef>
                <a:spcPct val="0"/>
              </a:spcBef>
              <a:spcAft>
                <a:spcPct val="0"/>
              </a:spcAft>
              <a:defRPr>
                <a:solidFill>
                  <a:schemeClr val="tx1"/>
                </a:solidFill>
                <a:latin typeface="Calibri" panose="020F0502020204030204" pitchFamily="34" charset="0"/>
              </a:defRPr>
            </a:lvl7pPr>
            <a:lvl8pPr marL="3429000" indent="-228600" algn="l" rtl="0" fontAlgn="base">
              <a:spcBef>
                <a:spcPct val="0"/>
              </a:spcBef>
              <a:spcAft>
                <a:spcPct val="0"/>
              </a:spcAft>
              <a:defRPr>
                <a:solidFill>
                  <a:schemeClr val="tx1"/>
                </a:solidFill>
                <a:latin typeface="Calibri" panose="020F0502020204030204" pitchFamily="34" charset="0"/>
              </a:defRPr>
            </a:lvl8pPr>
            <a:lvl9pPr marL="3886200" indent="-228600" algn="l" rtl="0" fontAlgn="base">
              <a:spcBef>
                <a:spcPct val="0"/>
              </a:spcBef>
              <a:spcAft>
                <a:spcPct val="0"/>
              </a:spcAft>
              <a:defRPr>
                <a:solidFill>
                  <a:schemeClr val="tx1"/>
                </a:solidFill>
                <a:latin typeface="Calibri" panose="020F0502020204030204" pitchFamily="34" charset="0"/>
              </a:defRPr>
            </a:lvl9pPr>
          </a:lstStyle>
          <a:p>
            <a:pPr algn="ctr" eaLnBrk="1" hangingPunct="1"/>
            <a:endParaRPr lang="ar-SA" altLang="ar-SA" sz="2300">
              <a:solidFill>
                <a:srgbClr val="FFFFFF"/>
              </a:solidFill>
              <a:cs typeface="Calibri" panose="020F0502020204030204" pitchFamily="34" charset="0"/>
            </a:endParaRPr>
          </a:p>
        </p:txBody>
      </p:sp>
      <p:pic>
        <p:nvPicPr>
          <p:cNvPr id="11267" name="Google Shape;89;p1">
            <a:extLst>
              <a:ext uri="{FF2B5EF4-FFF2-40B4-BE49-F238E27FC236}">
                <a16:creationId xmlns:a16="http://schemas.microsoft.com/office/drawing/2014/main" id="{A5E9B6F9-3816-44C6-AA7B-BFC584849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60350"/>
            <a:ext cx="12811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68" name="Google Shape;90;p1">
            <a:extLst>
              <a:ext uri="{FF2B5EF4-FFF2-40B4-BE49-F238E27FC236}">
                <a16:creationId xmlns:a16="http://schemas.microsoft.com/office/drawing/2014/main" id="{B4FB577B-B55E-46BE-BFA6-2AE3698AF7C9}"/>
              </a:ext>
            </a:extLst>
          </p:cNvPr>
          <p:cNvCxnSpPr>
            <a:cxnSpLocks noChangeShapeType="1"/>
          </p:cNvCxnSpPr>
          <p:nvPr/>
        </p:nvCxnSpPr>
        <p:spPr bwMode="auto">
          <a:xfrm rot="5400013">
            <a:off x="3074987" y="450851"/>
            <a:ext cx="365125" cy="0"/>
          </a:xfrm>
          <a:prstGeom prst="straightConnector1">
            <a:avLst/>
          </a:prstGeom>
          <a:noFill/>
          <a:ln w="9528">
            <a:solidFill>
              <a:srgbClr val="FFFFFF"/>
            </a:solidFill>
            <a:miter lim="800000"/>
            <a:headEnd/>
            <a:tailEnd/>
          </a:ln>
          <a:extLst>
            <a:ext uri="{909E8E84-426E-40DD-AFC4-6F175D3DCCD1}">
              <a14:hiddenFill xmlns:a14="http://schemas.microsoft.com/office/drawing/2010/main">
                <a:noFill/>
              </a14:hiddenFill>
            </a:ext>
          </a:extLst>
        </p:spPr>
      </p:cxnSp>
      <p:cxnSp>
        <p:nvCxnSpPr>
          <p:cNvPr id="11269" name="Google Shape;91;p1">
            <a:extLst>
              <a:ext uri="{FF2B5EF4-FFF2-40B4-BE49-F238E27FC236}">
                <a16:creationId xmlns:a16="http://schemas.microsoft.com/office/drawing/2014/main" id="{C64C570A-AC31-496B-9177-F962D769AF6D}"/>
              </a:ext>
            </a:extLst>
          </p:cNvPr>
          <p:cNvCxnSpPr>
            <a:cxnSpLocks noChangeShapeType="1"/>
          </p:cNvCxnSpPr>
          <p:nvPr/>
        </p:nvCxnSpPr>
        <p:spPr bwMode="auto">
          <a:xfrm rot="5399996" flipH="1">
            <a:off x="1535112" y="450851"/>
            <a:ext cx="365125" cy="0"/>
          </a:xfrm>
          <a:prstGeom prst="straightConnector1">
            <a:avLst/>
          </a:prstGeom>
          <a:noFill/>
          <a:ln w="9528">
            <a:solidFill>
              <a:srgbClr val="FFFFFF"/>
            </a:solidFill>
            <a:miter lim="800000"/>
            <a:headEnd/>
            <a:tailEnd/>
          </a:ln>
          <a:extLst>
            <a:ext uri="{909E8E84-426E-40DD-AFC4-6F175D3DCCD1}">
              <a14:hiddenFill xmlns:a14="http://schemas.microsoft.com/office/drawing/2010/main">
                <a:noFill/>
              </a14:hiddenFill>
            </a:ext>
          </a:extLst>
        </p:spPr>
      </p:cxnSp>
      <p:sp>
        <p:nvSpPr>
          <p:cNvPr id="11270" name="Google Shape;93;p1">
            <a:extLst>
              <a:ext uri="{FF2B5EF4-FFF2-40B4-BE49-F238E27FC236}">
                <a16:creationId xmlns:a16="http://schemas.microsoft.com/office/drawing/2014/main" id="{544AD95C-8329-4C82-AB5D-A75C23C6A550}"/>
              </a:ext>
            </a:extLst>
          </p:cNvPr>
          <p:cNvSpPr txBox="1">
            <a:spLocks noChangeArrowheads="1"/>
          </p:cNvSpPr>
          <p:nvPr/>
        </p:nvSpPr>
        <p:spPr bwMode="auto">
          <a:xfrm>
            <a:off x="80963" y="2686050"/>
            <a:ext cx="12192000" cy="7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91421" rIns="91421" bIns="9142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algn="l" rtl="0" fontAlgn="base">
              <a:spcBef>
                <a:spcPct val="0"/>
              </a:spcBef>
              <a:spcAft>
                <a:spcPct val="0"/>
              </a:spcAft>
              <a:defRPr>
                <a:solidFill>
                  <a:schemeClr val="tx1"/>
                </a:solidFill>
                <a:latin typeface="Calibri" panose="020F0502020204030204" pitchFamily="34" charset="0"/>
              </a:defRPr>
            </a:lvl6pPr>
            <a:lvl7pPr marL="2971800" indent="-228600" algn="l" rtl="0" fontAlgn="base">
              <a:spcBef>
                <a:spcPct val="0"/>
              </a:spcBef>
              <a:spcAft>
                <a:spcPct val="0"/>
              </a:spcAft>
              <a:defRPr>
                <a:solidFill>
                  <a:schemeClr val="tx1"/>
                </a:solidFill>
                <a:latin typeface="Calibri" panose="020F0502020204030204" pitchFamily="34" charset="0"/>
              </a:defRPr>
            </a:lvl7pPr>
            <a:lvl8pPr marL="3429000" indent="-228600" algn="l" rtl="0" fontAlgn="base">
              <a:spcBef>
                <a:spcPct val="0"/>
              </a:spcBef>
              <a:spcAft>
                <a:spcPct val="0"/>
              </a:spcAft>
              <a:defRPr>
                <a:solidFill>
                  <a:schemeClr val="tx1"/>
                </a:solidFill>
                <a:latin typeface="Calibri" panose="020F0502020204030204" pitchFamily="34" charset="0"/>
              </a:defRPr>
            </a:lvl8pPr>
            <a:lvl9pPr marL="3886200" indent="-228600" algn="l" rtl="0" fontAlgn="base">
              <a:spcBef>
                <a:spcPct val="0"/>
              </a:spcBef>
              <a:spcAft>
                <a:spcPct val="0"/>
              </a:spcAft>
              <a:defRPr>
                <a:solidFill>
                  <a:schemeClr val="tx1"/>
                </a:solidFill>
                <a:latin typeface="Calibri" panose="020F0502020204030204" pitchFamily="34" charset="0"/>
              </a:defRPr>
            </a:lvl9pPr>
          </a:lstStyle>
          <a:p>
            <a:pPr eaLnBrk="1" hangingPunct="1"/>
            <a:r>
              <a:rPr lang="en-US" altLang="ar-SA" sz="3600" dirty="0">
                <a:solidFill>
                  <a:srgbClr val="FFFFFF"/>
                </a:solidFill>
                <a:latin typeface="DIN NEXT™ ARABIC LIGHT"/>
                <a:ea typeface="Calibri" panose="020F0502020204030204" pitchFamily="34" charset="0"/>
                <a:cs typeface="DIN NEXT™ ARABIC LIGHT"/>
              </a:rPr>
              <a:t>Humanitarian Program (Humanly)</a:t>
            </a:r>
            <a:endParaRPr lang="ar-SA" altLang="ar-SA" sz="1200" dirty="0">
              <a:solidFill>
                <a:srgbClr val="FFFFFF"/>
              </a:solidFill>
              <a:latin typeface="DIN NEXT™ ARABIC LIGHT"/>
              <a:ea typeface="Calibri" panose="020F0502020204030204" pitchFamily="34" charset="0"/>
              <a:cs typeface="DIN NEXT™ ARABIC LIGHT"/>
            </a:endParaRPr>
          </a:p>
        </p:txBody>
      </p:sp>
      <p:pic>
        <p:nvPicPr>
          <p:cNvPr id="11271" name="Google Shape;94;p1">
            <a:extLst>
              <a:ext uri="{FF2B5EF4-FFF2-40B4-BE49-F238E27FC236}">
                <a16:creationId xmlns:a16="http://schemas.microsoft.com/office/drawing/2014/main" id="{9A283757-C000-4BF7-9A63-B2FD2BFCC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905" t="12444" r="661" b="5051"/>
          <a:stretch>
            <a:fillRect/>
          </a:stretch>
        </p:blipFill>
        <p:spPr bwMode="auto">
          <a:xfrm>
            <a:off x="1619250" y="184150"/>
            <a:ext cx="16621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72" name="Straight Connector 2">
            <a:extLst>
              <a:ext uri="{FF2B5EF4-FFF2-40B4-BE49-F238E27FC236}">
                <a16:creationId xmlns:a16="http://schemas.microsoft.com/office/drawing/2014/main" id="{EE175C8E-0685-4A4F-935B-DC97DC5C17FD}"/>
              </a:ext>
            </a:extLst>
          </p:cNvPr>
          <p:cNvCxnSpPr>
            <a:cxnSpLocks noChangeShapeType="1"/>
          </p:cNvCxnSpPr>
          <p:nvPr/>
        </p:nvCxnSpPr>
        <p:spPr bwMode="auto">
          <a:xfrm>
            <a:off x="11113" y="3402013"/>
            <a:ext cx="8070850" cy="0"/>
          </a:xfrm>
          <a:prstGeom prst="straightConnector1">
            <a:avLst/>
          </a:prstGeom>
          <a:noFill/>
          <a:ln w="38103">
            <a:solidFill>
              <a:srgbClr val="FFFFFF"/>
            </a:solidFill>
            <a:miter lim="800000"/>
            <a:headEnd/>
            <a:tailEnd/>
          </a:ln>
          <a:extLst>
            <a:ext uri="{909E8E84-426E-40DD-AFC4-6F175D3DCCD1}">
              <a14:hiddenFill xmlns:a14="http://schemas.microsoft.com/office/drawing/2010/main">
                <a:noFill/>
              </a14:hiddenFill>
            </a:ext>
          </a:extLst>
        </p:spPr>
      </p:cxnSp>
      <p:pic>
        <p:nvPicPr>
          <p:cNvPr id="9" name="Graphic 9">
            <a:extLst>
              <a:ext uri="{FF2B5EF4-FFF2-40B4-BE49-F238E27FC236}">
                <a16:creationId xmlns:a16="http://schemas.microsoft.com/office/drawing/2014/main" id="{4A9DAD90-DB0E-479C-B8BF-698CF5EF5887}"/>
              </a:ext>
            </a:extLst>
          </p:cNvPr>
          <p:cNvPicPr>
            <a:picLocks noChangeAspect="1"/>
          </p:cNvPicPr>
          <p:nvPr/>
        </p:nvPicPr>
        <p:blipFill>
          <a:blip r:embed="rId5"/>
          <a:stretch>
            <a:fillRect/>
          </a:stretch>
        </p:blipFill>
        <p:spPr>
          <a:xfrm>
            <a:off x="10199688" y="4983163"/>
            <a:ext cx="1508125" cy="1281112"/>
          </a:xfrm>
          <a:prstGeom prst="rect">
            <a:avLst/>
          </a:prstGeom>
          <a:noFill/>
          <a:ln cap="flat">
            <a:noFill/>
          </a:ln>
        </p:spPr>
      </p:pic>
      <p:pic>
        <p:nvPicPr>
          <p:cNvPr id="11274" name="Picture 3">
            <a:extLst>
              <a:ext uri="{FF2B5EF4-FFF2-40B4-BE49-F238E27FC236}">
                <a16:creationId xmlns:a16="http://schemas.microsoft.com/office/drawing/2014/main" id="{30ED5C47-E9E5-45BD-9006-D8C6D88E58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650" y="-347663"/>
            <a:ext cx="2741613"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6442EE-E9F0-4C38-9E13-1D8B1D668F23}"/>
              </a:ext>
            </a:extLst>
          </p:cNvPr>
          <p:cNvSpPr>
            <a:spLocks noGrp="1"/>
          </p:cNvSpPr>
          <p:nvPr>
            <p:ph type="title"/>
          </p:nvPr>
        </p:nvSpPr>
        <p:spPr/>
        <p:txBody>
          <a:bodyPr/>
          <a:lstStyle/>
          <a:p>
            <a:r>
              <a:rPr lang="en-US" b="0" i="0" dirty="0">
                <a:solidFill>
                  <a:srgbClr val="FF0000"/>
                </a:solidFill>
                <a:effectLst/>
                <a:latin typeface="Arial" panose="020B0604020202020204" pitchFamily="34" charset="0"/>
              </a:rPr>
              <a:t>Problem statement</a:t>
            </a:r>
            <a:endParaRPr lang="ar-SA" dirty="0">
              <a:solidFill>
                <a:srgbClr val="FF0000"/>
              </a:solidFill>
            </a:endParaRPr>
          </a:p>
        </p:txBody>
      </p:sp>
      <p:sp>
        <p:nvSpPr>
          <p:cNvPr id="3" name="عنصر نائب للمحتوى 2">
            <a:extLst>
              <a:ext uri="{FF2B5EF4-FFF2-40B4-BE49-F238E27FC236}">
                <a16:creationId xmlns:a16="http://schemas.microsoft.com/office/drawing/2014/main" id="{3EA79873-A6FE-424D-8900-986B90DCAC38}"/>
              </a:ext>
            </a:extLst>
          </p:cNvPr>
          <p:cNvSpPr>
            <a:spLocks noGrp="1"/>
          </p:cNvSpPr>
          <p:nvPr>
            <p:ph idx="1"/>
          </p:nvPr>
        </p:nvSpPr>
        <p:spPr>
          <a:xfrm>
            <a:off x="504079" y="1361692"/>
            <a:ext cx="8596668" cy="3880773"/>
          </a:xfrm>
        </p:spPr>
        <p:txBody>
          <a:bodyPr>
            <a:normAutofit/>
          </a:bodyPr>
          <a:lstStyle/>
          <a:p>
            <a:pPr algn="l"/>
            <a:r>
              <a:rPr lang="en-US" sz="2400" dirty="0"/>
              <a:t>The food, clothes, and appliances are used, among the most important blessings. But what happens is that the surplus of bait, used clothes, and some devices are put in the landfill after they are finished, where others need them, but we do not feel them. We have created this website to facilitate access to the needy and to give and help them with some of what God has bestowed upon us.</a:t>
            </a:r>
            <a:endParaRPr lang="ar-SA" sz="2400" dirty="0"/>
          </a:p>
        </p:txBody>
      </p:sp>
      <p:pic>
        <p:nvPicPr>
          <p:cNvPr id="5" name="صورة 4">
            <a:extLst>
              <a:ext uri="{FF2B5EF4-FFF2-40B4-BE49-F238E27FC236}">
                <a16:creationId xmlns:a16="http://schemas.microsoft.com/office/drawing/2014/main" id="{CB287508-0648-4D06-9D03-CFBA6CB70BF7}"/>
              </a:ext>
            </a:extLst>
          </p:cNvPr>
          <p:cNvPicPr>
            <a:picLocks noChangeAspect="1"/>
          </p:cNvPicPr>
          <p:nvPr/>
        </p:nvPicPr>
        <p:blipFill>
          <a:blip r:embed="rId2"/>
          <a:stretch>
            <a:fillRect/>
          </a:stretch>
        </p:blipFill>
        <p:spPr>
          <a:xfrm>
            <a:off x="8938173" y="4127114"/>
            <a:ext cx="2176484" cy="2738387"/>
          </a:xfrm>
          <a:prstGeom prst="rect">
            <a:avLst/>
          </a:prstGeom>
        </p:spPr>
      </p:pic>
      <p:pic>
        <p:nvPicPr>
          <p:cNvPr id="7" name="صورة 6">
            <a:extLst>
              <a:ext uri="{FF2B5EF4-FFF2-40B4-BE49-F238E27FC236}">
                <a16:creationId xmlns:a16="http://schemas.microsoft.com/office/drawing/2014/main" id="{ABB560EF-792E-4DBE-92AC-CE4EA827945A}"/>
              </a:ext>
            </a:extLst>
          </p:cNvPr>
          <p:cNvPicPr>
            <a:picLocks noChangeAspect="1"/>
          </p:cNvPicPr>
          <p:nvPr/>
        </p:nvPicPr>
        <p:blipFill>
          <a:blip r:embed="rId3"/>
          <a:stretch>
            <a:fillRect/>
          </a:stretch>
        </p:blipFill>
        <p:spPr>
          <a:xfrm>
            <a:off x="4526558" y="4434102"/>
            <a:ext cx="3318032" cy="2125662"/>
          </a:xfrm>
          <a:prstGeom prst="rect">
            <a:avLst/>
          </a:prstGeom>
        </p:spPr>
      </p:pic>
      <p:pic>
        <p:nvPicPr>
          <p:cNvPr id="9" name="صورة 8">
            <a:extLst>
              <a:ext uri="{FF2B5EF4-FFF2-40B4-BE49-F238E27FC236}">
                <a16:creationId xmlns:a16="http://schemas.microsoft.com/office/drawing/2014/main" id="{B5D2315F-AA9D-43B0-B95F-F158E3BE4270}"/>
              </a:ext>
            </a:extLst>
          </p:cNvPr>
          <p:cNvPicPr>
            <a:picLocks noChangeAspect="1"/>
          </p:cNvPicPr>
          <p:nvPr/>
        </p:nvPicPr>
        <p:blipFill>
          <a:blip r:embed="rId4"/>
          <a:stretch>
            <a:fillRect/>
          </a:stretch>
        </p:blipFill>
        <p:spPr>
          <a:xfrm>
            <a:off x="504079" y="4331548"/>
            <a:ext cx="3280340" cy="2329517"/>
          </a:xfrm>
          <a:prstGeom prst="rect">
            <a:avLst/>
          </a:prstGeom>
        </p:spPr>
      </p:pic>
    </p:spTree>
    <p:extLst>
      <p:ext uri="{BB962C8B-B14F-4D97-AF65-F5344CB8AC3E}">
        <p14:creationId xmlns:p14="http://schemas.microsoft.com/office/powerpoint/2010/main" val="268373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85C49D9-4179-471A-B063-E893AB382E98}"/>
              </a:ext>
            </a:extLst>
          </p:cNvPr>
          <p:cNvSpPr>
            <a:spLocks noGrp="1"/>
          </p:cNvSpPr>
          <p:nvPr>
            <p:ph type="title"/>
          </p:nvPr>
        </p:nvSpPr>
        <p:spPr/>
        <p:txBody>
          <a:bodyPr/>
          <a:lstStyle/>
          <a:p>
            <a:r>
              <a:rPr lang="en-US" dirty="0"/>
              <a:t>Brief about the project</a:t>
            </a:r>
            <a:endParaRPr lang="ar-SA" dirty="0"/>
          </a:p>
        </p:txBody>
      </p:sp>
      <p:sp>
        <p:nvSpPr>
          <p:cNvPr id="3" name="عنصر نائب للمحتوى 2">
            <a:extLst>
              <a:ext uri="{FF2B5EF4-FFF2-40B4-BE49-F238E27FC236}">
                <a16:creationId xmlns:a16="http://schemas.microsoft.com/office/drawing/2014/main" id="{80DAB681-96C0-4C97-81B9-700364C2FCC3}"/>
              </a:ext>
            </a:extLst>
          </p:cNvPr>
          <p:cNvSpPr>
            <a:spLocks noGrp="1"/>
          </p:cNvSpPr>
          <p:nvPr>
            <p:ph idx="1"/>
          </p:nvPr>
        </p:nvSpPr>
        <p:spPr/>
        <p:txBody>
          <a:bodyPr>
            <a:normAutofit/>
          </a:bodyPr>
          <a:lstStyle/>
          <a:p>
            <a:pPr marL="0" indent="0" algn="l">
              <a:buNone/>
            </a:pPr>
            <a:r>
              <a:rPr lang="en-US" sz="2400" dirty="0"/>
              <a:t>A project to help the needy with some things that we don't need and they need.</a:t>
            </a:r>
            <a:endParaRPr lang="ar-SA" sz="2400" dirty="0"/>
          </a:p>
        </p:txBody>
      </p:sp>
      <p:pic>
        <p:nvPicPr>
          <p:cNvPr id="5" name="صورة 4">
            <a:extLst>
              <a:ext uri="{FF2B5EF4-FFF2-40B4-BE49-F238E27FC236}">
                <a16:creationId xmlns:a16="http://schemas.microsoft.com/office/drawing/2014/main" id="{597FC79F-E041-4E21-905E-92B4365C1719}"/>
              </a:ext>
            </a:extLst>
          </p:cNvPr>
          <p:cNvPicPr>
            <a:picLocks noChangeAspect="1"/>
          </p:cNvPicPr>
          <p:nvPr/>
        </p:nvPicPr>
        <p:blipFill>
          <a:blip r:embed="rId2"/>
          <a:stretch>
            <a:fillRect/>
          </a:stretch>
        </p:blipFill>
        <p:spPr>
          <a:xfrm>
            <a:off x="7180446" y="4100975"/>
            <a:ext cx="2415941" cy="2415941"/>
          </a:xfrm>
          <a:prstGeom prst="rect">
            <a:avLst/>
          </a:prstGeom>
        </p:spPr>
      </p:pic>
    </p:spTree>
    <p:extLst>
      <p:ext uri="{BB962C8B-B14F-4D97-AF65-F5344CB8AC3E}">
        <p14:creationId xmlns:p14="http://schemas.microsoft.com/office/powerpoint/2010/main" val="350404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726079B5-5792-4738-AB96-275E2AD554DC}"/>
              </a:ext>
            </a:extLst>
          </p:cNvPr>
          <p:cNvSpPr>
            <a:spLocks noGrp="1"/>
          </p:cNvSpPr>
          <p:nvPr>
            <p:ph idx="1"/>
          </p:nvPr>
        </p:nvSpPr>
        <p:spPr>
          <a:xfrm>
            <a:off x="677334" y="4668253"/>
            <a:ext cx="8596668" cy="2050181"/>
          </a:xfrm>
        </p:spPr>
        <p:txBody>
          <a:bodyPr/>
          <a:lstStyle/>
          <a:p>
            <a:pPr algn="l"/>
            <a:r>
              <a:rPr lang="en-US" dirty="0"/>
              <a:t>The beginning of the project will show you the interface of the site and an overview of its goal</a:t>
            </a:r>
          </a:p>
          <a:p>
            <a:pPr algn="l"/>
            <a:r>
              <a:rPr lang="en-US" dirty="0"/>
              <a:t>After registering in it and logging into your account, you can enjoy our services and be able to add your donation of food, clothes and some equipment, or take what you need from charity services</a:t>
            </a:r>
            <a:endParaRPr lang="ar-SA" dirty="0"/>
          </a:p>
        </p:txBody>
      </p:sp>
      <p:pic>
        <p:nvPicPr>
          <p:cNvPr id="5" name="صورة 4">
            <a:extLst>
              <a:ext uri="{FF2B5EF4-FFF2-40B4-BE49-F238E27FC236}">
                <a16:creationId xmlns:a16="http://schemas.microsoft.com/office/drawing/2014/main" id="{8C71D6D1-E9AD-4B20-84BC-B6C1BAC0F23C}"/>
              </a:ext>
            </a:extLst>
          </p:cNvPr>
          <p:cNvPicPr>
            <a:picLocks noChangeAspect="1"/>
          </p:cNvPicPr>
          <p:nvPr/>
        </p:nvPicPr>
        <p:blipFill>
          <a:blip r:embed="rId2"/>
          <a:stretch>
            <a:fillRect/>
          </a:stretch>
        </p:blipFill>
        <p:spPr>
          <a:xfrm>
            <a:off x="0" y="0"/>
            <a:ext cx="4931823" cy="4159323"/>
          </a:xfrm>
          <a:prstGeom prst="rect">
            <a:avLst/>
          </a:prstGeom>
        </p:spPr>
      </p:pic>
      <p:pic>
        <p:nvPicPr>
          <p:cNvPr id="7" name="صورة 6">
            <a:extLst>
              <a:ext uri="{FF2B5EF4-FFF2-40B4-BE49-F238E27FC236}">
                <a16:creationId xmlns:a16="http://schemas.microsoft.com/office/drawing/2014/main" id="{A1565145-F727-4E8E-9529-8C2DA1E7D986}"/>
              </a:ext>
            </a:extLst>
          </p:cNvPr>
          <p:cNvPicPr>
            <a:picLocks noChangeAspect="1"/>
          </p:cNvPicPr>
          <p:nvPr/>
        </p:nvPicPr>
        <p:blipFill>
          <a:blip r:embed="rId3"/>
          <a:stretch>
            <a:fillRect/>
          </a:stretch>
        </p:blipFill>
        <p:spPr>
          <a:xfrm>
            <a:off x="4975668" y="-4291"/>
            <a:ext cx="3715931" cy="4388076"/>
          </a:xfrm>
          <a:prstGeom prst="rect">
            <a:avLst/>
          </a:prstGeom>
        </p:spPr>
      </p:pic>
      <p:pic>
        <p:nvPicPr>
          <p:cNvPr id="9" name="صورة 8">
            <a:extLst>
              <a:ext uri="{FF2B5EF4-FFF2-40B4-BE49-F238E27FC236}">
                <a16:creationId xmlns:a16="http://schemas.microsoft.com/office/drawing/2014/main" id="{8F527402-550A-40C3-909C-F657A7EF923A}"/>
              </a:ext>
            </a:extLst>
          </p:cNvPr>
          <p:cNvPicPr>
            <a:picLocks noChangeAspect="1"/>
          </p:cNvPicPr>
          <p:nvPr/>
        </p:nvPicPr>
        <p:blipFill>
          <a:blip r:embed="rId4"/>
          <a:stretch>
            <a:fillRect/>
          </a:stretch>
        </p:blipFill>
        <p:spPr>
          <a:xfrm>
            <a:off x="8566484" y="-4291"/>
            <a:ext cx="3625516" cy="4499289"/>
          </a:xfrm>
          <a:prstGeom prst="rect">
            <a:avLst/>
          </a:prstGeom>
        </p:spPr>
      </p:pic>
    </p:spTree>
    <p:extLst>
      <p:ext uri="{BB962C8B-B14F-4D97-AF65-F5344CB8AC3E}">
        <p14:creationId xmlns:p14="http://schemas.microsoft.com/office/powerpoint/2010/main" val="254757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A4ACE89-4848-449D-B393-3D716F2689B0}"/>
              </a:ext>
            </a:extLst>
          </p:cNvPr>
          <p:cNvSpPr>
            <a:spLocks noGrp="1"/>
          </p:cNvSpPr>
          <p:nvPr>
            <p:ph type="title"/>
          </p:nvPr>
        </p:nvSpPr>
        <p:spPr>
          <a:xfrm>
            <a:off x="519764" y="609599"/>
            <a:ext cx="8754238" cy="4992303"/>
          </a:xfrm>
        </p:spPr>
        <p:txBody>
          <a:bodyPr>
            <a:normAutofit fontScale="90000"/>
          </a:bodyPr>
          <a:lstStyle/>
          <a:p>
            <a:r>
              <a:rPr lang="en-US" dirty="0">
                <a:solidFill>
                  <a:srgbClr val="FF0000"/>
                </a:solidFill>
              </a:rPr>
              <a:t>Made it using java language </a:t>
            </a:r>
            <a:r>
              <a:rPr lang="en-US" dirty="0">
                <a:solidFill>
                  <a:schemeClr val="tx1">
                    <a:lumMod val="95000"/>
                    <a:lumOff val="5000"/>
                  </a:schemeClr>
                </a:solidFill>
              </a:rPr>
              <a:t>:</a:t>
            </a:r>
            <a:br>
              <a:rPr lang="en-US" dirty="0">
                <a:solidFill>
                  <a:schemeClr val="tx1">
                    <a:lumMod val="95000"/>
                    <a:lumOff val="5000"/>
                  </a:schemeClr>
                </a:solidFill>
              </a:rPr>
            </a:br>
            <a:br>
              <a:rPr lang="en-US" dirty="0">
                <a:solidFill>
                  <a:schemeClr val="tx1">
                    <a:lumMod val="95000"/>
                    <a:lumOff val="5000"/>
                  </a:schemeClr>
                </a:solidFill>
              </a:rPr>
            </a:br>
            <a:r>
              <a:rPr lang="en-US" dirty="0" err="1">
                <a:solidFill>
                  <a:schemeClr val="tx1">
                    <a:lumMod val="95000"/>
                    <a:lumOff val="5000"/>
                  </a:schemeClr>
                </a:solidFill>
              </a:rPr>
              <a:t>FrontEnd</a:t>
            </a:r>
            <a:r>
              <a:rPr lang="en-US" dirty="0">
                <a:solidFill>
                  <a:schemeClr val="tx1">
                    <a:lumMod val="95000"/>
                    <a:lumOff val="5000"/>
                  </a:schemeClr>
                </a:solidFill>
              </a:rPr>
              <a:t>:</a:t>
            </a:r>
            <a:br>
              <a:rPr lang="en-US" dirty="0">
                <a:solidFill>
                  <a:schemeClr val="tx1">
                    <a:lumMod val="95000"/>
                    <a:lumOff val="5000"/>
                  </a:schemeClr>
                </a:solidFill>
              </a:rPr>
            </a:br>
            <a:r>
              <a:rPr lang="en-US" dirty="0">
                <a:solidFill>
                  <a:schemeClr val="tx1">
                    <a:lumMod val="95000"/>
                    <a:lumOff val="5000"/>
                  </a:schemeClr>
                </a:solidFill>
              </a:rPr>
              <a:t>1- visual studio</a:t>
            </a:r>
            <a:br>
              <a:rPr lang="en-US" dirty="0">
                <a:solidFill>
                  <a:schemeClr val="tx1">
                    <a:lumMod val="95000"/>
                    <a:lumOff val="5000"/>
                  </a:schemeClr>
                </a:solidFill>
              </a:rPr>
            </a:br>
            <a:r>
              <a:rPr lang="en-US" dirty="0">
                <a:solidFill>
                  <a:schemeClr val="tx1">
                    <a:lumMod val="95000"/>
                    <a:lumOff val="5000"/>
                  </a:schemeClr>
                </a:solidFill>
              </a:rPr>
              <a:t>2- spring boot</a:t>
            </a:r>
            <a:br>
              <a:rPr lang="ar-SA" dirty="0">
                <a:solidFill>
                  <a:schemeClr val="tx1">
                    <a:lumMod val="95000"/>
                    <a:lumOff val="5000"/>
                  </a:schemeClr>
                </a:solidFill>
              </a:rPr>
            </a:br>
            <a:r>
              <a:rPr lang="en-US" dirty="0">
                <a:solidFill>
                  <a:schemeClr val="tx1">
                    <a:lumMod val="95000"/>
                    <a:lumOff val="5000"/>
                  </a:schemeClr>
                </a:solidFill>
              </a:rPr>
              <a:t>3-React</a:t>
            </a:r>
            <a:br>
              <a:rPr lang="en-US" dirty="0">
                <a:solidFill>
                  <a:schemeClr val="tx1">
                    <a:lumMod val="95000"/>
                    <a:lumOff val="5000"/>
                  </a:schemeClr>
                </a:solidFill>
              </a:rPr>
            </a:br>
            <a:br>
              <a:rPr lang="en-US" dirty="0">
                <a:solidFill>
                  <a:schemeClr val="tx1">
                    <a:lumMod val="95000"/>
                    <a:lumOff val="5000"/>
                  </a:schemeClr>
                </a:solidFill>
              </a:rPr>
            </a:br>
            <a:r>
              <a:rPr lang="en-US" dirty="0" err="1">
                <a:solidFill>
                  <a:schemeClr val="tx1">
                    <a:lumMod val="95000"/>
                    <a:lumOff val="5000"/>
                  </a:schemeClr>
                </a:solidFill>
              </a:rPr>
              <a:t>BackEnd</a:t>
            </a:r>
            <a:r>
              <a:rPr lang="en-US" dirty="0">
                <a:solidFill>
                  <a:schemeClr val="tx1">
                    <a:lumMod val="95000"/>
                    <a:lumOff val="5000"/>
                  </a:schemeClr>
                </a:solidFill>
              </a:rPr>
              <a:t>:</a:t>
            </a:r>
            <a:r>
              <a:rPr lang="ar-SA" dirty="0">
                <a:solidFill>
                  <a:schemeClr val="tx1">
                    <a:lumMod val="95000"/>
                    <a:lumOff val="5000"/>
                  </a:schemeClr>
                </a:solidFill>
              </a:rPr>
              <a:t> </a:t>
            </a:r>
            <a:br>
              <a:rPr lang="en-US" dirty="0">
                <a:solidFill>
                  <a:schemeClr val="tx1">
                    <a:lumMod val="95000"/>
                    <a:lumOff val="5000"/>
                  </a:schemeClr>
                </a:solidFill>
              </a:rPr>
            </a:br>
            <a:r>
              <a:rPr lang="en-US" dirty="0">
                <a:solidFill>
                  <a:schemeClr val="tx1">
                    <a:lumMod val="95000"/>
                    <a:lumOff val="5000"/>
                  </a:schemeClr>
                </a:solidFill>
              </a:rPr>
              <a:t>1- </a:t>
            </a:r>
            <a:r>
              <a:rPr lang="en-US" dirty="0" err="1">
                <a:solidFill>
                  <a:schemeClr val="tx1">
                    <a:lumMod val="95000"/>
                    <a:lumOff val="5000"/>
                  </a:schemeClr>
                </a:solidFill>
              </a:rPr>
              <a:t>intellij</a:t>
            </a:r>
            <a:br>
              <a:rPr lang="en-US" dirty="0">
                <a:solidFill>
                  <a:schemeClr val="tx1">
                    <a:lumMod val="95000"/>
                    <a:lumOff val="5000"/>
                  </a:schemeClr>
                </a:solidFill>
              </a:rPr>
            </a:br>
            <a:r>
              <a:rPr lang="en-US" dirty="0">
                <a:solidFill>
                  <a:schemeClr val="tx1">
                    <a:lumMod val="95000"/>
                    <a:lumOff val="5000"/>
                  </a:schemeClr>
                </a:solidFill>
              </a:rPr>
              <a:t>2- </a:t>
            </a:r>
            <a:r>
              <a:rPr lang="en-US" dirty="0" err="1">
                <a:solidFill>
                  <a:schemeClr val="tx1">
                    <a:lumMod val="95000"/>
                    <a:lumOff val="5000"/>
                  </a:schemeClr>
                </a:solidFill>
              </a:rPr>
              <a:t>mysql</a:t>
            </a:r>
            <a:r>
              <a:rPr lang="en-US" dirty="0">
                <a:solidFill>
                  <a:schemeClr val="tx1">
                    <a:lumMod val="95000"/>
                    <a:lumOff val="5000"/>
                  </a:schemeClr>
                </a:solidFill>
              </a:rPr>
              <a:t> </a:t>
            </a:r>
            <a:endParaRPr lang="ar-SA" dirty="0">
              <a:solidFill>
                <a:schemeClr val="tx1">
                  <a:lumMod val="95000"/>
                  <a:lumOff val="5000"/>
                </a:schemeClr>
              </a:solidFill>
            </a:endParaRPr>
          </a:p>
        </p:txBody>
      </p:sp>
    </p:spTree>
    <p:extLst>
      <p:ext uri="{BB962C8B-B14F-4D97-AF65-F5344CB8AC3E}">
        <p14:creationId xmlns:p14="http://schemas.microsoft.com/office/powerpoint/2010/main" val="245889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0CEB95E1-415C-49FF-B082-38679A896D34}"/>
              </a:ext>
            </a:extLst>
          </p:cNvPr>
          <p:cNvSpPr txBox="1"/>
          <p:nvPr/>
        </p:nvSpPr>
        <p:spPr>
          <a:xfrm>
            <a:off x="548640" y="173255"/>
            <a:ext cx="5082138" cy="707886"/>
          </a:xfrm>
          <a:prstGeom prst="rect">
            <a:avLst/>
          </a:prstGeom>
          <a:noFill/>
        </p:spPr>
        <p:txBody>
          <a:bodyPr wrap="square" rtlCol="1">
            <a:spAutoFit/>
          </a:bodyPr>
          <a:lstStyle/>
          <a:p>
            <a:r>
              <a:rPr lang="en-US" sz="4000" b="1" dirty="0"/>
              <a:t>Diagram:</a:t>
            </a:r>
            <a:endParaRPr lang="ar-SA" sz="4000" b="1" dirty="0"/>
          </a:p>
        </p:txBody>
      </p:sp>
      <p:sp>
        <p:nvSpPr>
          <p:cNvPr id="8" name="عنصر نائب للمحتوى 7">
            <a:extLst>
              <a:ext uri="{FF2B5EF4-FFF2-40B4-BE49-F238E27FC236}">
                <a16:creationId xmlns:a16="http://schemas.microsoft.com/office/drawing/2014/main" id="{964D788B-DE6D-4A37-AF55-3F299D9602A8}"/>
              </a:ext>
            </a:extLst>
          </p:cNvPr>
          <p:cNvSpPr>
            <a:spLocks noGrp="1"/>
          </p:cNvSpPr>
          <p:nvPr>
            <p:ph idx="1"/>
          </p:nvPr>
        </p:nvSpPr>
        <p:spPr/>
        <p:txBody>
          <a:bodyPr/>
          <a:lstStyle/>
          <a:p>
            <a:endParaRPr lang="ar-SA"/>
          </a:p>
        </p:txBody>
      </p:sp>
      <p:pic>
        <p:nvPicPr>
          <p:cNvPr id="10" name="صورة 9">
            <a:extLst>
              <a:ext uri="{FF2B5EF4-FFF2-40B4-BE49-F238E27FC236}">
                <a16:creationId xmlns:a16="http://schemas.microsoft.com/office/drawing/2014/main" id="{654D114D-C449-4403-909E-863A1EBB8471}"/>
              </a:ext>
            </a:extLst>
          </p:cNvPr>
          <p:cNvPicPr>
            <a:picLocks noChangeAspect="1"/>
          </p:cNvPicPr>
          <p:nvPr/>
        </p:nvPicPr>
        <p:blipFill>
          <a:blip r:embed="rId2"/>
          <a:stretch>
            <a:fillRect/>
          </a:stretch>
        </p:blipFill>
        <p:spPr>
          <a:xfrm>
            <a:off x="0" y="1034926"/>
            <a:ext cx="12191999" cy="5823073"/>
          </a:xfrm>
          <a:prstGeom prst="rect">
            <a:avLst/>
          </a:prstGeom>
        </p:spPr>
      </p:pic>
    </p:spTree>
    <p:extLst>
      <p:ext uri="{BB962C8B-B14F-4D97-AF65-F5344CB8AC3E}">
        <p14:creationId xmlns:p14="http://schemas.microsoft.com/office/powerpoint/2010/main" val="323304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9BF8313-C2BB-46AA-9F13-771B4ED53E68}"/>
              </a:ext>
            </a:extLst>
          </p:cNvPr>
          <p:cNvSpPr>
            <a:spLocks noGrp="1"/>
          </p:cNvSpPr>
          <p:nvPr>
            <p:ph type="title"/>
          </p:nvPr>
        </p:nvSpPr>
        <p:spPr/>
        <p:txBody>
          <a:bodyPr/>
          <a:lstStyle/>
          <a:p>
            <a:r>
              <a:rPr lang="en-US" dirty="0">
                <a:solidFill>
                  <a:srgbClr val="FF0000"/>
                </a:solidFill>
              </a:rPr>
              <a:t>-About the most difficult part of the project:</a:t>
            </a:r>
            <a:endParaRPr lang="ar-SA" dirty="0">
              <a:solidFill>
                <a:srgbClr val="FF0000"/>
              </a:solidFill>
            </a:endParaRPr>
          </a:p>
        </p:txBody>
      </p:sp>
      <p:sp>
        <p:nvSpPr>
          <p:cNvPr id="3" name="عنصر نائب للمحتوى 2">
            <a:extLst>
              <a:ext uri="{FF2B5EF4-FFF2-40B4-BE49-F238E27FC236}">
                <a16:creationId xmlns:a16="http://schemas.microsoft.com/office/drawing/2014/main" id="{087C0FD3-3FC3-490A-B6CA-289D4C6A07E0}"/>
              </a:ext>
            </a:extLst>
          </p:cNvPr>
          <p:cNvSpPr>
            <a:spLocks noGrp="1"/>
          </p:cNvSpPr>
          <p:nvPr>
            <p:ph idx="1"/>
          </p:nvPr>
        </p:nvSpPr>
        <p:spPr>
          <a:xfrm>
            <a:off x="677334" y="2102839"/>
            <a:ext cx="8596668" cy="1131250"/>
          </a:xfrm>
        </p:spPr>
        <p:txBody>
          <a:bodyPr>
            <a:normAutofit/>
          </a:bodyPr>
          <a:lstStyle/>
          <a:p>
            <a:pPr marL="0" indent="0" algn="l">
              <a:buNone/>
            </a:pPr>
            <a:r>
              <a:rPr lang="en-US" sz="2400" dirty="0"/>
              <a:t>Designing the database was a little hard.</a:t>
            </a:r>
            <a:endParaRPr lang="ar-SA" sz="2400" dirty="0"/>
          </a:p>
        </p:txBody>
      </p:sp>
      <p:sp>
        <p:nvSpPr>
          <p:cNvPr id="4" name="مربع نص 3">
            <a:extLst>
              <a:ext uri="{FF2B5EF4-FFF2-40B4-BE49-F238E27FC236}">
                <a16:creationId xmlns:a16="http://schemas.microsoft.com/office/drawing/2014/main" id="{3DDD0C5A-6712-4AA5-B9C2-325632ACB189}"/>
              </a:ext>
            </a:extLst>
          </p:cNvPr>
          <p:cNvSpPr txBox="1"/>
          <p:nvPr/>
        </p:nvSpPr>
        <p:spPr>
          <a:xfrm>
            <a:off x="677334" y="3234089"/>
            <a:ext cx="7918026" cy="1877437"/>
          </a:xfrm>
          <a:prstGeom prst="rect">
            <a:avLst/>
          </a:prstGeom>
          <a:noFill/>
        </p:spPr>
        <p:txBody>
          <a:bodyPr wrap="square" rtlCol="1">
            <a:spAutoFit/>
          </a:bodyPr>
          <a:lstStyle/>
          <a:p>
            <a:r>
              <a:rPr lang="en-US" sz="3200" dirty="0">
                <a:solidFill>
                  <a:srgbClr val="FF0000"/>
                </a:solidFill>
              </a:rPr>
              <a:t>-About favorite part of the project</a:t>
            </a:r>
          </a:p>
          <a:p>
            <a:endParaRPr lang="en-US" dirty="0"/>
          </a:p>
          <a:p>
            <a:endParaRPr lang="en-US" dirty="0"/>
          </a:p>
          <a:p>
            <a:r>
              <a:rPr lang="en-US" sz="2400" dirty="0"/>
              <a:t>As for my favorite part, it was the frontend, page design and </a:t>
            </a:r>
            <a:r>
              <a:rPr lang="en-US" sz="2400" dirty="0" err="1"/>
              <a:t>css</a:t>
            </a:r>
            <a:endParaRPr lang="ar-SA" sz="2400" dirty="0"/>
          </a:p>
        </p:txBody>
      </p:sp>
    </p:spTree>
    <p:extLst>
      <p:ext uri="{BB962C8B-B14F-4D97-AF65-F5344CB8AC3E}">
        <p14:creationId xmlns:p14="http://schemas.microsoft.com/office/powerpoint/2010/main" val="133025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ED06AF-103A-49C4-90A9-E282853BF333}"/>
              </a:ext>
            </a:extLst>
          </p:cNvPr>
          <p:cNvSpPr>
            <a:spLocks noGrp="1"/>
          </p:cNvSpPr>
          <p:nvPr>
            <p:ph type="title"/>
          </p:nvPr>
        </p:nvSpPr>
        <p:spPr>
          <a:xfrm>
            <a:off x="677334" y="609600"/>
            <a:ext cx="8596668" cy="5001928"/>
          </a:xfrm>
        </p:spPr>
        <p:txBody>
          <a:bodyPr>
            <a:normAutofit/>
          </a:bodyPr>
          <a:lstStyle/>
          <a:p>
            <a:r>
              <a:rPr lang="en-US" sz="4000" dirty="0">
                <a:solidFill>
                  <a:srgbClr val="FF0000"/>
                </a:solidFill>
              </a:rPr>
              <a:t>The new things I learned:</a:t>
            </a:r>
            <a:br>
              <a:rPr lang="ar-SA" sz="4000" dirty="0">
                <a:solidFill>
                  <a:srgbClr val="FF0000"/>
                </a:solidFill>
              </a:rPr>
            </a:br>
            <a:br>
              <a:rPr lang="ar-SA" dirty="0">
                <a:solidFill>
                  <a:srgbClr val="0070C0"/>
                </a:solidFill>
              </a:rPr>
            </a:br>
            <a:br>
              <a:rPr lang="ar-SA" dirty="0">
                <a:solidFill>
                  <a:srgbClr val="0070C0"/>
                </a:solidFill>
              </a:rPr>
            </a:br>
            <a:r>
              <a:rPr lang="en-US" dirty="0">
                <a:solidFill>
                  <a:srgbClr val="0070C0"/>
                </a:solidFill>
              </a:rPr>
              <a:t>The new things that I learned from creating this app are linking backend with frontend and linking tables to each other in various ways</a:t>
            </a:r>
            <a:endParaRPr lang="ar-SA" dirty="0">
              <a:solidFill>
                <a:srgbClr val="0070C0"/>
              </a:solidFill>
            </a:endParaRPr>
          </a:p>
        </p:txBody>
      </p:sp>
    </p:spTree>
    <p:extLst>
      <p:ext uri="{BB962C8B-B14F-4D97-AF65-F5344CB8AC3E}">
        <p14:creationId xmlns:p14="http://schemas.microsoft.com/office/powerpoint/2010/main" val="161898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1">
            <a:extLst>
              <a:ext uri="{FF2B5EF4-FFF2-40B4-BE49-F238E27FC236}">
                <a16:creationId xmlns:a16="http://schemas.microsoft.com/office/drawing/2014/main" id="{AFA7DCC7-5DDC-47BD-9C3A-39890BEDFE2D}"/>
              </a:ext>
            </a:extLst>
          </p:cNvPr>
          <p:cNvSpPr/>
          <p:nvPr/>
        </p:nvSpPr>
        <p:spPr>
          <a:xfrm>
            <a:off x="0" y="-3175"/>
            <a:ext cx="12192000" cy="6873875"/>
          </a:xfrm>
          <a:prstGeom prst="rect">
            <a:avLst/>
          </a:prstGeom>
          <a:gradFill>
            <a:gsLst>
              <a:gs pos="0">
                <a:srgbClr val="5F3E83"/>
              </a:gs>
              <a:gs pos="100000">
                <a:srgbClr val="903A7E"/>
              </a:gs>
            </a:gsLst>
            <a:lin ang="18900000"/>
          </a:gradFill>
          <a:ln cap="flat">
            <a:noFill/>
            <a:prstDash val="solid"/>
          </a:ln>
        </p:spPr>
        <p:txBody>
          <a:bodyPr lIns="58850" tIns="45701" rIns="58850" bIns="45701" anchor="ctr" anchorCtr="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algn="l" rtl="0" fontAlgn="base">
              <a:spcBef>
                <a:spcPct val="0"/>
              </a:spcBef>
              <a:spcAft>
                <a:spcPct val="0"/>
              </a:spcAft>
              <a:defRPr>
                <a:solidFill>
                  <a:schemeClr val="tx1"/>
                </a:solidFill>
                <a:latin typeface="Calibri" panose="020F0502020204030204" pitchFamily="34" charset="0"/>
              </a:defRPr>
            </a:lvl6pPr>
            <a:lvl7pPr marL="2971800" indent="-228600" algn="l" rtl="0" fontAlgn="base">
              <a:spcBef>
                <a:spcPct val="0"/>
              </a:spcBef>
              <a:spcAft>
                <a:spcPct val="0"/>
              </a:spcAft>
              <a:defRPr>
                <a:solidFill>
                  <a:schemeClr val="tx1"/>
                </a:solidFill>
                <a:latin typeface="Calibri" panose="020F0502020204030204" pitchFamily="34" charset="0"/>
              </a:defRPr>
            </a:lvl7pPr>
            <a:lvl8pPr marL="3429000" indent="-228600" algn="l" rtl="0" fontAlgn="base">
              <a:spcBef>
                <a:spcPct val="0"/>
              </a:spcBef>
              <a:spcAft>
                <a:spcPct val="0"/>
              </a:spcAft>
              <a:defRPr>
                <a:solidFill>
                  <a:schemeClr val="tx1"/>
                </a:solidFill>
                <a:latin typeface="Calibri" panose="020F0502020204030204" pitchFamily="34" charset="0"/>
              </a:defRPr>
            </a:lvl8pPr>
            <a:lvl9pPr marL="3886200" indent="-228600" algn="l" rtl="0" fontAlgn="base">
              <a:spcBef>
                <a:spcPct val="0"/>
              </a:spcBef>
              <a:spcAft>
                <a:spcPct val="0"/>
              </a:spcAft>
              <a:defRPr>
                <a:solidFill>
                  <a:schemeClr val="tx1"/>
                </a:solidFill>
                <a:latin typeface="Calibri" panose="020F0502020204030204" pitchFamily="34" charset="0"/>
              </a:defRPr>
            </a:lvl9pPr>
          </a:lstStyle>
          <a:p>
            <a:pPr algn="ctr" eaLnBrk="1" hangingPunct="1"/>
            <a:endParaRPr lang="ar-SA" altLang="ar-SA" sz="2300">
              <a:solidFill>
                <a:srgbClr val="FFFFFF"/>
              </a:solidFill>
              <a:cs typeface="Calibri" panose="020F0502020204030204" pitchFamily="34" charset="0"/>
            </a:endParaRPr>
          </a:p>
        </p:txBody>
      </p:sp>
      <p:sp>
        <p:nvSpPr>
          <p:cNvPr id="15363" name="Google Shape;93;p1">
            <a:extLst>
              <a:ext uri="{FF2B5EF4-FFF2-40B4-BE49-F238E27FC236}">
                <a16:creationId xmlns:a16="http://schemas.microsoft.com/office/drawing/2014/main" id="{C020CB88-0760-4060-BD37-E98B1A611009}"/>
              </a:ext>
            </a:extLst>
          </p:cNvPr>
          <p:cNvSpPr txBox="1">
            <a:spLocks noChangeArrowheads="1"/>
          </p:cNvSpPr>
          <p:nvPr/>
        </p:nvSpPr>
        <p:spPr bwMode="auto">
          <a:xfrm>
            <a:off x="-298450" y="2570163"/>
            <a:ext cx="12466638"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91421" rIns="91421" bIns="9142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algn="l" rtl="0" fontAlgn="base">
              <a:spcBef>
                <a:spcPct val="0"/>
              </a:spcBef>
              <a:spcAft>
                <a:spcPct val="0"/>
              </a:spcAft>
              <a:defRPr>
                <a:solidFill>
                  <a:schemeClr val="tx1"/>
                </a:solidFill>
                <a:latin typeface="Calibri" panose="020F0502020204030204" pitchFamily="34" charset="0"/>
              </a:defRPr>
            </a:lvl6pPr>
            <a:lvl7pPr marL="2971800" indent="-228600" algn="l" rtl="0" fontAlgn="base">
              <a:spcBef>
                <a:spcPct val="0"/>
              </a:spcBef>
              <a:spcAft>
                <a:spcPct val="0"/>
              </a:spcAft>
              <a:defRPr>
                <a:solidFill>
                  <a:schemeClr val="tx1"/>
                </a:solidFill>
                <a:latin typeface="Calibri" panose="020F0502020204030204" pitchFamily="34" charset="0"/>
              </a:defRPr>
            </a:lvl7pPr>
            <a:lvl8pPr marL="3429000" indent="-228600" algn="l" rtl="0" fontAlgn="base">
              <a:spcBef>
                <a:spcPct val="0"/>
              </a:spcBef>
              <a:spcAft>
                <a:spcPct val="0"/>
              </a:spcAft>
              <a:defRPr>
                <a:solidFill>
                  <a:schemeClr val="tx1"/>
                </a:solidFill>
                <a:latin typeface="Calibri" panose="020F0502020204030204" pitchFamily="34" charset="0"/>
              </a:defRPr>
            </a:lvl8pPr>
            <a:lvl9pPr marL="3886200" indent="-228600" algn="l" rtl="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ar-SA" sz="4400">
                <a:solidFill>
                  <a:srgbClr val="FFFFFF"/>
                </a:solidFill>
                <a:latin typeface="DIN NEXT™ ARABIC LIGHT"/>
                <a:ea typeface="Calibri" panose="020F0502020204030204" pitchFamily="34" charset="0"/>
                <a:cs typeface="DIN NEXT™ ARABIC LIGHT"/>
              </a:rPr>
              <a:t>Thank you</a:t>
            </a:r>
          </a:p>
          <a:p>
            <a:pPr algn="r" eaLnBrk="1" hangingPunct="1"/>
            <a:endParaRPr lang="en-US" altLang="ar-SA" sz="1200">
              <a:solidFill>
                <a:srgbClr val="FFFFFF"/>
              </a:solidFill>
              <a:latin typeface="DIN NEXT™ ARABIC LIGHT"/>
              <a:ea typeface="Calibri" panose="020F0502020204030204" pitchFamily="34" charset="0"/>
              <a:cs typeface="DIN NEXT™ ARABIC LIGHT"/>
            </a:endParaRPr>
          </a:p>
          <a:p>
            <a:pPr algn="r" eaLnBrk="1" hangingPunct="1"/>
            <a:endParaRPr lang="en-US" altLang="ar-SA" sz="2000">
              <a:solidFill>
                <a:srgbClr val="FFFFFF"/>
              </a:solidFill>
              <a:latin typeface="DIN NEXT™ ARABIC LIGHT"/>
              <a:ea typeface="Calibri" panose="020F0502020204030204" pitchFamily="34" charset="0"/>
              <a:cs typeface="DIN NEXT™ ARABIC LIGHT"/>
            </a:endParaRPr>
          </a:p>
        </p:txBody>
      </p:sp>
      <p:cxnSp>
        <p:nvCxnSpPr>
          <p:cNvPr id="15364" name="Straight Connector 2">
            <a:extLst>
              <a:ext uri="{FF2B5EF4-FFF2-40B4-BE49-F238E27FC236}">
                <a16:creationId xmlns:a16="http://schemas.microsoft.com/office/drawing/2014/main" id="{D4993CFA-7C8C-4E3D-804C-DE7934214496}"/>
              </a:ext>
            </a:extLst>
          </p:cNvPr>
          <p:cNvCxnSpPr>
            <a:cxnSpLocks noChangeShapeType="1"/>
          </p:cNvCxnSpPr>
          <p:nvPr/>
        </p:nvCxnSpPr>
        <p:spPr bwMode="auto">
          <a:xfrm>
            <a:off x="1871663" y="3402013"/>
            <a:ext cx="8069262" cy="0"/>
          </a:xfrm>
          <a:prstGeom prst="straightConnector1">
            <a:avLst/>
          </a:prstGeom>
          <a:noFill/>
          <a:ln w="38103">
            <a:solidFill>
              <a:srgbClr val="FFFFFF"/>
            </a:solidFill>
            <a:miter lim="800000"/>
            <a:headEnd/>
            <a:tailEnd/>
          </a:ln>
          <a:extLst>
            <a:ext uri="{909E8E84-426E-40DD-AFC4-6F175D3DCCD1}">
              <a14:hiddenFill xmlns:a14="http://schemas.microsoft.com/office/drawing/2010/main">
                <a:noFill/>
              </a14:hiddenFill>
            </a:ext>
          </a:extLst>
        </p:spPr>
      </p:cxnSp>
      <p:pic>
        <p:nvPicPr>
          <p:cNvPr id="5" name="Graphic 9">
            <a:extLst>
              <a:ext uri="{FF2B5EF4-FFF2-40B4-BE49-F238E27FC236}">
                <a16:creationId xmlns:a16="http://schemas.microsoft.com/office/drawing/2014/main" id="{F9EB8193-774B-4C96-9EA5-1F2E860FB003}"/>
              </a:ext>
            </a:extLst>
          </p:cNvPr>
          <p:cNvPicPr>
            <a:picLocks noChangeAspect="1"/>
          </p:cNvPicPr>
          <p:nvPr/>
        </p:nvPicPr>
        <p:blipFill>
          <a:blip r:embed="rId3"/>
          <a:stretch>
            <a:fillRect/>
          </a:stretch>
        </p:blipFill>
        <p:spPr>
          <a:xfrm>
            <a:off x="10199688" y="4983163"/>
            <a:ext cx="1508125" cy="1281112"/>
          </a:xfrm>
          <a:prstGeom prst="rect">
            <a:avLst/>
          </a:prstGeom>
          <a:noFill/>
          <a:ln cap="flat">
            <a:noFill/>
          </a:ln>
        </p:spPr>
      </p:pic>
      <p:grpSp>
        <p:nvGrpSpPr>
          <p:cNvPr id="15366" name="Group 3">
            <a:extLst>
              <a:ext uri="{FF2B5EF4-FFF2-40B4-BE49-F238E27FC236}">
                <a16:creationId xmlns:a16="http://schemas.microsoft.com/office/drawing/2014/main" id="{30B35BF3-1817-478E-8913-0CAE619AC724}"/>
              </a:ext>
            </a:extLst>
          </p:cNvPr>
          <p:cNvGrpSpPr>
            <a:grpSpLocks/>
          </p:cNvGrpSpPr>
          <p:nvPr/>
        </p:nvGrpSpPr>
        <p:grpSpPr bwMode="auto">
          <a:xfrm>
            <a:off x="134938" y="-493713"/>
            <a:ext cx="5611812" cy="1492251"/>
            <a:chOff x="134243" y="-493071"/>
            <a:chExt cx="5613162" cy="1491496"/>
          </a:xfrm>
        </p:grpSpPr>
        <p:pic>
          <p:nvPicPr>
            <p:cNvPr id="15367" name="Google Shape;89;p1">
              <a:extLst>
                <a:ext uri="{FF2B5EF4-FFF2-40B4-BE49-F238E27FC236}">
                  <a16:creationId xmlns:a16="http://schemas.microsoft.com/office/drawing/2014/main" id="{033E80BD-C35C-48D4-AE8E-5AD70C8182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43" y="116092"/>
              <a:ext cx="1282071" cy="38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68" name="Google Shape;90;p1">
              <a:extLst>
                <a:ext uri="{FF2B5EF4-FFF2-40B4-BE49-F238E27FC236}">
                  <a16:creationId xmlns:a16="http://schemas.microsoft.com/office/drawing/2014/main" id="{758F5236-5019-4149-93A0-699FC90C463D}"/>
                </a:ext>
              </a:extLst>
            </p:cNvPr>
            <p:cNvCxnSpPr>
              <a:cxnSpLocks noChangeShapeType="1"/>
            </p:cNvCxnSpPr>
            <p:nvPr/>
          </p:nvCxnSpPr>
          <p:spPr bwMode="auto">
            <a:xfrm rot="5400013">
              <a:off x="2912066" y="306146"/>
              <a:ext cx="364800" cy="0"/>
            </a:xfrm>
            <a:prstGeom prst="straightConnector1">
              <a:avLst/>
            </a:prstGeom>
            <a:noFill/>
            <a:ln w="9528">
              <a:solidFill>
                <a:srgbClr val="FFFFFF"/>
              </a:solidFill>
              <a:miter lim="800000"/>
              <a:headEnd/>
              <a:tailEnd/>
            </a:ln>
            <a:extLst>
              <a:ext uri="{909E8E84-426E-40DD-AFC4-6F175D3DCCD1}">
                <a14:hiddenFill xmlns:a14="http://schemas.microsoft.com/office/drawing/2010/main">
                  <a:noFill/>
                </a14:hiddenFill>
              </a:ext>
            </a:extLst>
          </p:spPr>
        </p:cxnSp>
        <p:cxnSp>
          <p:nvCxnSpPr>
            <p:cNvPr id="15369" name="Google Shape;91;p1">
              <a:extLst>
                <a:ext uri="{FF2B5EF4-FFF2-40B4-BE49-F238E27FC236}">
                  <a16:creationId xmlns:a16="http://schemas.microsoft.com/office/drawing/2014/main" id="{8E87101B-CF0B-44BD-86A8-619F14C41139}"/>
                </a:ext>
              </a:extLst>
            </p:cNvPr>
            <p:cNvCxnSpPr>
              <a:cxnSpLocks noChangeShapeType="1"/>
            </p:cNvCxnSpPr>
            <p:nvPr/>
          </p:nvCxnSpPr>
          <p:spPr bwMode="auto">
            <a:xfrm rot="5399996" flipH="1">
              <a:off x="1371860" y="306146"/>
              <a:ext cx="364799" cy="0"/>
            </a:xfrm>
            <a:prstGeom prst="straightConnector1">
              <a:avLst/>
            </a:prstGeom>
            <a:noFill/>
            <a:ln w="9528">
              <a:solidFill>
                <a:srgbClr val="FFFFFF"/>
              </a:solidFill>
              <a:miter lim="800000"/>
              <a:headEnd/>
              <a:tailEnd/>
            </a:ln>
            <a:extLst>
              <a:ext uri="{909E8E84-426E-40DD-AFC4-6F175D3DCCD1}">
                <a14:hiddenFill xmlns:a14="http://schemas.microsoft.com/office/drawing/2010/main">
                  <a:noFill/>
                </a14:hiddenFill>
              </a:ext>
            </a:extLst>
          </p:spPr>
        </p:cxnSp>
        <p:pic>
          <p:nvPicPr>
            <p:cNvPr id="15370" name="Google Shape;94;p1">
              <a:extLst>
                <a:ext uri="{FF2B5EF4-FFF2-40B4-BE49-F238E27FC236}">
                  <a16:creationId xmlns:a16="http://schemas.microsoft.com/office/drawing/2014/main" id="{3A794E18-4B52-4EA8-B886-0BE6099998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905" t="12444" r="661" b="5051"/>
            <a:stretch>
              <a:fillRect/>
            </a:stretch>
          </p:blipFill>
          <p:spPr bwMode="auto">
            <a:xfrm>
              <a:off x="1455203" y="39447"/>
              <a:ext cx="1662836" cy="53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11">
              <a:extLst>
                <a:ext uri="{FF2B5EF4-FFF2-40B4-BE49-F238E27FC236}">
                  <a16:creationId xmlns:a16="http://schemas.microsoft.com/office/drawing/2014/main" id="{8933A6B3-6E84-474F-BB52-BA5EFA967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5952" y="-493071"/>
              <a:ext cx="2741453" cy="149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ld>
</file>

<file path=ppt/theme/theme1.xml><?xml version="1.0" encoding="utf-8"?>
<a:theme xmlns:a="http://schemas.openxmlformats.org/drawingml/2006/main" name="واجهة">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3775</TotalTime>
  <Words>273</Words>
  <Application>Microsoft Office PowerPoint</Application>
  <PresentationFormat>شاشة عريضة</PresentationFormat>
  <Paragraphs>17</Paragraphs>
  <Slides>9</Slides>
  <Notes>2</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9</vt:i4>
      </vt:variant>
    </vt:vector>
  </HeadingPairs>
  <TitlesOfParts>
    <vt:vector size="15" baseType="lpstr">
      <vt:lpstr>Arial</vt:lpstr>
      <vt:lpstr>Calibri</vt:lpstr>
      <vt:lpstr>DIN NEXT™ ARABIC LIGHT</vt:lpstr>
      <vt:lpstr>Trebuchet MS</vt:lpstr>
      <vt:lpstr>Wingdings 3</vt:lpstr>
      <vt:lpstr>واجهة</vt:lpstr>
      <vt:lpstr>عرض تقديمي في PowerPoint</vt:lpstr>
      <vt:lpstr>Problem statement</vt:lpstr>
      <vt:lpstr>Brief about the project</vt:lpstr>
      <vt:lpstr>عرض تقديمي في PowerPoint</vt:lpstr>
      <vt:lpstr>Made it using java language :  FrontEnd: 1- visual studio 2- spring boot 3-React  BackEnd:  1- intellij 2- mysql </vt:lpstr>
      <vt:lpstr>عرض تقديمي في PowerPoint</vt:lpstr>
      <vt:lpstr>-About the most difficult part of the project:</vt:lpstr>
      <vt:lpstr>The new things I learned:   The new things that I learned from creating this app are linking backend with frontend and linking tables to each other in various ways</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Humanitarian Program (Humanly)</dc:title>
  <dc:creator>alshmri9887@gmail.com</dc:creator>
  <cp:lastModifiedBy>alshmri9887@gmail.com</cp:lastModifiedBy>
  <cp:revision>3</cp:revision>
  <dcterms:created xsi:type="dcterms:W3CDTF">2022-01-21T18:13:54Z</dcterms:created>
  <dcterms:modified xsi:type="dcterms:W3CDTF">2022-01-25T06:39:10Z</dcterms:modified>
</cp:coreProperties>
</file>