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80C1-D60A-1464-6D08-0873ACBE3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56" y="827772"/>
            <a:ext cx="11463688" cy="14692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latin typeface="Arial Black" panose="020B0A04020102020204" pitchFamily="34" charset="0"/>
              </a:rPr>
              <a:t>NLTK vs spaCy </a:t>
            </a:r>
            <a:br>
              <a:rPr lang="en-US" b="1" cap="none" dirty="0">
                <a:latin typeface="Arial Black" panose="020B0A04020102020204" pitchFamily="34" charset="0"/>
              </a:rPr>
            </a:br>
            <a:r>
              <a:rPr lang="en-US" b="1" cap="none" dirty="0">
                <a:latin typeface="Arial Black" panose="020B0A04020102020204" pitchFamily="34" charset="0"/>
              </a:rPr>
              <a:t> Advanced Preprocessing Techniques</a:t>
            </a:r>
            <a:endParaRPr lang="en-PK" b="1" cap="none" dirty="0">
              <a:latin typeface="Arial Black" panose="020B0A040201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7B9080-692D-ACE9-B789-9F8FCF416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783" y="3255745"/>
            <a:ext cx="10173903" cy="1295582"/>
          </a:xfrm>
        </p:spPr>
        <p:txBody>
          <a:bodyPr>
            <a:normAutofit/>
          </a:bodyPr>
          <a:lstStyle/>
          <a:p>
            <a:pPr algn="ctr"/>
            <a:r>
              <a:rPr lang="en-US" sz="2400" b="1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Deep Dive into Natural Language Processing Libraries</a:t>
            </a:r>
            <a:br>
              <a:rPr lang="en-US" sz="2400" b="1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i="0" dirty="0">
              <a:solidFill>
                <a:srgbClr val="ECECE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6BE46-D842-A906-2B80-85835D35E984}"/>
              </a:ext>
            </a:extLst>
          </p:cNvPr>
          <p:cNvSpPr txBox="1"/>
          <p:nvPr/>
        </p:nvSpPr>
        <p:spPr>
          <a:xfrm>
            <a:off x="3060834" y="5313145"/>
            <a:ext cx="559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ECEC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ABDULLAH AZHER CHAUDHARY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1260B-E5A3-B450-B7B7-2A7ABEFF478A}"/>
              </a:ext>
            </a:extLst>
          </p:cNvPr>
          <p:cNvSpPr txBox="1"/>
          <p:nvPr/>
        </p:nvSpPr>
        <p:spPr>
          <a:xfrm>
            <a:off x="2809282" y="6167296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u="sng" dirty="0">
                <a:solidFill>
                  <a:srgbClr val="ECEC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US" sz="1800" b="1" u="sng" baseline="30000" dirty="0">
                <a:solidFill>
                  <a:srgbClr val="ECEC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u="sng" dirty="0">
                <a:solidFill>
                  <a:srgbClr val="ECEC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2024</a:t>
            </a:r>
          </a:p>
        </p:txBody>
      </p:sp>
    </p:spTree>
    <p:extLst>
      <p:ext uri="{BB962C8B-B14F-4D97-AF65-F5344CB8AC3E}">
        <p14:creationId xmlns:p14="http://schemas.microsoft.com/office/powerpoint/2010/main" val="110332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3DCA-7130-9CF9-B343-4CF31349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28851"/>
            <a:ext cx="10131425" cy="1456267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ECECEC"/>
                </a:solidFill>
                <a:effectLst/>
                <a:latin typeface="Arial Black" panose="020B0A04020102020204" pitchFamily="34" charset="0"/>
              </a:rPr>
              <a:t>Use Cases and Suitability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65339DA3-E5B5-D108-313C-A4BE9A2F3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991619"/>
              </p:ext>
            </p:extLst>
          </p:nvPr>
        </p:nvGraphicFramePr>
        <p:xfrm>
          <a:off x="1625064" y="2868329"/>
          <a:ext cx="8941870" cy="2290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0935">
                  <a:extLst>
                    <a:ext uri="{9D8B030D-6E8A-4147-A177-3AD203B41FA5}">
                      <a16:colId xmlns:a16="http://schemas.microsoft.com/office/drawing/2014/main" val="4171326325"/>
                    </a:ext>
                  </a:extLst>
                </a:gridCol>
                <a:gridCol w="4470935">
                  <a:extLst>
                    <a:ext uri="{9D8B030D-6E8A-4147-A177-3AD203B41FA5}">
                      <a16:colId xmlns:a16="http://schemas.microsoft.com/office/drawing/2014/main" val="624457948"/>
                    </a:ext>
                  </a:extLst>
                </a:gridCol>
              </a:tblGrid>
              <a:tr h="800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NLTK</a:t>
                      </a:r>
                      <a:endParaRPr lang="en-PK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spaCy</a:t>
                      </a:r>
                      <a:endParaRPr lang="en-PK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789273"/>
                  </a:ext>
                </a:extLst>
              </a:tr>
              <a:tr h="149035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Best for educational purposes, research, and projects requiring detailed linguistic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Ideal for production applications needing efficient, high-speed processing.</a:t>
                      </a:r>
                    </a:p>
                    <a:p>
                      <a:pPr algn="ctr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33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41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3DCA-7130-9CF9-B343-4CF31349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ECECEC"/>
                </a:solidFill>
                <a:effectLst/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EDAAE-101A-7BDA-3A66-F3FF4A829E85}"/>
              </a:ext>
            </a:extLst>
          </p:cNvPr>
          <p:cNvSpPr txBox="1"/>
          <p:nvPr/>
        </p:nvSpPr>
        <p:spPr>
          <a:xfrm>
            <a:off x="1622694" y="2527532"/>
            <a:ext cx="87437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NLTK offers flexibility and comprehensive tools, making it suitable for learning and research.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1D913-893E-7161-BEB7-2659DD03A3ED}"/>
              </a:ext>
            </a:extLst>
          </p:cNvPr>
          <p:cNvSpPr txBox="1"/>
          <p:nvPr/>
        </p:nvSpPr>
        <p:spPr>
          <a:xfrm>
            <a:off x="1201520" y="2065867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ECECEC"/>
                </a:solidFill>
                <a:effectLst/>
                <a:latin typeface="Arial Black" panose="020B0A04020102020204" pitchFamily="34" charset="0"/>
              </a:rPr>
              <a:t>NLTK </a:t>
            </a:r>
            <a:endParaRPr lang="en-PK" sz="2400" b="1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B3EE5-CC33-FB10-EE1D-787E41CCEF9E}"/>
              </a:ext>
            </a:extLst>
          </p:cNvPr>
          <p:cNvSpPr txBox="1"/>
          <p:nvPr/>
        </p:nvSpPr>
        <p:spPr>
          <a:xfrm>
            <a:off x="1201520" y="3728365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CECEC"/>
                </a:solidFill>
                <a:latin typeface="Arial Black" panose="020B0A04020102020204" pitchFamily="34" charset="0"/>
              </a:rPr>
              <a:t>spaCy</a:t>
            </a:r>
            <a:endParaRPr lang="en-PK" sz="2400" b="1" dirty="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252B8-BCE8-116C-BE32-F904A5E75047}"/>
              </a:ext>
            </a:extLst>
          </p:cNvPr>
          <p:cNvSpPr txBox="1"/>
          <p:nvPr/>
        </p:nvSpPr>
        <p:spPr>
          <a:xfrm>
            <a:off x="1622693" y="4436251"/>
            <a:ext cx="88207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spaCy provides performance and ease of use, making it perfect for production-level NLP tasks.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82D548-FC92-B38D-55A7-9F7A9C84F3D3}"/>
              </a:ext>
            </a:extLst>
          </p:cNvPr>
          <p:cNvSpPr txBox="1"/>
          <p:nvPr/>
        </p:nvSpPr>
        <p:spPr>
          <a:xfrm>
            <a:off x="1685641" y="6048345"/>
            <a:ext cx="88207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choice between NLTK and spaCy depends on specific project needs and goals.</a:t>
            </a:r>
          </a:p>
        </p:txBody>
      </p:sp>
    </p:spTree>
    <p:extLst>
      <p:ext uri="{BB962C8B-B14F-4D97-AF65-F5344CB8AC3E}">
        <p14:creationId xmlns:p14="http://schemas.microsoft.com/office/powerpoint/2010/main" val="44507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3DCA-7130-9CF9-B343-4CF31349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61" y="619225"/>
            <a:ext cx="10131425" cy="1456267"/>
          </a:xfrm>
        </p:spPr>
        <p:txBody>
          <a:bodyPr/>
          <a:lstStyle/>
          <a:p>
            <a:pPr algn="ctr"/>
            <a:r>
              <a:rPr lang="en-US" u="sng" dirty="0">
                <a:latin typeface="Arial Black" panose="020B0A04020102020204" pitchFamily="34" charset="0"/>
              </a:rPr>
              <a:t>NLTK</a:t>
            </a:r>
            <a:r>
              <a:rPr lang="en-US" b="1" dirty="0">
                <a:solidFill>
                  <a:srgbClr val="ECECEC"/>
                </a:solidFill>
                <a:latin typeface="ui-sans-serif"/>
              </a:rPr>
              <a:t> </a:t>
            </a:r>
            <a:r>
              <a:rPr lang="en-US" sz="2800" i="0" dirty="0">
                <a:solidFill>
                  <a:srgbClr val="ECECEC"/>
                </a:solidFill>
                <a:effectLst/>
                <a:latin typeface="Arial Black" panose="020B0A04020102020204" pitchFamily="34" charset="0"/>
              </a:rPr>
              <a:t>(Natural Language Toolkit)</a:t>
            </a:r>
            <a:endParaRPr lang="en-PK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D3E69-0D9E-3202-F03C-11CF9B0D5442}"/>
              </a:ext>
            </a:extLst>
          </p:cNvPr>
          <p:cNvSpPr txBox="1"/>
          <p:nvPr/>
        </p:nvSpPr>
        <p:spPr>
          <a:xfrm>
            <a:off x="1022266" y="2644170"/>
            <a:ext cx="91536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Established library with a broad range of NLP tools.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linguistic data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for educational purposes and research.</a:t>
            </a:r>
          </a:p>
        </p:txBody>
      </p:sp>
    </p:spTree>
    <p:extLst>
      <p:ext uri="{BB962C8B-B14F-4D97-AF65-F5344CB8AC3E}">
        <p14:creationId xmlns:p14="http://schemas.microsoft.com/office/powerpoint/2010/main" val="330525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3DCA-7130-9CF9-B343-4CF31349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90349"/>
            <a:ext cx="10131425" cy="1456267"/>
          </a:xfrm>
        </p:spPr>
        <p:txBody>
          <a:bodyPr/>
          <a:lstStyle/>
          <a:p>
            <a:pPr algn="ctr"/>
            <a:r>
              <a:rPr lang="en-US" cap="none" dirty="0">
                <a:latin typeface="Arial Black" panose="020B0A04020102020204" pitchFamily="34" charset="0"/>
              </a:rPr>
              <a:t>spaCy</a:t>
            </a:r>
            <a:endParaRPr lang="en-PK" cap="none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D3E69-0D9E-3202-F03C-11CF9B0D5442}"/>
              </a:ext>
            </a:extLst>
          </p:cNvPr>
          <p:cNvSpPr txBox="1"/>
          <p:nvPr/>
        </p:nvSpPr>
        <p:spPr>
          <a:xfrm>
            <a:off x="1030287" y="2644170"/>
            <a:ext cx="97985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Modern and fast NLP library.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production use with a focus on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Comes with state-of-the-art pre-trained models.</a:t>
            </a:r>
          </a:p>
        </p:txBody>
      </p:sp>
    </p:spTree>
    <p:extLst>
      <p:ext uri="{BB962C8B-B14F-4D97-AF65-F5344CB8AC3E}">
        <p14:creationId xmlns:p14="http://schemas.microsoft.com/office/powerpoint/2010/main" val="294815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3DCA-7130-9CF9-B343-4CF31349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ECECEC"/>
                </a:solidFill>
                <a:effectLst/>
                <a:latin typeface="Arial Black" panose="020B0A04020102020204" pitchFamily="34" charset="0"/>
              </a:rPr>
              <a:t>Part-of-Speech (POS) Tagging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65339DA3-E5B5-D108-313C-A4BE9A2F3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50394"/>
              </p:ext>
            </p:extLst>
          </p:nvPr>
        </p:nvGraphicFramePr>
        <p:xfrm>
          <a:off x="1813292" y="3243045"/>
          <a:ext cx="8565416" cy="2068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2708">
                  <a:extLst>
                    <a:ext uri="{9D8B030D-6E8A-4147-A177-3AD203B41FA5}">
                      <a16:colId xmlns:a16="http://schemas.microsoft.com/office/drawing/2014/main" val="4171326325"/>
                    </a:ext>
                  </a:extLst>
                </a:gridCol>
                <a:gridCol w="4282708">
                  <a:extLst>
                    <a:ext uri="{9D8B030D-6E8A-4147-A177-3AD203B41FA5}">
                      <a16:colId xmlns:a16="http://schemas.microsoft.com/office/drawing/2014/main" val="624457948"/>
                    </a:ext>
                  </a:extLst>
                </a:gridCol>
              </a:tblGrid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NLTK</a:t>
                      </a:r>
                      <a:endParaRPr lang="en-PK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spaCy</a:t>
                      </a:r>
                      <a:endParaRPr lang="en-PK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789273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nltk.pos_tag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POS tagging.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Integrated POS tagging with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token.pos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 and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token.tag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_.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333847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taggers like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PerceptronTagger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through pre-trained models.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06049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14C4B5A-76B0-9141-195C-CD8C3E08D758}"/>
              </a:ext>
            </a:extLst>
          </p:cNvPr>
          <p:cNvSpPr txBox="1"/>
          <p:nvPr/>
        </p:nvSpPr>
        <p:spPr>
          <a:xfrm>
            <a:off x="1468804" y="2181370"/>
            <a:ext cx="8565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Part-of-Speech (POS) tagging is the process of labeling each word in a text with its appropriate part of speech, such as noun, verb, adjective, etc.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52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3DCA-7130-9CF9-B343-4CF31349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667" y="609600"/>
            <a:ext cx="10131425" cy="1456267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ECECEC"/>
                </a:solidFill>
                <a:effectLst/>
                <a:latin typeface="Arial Black" panose="020B0A04020102020204" pitchFamily="34" charset="0"/>
              </a:rPr>
              <a:t>Named Entity Recognition (NER)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65339DA3-E5B5-D108-313C-A4BE9A2F3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836410"/>
              </p:ext>
            </p:extLst>
          </p:nvPr>
        </p:nvGraphicFramePr>
        <p:xfrm>
          <a:off x="1813292" y="3252670"/>
          <a:ext cx="8565416" cy="2033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2708">
                  <a:extLst>
                    <a:ext uri="{9D8B030D-6E8A-4147-A177-3AD203B41FA5}">
                      <a16:colId xmlns:a16="http://schemas.microsoft.com/office/drawing/2014/main" val="4171326325"/>
                    </a:ext>
                  </a:extLst>
                </a:gridCol>
                <a:gridCol w="4282708">
                  <a:extLst>
                    <a:ext uri="{9D8B030D-6E8A-4147-A177-3AD203B41FA5}">
                      <a16:colId xmlns:a16="http://schemas.microsoft.com/office/drawing/2014/main" val="624457948"/>
                    </a:ext>
                  </a:extLst>
                </a:gridCol>
              </a:tblGrid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NLTK</a:t>
                      </a:r>
                      <a:endParaRPr lang="en-PK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spaCy</a:t>
                      </a:r>
                      <a:endParaRPr lang="en-PK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789273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nltk.ne_chunk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NER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nlp.entity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doc.ents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NER.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333847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NER models using corpora like Treebank and conll2000.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NER models using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spacy.training</a:t>
                      </a:r>
                      <a:endParaRPr lang="en-US" sz="20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06049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14C4B5A-76B0-9141-195C-CD8C3E08D758}"/>
              </a:ext>
            </a:extLst>
          </p:cNvPr>
          <p:cNvSpPr txBox="1"/>
          <p:nvPr/>
        </p:nvSpPr>
        <p:spPr>
          <a:xfrm>
            <a:off x="1813292" y="2065867"/>
            <a:ext cx="85654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 (NER) is the process of identifying and classifying named entities in text into predefined categories such as names of persons, organizations, locations, dates, and more.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8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3DCA-7130-9CF9-B343-4CF31349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667" y="609600"/>
            <a:ext cx="10131425" cy="1456267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ECECEC"/>
                </a:solidFill>
                <a:effectLst/>
                <a:latin typeface="Arial Black" panose="020B0A04020102020204" pitchFamily="34" charset="0"/>
              </a:rPr>
              <a:t>Parsing and Syntax Trees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65339DA3-E5B5-D108-313C-A4BE9A2F3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870331"/>
              </p:ext>
            </p:extLst>
          </p:nvPr>
        </p:nvGraphicFramePr>
        <p:xfrm>
          <a:off x="1813292" y="3659032"/>
          <a:ext cx="8565416" cy="2373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2708">
                  <a:extLst>
                    <a:ext uri="{9D8B030D-6E8A-4147-A177-3AD203B41FA5}">
                      <a16:colId xmlns:a16="http://schemas.microsoft.com/office/drawing/2014/main" val="4171326325"/>
                    </a:ext>
                  </a:extLst>
                </a:gridCol>
                <a:gridCol w="4282708">
                  <a:extLst>
                    <a:ext uri="{9D8B030D-6E8A-4147-A177-3AD203B41FA5}">
                      <a16:colId xmlns:a16="http://schemas.microsoft.com/office/drawing/2014/main" val="624457948"/>
                    </a:ext>
                  </a:extLst>
                </a:gridCol>
              </a:tblGrid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cs typeface="Sakkal Majalla" panose="02000000000000000000" pitchFamily="2" charset="-78"/>
                        </a:rPr>
                        <a:t>NLTK</a:t>
                      </a:r>
                      <a:endParaRPr lang="en-PK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cs typeface="Sakkal Majalla" panose="02000000000000000000" pitchFamily="2" charset="-7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cs typeface="Sakkal Majalla" panose="02000000000000000000" pitchFamily="2" charset="-78"/>
                        </a:rPr>
                        <a:t>spaCy</a:t>
                      </a:r>
                      <a:endParaRPr lang="en-PK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cs typeface="Sakkal Majalla" panose="02000000000000000000" pitchFamily="2" charset="-7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789273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Parsing using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nltk.ChartParser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nltk.RecursiveDescentParser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Syntactic dependencies using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token.head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token.dep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_.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333847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endParaRPr lang="en-US" sz="20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Manipulate parse trees with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nltk.Tree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Visualize dependency trees with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displacy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06049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14C4B5A-76B0-9141-195C-CD8C3E08D758}"/>
              </a:ext>
            </a:extLst>
          </p:cNvPr>
          <p:cNvSpPr txBox="1"/>
          <p:nvPr/>
        </p:nvSpPr>
        <p:spPr>
          <a:xfrm>
            <a:off x="1813292" y="2065867"/>
            <a:ext cx="85654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in NLP refers to the process of analyzing the grammatical structure of a sentence. It involves determining the syntactic structure according to a given formal grammar. The output of parsing is often a syntax tree (or parse tree), which represents the hierarchical structure of the sentence.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1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3DCA-7130-9CF9-B343-4CF31349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667" y="609600"/>
            <a:ext cx="10131425" cy="1456267"/>
          </a:xfrm>
        </p:spPr>
        <p:txBody>
          <a:bodyPr/>
          <a:lstStyle/>
          <a:p>
            <a:pPr algn="ctr"/>
            <a:r>
              <a:rPr lang="en-US" i="0" dirty="0">
                <a:solidFill>
                  <a:srgbClr val="ECECEC"/>
                </a:solidFill>
                <a:effectLst/>
                <a:latin typeface="Arial Black" panose="020B0A04020102020204" pitchFamily="34" charset="0"/>
              </a:rPr>
              <a:t>Text Classification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65339DA3-E5B5-D108-313C-A4BE9A2F3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76154"/>
              </p:ext>
            </p:extLst>
          </p:nvPr>
        </p:nvGraphicFramePr>
        <p:xfrm>
          <a:off x="1813292" y="3252670"/>
          <a:ext cx="8565416" cy="2373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2708">
                  <a:extLst>
                    <a:ext uri="{9D8B030D-6E8A-4147-A177-3AD203B41FA5}">
                      <a16:colId xmlns:a16="http://schemas.microsoft.com/office/drawing/2014/main" val="4171326325"/>
                    </a:ext>
                  </a:extLst>
                </a:gridCol>
                <a:gridCol w="4282708">
                  <a:extLst>
                    <a:ext uri="{9D8B030D-6E8A-4147-A177-3AD203B41FA5}">
                      <a16:colId xmlns:a16="http://schemas.microsoft.com/office/drawing/2014/main" val="624457948"/>
                    </a:ext>
                  </a:extLst>
                </a:gridCol>
              </a:tblGrid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NLTK</a:t>
                      </a:r>
                      <a:endParaRPr lang="en-PK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spaCy</a:t>
                      </a:r>
                      <a:endParaRPr lang="en-PK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789273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nltk.NaiveBayesClassifier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MaxentClassifier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Built-in text categorizer using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spacy.pipeline.TextCategorizer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333847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with scikit-learn via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SklearnClassifier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with deep learning frameworks (TensorFlow,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PyTorch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06049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14C4B5A-76B0-9141-195C-CD8C3E08D758}"/>
              </a:ext>
            </a:extLst>
          </p:cNvPr>
          <p:cNvSpPr txBox="1"/>
          <p:nvPr/>
        </p:nvSpPr>
        <p:spPr>
          <a:xfrm>
            <a:off x="1813292" y="2152494"/>
            <a:ext cx="8565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is the process of assigning predefined categories or labels to text based on its content.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13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3DCA-7130-9CF9-B343-4CF31349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667" y="609600"/>
            <a:ext cx="10131425" cy="1456267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ECECEC"/>
                </a:solidFill>
                <a:effectLst/>
                <a:latin typeface="Arial Black" panose="020B0A04020102020204" pitchFamily="34" charset="0"/>
              </a:rPr>
              <a:t>Word Vectors and Embeddings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65339DA3-E5B5-D108-313C-A4BE9A2F3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25559"/>
              </p:ext>
            </p:extLst>
          </p:nvPr>
        </p:nvGraphicFramePr>
        <p:xfrm>
          <a:off x="1813292" y="3608804"/>
          <a:ext cx="8565416" cy="2068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2708">
                  <a:extLst>
                    <a:ext uri="{9D8B030D-6E8A-4147-A177-3AD203B41FA5}">
                      <a16:colId xmlns:a16="http://schemas.microsoft.com/office/drawing/2014/main" val="4171326325"/>
                    </a:ext>
                  </a:extLst>
                </a:gridCol>
                <a:gridCol w="4282708">
                  <a:extLst>
                    <a:ext uri="{9D8B030D-6E8A-4147-A177-3AD203B41FA5}">
                      <a16:colId xmlns:a16="http://schemas.microsoft.com/office/drawing/2014/main" val="624457948"/>
                    </a:ext>
                  </a:extLst>
                </a:gridCol>
              </a:tblGrid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NLTK</a:t>
                      </a:r>
                      <a:endParaRPr lang="en-PK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spaCy</a:t>
                      </a:r>
                      <a:endParaRPr lang="en-PK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789273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native support for word vectors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Pre-trained word vectors accessible via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token.vector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333847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 libraries like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Gensim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often used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word vectors support using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spacy.vocab.Vectors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06049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14C4B5A-76B0-9141-195C-CD8C3E08D758}"/>
              </a:ext>
            </a:extLst>
          </p:cNvPr>
          <p:cNvSpPr txBox="1"/>
          <p:nvPr/>
        </p:nvSpPr>
        <p:spPr>
          <a:xfrm>
            <a:off x="1813292" y="2065867"/>
            <a:ext cx="85654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vectors, or embeddings, are numerical representations of words in a continuous vector space, capturing semantic and syntactic relationships. Words with similar meanings are positioned closer together, aiding in various NLP tasks like text classification and sentiment analysis.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5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3DCA-7130-9CF9-B343-4CF31349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667" y="609600"/>
            <a:ext cx="10131425" cy="1456267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ECECEC"/>
                </a:solidFill>
                <a:effectLst/>
                <a:latin typeface="Arial Black" panose="020B0A04020102020204" pitchFamily="34" charset="0"/>
              </a:rPr>
              <a:t>Integration and Ecosystem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65339DA3-E5B5-D108-313C-A4BE9A2F3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93796"/>
              </p:ext>
            </p:extLst>
          </p:nvPr>
        </p:nvGraphicFramePr>
        <p:xfrm>
          <a:off x="1813292" y="4022692"/>
          <a:ext cx="8565416" cy="2068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2708">
                  <a:extLst>
                    <a:ext uri="{9D8B030D-6E8A-4147-A177-3AD203B41FA5}">
                      <a16:colId xmlns:a16="http://schemas.microsoft.com/office/drawing/2014/main" val="4171326325"/>
                    </a:ext>
                  </a:extLst>
                </a:gridCol>
                <a:gridCol w="4282708">
                  <a:extLst>
                    <a:ext uri="{9D8B030D-6E8A-4147-A177-3AD203B41FA5}">
                      <a16:colId xmlns:a16="http://schemas.microsoft.com/office/drawing/2014/main" val="624457948"/>
                    </a:ext>
                  </a:extLst>
                </a:gridCol>
              </a:tblGrid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NLTK</a:t>
                      </a:r>
                      <a:endParaRPr lang="en-PK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spaCy</a:t>
                      </a:r>
                      <a:endParaRPr lang="en-PK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789273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 well with other Python NLP libraries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Seamless integration with TensorFlow,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PyTorch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Gensim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333847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Extensive corpora and lexical resources.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Designed for modern NLP workflows and production environments.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06049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14C4B5A-76B0-9141-195C-CD8C3E08D758}"/>
              </a:ext>
            </a:extLst>
          </p:cNvPr>
          <p:cNvSpPr txBox="1"/>
          <p:nvPr/>
        </p:nvSpPr>
        <p:spPr>
          <a:xfrm>
            <a:off x="1813292" y="2065867"/>
            <a:ext cx="85654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refers to seamless compatibility with other systems, enabling efficient utilization of resources. Ecosystem encompasses a library's community, documentation, and supporting tools. For NLTK and spaCy, their ecosystems include active user communities, extensive documentation, and pre-trained models, facilitating diverse NLP tasks.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73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313</TotalTime>
  <Words>616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Times New Roman</vt:lpstr>
      <vt:lpstr>ui-sans-serif</vt:lpstr>
      <vt:lpstr>Celestial</vt:lpstr>
      <vt:lpstr>NLTK vs spaCy   Advanced Preprocessing Techniques</vt:lpstr>
      <vt:lpstr>NLTK (Natural Language Toolkit)</vt:lpstr>
      <vt:lpstr>spaCy</vt:lpstr>
      <vt:lpstr>Part-of-Speech (POS) Tagging</vt:lpstr>
      <vt:lpstr>Named Entity Recognition (NER)</vt:lpstr>
      <vt:lpstr>Parsing and Syntax Trees</vt:lpstr>
      <vt:lpstr>Text Classification</vt:lpstr>
      <vt:lpstr>Word Vectors and Embeddings</vt:lpstr>
      <vt:lpstr>Integration and Ecosystem</vt:lpstr>
      <vt:lpstr>Use Cases and Suitability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NLTK vs spaCy   Advanced text preprocessing</dc:title>
  <dc:creator>Abdullah Azher Chaudhary</dc:creator>
  <cp:lastModifiedBy>Abdullah Azher Chaudhary</cp:lastModifiedBy>
  <cp:revision>6</cp:revision>
  <dcterms:created xsi:type="dcterms:W3CDTF">2024-05-29T02:03:06Z</dcterms:created>
  <dcterms:modified xsi:type="dcterms:W3CDTF">2024-05-29T09:18:54Z</dcterms:modified>
</cp:coreProperties>
</file>