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19" y="0"/>
            <a:ext cx="548005" cy="10287000"/>
          </a:xfrm>
          <a:custGeom>
            <a:avLst/>
            <a:gdLst/>
            <a:ahLst/>
            <a:cxnLst/>
            <a:rect l="l" t="t" r="r" b="b"/>
            <a:pathLst>
              <a:path w="548005" h="10287000">
                <a:moveTo>
                  <a:pt x="547836" y="0"/>
                </a:moveTo>
                <a:lnTo>
                  <a:pt x="0" y="0"/>
                </a:lnTo>
                <a:lnTo>
                  <a:pt x="0" y="10286556"/>
                </a:lnTo>
                <a:lnTo>
                  <a:pt x="274274" y="10286556"/>
                </a:lnTo>
                <a:lnTo>
                  <a:pt x="547836" y="10286556"/>
                </a:lnTo>
                <a:lnTo>
                  <a:pt x="547836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7688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589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82203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601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7441" y="2534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0"/>
                </a:moveTo>
                <a:lnTo>
                  <a:pt x="0" y="548576"/>
                </a:lnTo>
                <a:lnTo>
                  <a:pt x="548601" y="548576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4766" y="1668082"/>
            <a:ext cx="15171166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828047"/>
            <a:ext cx="5034915" cy="3459479"/>
          </a:xfrm>
          <a:custGeom>
            <a:avLst/>
            <a:gdLst/>
            <a:ahLst/>
            <a:cxnLst/>
            <a:rect l="l" t="t" r="r" b="b"/>
            <a:pathLst>
              <a:path w="5034915" h="3459479">
                <a:moveTo>
                  <a:pt x="0" y="268774"/>
                </a:moveTo>
                <a:lnTo>
                  <a:pt x="1860622" y="0"/>
                </a:lnTo>
                <a:lnTo>
                  <a:pt x="1461983" y="953124"/>
                </a:lnTo>
                <a:lnTo>
                  <a:pt x="2333045" y="642884"/>
                </a:lnTo>
                <a:lnTo>
                  <a:pt x="2823379" y="1170100"/>
                </a:lnTo>
                <a:lnTo>
                  <a:pt x="3764169" y="1077372"/>
                </a:lnTo>
                <a:lnTo>
                  <a:pt x="3815581" y="1763412"/>
                </a:lnTo>
                <a:lnTo>
                  <a:pt x="5034460" y="2352943"/>
                </a:lnTo>
                <a:lnTo>
                  <a:pt x="4162613" y="3458950"/>
                </a:lnTo>
              </a:path>
            </a:pathLst>
          </a:custGeom>
          <a:ln w="11827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719" y="9399600"/>
            <a:ext cx="18287365" cy="886460"/>
          </a:xfrm>
          <a:custGeom>
            <a:avLst/>
            <a:gdLst/>
            <a:ahLst/>
            <a:cxnLst/>
            <a:rect l="l" t="t" r="r" b="b"/>
            <a:pathLst>
              <a:path w="18287365" h="886459">
                <a:moveTo>
                  <a:pt x="18287195" y="0"/>
                </a:moveTo>
                <a:lnTo>
                  <a:pt x="0" y="0"/>
                </a:lnTo>
                <a:lnTo>
                  <a:pt x="0" y="886271"/>
                </a:lnTo>
                <a:lnTo>
                  <a:pt x="9143982" y="886271"/>
                </a:lnTo>
                <a:lnTo>
                  <a:pt x="18287195" y="886271"/>
                </a:lnTo>
                <a:lnTo>
                  <a:pt x="18287195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8177" y="788875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4">
                <a:moveTo>
                  <a:pt x="0" y="97041"/>
                </a:moveTo>
                <a:lnTo>
                  <a:pt x="97014" y="0"/>
                </a:lnTo>
                <a:lnTo>
                  <a:pt x="199996" y="103024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77"/>
                </a:lnTo>
                <a:lnTo>
                  <a:pt x="302978" y="400118"/>
                </a:lnTo>
                <a:lnTo>
                  <a:pt x="199996" y="297094"/>
                </a:lnTo>
                <a:lnTo>
                  <a:pt x="97014" y="400118"/>
                </a:lnTo>
                <a:lnTo>
                  <a:pt x="0" y="303077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8177" y="1371874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8177" y="1954873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28177" y="2537123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2998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328177" y="3120109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328177" y="3703108"/>
            <a:ext cx="400050" cy="400685"/>
          </a:xfrm>
          <a:custGeom>
            <a:avLst/>
            <a:gdLst/>
            <a:ahLst/>
            <a:cxnLst/>
            <a:rect l="l" t="t" r="r" b="b"/>
            <a:pathLst>
              <a:path w="400050" h="400685">
                <a:moveTo>
                  <a:pt x="0" y="97041"/>
                </a:moveTo>
                <a:lnTo>
                  <a:pt x="97014" y="0"/>
                </a:lnTo>
                <a:lnTo>
                  <a:pt x="199996" y="103011"/>
                </a:lnTo>
                <a:lnTo>
                  <a:pt x="302978" y="0"/>
                </a:lnTo>
                <a:lnTo>
                  <a:pt x="399992" y="97041"/>
                </a:lnTo>
                <a:lnTo>
                  <a:pt x="297010" y="200053"/>
                </a:lnTo>
                <a:lnTo>
                  <a:pt x="399992" y="303064"/>
                </a:lnTo>
                <a:lnTo>
                  <a:pt x="302978" y="400106"/>
                </a:lnTo>
                <a:lnTo>
                  <a:pt x="199996" y="297094"/>
                </a:lnTo>
                <a:lnTo>
                  <a:pt x="97014" y="400106"/>
                </a:lnTo>
                <a:lnTo>
                  <a:pt x="0" y="303064"/>
                </a:lnTo>
                <a:lnTo>
                  <a:pt x="102982" y="200053"/>
                </a:lnTo>
                <a:lnTo>
                  <a:pt x="0" y="97041"/>
                </a:lnTo>
                <a:close/>
              </a:path>
            </a:pathLst>
          </a:custGeom>
          <a:ln w="19405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19" y="0"/>
            <a:ext cx="902335" cy="10287000"/>
          </a:xfrm>
          <a:custGeom>
            <a:avLst/>
            <a:gdLst/>
            <a:ahLst/>
            <a:cxnLst/>
            <a:rect l="l" t="t" r="r" b="b"/>
            <a:pathLst>
              <a:path w="902335" h="10287000">
                <a:moveTo>
                  <a:pt x="902047" y="0"/>
                </a:moveTo>
                <a:lnTo>
                  <a:pt x="0" y="0"/>
                </a:lnTo>
                <a:lnTo>
                  <a:pt x="0" y="10286556"/>
                </a:lnTo>
                <a:lnTo>
                  <a:pt x="451381" y="10286556"/>
                </a:lnTo>
                <a:lnTo>
                  <a:pt x="902047" y="10286556"/>
                </a:lnTo>
                <a:lnTo>
                  <a:pt x="902047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9108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55670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513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20896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03183" y="6482033"/>
            <a:ext cx="8884920" cy="3805554"/>
          </a:xfrm>
          <a:custGeom>
            <a:avLst/>
            <a:gdLst/>
            <a:ahLst/>
            <a:cxnLst/>
            <a:rect l="l" t="t" r="r" b="b"/>
            <a:pathLst>
              <a:path w="8884919" h="3805554">
                <a:moveTo>
                  <a:pt x="0" y="3804964"/>
                </a:moveTo>
                <a:lnTo>
                  <a:pt x="918146" y="2213941"/>
                </a:lnTo>
                <a:lnTo>
                  <a:pt x="3368318" y="1558044"/>
                </a:lnTo>
                <a:lnTo>
                  <a:pt x="4207034" y="105116"/>
                </a:lnTo>
                <a:lnTo>
                  <a:pt x="5679487" y="499663"/>
                </a:lnTo>
                <a:lnTo>
                  <a:pt x="7543612" y="0"/>
                </a:lnTo>
                <a:lnTo>
                  <a:pt x="8496883" y="952540"/>
                </a:lnTo>
                <a:lnTo>
                  <a:pt x="8884818" y="952540"/>
                </a:lnTo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7217" y="2386165"/>
            <a:ext cx="8886265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2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167" y="1339850"/>
            <a:ext cx="11810365" cy="83484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710"/>
              </a:spcBef>
            </a:pPr>
            <a:r>
              <a:rPr lang="en-US" sz="5250" spc="-60" dirty="0">
                <a:latin typeface="Arial Black" panose="020B0A04020102020204" pitchFamily="34" charset="0"/>
              </a:rPr>
              <a:t>Feature Extraction </a:t>
            </a:r>
            <a:r>
              <a:rPr lang="en-US" sz="5250" spc="-120" dirty="0">
                <a:latin typeface="Arial Black" panose="020B0A04020102020204" pitchFamily="34" charset="0"/>
              </a:rPr>
              <a:t>Techniques</a:t>
            </a:r>
            <a:endParaRPr sz="525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8322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6128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3946" y="755568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8322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6128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2"/>
                </a:lnTo>
                <a:lnTo>
                  <a:pt x="192963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946" y="81179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2"/>
                </a:lnTo>
                <a:lnTo>
                  <a:pt x="192950" y="286550"/>
                </a:lnTo>
                <a:lnTo>
                  <a:pt x="93598" y="385902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8322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6128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63" y="99352"/>
                </a:lnTo>
                <a:lnTo>
                  <a:pt x="292315" y="0"/>
                </a:lnTo>
                <a:lnTo>
                  <a:pt x="385901" y="93599"/>
                </a:lnTo>
                <a:lnTo>
                  <a:pt x="286549" y="192951"/>
                </a:lnTo>
                <a:lnTo>
                  <a:pt x="385901" y="292303"/>
                </a:lnTo>
                <a:lnTo>
                  <a:pt x="292315" y="385900"/>
                </a:lnTo>
                <a:lnTo>
                  <a:pt x="192963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64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3946" y="868027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80" h="386079">
                <a:moveTo>
                  <a:pt x="0" y="93599"/>
                </a:moveTo>
                <a:lnTo>
                  <a:pt x="93598" y="0"/>
                </a:lnTo>
                <a:lnTo>
                  <a:pt x="192950" y="99352"/>
                </a:lnTo>
                <a:lnTo>
                  <a:pt x="292302" y="0"/>
                </a:lnTo>
                <a:lnTo>
                  <a:pt x="385901" y="93599"/>
                </a:lnTo>
                <a:lnTo>
                  <a:pt x="286536" y="192951"/>
                </a:lnTo>
                <a:lnTo>
                  <a:pt x="385901" y="292303"/>
                </a:lnTo>
                <a:lnTo>
                  <a:pt x="292302" y="385900"/>
                </a:lnTo>
                <a:lnTo>
                  <a:pt x="192950" y="286550"/>
                </a:lnTo>
                <a:lnTo>
                  <a:pt x="93598" y="385900"/>
                </a:lnTo>
                <a:lnTo>
                  <a:pt x="0" y="292303"/>
                </a:lnTo>
                <a:lnTo>
                  <a:pt x="99351" y="192951"/>
                </a:lnTo>
                <a:lnTo>
                  <a:pt x="0" y="93599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72D97-88E6-E066-2E67-12C99A80ED8D}"/>
              </a:ext>
            </a:extLst>
          </p:cNvPr>
          <p:cNvSpPr txBox="1"/>
          <p:nvPr/>
        </p:nvSpPr>
        <p:spPr>
          <a:xfrm>
            <a:off x="3245167" y="3749466"/>
            <a:ext cx="53810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4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4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lang="en-US" sz="4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4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</a:t>
            </a:r>
            <a:r>
              <a:rPr lang="en-US" sz="4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ams</a:t>
            </a:r>
            <a:endParaRPr lang="en-US" sz="4400" spc="-50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en-P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49818"/>
            <a:ext cx="18288000" cy="537210"/>
          </a:xfrm>
          <a:custGeom>
            <a:avLst/>
            <a:gdLst/>
            <a:ahLst/>
            <a:cxnLst/>
            <a:rect l="l" t="t" r="r" b="b"/>
            <a:pathLst>
              <a:path w="18288000" h="537209">
                <a:moveTo>
                  <a:pt x="0" y="537180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537180"/>
                </a:lnTo>
                <a:lnTo>
                  <a:pt x="0" y="53718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1399" y="1994802"/>
            <a:ext cx="44246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7104" y="3603722"/>
            <a:ext cx="5711825" cy="32573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200"/>
              </a:spcBef>
            </a:pPr>
            <a:r>
              <a:rPr sz="3200" spc="-8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-114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14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esentation,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exploíe </a:t>
            </a:r>
            <a:r>
              <a:rPr sz="3200" spc="-89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eí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ocessing 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i="1" spc="-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6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</a:t>
            </a:r>
            <a:r>
              <a:rPr sz="3200" i="1" spc="-16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3200" spc="-18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sz="3200" i="1" spc="-3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2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i="1" spc="-3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8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i="1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oíds</a:t>
            </a:r>
            <a:r>
              <a:rPr sz="3200" spc="-18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6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N-gíams</a:t>
            </a:r>
            <a:r>
              <a:rPr sz="3200" spc="-16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200" spc="-5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19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sz="3200" spc="-19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3200" spc="-1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aíe </a:t>
            </a:r>
            <a:r>
              <a:rPr sz="3200" spc="-3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foí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extíacting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</a:t>
            </a:r>
            <a:r>
              <a:rPr sz="3200" spc="-8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infoímation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8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sz="3200" spc="-6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4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6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sz="3200" spc="-5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solidFill>
                  <a:srgbClr val="22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9786" y="1894751"/>
            <a:ext cx="7038213" cy="47624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45668" y="60769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668" y="682117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668" y="1304188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668" y="1925536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668" y="2546883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77310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287" y="0"/>
                </a:moveTo>
                <a:lnTo>
                  <a:pt x="385884" y="93575"/>
                </a:lnTo>
                <a:lnTo>
                  <a:pt x="286533" y="192904"/>
                </a:lnTo>
                <a:lnTo>
                  <a:pt x="385884" y="292232"/>
                </a:lnTo>
                <a:lnTo>
                  <a:pt x="292287" y="385804"/>
                </a:lnTo>
                <a:lnTo>
                  <a:pt x="192936" y="286477"/>
                </a:lnTo>
                <a:lnTo>
                  <a:pt x="93584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84" y="0"/>
                </a:lnTo>
                <a:lnTo>
                  <a:pt x="192936" y="99330"/>
                </a:lnTo>
                <a:lnTo>
                  <a:pt x="292287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15737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300" y="0"/>
                </a:moveTo>
                <a:lnTo>
                  <a:pt x="385897" y="93575"/>
                </a:lnTo>
                <a:lnTo>
                  <a:pt x="286546" y="192904"/>
                </a:lnTo>
                <a:lnTo>
                  <a:pt x="385897" y="292232"/>
                </a:lnTo>
                <a:lnTo>
                  <a:pt x="292300" y="385804"/>
                </a:lnTo>
                <a:lnTo>
                  <a:pt x="192948" y="286477"/>
                </a:lnTo>
                <a:lnTo>
                  <a:pt x="93597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97" y="0"/>
                </a:lnTo>
                <a:lnTo>
                  <a:pt x="192948" y="99330"/>
                </a:lnTo>
                <a:lnTo>
                  <a:pt x="292300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53454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300" y="0"/>
                </a:moveTo>
                <a:lnTo>
                  <a:pt x="385897" y="93575"/>
                </a:lnTo>
                <a:lnTo>
                  <a:pt x="286546" y="192904"/>
                </a:lnTo>
                <a:lnTo>
                  <a:pt x="385897" y="292232"/>
                </a:lnTo>
                <a:lnTo>
                  <a:pt x="292300" y="385804"/>
                </a:lnTo>
                <a:lnTo>
                  <a:pt x="192948" y="286477"/>
                </a:lnTo>
                <a:lnTo>
                  <a:pt x="93597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97" y="0"/>
                </a:lnTo>
                <a:lnTo>
                  <a:pt x="192948" y="99330"/>
                </a:lnTo>
                <a:lnTo>
                  <a:pt x="292300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37" y="2386165"/>
            <a:ext cx="6622415" cy="1042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-40" dirty="0"/>
              <a:t>On</a:t>
            </a:r>
            <a:r>
              <a:rPr sz="6650" spc="-35" dirty="0"/>
              <a:t>e</a:t>
            </a:r>
            <a:r>
              <a:rPr sz="6650" spc="-635" dirty="0"/>
              <a:t> </a:t>
            </a:r>
            <a:r>
              <a:rPr sz="6650" spc="90" dirty="0"/>
              <a:t>Ho</a:t>
            </a:r>
            <a:r>
              <a:rPr sz="6650" spc="50" dirty="0"/>
              <a:t>t</a:t>
            </a:r>
            <a:r>
              <a:rPr sz="6650" spc="-640" dirty="0"/>
              <a:t> </a:t>
            </a:r>
            <a:r>
              <a:rPr sz="6650" spc="-5" dirty="0"/>
              <a:t>Encoding</a:t>
            </a:r>
            <a:endParaRPr sz="6650"/>
          </a:p>
        </p:txBody>
      </p:sp>
      <p:sp>
        <p:nvSpPr>
          <p:cNvPr id="6" name="object 6"/>
          <p:cNvSpPr txBox="1"/>
          <p:nvPr/>
        </p:nvSpPr>
        <p:spPr>
          <a:xfrm>
            <a:off x="9150350" y="3778250"/>
            <a:ext cx="6104890" cy="3673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Undeístanding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222020"/>
                </a:solidFill>
                <a:latin typeface="Trebuchet MS"/>
                <a:cs typeface="Trebuchet MS"/>
              </a:rPr>
              <a:t>the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concept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of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lang="en-US" sz="3000" spc="60" dirty="0">
                <a:latin typeface="Trebuchet MS"/>
                <a:cs typeface="Trebuchet MS"/>
              </a:rPr>
              <a:t>One </a:t>
            </a:r>
            <a:r>
              <a:rPr lang="en-US" sz="3000" spc="6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Hot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5" dirty="0">
                <a:latin typeface="Trebuchet MS"/>
                <a:cs typeface="Trebuchet MS"/>
              </a:rPr>
              <a:t>Encoding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222020"/>
                </a:solidFill>
                <a:latin typeface="Trebuchet MS"/>
                <a:cs typeface="Trebuchet MS"/>
              </a:rPr>
              <a:t>cíucial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in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30" dirty="0">
                <a:solidFill>
                  <a:srgbClr val="222020"/>
                </a:solidFill>
                <a:latin typeface="Trebuchet MS"/>
                <a:cs typeface="Trebuchet MS"/>
              </a:rPr>
              <a:t>text </a:t>
            </a:r>
            <a:r>
              <a:rPr sz="3000" spc="-3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222020"/>
                </a:solidFill>
                <a:latin typeface="Trebuchet MS"/>
                <a:cs typeface="Trebuchet MS"/>
              </a:rPr>
              <a:t>p</a:t>
            </a:r>
            <a:r>
              <a:rPr sz="3000" spc="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30" dirty="0">
                <a:solidFill>
                  <a:srgbClr val="222020"/>
                </a:solidFill>
                <a:latin typeface="Trebuchet MS"/>
                <a:cs typeface="Trebuchet MS"/>
              </a:rPr>
              <a:t>ocessing.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85" dirty="0">
                <a:solidFill>
                  <a:srgbClr val="222020"/>
                </a:solidFill>
                <a:latin typeface="Trebuchet MS"/>
                <a:cs typeface="Trebuchet MS"/>
              </a:rPr>
              <a:t>It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45" dirty="0">
                <a:solidFill>
                  <a:srgbClr val="222020"/>
                </a:solidFill>
                <a:latin typeface="Trebuchet MS"/>
                <a:cs typeface="Trebuchet MS"/>
              </a:rPr>
              <a:t>ep</a:t>
            </a:r>
            <a:r>
              <a:rPr sz="3000" spc="-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25" dirty="0">
                <a:solidFill>
                  <a:srgbClr val="222020"/>
                </a:solidFill>
                <a:latin typeface="Trebuchet MS"/>
                <a:cs typeface="Trebuchet MS"/>
              </a:rPr>
              <a:t>esents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categoíical  </a:t>
            </a:r>
            <a:r>
              <a:rPr sz="3000" spc="-175" dirty="0">
                <a:solidFill>
                  <a:srgbClr val="222020"/>
                </a:solidFill>
                <a:latin typeface="Trebuchet MS"/>
                <a:cs typeface="Trebuchet MS"/>
              </a:rPr>
              <a:t>data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as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binaíy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vectoís</a:t>
            </a:r>
            <a:r>
              <a:rPr sz="3000" spc="-100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222020"/>
                </a:solidFill>
                <a:latin typeface="Trebuchet MS"/>
                <a:cs typeface="Trebuchet MS"/>
              </a:rPr>
              <a:t>enabling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222020"/>
                </a:solidFill>
                <a:latin typeface="Trebuchet MS"/>
                <a:cs typeface="Trebuchet MS"/>
              </a:rPr>
              <a:t>efficient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222020"/>
                </a:solidFill>
                <a:latin typeface="Trebuchet MS"/>
                <a:cs typeface="Trebuchet MS"/>
              </a:rPr>
              <a:t>machine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leaíning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222020"/>
                </a:solidFill>
                <a:latin typeface="Trebuchet MS"/>
                <a:cs typeface="Trebuchet MS"/>
              </a:rPr>
              <a:t>algoíithms. </a:t>
            </a:r>
            <a:r>
              <a:rPr sz="3000" spc="-89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222020"/>
                </a:solidFill>
                <a:latin typeface="Trebuchet MS"/>
                <a:cs typeface="Trebuchet MS"/>
              </a:rPr>
              <a:t>This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technique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widely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used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in </a:t>
            </a:r>
            <a:r>
              <a:rPr sz="3000" spc="-6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222020"/>
                </a:solidFill>
                <a:latin typeface="Trebuchet MS"/>
                <a:cs typeface="Trebuchet MS"/>
              </a:rPr>
              <a:t>natuíal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language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0" dirty="0">
                <a:solidFill>
                  <a:srgbClr val="222020"/>
                </a:solidFill>
                <a:latin typeface="Trebuchet MS"/>
                <a:cs typeface="Trebuchet MS"/>
              </a:rPr>
              <a:t>píocessing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30" dirty="0">
                <a:solidFill>
                  <a:srgbClr val="222020"/>
                </a:solidFill>
                <a:latin typeface="Trebuchet MS"/>
                <a:cs typeface="Trebuchet MS"/>
              </a:rPr>
              <a:t>text </a:t>
            </a:r>
            <a:r>
              <a:rPr sz="3000" spc="-3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classification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solidFill>
                  <a:srgbClr val="222020"/>
                </a:solidFill>
                <a:latin typeface="Trebuchet MS"/>
                <a:cs typeface="Trebuchet MS"/>
              </a:rPr>
              <a:t>tasks.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18107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2868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14" y="0"/>
                </a:moveTo>
                <a:lnTo>
                  <a:pt x="0" y="548589"/>
                </a:lnTo>
                <a:lnTo>
                  <a:pt x="548614" y="548589"/>
                </a:lnTo>
                <a:lnTo>
                  <a:pt x="54861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8353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8421"/>
            <a:ext cx="8782050" cy="37528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53" y="4771034"/>
            <a:ext cx="79343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542280" cy="5517515"/>
          </a:xfrm>
          <a:custGeom>
            <a:avLst/>
            <a:gdLst/>
            <a:ahLst/>
            <a:cxnLst/>
            <a:rect l="l" t="t" r="r" b="b"/>
            <a:pathLst>
              <a:path w="5542280" h="5517515">
                <a:moveTo>
                  <a:pt x="5541966" y="0"/>
                </a:moveTo>
                <a:lnTo>
                  <a:pt x="4481271" y="1364385"/>
                </a:lnTo>
                <a:lnTo>
                  <a:pt x="4689348" y="3028314"/>
                </a:lnTo>
                <a:lnTo>
                  <a:pt x="3278149" y="3603586"/>
                </a:lnTo>
                <a:lnTo>
                  <a:pt x="2093023" y="5127103"/>
                </a:lnTo>
                <a:lnTo>
                  <a:pt x="758150" y="4942788"/>
                </a:lnTo>
                <a:lnTo>
                  <a:pt x="0" y="5516912"/>
                </a:lnTo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38001"/>
            <a:ext cx="18288000" cy="548005"/>
          </a:xfrm>
          <a:custGeom>
            <a:avLst/>
            <a:gdLst/>
            <a:ahLst/>
            <a:cxnLst/>
            <a:rect l="l" t="t" r="r" b="b"/>
            <a:pathLst>
              <a:path w="18288000" h="548004">
                <a:moveTo>
                  <a:pt x="18287744" y="0"/>
                </a:moveTo>
                <a:lnTo>
                  <a:pt x="0" y="0"/>
                </a:lnTo>
                <a:lnTo>
                  <a:pt x="0" y="547836"/>
                </a:lnTo>
                <a:lnTo>
                  <a:pt x="18287744" y="547836"/>
                </a:lnTo>
                <a:lnTo>
                  <a:pt x="1828774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9991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6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640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808" y="53423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0"/>
                </a:moveTo>
                <a:lnTo>
                  <a:pt x="0" y="548589"/>
                </a:lnTo>
                <a:lnTo>
                  <a:pt x="548513" y="548589"/>
                </a:lnTo>
                <a:lnTo>
                  <a:pt x="0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26550" y="2622093"/>
            <a:ext cx="490283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</a:t>
            </a:r>
            <a:r>
              <a:rPr spc="25" dirty="0"/>
              <a:t>g</a:t>
            </a:r>
            <a:r>
              <a:rPr spc="-650" dirty="0"/>
              <a:t> </a:t>
            </a:r>
            <a:r>
              <a:rPr spc="-100" dirty="0"/>
              <a:t>o</a:t>
            </a:r>
            <a:r>
              <a:rPr spc="-55" dirty="0"/>
              <a:t>f</a:t>
            </a:r>
            <a:r>
              <a:rPr spc="-655" dirty="0"/>
              <a:t> </a:t>
            </a:r>
            <a:r>
              <a:rPr spc="-90" dirty="0"/>
              <a:t>Words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33711" y="4376086"/>
            <a:ext cx="72358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70" dirty="0">
                <a:solidFill>
                  <a:srgbClr val="222020"/>
                </a:solidFill>
                <a:latin typeface="Trebuchet MS"/>
                <a:cs typeface="Trebuchet MS"/>
              </a:rPr>
              <a:t>The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Bag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of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Woíds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222020"/>
                </a:solidFill>
                <a:latin typeface="Trebuchet MS"/>
                <a:cs typeface="Trebuchet MS"/>
              </a:rPr>
              <a:t>model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222020"/>
                </a:solidFill>
                <a:latin typeface="Trebuchet MS"/>
                <a:cs typeface="Trebuchet MS"/>
              </a:rPr>
              <a:t>fundamental </a:t>
            </a:r>
            <a:r>
              <a:rPr sz="3000" spc="-14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60" dirty="0">
                <a:solidFill>
                  <a:srgbClr val="222020"/>
                </a:solidFill>
                <a:latin typeface="Trebuchet MS"/>
                <a:cs typeface="Trebuchet MS"/>
              </a:rPr>
              <a:t>xt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222020"/>
                </a:solidFill>
                <a:latin typeface="Trebuchet MS"/>
                <a:cs typeface="Trebuchet MS"/>
              </a:rPr>
              <a:t>p</a:t>
            </a:r>
            <a:r>
              <a:rPr sz="3000" spc="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ocessing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technique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85" dirty="0">
                <a:solidFill>
                  <a:srgbClr val="222020"/>
                </a:solidFill>
                <a:latin typeface="Trebuchet MS"/>
                <a:cs typeface="Trebuchet MS"/>
              </a:rPr>
              <a:t>that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45" dirty="0">
                <a:solidFill>
                  <a:srgbClr val="222020"/>
                </a:solidFill>
                <a:latin typeface="Trebuchet MS"/>
                <a:cs typeface="Trebuchet MS"/>
              </a:rPr>
              <a:t>ep</a:t>
            </a:r>
            <a:r>
              <a:rPr sz="3000" spc="-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25" dirty="0">
                <a:solidFill>
                  <a:srgbClr val="222020"/>
                </a:solidFill>
                <a:latin typeface="Trebuchet MS"/>
                <a:cs typeface="Trebuchet MS"/>
              </a:rPr>
              <a:t>esents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222020"/>
                </a:solidFill>
                <a:latin typeface="Trebuchet MS"/>
                <a:cs typeface="Trebuchet MS"/>
              </a:rPr>
              <a:t>xt 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as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 </a:t>
            </a:r>
            <a:r>
              <a:rPr sz="3000" spc="-190" dirty="0">
                <a:solidFill>
                  <a:srgbClr val="222020"/>
                </a:solidFill>
                <a:latin typeface="Trebuchet MS"/>
                <a:cs typeface="Trebuchet MS"/>
              </a:rPr>
              <a:t>multiset</a:t>
            </a:r>
            <a:r>
              <a:rPr sz="3000" spc="52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of </a:t>
            </a:r>
            <a:r>
              <a:rPr sz="3000" spc="-30" dirty="0">
                <a:solidFill>
                  <a:srgbClr val="222020"/>
                </a:solidFill>
                <a:latin typeface="Trebuchet MS"/>
                <a:cs typeface="Trebuchet MS"/>
              </a:rPr>
              <a:t>woíds, </a:t>
            </a:r>
            <a:r>
              <a:rPr sz="3000" spc="25" dirty="0">
                <a:solidFill>
                  <a:srgbClr val="222020"/>
                </a:solidFill>
                <a:latin typeface="Trebuchet MS"/>
                <a:cs typeface="Trebuchet MS"/>
              </a:rPr>
              <a:t>disíegaíding </a:t>
            </a:r>
            <a:r>
              <a:rPr sz="3000" spc="3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gíammaí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w</a:t>
            </a:r>
            <a:r>
              <a:rPr sz="3000" spc="80" dirty="0">
                <a:solidFill>
                  <a:srgbClr val="222020"/>
                </a:solidFill>
                <a:latin typeface="Trebuchet MS"/>
                <a:cs typeface="Trebuchet MS"/>
              </a:rPr>
              <a:t>oíd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222020"/>
                </a:solidFill>
                <a:latin typeface="Trebuchet MS"/>
                <a:cs typeface="Trebuchet MS"/>
              </a:rPr>
              <a:t>oíde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204" dirty="0">
                <a:solidFill>
                  <a:srgbClr val="222020"/>
                </a:solidFill>
                <a:latin typeface="Trebuchet MS"/>
                <a:cs typeface="Trebuchet MS"/>
              </a:rPr>
              <a:t>.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85" dirty="0">
                <a:solidFill>
                  <a:srgbClr val="222020"/>
                </a:solidFill>
                <a:latin typeface="Trebuchet MS"/>
                <a:cs typeface="Trebuchet MS"/>
              </a:rPr>
              <a:t>It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222020"/>
                </a:solidFill>
                <a:latin typeface="Trebuchet MS"/>
                <a:cs typeface="Trebuchet MS"/>
              </a:rPr>
              <a:t>simple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222020"/>
                </a:solidFill>
                <a:latin typeface="Trebuchet MS"/>
                <a:cs typeface="Trebuchet MS"/>
              </a:rPr>
              <a:t>y</a:t>
            </a:r>
            <a:r>
              <a:rPr sz="3000" spc="-229" dirty="0">
                <a:solidFill>
                  <a:srgbClr val="222020"/>
                </a:solidFill>
                <a:latin typeface="Trebuchet MS"/>
                <a:cs typeface="Trebuchet MS"/>
              </a:rPr>
              <a:t>et  </a:t>
            </a:r>
            <a:r>
              <a:rPr sz="3000" spc="-85" dirty="0">
                <a:solidFill>
                  <a:srgbClr val="222020"/>
                </a:solidFill>
                <a:latin typeface="Trebuchet MS"/>
                <a:cs typeface="Trebuchet MS"/>
              </a:rPr>
              <a:t>poweíful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222020"/>
                </a:solidFill>
                <a:latin typeface="Trebuchet MS"/>
                <a:cs typeface="Trebuchet MS"/>
              </a:rPr>
              <a:t>method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foí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222020"/>
                </a:solidFill>
                <a:latin typeface="Trebuchet MS"/>
                <a:cs typeface="Trebuchet MS"/>
              </a:rPr>
              <a:t>featuíe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222020"/>
                </a:solidFill>
                <a:latin typeface="Trebuchet MS"/>
                <a:cs typeface="Trebuchet MS"/>
              </a:rPr>
              <a:t>extíaction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in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30" dirty="0">
                <a:solidFill>
                  <a:srgbClr val="222020"/>
                </a:solidFill>
                <a:latin typeface="Trebuchet MS"/>
                <a:cs typeface="Trebuchet MS"/>
              </a:rPr>
              <a:t>text </a:t>
            </a:r>
            <a:r>
              <a:rPr sz="3000" spc="-88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222020"/>
                </a:solidFill>
                <a:latin typeface="Trebuchet MS"/>
                <a:cs typeface="Trebuchet MS"/>
              </a:rPr>
              <a:t>analysis.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2926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65" y="99363"/>
                </a:lnTo>
                <a:lnTo>
                  <a:pt x="292318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18" y="385896"/>
                </a:lnTo>
                <a:lnTo>
                  <a:pt x="192965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65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0750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63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53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9287" y="719185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63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61"/>
                </a:lnTo>
                <a:lnTo>
                  <a:pt x="385906" y="292311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311"/>
                </a:lnTo>
                <a:lnTo>
                  <a:pt x="99365" y="192961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2926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65" y="99350"/>
                </a:lnTo>
                <a:lnTo>
                  <a:pt x="292318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18" y="385896"/>
                </a:lnTo>
                <a:lnTo>
                  <a:pt x="192965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0750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9287" y="7753423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33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2926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65" y="99350"/>
                </a:lnTo>
                <a:lnTo>
                  <a:pt x="292318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18" y="385896"/>
                </a:lnTo>
                <a:lnTo>
                  <a:pt x="192965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0750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9287" y="831570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84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84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65" y="192948"/>
                </a:lnTo>
                <a:lnTo>
                  <a:pt x="0" y="93584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1155" cy="39459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4155" y="546861"/>
            <a:ext cx="32372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N-grams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4155" y="1914383"/>
            <a:ext cx="57950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90" dirty="0">
                <a:solidFill>
                  <a:srgbClr val="222020"/>
                </a:solidFill>
                <a:latin typeface="Arial"/>
                <a:cs typeface="Arial"/>
              </a:rPr>
              <a:t>N-grams</a:t>
            </a:r>
            <a:r>
              <a:rPr sz="3000" b="1" spc="50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aíe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contiguous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222020"/>
                </a:solidFill>
                <a:latin typeface="Trebuchet MS"/>
                <a:cs typeface="Trebuchet MS"/>
              </a:rPr>
              <a:t>sequences </a:t>
            </a:r>
            <a:r>
              <a:rPr sz="3000" spc="-894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of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222020"/>
                </a:solidFill>
                <a:latin typeface="Trebuchet MS"/>
                <a:cs typeface="Trebuchet MS"/>
              </a:rPr>
              <a:t>n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222020"/>
                </a:solidFill>
                <a:latin typeface="Trebuchet MS"/>
                <a:cs typeface="Trebuchet MS"/>
              </a:rPr>
              <a:t>items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f</a:t>
            </a:r>
            <a:r>
              <a:rPr sz="3000" spc="-80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65" dirty="0">
                <a:solidFill>
                  <a:srgbClr val="222020"/>
                </a:solidFill>
                <a:latin typeface="Trebuchet MS"/>
                <a:cs typeface="Trebuchet MS"/>
              </a:rPr>
              <a:t>om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gi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v</a:t>
            </a:r>
            <a:r>
              <a:rPr sz="3000" spc="-80" dirty="0">
                <a:solidFill>
                  <a:srgbClr val="222020"/>
                </a:solidFill>
                <a:latin typeface="Trebuchet MS"/>
                <a:cs typeface="Trebuchet MS"/>
              </a:rPr>
              <a:t>en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05" dirty="0">
                <a:solidFill>
                  <a:srgbClr val="222020"/>
                </a:solidFill>
                <a:latin typeface="Trebuchet MS"/>
                <a:cs typeface="Trebuchet MS"/>
              </a:rPr>
              <a:t>xt.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solidFill>
                  <a:srgbClr val="222020"/>
                </a:solidFill>
                <a:latin typeface="Trebuchet MS"/>
                <a:cs typeface="Trebuchet MS"/>
              </a:rPr>
              <a:t>Th</a:t>
            </a:r>
            <a:r>
              <a:rPr sz="3000" spc="-21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120" dirty="0">
                <a:solidFill>
                  <a:srgbClr val="222020"/>
                </a:solidFill>
                <a:latin typeface="Trebuchet MS"/>
                <a:cs typeface="Trebuchet MS"/>
              </a:rPr>
              <a:t>y  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captuíe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222020"/>
                </a:solidFill>
                <a:latin typeface="Trebuchet MS"/>
                <a:cs typeface="Trebuchet MS"/>
              </a:rPr>
              <a:t>the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222020"/>
                </a:solidFill>
                <a:latin typeface="Trebuchet MS"/>
                <a:cs typeface="Trebuchet MS"/>
              </a:rPr>
              <a:t>contextual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222020"/>
                </a:solidFill>
                <a:latin typeface="Trebuchet MS"/>
                <a:cs typeface="Trebuchet MS"/>
              </a:rPr>
              <a:t>infoímation 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dependencies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222020"/>
                </a:solidFill>
                <a:latin typeface="Trebuchet MS"/>
                <a:cs typeface="Trebuchet MS"/>
              </a:rPr>
              <a:t>between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222020"/>
                </a:solidFill>
                <a:latin typeface="Trebuchet MS"/>
                <a:cs typeface="Trebuchet MS"/>
              </a:rPr>
              <a:t>woíds, </a:t>
            </a:r>
            <a:r>
              <a:rPr sz="3000" spc="-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making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95" dirty="0">
                <a:solidFill>
                  <a:srgbClr val="222020"/>
                </a:solidFill>
                <a:latin typeface="Trebuchet MS"/>
                <a:cs typeface="Trebuchet MS"/>
              </a:rPr>
              <a:t>them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222020"/>
                </a:solidFill>
                <a:latin typeface="Trebuchet MS"/>
                <a:cs typeface="Trebuchet MS"/>
              </a:rPr>
              <a:t>valuable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foí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language </a:t>
            </a:r>
            <a:r>
              <a:rPr sz="3000" spc="-89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222020"/>
                </a:solidFill>
                <a:latin typeface="Trebuchet MS"/>
                <a:cs typeface="Trebuchet MS"/>
              </a:rPr>
              <a:t>modeling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60" dirty="0">
                <a:solidFill>
                  <a:srgbClr val="222020"/>
                </a:solidFill>
                <a:latin typeface="Trebuchet MS"/>
                <a:cs typeface="Trebuchet MS"/>
              </a:rPr>
              <a:t>xt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222020"/>
                </a:solidFill>
                <a:latin typeface="Trebuchet MS"/>
                <a:cs typeface="Trebuchet MS"/>
              </a:rPr>
              <a:t>geneíation.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10545" y="5143500"/>
            <a:ext cx="11344275" cy="3867150"/>
            <a:chOff x="4210545" y="5143500"/>
            <a:chExt cx="11344275" cy="3867150"/>
          </a:xfrm>
        </p:grpSpPr>
        <p:sp>
          <p:nvSpPr>
            <p:cNvPr id="5" name="object 5"/>
            <p:cNvSpPr/>
            <p:nvPr/>
          </p:nvSpPr>
          <p:spPr>
            <a:xfrm>
              <a:off x="6488341" y="8326031"/>
              <a:ext cx="1878964" cy="548640"/>
            </a:xfrm>
            <a:custGeom>
              <a:avLst/>
              <a:gdLst/>
              <a:ahLst/>
              <a:cxnLst/>
              <a:rect l="l" t="t" r="r" b="b"/>
              <a:pathLst>
                <a:path w="1878965" h="548640">
                  <a:moveTo>
                    <a:pt x="548614" y="0"/>
                  </a:moveTo>
                  <a:lnTo>
                    <a:pt x="0" y="548589"/>
                  </a:lnTo>
                  <a:lnTo>
                    <a:pt x="548614" y="548589"/>
                  </a:lnTo>
                  <a:lnTo>
                    <a:pt x="548614" y="0"/>
                  </a:lnTo>
                  <a:close/>
                </a:path>
                <a:path w="1878965" h="548640">
                  <a:moveTo>
                    <a:pt x="1213142" y="0"/>
                  </a:moveTo>
                  <a:lnTo>
                    <a:pt x="664527" y="548589"/>
                  </a:lnTo>
                  <a:lnTo>
                    <a:pt x="1213142" y="548589"/>
                  </a:lnTo>
                  <a:lnTo>
                    <a:pt x="1213142" y="0"/>
                  </a:lnTo>
                  <a:close/>
                </a:path>
                <a:path w="1878965" h="548640">
                  <a:moveTo>
                    <a:pt x="1878368" y="0"/>
                  </a:moveTo>
                  <a:lnTo>
                    <a:pt x="1329766" y="548589"/>
                  </a:lnTo>
                  <a:lnTo>
                    <a:pt x="1878368" y="548589"/>
                  </a:lnTo>
                  <a:lnTo>
                    <a:pt x="1878368" y="0"/>
                  </a:lnTo>
                  <a:close/>
                </a:path>
              </a:pathLst>
            </a:custGeom>
            <a:solidFill>
              <a:srgbClr val="22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0545" y="5143500"/>
              <a:ext cx="11344274" cy="3867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49818"/>
            <a:ext cx="18288000" cy="537210"/>
          </a:xfrm>
          <a:custGeom>
            <a:avLst/>
            <a:gdLst/>
            <a:ahLst/>
            <a:cxnLst/>
            <a:rect l="l" t="t" r="r" b="b"/>
            <a:pathLst>
              <a:path w="18288000" h="537209">
                <a:moveTo>
                  <a:pt x="0" y="537180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537180"/>
                </a:lnTo>
                <a:lnTo>
                  <a:pt x="0" y="53718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1399" y="1994802"/>
            <a:ext cx="25857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TF-IDF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1399" y="3362324"/>
            <a:ext cx="60966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222020"/>
                </a:solidFill>
                <a:latin typeface="Arial"/>
                <a:cs typeface="Arial"/>
              </a:rPr>
              <a:t>TF-IDF</a:t>
            </a:r>
            <a:r>
              <a:rPr sz="3000" b="1" spc="6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b="1" spc="-105" dirty="0">
                <a:solidFill>
                  <a:srgbClr val="222020"/>
                </a:solidFill>
                <a:latin typeface="Arial"/>
                <a:cs typeface="Arial"/>
              </a:rPr>
              <a:t>(Term</a:t>
            </a:r>
            <a:r>
              <a:rPr sz="3000" b="1" spc="6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222020"/>
                </a:solidFill>
                <a:latin typeface="Arial"/>
                <a:cs typeface="Arial"/>
              </a:rPr>
              <a:t>Frequency-Inverse </a:t>
            </a:r>
            <a:r>
              <a:rPr sz="3000" b="1" spc="-70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b="1" spc="-60" dirty="0">
                <a:solidFill>
                  <a:srgbClr val="222020"/>
                </a:solidFill>
                <a:latin typeface="Arial"/>
                <a:cs typeface="Arial"/>
              </a:rPr>
              <a:t>Documenĺ</a:t>
            </a:r>
            <a:r>
              <a:rPr sz="3000" b="1" spc="50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b="1" spc="-60" dirty="0">
                <a:solidFill>
                  <a:srgbClr val="222020"/>
                </a:solidFill>
                <a:latin typeface="Arial"/>
                <a:cs typeface="Arial"/>
              </a:rPr>
              <a:t>Frequency)</a:t>
            </a:r>
            <a:r>
              <a:rPr sz="3000" b="1" spc="5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222020"/>
                </a:solidFill>
                <a:latin typeface="Trebuchet MS"/>
                <a:cs typeface="Trebuchet MS"/>
              </a:rPr>
              <a:t>statistical </a:t>
            </a:r>
            <a:r>
              <a:rPr sz="3000" spc="-89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222020"/>
                </a:solidFill>
                <a:latin typeface="Trebuchet MS"/>
                <a:cs typeface="Trebuchet MS"/>
              </a:rPr>
              <a:t>measu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222020"/>
                </a:solidFill>
                <a:latin typeface="Trebuchet MS"/>
                <a:cs typeface="Trebuchet MS"/>
              </a:rPr>
              <a:t>used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25" dirty="0">
                <a:solidFill>
                  <a:srgbClr val="222020"/>
                </a:solidFill>
                <a:latin typeface="Trebuchet MS"/>
                <a:cs typeface="Trebuchet MS"/>
              </a:rPr>
              <a:t>to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180" dirty="0">
                <a:solidFill>
                  <a:srgbClr val="222020"/>
                </a:solidFill>
                <a:latin typeface="Trebuchet MS"/>
                <a:cs typeface="Trebuchet MS"/>
              </a:rPr>
              <a:t>valuate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222020"/>
                </a:solidFill>
                <a:latin typeface="Trebuchet MS"/>
                <a:cs typeface="Trebuchet MS"/>
              </a:rPr>
              <a:t>the  </a:t>
            </a:r>
            <a:r>
              <a:rPr sz="3000" spc="-80" dirty="0">
                <a:solidFill>
                  <a:srgbClr val="222020"/>
                </a:solidFill>
                <a:latin typeface="Trebuchet MS"/>
                <a:cs typeface="Trebuchet MS"/>
              </a:rPr>
              <a:t>impoítance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of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22020"/>
                </a:solidFill>
                <a:latin typeface="Trebuchet MS"/>
                <a:cs typeface="Trebuchet MS"/>
              </a:rPr>
              <a:t>woíd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in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document </a:t>
            </a:r>
            <a:r>
              <a:rPr sz="3000" spc="-10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80" dirty="0">
                <a:solidFill>
                  <a:srgbClr val="222020"/>
                </a:solidFill>
                <a:latin typeface="Trebuchet MS"/>
                <a:cs typeface="Trebuchet MS"/>
              </a:rPr>
              <a:t>elati</a:t>
            </a:r>
            <a:r>
              <a:rPr sz="3000" spc="-260" dirty="0">
                <a:solidFill>
                  <a:srgbClr val="222020"/>
                </a:solidFill>
                <a:latin typeface="Trebuchet MS"/>
                <a:cs typeface="Trebuchet MS"/>
              </a:rPr>
              <a:t>v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25" dirty="0">
                <a:solidFill>
                  <a:srgbClr val="222020"/>
                </a:solidFill>
                <a:latin typeface="Trebuchet MS"/>
                <a:cs typeface="Trebuchet MS"/>
              </a:rPr>
              <a:t>to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a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collection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of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documents.</a:t>
            </a:r>
            <a:endParaRPr sz="3000" dirty="0">
              <a:latin typeface="Trebuchet MS"/>
              <a:cs typeface="Trebuchet MS"/>
            </a:endParaRPr>
          </a:p>
          <a:p>
            <a:pPr marL="12700" marR="339725">
              <a:lnSpc>
                <a:spcPct val="100000"/>
              </a:lnSpc>
            </a:pPr>
            <a:r>
              <a:rPr sz="3000" spc="-285" dirty="0">
                <a:solidFill>
                  <a:srgbClr val="222020"/>
                </a:solidFill>
                <a:latin typeface="Trebuchet MS"/>
                <a:cs typeface="Trebuchet MS"/>
              </a:rPr>
              <a:t>It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222020"/>
                </a:solidFill>
                <a:latin typeface="Trebuchet MS"/>
                <a:cs typeface="Trebuchet MS"/>
              </a:rPr>
              <a:t>widely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222020"/>
                </a:solidFill>
                <a:latin typeface="Trebuchet MS"/>
                <a:cs typeface="Trebuchet MS"/>
              </a:rPr>
              <a:t>empl</a:t>
            </a:r>
            <a:r>
              <a:rPr sz="3000" spc="-120" dirty="0">
                <a:solidFill>
                  <a:srgbClr val="222020"/>
                </a:solidFill>
                <a:latin typeface="Trebuchet MS"/>
                <a:cs typeface="Trebuchet MS"/>
              </a:rPr>
              <a:t>o</a:t>
            </a:r>
            <a:r>
              <a:rPr sz="3000" spc="-204" dirty="0">
                <a:solidFill>
                  <a:srgbClr val="222020"/>
                </a:solidFill>
                <a:latin typeface="Trebuchet MS"/>
                <a:cs typeface="Trebuchet MS"/>
              </a:rPr>
              <a:t>y</a:t>
            </a:r>
            <a:r>
              <a:rPr sz="3000" spc="-30" dirty="0">
                <a:solidFill>
                  <a:srgbClr val="222020"/>
                </a:solidFill>
                <a:latin typeface="Trebuchet MS"/>
                <a:cs typeface="Trebuchet MS"/>
              </a:rPr>
              <a:t>ed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in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infoímation  </a:t>
            </a:r>
            <a:r>
              <a:rPr sz="3000" spc="1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etíi</a:t>
            </a:r>
            <a:r>
              <a:rPr sz="3000" spc="-195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160" dirty="0">
                <a:solidFill>
                  <a:srgbClr val="222020"/>
                </a:solidFill>
                <a:latin typeface="Trebuchet MS"/>
                <a:cs typeface="Trebuchet MS"/>
              </a:rPr>
              <a:t>val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60" dirty="0">
                <a:solidFill>
                  <a:srgbClr val="222020"/>
                </a:solidFill>
                <a:latin typeface="Trebuchet MS"/>
                <a:cs typeface="Trebuchet MS"/>
              </a:rPr>
              <a:t>xt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222020"/>
                </a:solidFill>
                <a:latin typeface="Trebuchet MS"/>
                <a:cs typeface="Trebuchet MS"/>
              </a:rPr>
              <a:t>mining.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668" y="60769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668" y="682117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668" y="1304188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668" y="1925536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668" y="2546883"/>
            <a:ext cx="648970" cy="561975"/>
          </a:xfrm>
          <a:custGeom>
            <a:avLst/>
            <a:gdLst/>
            <a:ahLst/>
            <a:cxnLst/>
            <a:rect l="l" t="t" r="r" b="b"/>
            <a:pathLst>
              <a:path w="648969" h="561975">
                <a:moveTo>
                  <a:pt x="648592" y="0"/>
                </a:moveTo>
                <a:lnTo>
                  <a:pt x="0" y="0"/>
                </a:lnTo>
                <a:lnTo>
                  <a:pt x="323938" y="561594"/>
                </a:lnTo>
                <a:lnTo>
                  <a:pt x="648592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77310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287" y="0"/>
                </a:moveTo>
                <a:lnTo>
                  <a:pt x="385884" y="93575"/>
                </a:lnTo>
                <a:lnTo>
                  <a:pt x="286533" y="192904"/>
                </a:lnTo>
                <a:lnTo>
                  <a:pt x="385884" y="292232"/>
                </a:lnTo>
                <a:lnTo>
                  <a:pt x="292287" y="385804"/>
                </a:lnTo>
                <a:lnTo>
                  <a:pt x="192936" y="286477"/>
                </a:lnTo>
                <a:lnTo>
                  <a:pt x="93584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84" y="0"/>
                </a:lnTo>
                <a:lnTo>
                  <a:pt x="192936" y="99330"/>
                </a:lnTo>
                <a:lnTo>
                  <a:pt x="292287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5737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300" y="0"/>
                </a:moveTo>
                <a:lnTo>
                  <a:pt x="385897" y="93575"/>
                </a:lnTo>
                <a:lnTo>
                  <a:pt x="286546" y="192904"/>
                </a:lnTo>
                <a:lnTo>
                  <a:pt x="385897" y="292232"/>
                </a:lnTo>
                <a:lnTo>
                  <a:pt x="292300" y="385804"/>
                </a:lnTo>
                <a:lnTo>
                  <a:pt x="192948" y="286477"/>
                </a:lnTo>
                <a:lnTo>
                  <a:pt x="93597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97" y="0"/>
                </a:lnTo>
                <a:lnTo>
                  <a:pt x="192948" y="99330"/>
                </a:lnTo>
                <a:lnTo>
                  <a:pt x="292300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3454" y="900971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292300" y="0"/>
                </a:moveTo>
                <a:lnTo>
                  <a:pt x="385897" y="93575"/>
                </a:lnTo>
                <a:lnTo>
                  <a:pt x="286546" y="192904"/>
                </a:lnTo>
                <a:lnTo>
                  <a:pt x="385897" y="292232"/>
                </a:lnTo>
                <a:lnTo>
                  <a:pt x="292300" y="385804"/>
                </a:lnTo>
                <a:lnTo>
                  <a:pt x="192948" y="286477"/>
                </a:lnTo>
                <a:lnTo>
                  <a:pt x="93597" y="385804"/>
                </a:lnTo>
                <a:lnTo>
                  <a:pt x="0" y="292232"/>
                </a:lnTo>
                <a:lnTo>
                  <a:pt x="99351" y="192904"/>
                </a:lnTo>
                <a:lnTo>
                  <a:pt x="0" y="93575"/>
                </a:lnTo>
                <a:lnTo>
                  <a:pt x="93597" y="0"/>
                </a:lnTo>
                <a:lnTo>
                  <a:pt x="192948" y="99330"/>
                </a:lnTo>
                <a:lnTo>
                  <a:pt x="292300" y="0"/>
                </a:lnTo>
                <a:close/>
              </a:path>
            </a:pathLst>
          </a:custGeom>
          <a:ln w="18716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9762" y="1427112"/>
            <a:ext cx="7038975" cy="5939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674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1333" y="3753687"/>
            <a:ext cx="6037580" cy="36734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80"/>
              </a:spcBef>
            </a:pPr>
            <a:r>
              <a:rPr sz="3000" spc="-120" dirty="0">
                <a:solidFill>
                  <a:srgbClr val="222020"/>
                </a:solidFill>
                <a:latin typeface="Trebuchet MS"/>
                <a:cs typeface="Trebuchet MS"/>
              </a:rPr>
              <a:t>These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advanced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222020"/>
                </a:solidFill>
                <a:latin typeface="Trebuchet MS"/>
                <a:cs typeface="Trebuchet MS"/>
              </a:rPr>
              <a:t>t</a:t>
            </a:r>
            <a:r>
              <a:rPr sz="3000" spc="-370" dirty="0">
                <a:solidFill>
                  <a:srgbClr val="222020"/>
                </a:solidFill>
                <a:latin typeface="Trebuchet MS"/>
                <a:cs typeface="Trebuchet MS"/>
              </a:rPr>
              <a:t>e</a:t>
            </a:r>
            <a:r>
              <a:rPr sz="3000" spc="-360" dirty="0">
                <a:solidFill>
                  <a:srgbClr val="222020"/>
                </a:solidFill>
                <a:latin typeface="Trebuchet MS"/>
                <a:cs typeface="Trebuchet MS"/>
              </a:rPr>
              <a:t>xt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222020"/>
                </a:solidFill>
                <a:latin typeface="Trebuchet MS"/>
                <a:cs typeface="Trebuchet MS"/>
              </a:rPr>
              <a:t>p</a:t>
            </a:r>
            <a:r>
              <a:rPr sz="3000" spc="25" dirty="0">
                <a:solidFill>
                  <a:srgbClr val="222020"/>
                </a:solidFill>
                <a:latin typeface="Trebuchet MS"/>
                <a:cs typeface="Trebuchet MS"/>
              </a:rPr>
              <a:t>í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ocessing  </a:t>
            </a:r>
            <a:r>
              <a:rPr sz="3000" spc="-95" dirty="0">
                <a:solidFill>
                  <a:srgbClr val="222020"/>
                </a:solidFill>
                <a:latin typeface="Trebuchet MS"/>
                <a:cs typeface="Trebuchet MS"/>
              </a:rPr>
              <a:t>techniques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222020"/>
                </a:solidFill>
                <a:latin typeface="Trebuchet MS"/>
                <a:cs typeface="Trebuchet MS"/>
              </a:rPr>
              <a:t>have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222020"/>
                </a:solidFill>
                <a:latin typeface="Trebuchet MS"/>
                <a:cs typeface="Trebuchet MS"/>
              </a:rPr>
              <a:t>diveíse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222020"/>
                </a:solidFill>
                <a:latin typeface="Trebuchet MS"/>
                <a:cs typeface="Trebuchet MS"/>
              </a:rPr>
              <a:t>applications, </a:t>
            </a:r>
            <a:r>
              <a:rPr sz="3000" spc="-89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222020"/>
                </a:solidFill>
                <a:latin typeface="Trebuchet MS"/>
                <a:cs typeface="Trebuchet MS"/>
              </a:rPr>
              <a:t>including</a:t>
            </a:r>
            <a:r>
              <a:rPr sz="3000" spc="-1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50" dirty="0">
                <a:solidFill>
                  <a:srgbClr val="222020"/>
                </a:solidFill>
                <a:latin typeface="Trebuchet MS"/>
                <a:cs typeface="Trebuchet MS"/>
              </a:rPr>
              <a:t>senĺimenĺ</a:t>
            </a:r>
            <a:r>
              <a:rPr sz="3100" b="1" i="1" spc="-4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145" dirty="0">
                <a:solidFill>
                  <a:srgbClr val="222020"/>
                </a:solidFill>
                <a:latin typeface="Trebuchet MS"/>
                <a:cs typeface="Trebuchet MS"/>
              </a:rPr>
              <a:t>analysis</a:t>
            </a:r>
            <a:r>
              <a:rPr sz="3000" spc="-145" dirty="0">
                <a:solidFill>
                  <a:srgbClr val="222020"/>
                </a:solidFill>
                <a:latin typeface="Trebuchet MS"/>
                <a:cs typeface="Trebuchet MS"/>
              </a:rPr>
              <a:t>, </a:t>
            </a:r>
            <a:r>
              <a:rPr sz="3000" spc="-14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25" dirty="0">
                <a:solidFill>
                  <a:srgbClr val="222020"/>
                </a:solidFill>
                <a:latin typeface="Trebuchet MS"/>
                <a:cs typeface="Trebuchet MS"/>
              </a:rPr>
              <a:t>documenĺ</a:t>
            </a:r>
            <a:r>
              <a:rPr sz="3100" b="1" i="1" spc="-4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125" dirty="0">
                <a:solidFill>
                  <a:srgbClr val="222020"/>
                </a:solidFill>
                <a:latin typeface="Trebuchet MS"/>
                <a:cs typeface="Trebuchet MS"/>
              </a:rPr>
              <a:t>classificaĺion</a:t>
            </a:r>
            <a:r>
              <a:rPr sz="3000" spc="-125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55" dirty="0">
                <a:solidFill>
                  <a:srgbClr val="222020"/>
                </a:solidFill>
                <a:latin typeface="Trebuchet MS"/>
                <a:cs typeface="Trebuchet MS"/>
              </a:rPr>
              <a:t>ĺopic </a:t>
            </a:r>
            <a:r>
              <a:rPr sz="3100" b="1" i="1" spc="-5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55" dirty="0">
                <a:solidFill>
                  <a:srgbClr val="222020"/>
                </a:solidFill>
                <a:latin typeface="Trebuchet MS"/>
                <a:cs typeface="Trebuchet MS"/>
              </a:rPr>
              <a:t>modeling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,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222020"/>
                </a:solidFill>
                <a:latin typeface="Trebuchet MS"/>
                <a:cs typeface="Trebuchet MS"/>
              </a:rPr>
              <a:t>and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110" dirty="0">
                <a:solidFill>
                  <a:srgbClr val="222020"/>
                </a:solidFill>
                <a:latin typeface="Trebuchet MS"/>
                <a:cs typeface="Trebuchet MS"/>
              </a:rPr>
              <a:t>informaĺion </a:t>
            </a:r>
            <a:r>
              <a:rPr sz="3100" b="1" i="1" spc="-10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100" b="1" i="1" spc="-135" dirty="0">
                <a:solidFill>
                  <a:srgbClr val="222020"/>
                </a:solidFill>
                <a:latin typeface="Trebuchet MS"/>
                <a:cs typeface="Trebuchet MS"/>
              </a:rPr>
              <a:t>reĺrieval</a:t>
            </a:r>
            <a:r>
              <a:rPr sz="3000" spc="-135" dirty="0">
                <a:solidFill>
                  <a:srgbClr val="222020"/>
                </a:solidFill>
                <a:latin typeface="Trebuchet MS"/>
                <a:cs typeface="Trebuchet MS"/>
              </a:rPr>
              <a:t>.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Undeístanding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222020"/>
                </a:solidFill>
                <a:latin typeface="Trebuchet MS"/>
                <a:cs typeface="Trebuchet MS"/>
              </a:rPr>
              <a:t>theií </a:t>
            </a:r>
            <a:r>
              <a:rPr sz="3000" spc="-10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222020"/>
                </a:solidFill>
                <a:latin typeface="Trebuchet MS"/>
                <a:cs typeface="Trebuchet MS"/>
              </a:rPr>
              <a:t>nuances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222020"/>
                </a:solidFill>
                <a:latin typeface="Trebuchet MS"/>
                <a:cs typeface="Trebuchet MS"/>
              </a:rPr>
              <a:t>is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222020"/>
                </a:solidFill>
                <a:latin typeface="Trebuchet MS"/>
                <a:cs typeface="Trebuchet MS"/>
              </a:rPr>
              <a:t>essential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222020"/>
                </a:solidFill>
                <a:latin typeface="Trebuchet MS"/>
                <a:cs typeface="Trebuchet MS"/>
              </a:rPr>
              <a:t>foí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222020"/>
                </a:solidFill>
                <a:latin typeface="Trebuchet MS"/>
                <a:cs typeface="Trebuchet MS"/>
              </a:rPr>
              <a:t>effective</a:t>
            </a:r>
            <a:r>
              <a:rPr sz="3000" spc="-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330" dirty="0">
                <a:solidFill>
                  <a:srgbClr val="222020"/>
                </a:solidFill>
                <a:latin typeface="Trebuchet MS"/>
                <a:cs typeface="Trebuchet MS"/>
              </a:rPr>
              <a:t>text </a:t>
            </a:r>
            <a:r>
              <a:rPr sz="3000" spc="-325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222020"/>
                </a:solidFill>
                <a:latin typeface="Trebuchet MS"/>
                <a:cs typeface="Trebuchet MS"/>
              </a:rPr>
              <a:t>data</a:t>
            </a:r>
            <a:r>
              <a:rPr sz="3000" spc="-10" dirty="0">
                <a:solidFill>
                  <a:srgbClr val="22202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222020"/>
                </a:solidFill>
                <a:latin typeface="Trebuchet MS"/>
                <a:cs typeface="Trebuchet MS"/>
              </a:rPr>
              <a:t>analysis.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1993"/>
            <a:ext cx="7038308" cy="94790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818107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2868" y="832603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14" y="0"/>
                </a:moveTo>
                <a:lnTo>
                  <a:pt x="0" y="548589"/>
                </a:lnTo>
                <a:lnTo>
                  <a:pt x="548614" y="548589"/>
                </a:lnTo>
                <a:lnTo>
                  <a:pt x="548614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3346" y="829382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01" y="0"/>
                </a:moveTo>
                <a:lnTo>
                  <a:pt x="0" y="548589"/>
                </a:lnTo>
                <a:lnTo>
                  <a:pt x="548601" y="548589"/>
                </a:lnTo>
                <a:lnTo>
                  <a:pt x="548601" y="0"/>
                </a:lnTo>
                <a:close/>
              </a:path>
            </a:pathLst>
          </a:custGeom>
          <a:solidFill>
            <a:srgbClr val="22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766" y="1668082"/>
            <a:ext cx="50203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390" dirty="0">
                <a:solidFill>
                  <a:srgbClr val="222020"/>
                </a:solidFill>
                <a:latin typeface="Tahoma"/>
                <a:cs typeface="Tahoma"/>
              </a:rPr>
              <a:t>Thanks!</a:t>
            </a:r>
            <a:endParaRPr sz="1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170" y="4256468"/>
            <a:ext cx="10319779" cy="1556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b="1" spc="600" dirty="0">
                <a:solidFill>
                  <a:srgbClr val="222020"/>
                </a:solidFill>
                <a:latin typeface="Arial"/>
                <a:cs typeface="Arial"/>
              </a:rPr>
              <a:t>NO</a:t>
            </a:r>
            <a:r>
              <a:rPr sz="10000" b="1" spc="185" dirty="0">
                <a:solidFill>
                  <a:srgbClr val="222020"/>
                </a:solidFill>
                <a:latin typeface="Arial"/>
                <a:cs typeface="Arial"/>
              </a:rPr>
              <a:t> </a:t>
            </a:r>
            <a:r>
              <a:rPr sz="10000" b="1" spc="-95" dirty="0">
                <a:solidFill>
                  <a:srgbClr val="222020"/>
                </a:solidFill>
                <a:latin typeface="Arial"/>
                <a:cs typeface="Arial"/>
              </a:rPr>
              <a:t>Ques</a:t>
            </a:r>
            <a:r>
              <a:rPr lang="en-US" sz="10000" b="1" spc="-95" dirty="0">
                <a:solidFill>
                  <a:srgbClr val="222020"/>
                </a:solidFill>
                <a:latin typeface="Arial"/>
                <a:cs typeface="Arial"/>
              </a:rPr>
              <a:t>t</a:t>
            </a:r>
            <a:r>
              <a:rPr sz="10000" b="1" spc="-95" dirty="0">
                <a:solidFill>
                  <a:srgbClr val="222020"/>
                </a:solidFill>
                <a:latin typeface="Arial"/>
                <a:cs typeface="Arial"/>
              </a:rPr>
              <a:t>ions!!!</a:t>
            </a:r>
            <a:endParaRPr sz="10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5149" y="8398079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0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48"/>
                </a:lnTo>
                <a:lnTo>
                  <a:pt x="385906" y="292299"/>
                </a:lnTo>
                <a:lnTo>
                  <a:pt x="292306" y="385896"/>
                </a:lnTo>
                <a:lnTo>
                  <a:pt x="192953" y="286546"/>
                </a:lnTo>
                <a:lnTo>
                  <a:pt x="93599" y="385896"/>
                </a:lnTo>
                <a:lnTo>
                  <a:pt x="0" y="292299"/>
                </a:lnTo>
                <a:lnTo>
                  <a:pt x="99353" y="192948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15149" y="8959640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7"/>
                </a:moveTo>
                <a:lnTo>
                  <a:pt x="93599" y="0"/>
                </a:lnTo>
                <a:lnTo>
                  <a:pt x="192953" y="99357"/>
                </a:lnTo>
                <a:lnTo>
                  <a:pt x="292306" y="0"/>
                </a:lnTo>
                <a:lnTo>
                  <a:pt x="385906" y="93597"/>
                </a:lnTo>
                <a:lnTo>
                  <a:pt x="286552" y="192954"/>
                </a:lnTo>
                <a:lnTo>
                  <a:pt x="385906" y="292307"/>
                </a:lnTo>
                <a:lnTo>
                  <a:pt x="292306" y="385900"/>
                </a:lnTo>
                <a:lnTo>
                  <a:pt x="192953" y="286547"/>
                </a:lnTo>
                <a:lnTo>
                  <a:pt x="93599" y="385900"/>
                </a:lnTo>
                <a:lnTo>
                  <a:pt x="0" y="292307"/>
                </a:lnTo>
                <a:lnTo>
                  <a:pt x="99353" y="192954"/>
                </a:lnTo>
                <a:lnTo>
                  <a:pt x="0" y="93597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5149" y="9521932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0" y="93592"/>
                </a:moveTo>
                <a:lnTo>
                  <a:pt x="93599" y="0"/>
                </a:lnTo>
                <a:lnTo>
                  <a:pt x="192953" y="99351"/>
                </a:lnTo>
                <a:lnTo>
                  <a:pt x="292306" y="0"/>
                </a:lnTo>
                <a:lnTo>
                  <a:pt x="385906" y="93592"/>
                </a:lnTo>
                <a:lnTo>
                  <a:pt x="286552" y="192945"/>
                </a:lnTo>
                <a:lnTo>
                  <a:pt x="385906" y="292297"/>
                </a:lnTo>
                <a:lnTo>
                  <a:pt x="292306" y="385891"/>
                </a:lnTo>
                <a:lnTo>
                  <a:pt x="192953" y="286538"/>
                </a:lnTo>
                <a:lnTo>
                  <a:pt x="93599" y="385891"/>
                </a:lnTo>
                <a:lnTo>
                  <a:pt x="0" y="292297"/>
                </a:lnTo>
                <a:lnTo>
                  <a:pt x="99353" y="192945"/>
                </a:lnTo>
                <a:lnTo>
                  <a:pt x="0" y="93592"/>
                </a:lnTo>
                <a:close/>
              </a:path>
            </a:pathLst>
          </a:custGeom>
          <a:ln w="18719">
            <a:solidFill>
              <a:srgbClr val="22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03350" y="0"/>
            <a:ext cx="3570973" cy="10306050"/>
            <a:chOff x="11444338" y="0"/>
            <a:chExt cx="6229985" cy="10306050"/>
          </a:xfrm>
        </p:grpSpPr>
        <p:sp>
          <p:nvSpPr>
            <p:cNvPr id="8" name="object 8"/>
            <p:cNvSpPr/>
            <p:nvPr/>
          </p:nvSpPr>
          <p:spPr>
            <a:xfrm>
              <a:off x="11894391" y="0"/>
              <a:ext cx="5770245" cy="10287000"/>
            </a:xfrm>
            <a:custGeom>
              <a:avLst/>
              <a:gdLst/>
              <a:ahLst/>
              <a:cxnLst/>
              <a:rect l="l" t="t" r="r" b="b"/>
              <a:pathLst>
                <a:path w="5770244" h="10287000">
                  <a:moveTo>
                    <a:pt x="5770126" y="10286998"/>
                  </a:moveTo>
                  <a:lnTo>
                    <a:pt x="4743938" y="9932283"/>
                  </a:lnTo>
                  <a:lnTo>
                    <a:pt x="4699362" y="9281410"/>
                  </a:lnTo>
                  <a:lnTo>
                    <a:pt x="2822309" y="8542693"/>
                  </a:lnTo>
                  <a:lnTo>
                    <a:pt x="2837422" y="7005523"/>
                  </a:lnTo>
                  <a:lnTo>
                    <a:pt x="1196589" y="6459042"/>
                  </a:lnTo>
                  <a:lnTo>
                    <a:pt x="1078606" y="4803076"/>
                  </a:lnTo>
                  <a:lnTo>
                    <a:pt x="0" y="3237090"/>
                  </a:lnTo>
                  <a:lnTo>
                    <a:pt x="442796" y="1581112"/>
                  </a:lnTo>
                  <a:lnTo>
                    <a:pt x="43916" y="738733"/>
                  </a:lnTo>
                  <a:lnTo>
                    <a:pt x="120574" y="0"/>
                  </a:lnTo>
                </a:path>
              </a:pathLst>
            </a:custGeom>
            <a:ln w="18719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53698" y="8398079"/>
              <a:ext cx="923925" cy="1510030"/>
            </a:xfrm>
            <a:custGeom>
              <a:avLst/>
              <a:gdLst/>
              <a:ahLst/>
              <a:cxnLst/>
              <a:rect l="l" t="t" r="r" b="b"/>
              <a:pathLst>
                <a:path w="923925" h="1510029">
                  <a:moveTo>
                    <a:pt x="0" y="93597"/>
                  </a:moveTo>
                  <a:lnTo>
                    <a:pt x="93587" y="0"/>
                  </a:lnTo>
                  <a:lnTo>
                    <a:pt x="192940" y="99350"/>
                  </a:lnTo>
                  <a:lnTo>
                    <a:pt x="292306" y="0"/>
                  </a:lnTo>
                  <a:lnTo>
                    <a:pt x="385906" y="93597"/>
                  </a:lnTo>
                  <a:lnTo>
                    <a:pt x="286540" y="192948"/>
                  </a:lnTo>
                  <a:lnTo>
                    <a:pt x="385906" y="292299"/>
                  </a:lnTo>
                  <a:lnTo>
                    <a:pt x="292306" y="385896"/>
                  </a:lnTo>
                  <a:lnTo>
                    <a:pt x="192940" y="286546"/>
                  </a:lnTo>
                  <a:lnTo>
                    <a:pt x="93587" y="385896"/>
                  </a:lnTo>
                  <a:lnTo>
                    <a:pt x="0" y="292299"/>
                  </a:lnTo>
                  <a:lnTo>
                    <a:pt x="99353" y="192948"/>
                  </a:lnTo>
                  <a:lnTo>
                    <a:pt x="0" y="93597"/>
                  </a:lnTo>
                  <a:close/>
                </a:path>
                <a:path w="923925" h="1510029">
                  <a:moveTo>
                    <a:pt x="537812" y="93597"/>
                  </a:moveTo>
                  <a:lnTo>
                    <a:pt x="631412" y="0"/>
                  </a:lnTo>
                  <a:lnTo>
                    <a:pt x="730765" y="99350"/>
                  </a:lnTo>
                  <a:lnTo>
                    <a:pt x="830118" y="0"/>
                  </a:lnTo>
                  <a:lnTo>
                    <a:pt x="923718" y="93597"/>
                  </a:lnTo>
                  <a:lnTo>
                    <a:pt x="824365" y="192948"/>
                  </a:lnTo>
                  <a:lnTo>
                    <a:pt x="923718" y="292299"/>
                  </a:lnTo>
                  <a:lnTo>
                    <a:pt x="830118" y="385896"/>
                  </a:lnTo>
                  <a:lnTo>
                    <a:pt x="730765" y="286546"/>
                  </a:lnTo>
                  <a:lnTo>
                    <a:pt x="631412" y="385896"/>
                  </a:lnTo>
                  <a:lnTo>
                    <a:pt x="537812" y="292299"/>
                  </a:lnTo>
                  <a:lnTo>
                    <a:pt x="637165" y="192948"/>
                  </a:lnTo>
                  <a:lnTo>
                    <a:pt x="537812" y="93597"/>
                  </a:lnTo>
                  <a:close/>
                </a:path>
                <a:path w="923925" h="1510029">
                  <a:moveTo>
                    <a:pt x="0" y="655158"/>
                  </a:moveTo>
                  <a:lnTo>
                    <a:pt x="93587" y="561560"/>
                  </a:lnTo>
                  <a:lnTo>
                    <a:pt x="192940" y="660917"/>
                  </a:lnTo>
                  <a:lnTo>
                    <a:pt x="292306" y="561560"/>
                  </a:lnTo>
                  <a:lnTo>
                    <a:pt x="385906" y="655158"/>
                  </a:lnTo>
                  <a:lnTo>
                    <a:pt x="286540" y="754515"/>
                  </a:lnTo>
                  <a:lnTo>
                    <a:pt x="385906" y="853868"/>
                  </a:lnTo>
                  <a:lnTo>
                    <a:pt x="292306" y="947461"/>
                  </a:lnTo>
                  <a:lnTo>
                    <a:pt x="192940" y="848108"/>
                  </a:lnTo>
                  <a:lnTo>
                    <a:pt x="93587" y="947461"/>
                  </a:lnTo>
                  <a:lnTo>
                    <a:pt x="0" y="853868"/>
                  </a:lnTo>
                  <a:lnTo>
                    <a:pt x="99353" y="754515"/>
                  </a:lnTo>
                  <a:lnTo>
                    <a:pt x="0" y="655158"/>
                  </a:lnTo>
                  <a:close/>
                </a:path>
                <a:path w="923925" h="1510029">
                  <a:moveTo>
                    <a:pt x="537812" y="655158"/>
                  </a:moveTo>
                  <a:lnTo>
                    <a:pt x="631412" y="561560"/>
                  </a:lnTo>
                  <a:lnTo>
                    <a:pt x="730765" y="660917"/>
                  </a:lnTo>
                  <a:lnTo>
                    <a:pt x="830118" y="561560"/>
                  </a:lnTo>
                  <a:lnTo>
                    <a:pt x="923718" y="655158"/>
                  </a:lnTo>
                  <a:lnTo>
                    <a:pt x="824365" y="754515"/>
                  </a:lnTo>
                  <a:lnTo>
                    <a:pt x="923718" y="853868"/>
                  </a:lnTo>
                  <a:lnTo>
                    <a:pt x="830118" y="947461"/>
                  </a:lnTo>
                  <a:lnTo>
                    <a:pt x="730765" y="848108"/>
                  </a:lnTo>
                  <a:lnTo>
                    <a:pt x="631412" y="947461"/>
                  </a:lnTo>
                  <a:lnTo>
                    <a:pt x="537812" y="853868"/>
                  </a:lnTo>
                  <a:lnTo>
                    <a:pt x="637165" y="754515"/>
                  </a:lnTo>
                  <a:lnTo>
                    <a:pt x="537812" y="655158"/>
                  </a:lnTo>
                  <a:close/>
                </a:path>
                <a:path w="923925" h="1510029">
                  <a:moveTo>
                    <a:pt x="0" y="1217445"/>
                  </a:moveTo>
                  <a:lnTo>
                    <a:pt x="93587" y="1123852"/>
                  </a:lnTo>
                  <a:lnTo>
                    <a:pt x="192940" y="1223204"/>
                  </a:lnTo>
                  <a:lnTo>
                    <a:pt x="292306" y="1123852"/>
                  </a:lnTo>
                  <a:lnTo>
                    <a:pt x="385906" y="1217445"/>
                  </a:lnTo>
                  <a:lnTo>
                    <a:pt x="286540" y="1316798"/>
                  </a:lnTo>
                  <a:lnTo>
                    <a:pt x="385906" y="1416150"/>
                  </a:lnTo>
                  <a:lnTo>
                    <a:pt x="292306" y="1509744"/>
                  </a:lnTo>
                  <a:lnTo>
                    <a:pt x="192940" y="1410391"/>
                  </a:lnTo>
                  <a:lnTo>
                    <a:pt x="93587" y="1509744"/>
                  </a:lnTo>
                  <a:lnTo>
                    <a:pt x="0" y="1416150"/>
                  </a:lnTo>
                  <a:lnTo>
                    <a:pt x="99353" y="1316798"/>
                  </a:lnTo>
                  <a:lnTo>
                    <a:pt x="0" y="1217445"/>
                  </a:lnTo>
                  <a:close/>
                </a:path>
                <a:path w="923925" h="1510029">
                  <a:moveTo>
                    <a:pt x="537812" y="1217445"/>
                  </a:moveTo>
                  <a:lnTo>
                    <a:pt x="631412" y="1123852"/>
                  </a:lnTo>
                  <a:lnTo>
                    <a:pt x="730765" y="1223204"/>
                  </a:lnTo>
                  <a:lnTo>
                    <a:pt x="830118" y="1123852"/>
                  </a:lnTo>
                  <a:lnTo>
                    <a:pt x="923718" y="1217445"/>
                  </a:lnTo>
                  <a:lnTo>
                    <a:pt x="824365" y="1316798"/>
                  </a:lnTo>
                  <a:lnTo>
                    <a:pt x="923718" y="1416150"/>
                  </a:lnTo>
                  <a:lnTo>
                    <a:pt x="830118" y="1509744"/>
                  </a:lnTo>
                  <a:lnTo>
                    <a:pt x="730765" y="1410391"/>
                  </a:lnTo>
                  <a:lnTo>
                    <a:pt x="631412" y="1509744"/>
                  </a:lnTo>
                  <a:lnTo>
                    <a:pt x="537812" y="1416150"/>
                  </a:lnTo>
                  <a:lnTo>
                    <a:pt x="637165" y="1316798"/>
                  </a:lnTo>
                  <a:lnTo>
                    <a:pt x="537812" y="1217445"/>
                  </a:lnTo>
                  <a:close/>
                </a:path>
              </a:pathLst>
            </a:custGeom>
            <a:ln w="18719">
              <a:solidFill>
                <a:srgbClr val="22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257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Tahoma</vt:lpstr>
      <vt:lpstr>Times New Roman</vt:lpstr>
      <vt:lpstr>Trebuchet MS</vt:lpstr>
      <vt:lpstr>Wingdings</vt:lpstr>
      <vt:lpstr>Office Theme</vt:lpstr>
      <vt:lpstr>Feature Extraction Techniques</vt:lpstr>
      <vt:lpstr>Introduction</vt:lpstr>
      <vt:lpstr>One Hot Encoding</vt:lpstr>
      <vt:lpstr>Bag of Words</vt:lpstr>
      <vt:lpstr>N-grams</vt:lpstr>
      <vt:lpstr>TF-IDF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Techniques</dc:title>
  <cp:lastModifiedBy>ABDULLAH AZHER CH.</cp:lastModifiedBy>
  <cp:revision>2</cp:revision>
  <dcterms:created xsi:type="dcterms:W3CDTF">2024-06-03T09:59:25Z</dcterms:created>
  <dcterms:modified xsi:type="dcterms:W3CDTF">2024-06-03T17:05:01Z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2024-06-03T00:00:00Z</vt:filetime>
  </property>
</Properties>
</file>