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3"/>
  </p:notesMasterIdLst>
  <p:sldIdLst>
    <p:sldId id="256" r:id="rId2"/>
    <p:sldId id="257" r:id="rId3"/>
    <p:sldId id="259" r:id="rId4"/>
    <p:sldId id="262" r:id="rId5"/>
    <p:sldId id="263" r:id="rId6"/>
    <p:sldId id="264" r:id="rId7"/>
    <p:sldId id="265" r:id="rId8"/>
    <p:sldId id="266" r:id="rId9"/>
    <p:sldId id="267" r:id="rId10"/>
    <p:sldId id="26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C5"/>
    <a:srgbClr val="FFCE89"/>
    <a:srgbClr val="63787F"/>
    <a:srgbClr val="D36539"/>
    <a:srgbClr val="CED199"/>
    <a:srgbClr val="FFF76A"/>
    <a:srgbClr val="C3863D"/>
    <a:srgbClr val="39589F"/>
    <a:srgbClr val="DBAFA0"/>
    <a:srgbClr val="DBCD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111"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AFE12-56EF-4AE7-8426-F141CBA4E875}"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E2682-6603-41F4-BC81-57BF64C4DCCC}" type="slidenum">
              <a:rPr lang="en-US" smtClean="0"/>
              <a:t>‹#›</a:t>
            </a:fld>
            <a:endParaRPr lang="en-US"/>
          </a:p>
        </p:txBody>
      </p:sp>
    </p:spTree>
    <p:extLst>
      <p:ext uri="{BB962C8B-B14F-4D97-AF65-F5344CB8AC3E}">
        <p14:creationId xmlns:p14="http://schemas.microsoft.com/office/powerpoint/2010/main" val="275861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5/11/2022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90192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536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05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3842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5092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697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0732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6396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2750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0992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5/11/2022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2006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5/11/2022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4905135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768253-7C53-712B-9992-2B61D4F5271B}"/>
              </a:ext>
            </a:extLst>
          </p:cNvPr>
          <p:cNvSpPr>
            <a:spLocks noGrp="1"/>
          </p:cNvSpPr>
          <p:nvPr>
            <p:ph type="subTitle" idx="1"/>
          </p:nvPr>
        </p:nvSpPr>
        <p:spPr>
          <a:xfrm>
            <a:off x="241300" y="3495786"/>
            <a:ext cx="3795812" cy="985075"/>
          </a:xfrm>
        </p:spPr>
        <p:txBody>
          <a:bodyPr anchor="t">
            <a:noAutofit/>
          </a:bodyPr>
          <a:lstStyle/>
          <a:p>
            <a:pPr>
              <a:lnSpc>
                <a:spcPct val="100000"/>
              </a:lnSpc>
            </a:pPr>
            <a:r>
              <a:rPr lang="en-US" sz="2200" dirty="0">
                <a:latin typeface="Arial Rounded MT Bold" panose="020F0704030504030204" pitchFamily="34" charset="0"/>
              </a:rPr>
              <a:t>Abdulmohseen Ali Al-Ali</a:t>
            </a:r>
          </a:p>
          <a:p>
            <a:pPr>
              <a:lnSpc>
                <a:spcPct val="100000"/>
              </a:lnSpc>
            </a:pPr>
            <a:r>
              <a:rPr lang="en-US" sz="2200" dirty="0">
                <a:latin typeface="Arial Rounded MT Bold" panose="020F0704030504030204" pitchFamily="34" charset="0"/>
              </a:rPr>
              <a:t>2020XXXXX</a:t>
            </a:r>
          </a:p>
        </p:txBody>
      </p:sp>
      <p:sp>
        <p:nvSpPr>
          <p:cNvPr id="23" name="Freeform: Shape 22">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19">
            <a:extLst>
              <a:ext uri="{FF2B5EF4-FFF2-40B4-BE49-F238E27FC236}">
                <a16:creationId xmlns:a16="http://schemas.microsoft.com/office/drawing/2014/main" id="{9648C46E-28C4-DB5C-5879-E4C97350A128}"/>
              </a:ext>
            </a:extLst>
          </p:cNvPr>
          <p:cNvSpPr txBox="1"/>
          <p:nvPr/>
        </p:nvSpPr>
        <p:spPr>
          <a:xfrm>
            <a:off x="3917381" y="3400909"/>
            <a:ext cx="3271837" cy="1042721"/>
          </a:xfrm>
          <a:prstGeom prst="rect">
            <a:avLst/>
          </a:prstGeom>
          <a:noFill/>
        </p:spPr>
        <p:txBody>
          <a:bodyPr wrap="square">
            <a:spAutoFit/>
          </a:bodyPr>
          <a:lstStyle/>
          <a:p>
            <a:pPr>
              <a:lnSpc>
                <a:spcPct val="150000"/>
              </a:lnSpc>
            </a:pPr>
            <a:r>
              <a:rPr lang="en-US" sz="2200" dirty="0">
                <a:latin typeface="Arial Rounded MT Bold" panose="020F0704030504030204" pitchFamily="34" charset="0"/>
              </a:rPr>
              <a:t>Ali </a:t>
            </a:r>
            <a:r>
              <a:rPr lang="en-US" sz="2200" dirty="0" err="1">
                <a:latin typeface="Arial Rounded MT Bold" panose="020F0704030504030204" pitchFamily="34" charset="0"/>
              </a:rPr>
              <a:t>Zakarla</a:t>
            </a:r>
            <a:r>
              <a:rPr lang="en-US" sz="2200" dirty="0">
                <a:latin typeface="Arial Rounded MT Bold" panose="020F0704030504030204" pitchFamily="34" charset="0"/>
              </a:rPr>
              <a:t> Al-</a:t>
            </a:r>
            <a:r>
              <a:rPr lang="en-US" sz="2200" dirty="0" err="1">
                <a:latin typeface="Arial Rounded MT Bold" panose="020F0704030504030204" pitchFamily="34" charset="0"/>
              </a:rPr>
              <a:t>Qutayfi</a:t>
            </a:r>
            <a:endParaRPr lang="en-US" sz="2200" dirty="0">
              <a:latin typeface="Arial Rounded MT Bold" panose="020F0704030504030204" pitchFamily="34" charset="0"/>
            </a:endParaRPr>
          </a:p>
          <a:p>
            <a:pPr>
              <a:lnSpc>
                <a:spcPct val="150000"/>
              </a:lnSpc>
            </a:pPr>
            <a:r>
              <a:rPr lang="en-US" sz="2200" dirty="0">
                <a:latin typeface="Arial Rounded MT Bold" panose="020F0704030504030204" pitchFamily="34" charset="0"/>
              </a:rPr>
              <a:t>2020XXXXXX</a:t>
            </a:r>
          </a:p>
        </p:txBody>
      </p:sp>
      <p:pic>
        <p:nvPicPr>
          <p:cNvPr id="18" name="Picture 17" descr="Icon&#10;&#10;Description automatically generated with low confidence">
            <a:extLst>
              <a:ext uri="{FF2B5EF4-FFF2-40B4-BE49-F238E27FC236}">
                <a16:creationId xmlns:a16="http://schemas.microsoft.com/office/drawing/2014/main" id="{70827E12-A491-18C2-0910-8F6D5764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7" y="768445"/>
            <a:ext cx="1991542" cy="1493657"/>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7C20C37F-7318-77EC-3FB3-4BA941523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486" y="1093696"/>
            <a:ext cx="4724399" cy="4724399"/>
          </a:xfrm>
          <a:prstGeom prst="rect">
            <a:avLst/>
          </a:prstGeom>
        </p:spPr>
      </p:pic>
      <p:sp>
        <p:nvSpPr>
          <p:cNvPr id="2" name="Title 1">
            <a:extLst>
              <a:ext uri="{FF2B5EF4-FFF2-40B4-BE49-F238E27FC236}">
                <a16:creationId xmlns:a16="http://schemas.microsoft.com/office/drawing/2014/main" id="{598AF9A3-276D-F92F-EDE1-9855E76BB141}"/>
              </a:ext>
            </a:extLst>
          </p:cNvPr>
          <p:cNvSpPr>
            <a:spLocks noGrp="1"/>
          </p:cNvSpPr>
          <p:nvPr>
            <p:ph type="ctrTitle"/>
          </p:nvPr>
        </p:nvSpPr>
        <p:spPr>
          <a:xfrm>
            <a:off x="1379885" y="1069655"/>
            <a:ext cx="6025890" cy="891239"/>
          </a:xfrm>
        </p:spPr>
        <p:txBody>
          <a:bodyPr anchor="b">
            <a:normAutofit fontScale="90000"/>
          </a:bodyPr>
          <a:lstStyle/>
          <a:p>
            <a:r>
              <a:rPr lang="en-US" sz="5400" dirty="0"/>
              <a:t>The Magic Square</a:t>
            </a:r>
          </a:p>
        </p:txBody>
      </p:sp>
      <p:sp>
        <p:nvSpPr>
          <p:cNvPr id="11" name="TextBox 10">
            <a:extLst>
              <a:ext uri="{FF2B5EF4-FFF2-40B4-BE49-F238E27FC236}">
                <a16:creationId xmlns:a16="http://schemas.microsoft.com/office/drawing/2014/main" id="{F8E99C7C-7C6A-0E81-963D-25CB64B8ABFE}"/>
              </a:ext>
            </a:extLst>
          </p:cNvPr>
          <p:cNvSpPr txBox="1"/>
          <p:nvPr/>
        </p:nvSpPr>
        <p:spPr>
          <a:xfrm>
            <a:off x="152400" y="6089555"/>
            <a:ext cx="2056269" cy="646331"/>
          </a:xfrm>
          <a:prstGeom prst="rect">
            <a:avLst/>
          </a:prstGeom>
          <a:noFill/>
        </p:spPr>
        <p:txBody>
          <a:bodyPr wrap="none" rtlCol="0">
            <a:spAutoFit/>
          </a:bodyPr>
          <a:lstStyle/>
          <a:p>
            <a:r>
              <a:rPr lang="en-US" dirty="0">
                <a:latin typeface="Arial Rounded MT Bold" panose="020F0704030504030204" pitchFamily="34" charset="0"/>
              </a:rPr>
              <a:t>Section: 3</a:t>
            </a:r>
          </a:p>
          <a:p>
            <a:r>
              <a:rPr lang="en-US" dirty="0">
                <a:latin typeface="Arial Rounded MT Bold" panose="020F0704030504030204" pitchFamily="34" charset="0"/>
              </a:rPr>
              <a:t>Dr. Yahya </a:t>
            </a:r>
            <a:r>
              <a:rPr lang="en-US" dirty="0" err="1">
                <a:latin typeface="Arial Rounded MT Bold" panose="020F0704030504030204" pitchFamily="34" charset="0"/>
              </a:rPr>
              <a:t>Garout</a:t>
            </a:r>
            <a:endParaRPr lang="en-US" dirty="0">
              <a:latin typeface="Arial Rounded MT Bold" panose="020F0704030504030204" pitchFamily="34" charset="0"/>
            </a:endParaRPr>
          </a:p>
        </p:txBody>
      </p:sp>
    </p:spTree>
    <p:extLst>
      <p:ext uri="{BB962C8B-B14F-4D97-AF65-F5344CB8AC3E}">
        <p14:creationId xmlns:p14="http://schemas.microsoft.com/office/powerpoint/2010/main" val="314818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FFB7B2-64D3-0D44-8572-FBCCAED5475B}"/>
              </a:ext>
            </a:extLst>
          </p:cNvPr>
          <p:cNvPicPr>
            <a:picLocks noChangeAspect="1"/>
          </p:cNvPicPr>
          <p:nvPr/>
        </p:nvPicPr>
        <p:blipFill>
          <a:blip r:embed="rId2"/>
          <a:stretch>
            <a:fillRect/>
          </a:stretch>
        </p:blipFill>
        <p:spPr>
          <a:xfrm>
            <a:off x="473665" y="1873740"/>
            <a:ext cx="2499431" cy="311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itle 1">
            <a:extLst>
              <a:ext uri="{FF2B5EF4-FFF2-40B4-BE49-F238E27FC236}">
                <a16:creationId xmlns:a16="http://schemas.microsoft.com/office/drawing/2014/main" id="{EE0D35C6-B65F-257F-E241-D4435395085D}"/>
              </a:ext>
            </a:extLst>
          </p:cNvPr>
          <p:cNvSpPr>
            <a:spLocks noGrp="1"/>
          </p:cNvSpPr>
          <p:nvPr>
            <p:ph type="title"/>
          </p:nvPr>
        </p:nvSpPr>
        <p:spPr>
          <a:xfrm>
            <a:off x="473665" y="-137039"/>
            <a:ext cx="9950103" cy="1507376"/>
          </a:xfrm>
        </p:spPr>
        <p:txBody>
          <a:bodyPr>
            <a:normAutofit/>
          </a:bodyPr>
          <a:lstStyle/>
          <a:p>
            <a:r>
              <a:rPr lang="en-US" sz="4800" dirty="0"/>
              <a:t>All Cases</a:t>
            </a:r>
          </a:p>
        </p:txBody>
      </p:sp>
      <p:pic>
        <p:nvPicPr>
          <p:cNvPr id="10" name="Picture 9">
            <a:extLst>
              <a:ext uri="{FF2B5EF4-FFF2-40B4-BE49-F238E27FC236}">
                <a16:creationId xmlns:a16="http://schemas.microsoft.com/office/drawing/2014/main" id="{AF2A72FB-AF22-AED4-B4F1-2B54DD2F827D}"/>
              </a:ext>
            </a:extLst>
          </p:cNvPr>
          <p:cNvPicPr>
            <a:picLocks noChangeAspect="1"/>
          </p:cNvPicPr>
          <p:nvPr/>
        </p:nvPicPr>
        <p:blipFill>
          <a:blip r:embed="rId3"/>
          <a:stretch>
            <a:fillRect/>
          </a:stretch>
        </p:blipFill>
        <p:spPr>
          <a:xfrm>
            <a:off x="3350457" y="1873740"/>
            <a:ext cx="2485289" cy="311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D5647D51-2FBB-CA33-C5C5-BA1951CBAC50}"/>
              </a:ext>
            </a:extLst>
          </p:cNvPr>
          <p:cNvPicPr>
            <a:picLocks noChangeAspect="1"/>
          </p:cNvPicPr>
          <p:nvPr/>
        </p:nvPicPr>
        <p:blipFill>
          <a:blip r:embed="rId4"/>
          <a:stretch>
            <a:fillRect/>
          </a:stretch>
        </p:blipFill>
        <p:spPr>
          <a:xfrm>
            <a:off x="6407687" y="1509203"/>
            <a:ext cx="4806556" cy="3839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picture containing icon&#10;&#10;Description automatically generated">
            <a:extLst>
              <a:ext uri="{FF2B5EF4-FFF2-40B4-BE49-F238E27FC236}">
                <a16:creationId xmlns:a16="http://schemas.microsoft.com/office/drawing/2014/main" id="{A0465DAF-C164-1B59-CB5F-6CC07F0737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9183" y="139653"/>
            <a:ext cx="1230684" cy="1230684"/>
          </a:xfrm>
          <a:prstGeom prst="rect">
            <a:avLst/>
          </a:prstGeom>
        </p:spPr>
      </p:pic>
    </p:spTree>
    <p:extLst>
      <p:ext uri="{BB962C8B-B14F-4D97-AF65-F5344CB8AC3E}">
        <p14:creationId xmlns:p14="http://schemas.microsoft.com/office/powerpoint/2010/main" val="383764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157331" y="-753688"/>
            <a:ext cx="9950103" cy="1507376"/>
          </a:xfrm>
        </p:spPr>
        <p:txBody>
          <a:bodyPr/>
          <a:lstStyle/>
          <a:p>
            <a:r>
              <a:rPr lang="en-US" dirty="0"/>
              <a:t>Work Distribution </a:t>
            </a:r>
            <a:endParaRPr lang="en-US" sz="3200" dirty="0"/>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4283" y="298739"/>
            <a:ext cx="1491020" cy="1491020"/>
          </a:xfrm>
          <a:prstGeom prst="rect">
            <a:avLst/>
          </a:prstGeom>
        </p:spPr>
      </p:pic>
      <p:grpSp>
        <p:nvGrpSpPr>
          <p:cNvPr id="27" name="Group 26">
            <a:extLst>
              <a:ext uri="{FF2B5EF4-FFF2-40B4-BE49-F238E27FC236}">
                <a16:creationId xmlns:a16="http://schemas.microsoft.com/office/drawing/2014/main" id="{FEFF4CC9-500F-1A6F-9EA1-458D62E15E93}"/>
              </a:ext>
            </a:extLst>
          </p:cNvPr>
          <p:cNvGrpSpPr/>
          <p:nvPr/>
        </p:nvGrpSpPr>
        <p:grpSpPr>
          <a:xfrm>
            <a:off x="1308243" y="775783"/>
            <a:ext cx="8873447" cy="6082217"/>
            <a:chOff x="1431533" y="954682"/>
            <a:chExt cx="8417743" cy="5733710"/>
          </a:xfrm>
        </p:grpSpPr>
        <p:grpSp>
          <p:nvGrpSpPr>
            <p:cNvPr id="18" name="Group 17">
              <a:extLst>
                <a:ext uri="{FF2B5EF4-FFF2-40B4-BE49-F238E27FC236}">
                  <a16:creationId xmlns:a16="http://schemas.microsoft.com/office/drawing/2014/main" id="{D78A51D8-2607-0BC3-5292-169B7132FBF9}"/>
                </a:ext>
              </a:extLst>
            </p:cNvPr>
            <p:cNvGrpSpPr/>
            <p:nvPr/>
          </p:nvGrpSpPr>
          <p:grpSpPr>
            <a:xfrm>
              <a:off x="4237447" y="954682"/>
              <a:ext cx="5611829" cy="5720460"/>
              <a:chOff x="2947735" y="266246"/>
              <a:chExt cx="5314384" cy="5600666"/>
            </a:xfrm>
            <a:solidFill>
              <a:schemeClr val="bg1">
                <a:lumMod val="75000"/>
              </a:schemeClr>
            </a:solidFill>
          </p:grpSpPr>
          <p:sp>
            <p:nvSpPr>
              <p:cNvPr id="19" name="Oval 18">
                <a:extLst>
                  <a:ext uri="{FF2B5EF4-FFF2-40B4-BE49-F238E27FC236}">
                    <a16:creationId xmlns:a16="http://schemas.microsoft.com/office/drawing/2014/main" id="{9254C418-DFD8-FA1B-FC89-39DD722F7EE0}"/>
                  </a:ext>
                </a:extLst>
              </p:cNvPr>
              <p:cNvSpPr/>
              <p:nvPr/>
            </p:nvSpPr>
            <p:spPr>
              <a:xfrm>
                <a:off x="2947735" y="266246"/>
                <a:ext cx="5314384" cy="5600666"/>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Oval 4">
                <a:extLst>
                  <a:ext uri="{FF2B5EF4-FFF2-40B4-BE49-F238E27FC236}">
                    <a16:creationId xmlns:a16="http://schemas.microsoft.com/office/drawing/2014/main" id="{E3525993-0C75-7870-D93F-6EF6085691CF}"/>
                  </a:ext>
                </a:extLst>
              </p:cNvPr>
              <p:cNvSpPr txBox="1"/>
              <p:nvPr/>
            </p:nvSpPr>
            <p:spPr>
              <a:xfrm>
                <a:off x="3726009" y="1086445"/>
                <a:ext cx="3757836" cy="3960268"/>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p:txBody>
          </p:sp>
        </p:grpSp>
        <p:grpSp>
          <p:nvGrpSpPr>
            <p:cNvPr id="24" name="Group 23">
              <a:extLst>
                <a:ext uri="{FF2B5EF4-FFF2-40B4-BE49-F238E27FC236}">
                  <a16:creationId xmlns:a16="http://schemas.microsoft.com/office/drawing/2014/main" id="{DEE21980-3603-C723-EAEF-0F1A285CA452}"/>
                </a:ext>
              </a:extLst>
            </p:cNvPr>
            <p:cNvGrpSpPr/>
            <p:nvPr/>
          </p:nvGrpSpPr>
          <p:grpSpPr>
            <a:xfrm>
              <a:off x="1431533" y="967932"/>
              <a:ext cx="5611829" cy="5720460"/>
              <a:chOff x="2947735" y="266246"/>
              <a:chExt cx="5314384" cy="5600666"/>
            </a:xfrm>
          </p:grpSpPr>
          <p:sp>
            <p:nvSpPr>
              <p:cNvPr id="25" name="Oval 24">
                <a:extLst>
                  <a:ext uri="{FF2B5EF4-FFF2-40B4-BE49-F238E27FC236}">
                    <a16:creationId xmlns:a16="http://schemas.microsoft.com/office/drawing/2014/main" id="{BCB9E031-77FC-2927-17BB-0C9590EAB033}"/>
                  </a:ext>
                </a:extLst>
              </p:cNvPr>
              <p:cNvSpPr/>
              <p:nvPr/>
            </p:nvSpPr>
            <p:spPr>
              <a:xfrm>
                <a:off x="2947735" y="266246"/>
                <a:ext cx="5314384" cy="5600666"/>
              </a:xfrm>
              <a:prstGeom prst="ellipse">
                <a:avLst/>
              </a:prstGeom>
              <a:solidFill>
                <a:srgbClr val="0081C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US" dirty="0"/>
              </a:p>
            </p:txBody>
          </p:sp>
          <p:sp>
            <p:nvSpPr>
              <p:cNvPr id="26" name="Oval 4">
                <a:extLst>
                  <a:ext uri="{FF2B5EF4-FFF2-40B4-BE49-F238E27FC236}">
                    <a16:creationId xmlns:a16="http://schemas.microsoft.com/office/drawing/2014/main" id="{42150520-00FC-5623-234F-F8028B26FA0E}"/>
                  </a:ext>
                </a:extLst>
              </p:cNvPr>
              <p:cNvSpPr txBox="1"/>
              <p:nvPr/>
            </p:nvSpPr>
            <p:spPr>
              <a:xfrm>
                <a:off x="3726009" y="1086445"/>
                <a:ext cx="3757836" cy="396026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p:txBody>
          </p:sp>
        </p:grpSp>
      </p:grpSp>
      <p:sp>
        <p:nvSpPr>
          <p:cNvPr id="28" name="TextBox 27">
            <a:extLst>
              <a:ext uri="{FF2B5EF4-FFF2-40B4-BE49-F238E27FC236}">
                <a16:creationId xmlns:a16="http://schemas.microsoft.com/office/drawing/2014/main" id="{E4ED0512-CAD6-E261-9E7A-30B2147BC0E9}"/>
              </a:ext>
            </a:extLst>
          </p:cNvPr>
          <p:cNvSpPr txBox="1"/>
          <p:nvPr/>
        </p:nvSpPr>
        <p:spPr>
          <a:xfrm>
            <a:off x="2342283" y="1333905"/>
            <a:ext cx="3488711" cy="523220"/>
          </a:xfrm>
          <a:prstGeom prst="rect">
            <a:avLst/>
          </a:prstGeom>
          <a:noFill/>
        </p:spPr>
        <p:txBody>
          <a:bodyPr wrap="square" rtlCol="0">
            <a:spAutoFit/>
          </a:bodyPr>
          <a:lstStyle/>
          <a:p>
            <a:r>
              <a:rPr lang="en-US" sz="2800" b="1" dirty="0">
                <a:latin typeface="+mj-lt"/>
                <a:ea typeface="+mj-ea"/>
                <a:cs typeface="+mj-cs"/>
              </a:rPr>
              <a:t>Abdulmohseen</a:t>
            </a:r>
            <a:endParaRPr lang="en-US" sz="1600" b="1" dirty="0"/>
          </a:p>
        </p:txBody>
      </p:sp>
      <p:sp>
        <p:nvSpPr>
          <p:cNvPr id="35" name="TextBox 34">
            <a:extLst>
              <a:ext uri="{FF2B5EF4-FFF2-40B4-BE49-F238E27FC236}">
                <a16:creationId xmlns:a16="http://schemas.microsoft.com/office/drawing/2014/main" id="{F7171103-2A7B-26D7-8A68-329333922694}"/>
              </a:ext>
            </a:extLst>
          </p:cNvPr>
          <p:cNvSpPr txBox="1"/>
          <p:nvPr/>
        </p:nvSpPr>
        <p:spPr>
          <a:xfrm>
            <a:off x="6601628" y="1335415"/>
            <a:ext cx="1787703" cy="523220"/>
          </a:xfrm>
          <a:prstGeom prst="rect">
            <a:avLst/>
          </a:prstGeom>
          <a:noFill/>
        </p:spPr>
        <p:txBody>
          <a:bodyPr wrap="square" rtlCol="0">
            <a:spAutoFit/>
          </a:bodyPr>
          <a:lstStyle/>
          <a:p>
            <a:pPr algn="ctr"/>
            <a:r>
              <a:rPr lang="en-US" sz="2800" b="1" dirty="0">
                <a:latin typeface="+mj-lt"/>
                <a:ea typeface="+mj-ea"/>
                <a:cs typeface="+mj-cs"/>
              </a:rPr>
              <a:t>Ali</a:t>
            </a:r>
            <a:r>
              <a:rPr lang="en-US" sz="2800" b="1" dirty="0"/>
              <a:t> </a:t>
            </a:r>
          </a:p>
        </p:txBody>
      </p:sp>
      <p:sp>
        <p:nvSpPr>
          <p:cNvPr id="36" name="TextBox 35">
            <a:extLst>
              <a:ext uri="{FF2B5EF4-FFF2-40B4-BE49-F238E27FC236}">
                <a16:creationId xmlns:a16="http://schemas.microsoft.com/office/drawing/2014/main" id="{D9D070D0-C3F8-9863-DE05-11B3DE8C371C}"/>
              </a:ext>
            </a:extLst>
          </p:cNvPr>
          <p:cNvSpPr txBox="1"/>
          <p:nvPr/>
        </p:nvSpPr>
        <p:spPr>
          <a:xfrm>
            <a:off x="2313460" y="1964213"/>
            <a:ext cx="21292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Circles Buttons</a:t>
            </a:r>
          </a:p>
        </p:txBody>
      </p:sp>
      <p:sp>
        <p:nvSpPr>
          <p:cNvPr id="45" name="TextBox 44">
            <a:extLst>
              <a:ext uri="{FF2B5EF4-FFF2-40B4-BE49-F238E27FC236}">
                <a16:creationId xmlns:a16="http://schemas.microsoft.com/office/drawing/2014/main" id="{D6FBB94A-5223-036C-588A-DDFB751EBFD1}"/>
              </a:ext>
            </a:extLst>
          </p:cNvPr>
          <p:cNvSpPr txBox="1"/>
          <p:nvPr/>
        </p:nvSpPr>
        <p:spPr>
          <a:xfrm>
            <a:off x="4796081" y="2991233"/>
            <a:ext cx="196398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Filling Boxes</a:t>
            </a:r>
          </a:p>
        </p:txBody>
      </p:sp>
      <p:sp>
        <p:nvSpPr>
          <p:cNvPr id="46" name="TextBox 45">
            <a:extLst>
              <a:ext uri="{FF2B5EF4-FFF2-40B4-BE49-F238E27FC236}">
                <a16:creationId xmlns:a16="http://schemas.microsoft.com/office/drawing/2014/main" id="{8AA86BCD-D3F6-7A08-3B32-8BE7BD54C01F}"/>
              </a:ext>
            </a:extLst>
          </p:cNvPr>
          <p:cNvSpPr txBox="1"/>
          <p:nvPr/>
        </p:nvSpPr>
        <p:spPr>
          <a:xfrm>
            <a:off x="7135694" y="1949965"/>
            <a:ext cx="185254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Home page</a:t>
            </a:r>
          </a:p>
        </p:txBody>
      </p:sp>
      <p:sp>
        <p:nvSpPr>
          <p:cNvPr id="47" name="TextBox 46">
            <a:extLst>
              <a:ext uri="{FF2B5EF4-FFF2-40B4-BE49-F238E27FC236}">
                <a16:creationId xmlns:a16="http://schemas.microsoft.com/office/drawing/2014/main" id="{11B07A7E-64A4-CA2C-BCE6-29E455F40691}"/>
              </a:ext>
            </a:extLst>
          </p:cNvPr>
          <p:cNvSpPr txBox="1"/>
          <p:nvPr/>
        </p:nvSpPr>
        <p:spPr>
          <a:xfrm>
            <a:off x="7711349" y="4329405"/>
            <a:ext cx="191422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Pop-Up Class</a:t>
            </a:r>
          </a:p>
        </p:txBody>
      </p:sp>
      <p:sp>
        <p:nvSpPr>
          <p:cNvPr id="48" name="TextBox 47">
            <a:extLst>
              <a:ext uri="{FF2B5EF4-FFF2-40B4-BE49-F238E27FC236}">
                <a16:creationId xmlns:a16="http://schemas.microsoft.com/office/drawing/2014/main" id="{A6BA39EA-78FC-A4DF-A63D-156C7D8CFBEA}"/>
              </a:ext>
            </a:extLst>
          </p:cNvPr>
          <p:cNvSpPr txBox="1"/>
          <p:nvPr/>
        </p:nvSpPr>
        <p:spPr>
          <a:xfrm>
            <a:off x="4637619" y="3574741"/>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Clean button</a:t>
            </a:r>
          </a:p>
        </p:txBody>
      </p:sp>
      <p:sp>
        <p:nvSpPr>
          <p:cNvPr id="49" name="TextBox 48">
            <a:extLst>
              <a:ext uri="{FF2B5EF4-FFF2-40B4-BE49-F238E27FC236}">
                <a16:creationId xmlns:a16="http://schemas.microsoft.com/office/drawing/2014/main" id="{261A35E4-1999-B42B-E417-D828ACC3CF19}"/>
              </a:ext>
            </a:extLst>
          </p:cNvPr>
          <p:cNvSpPr txBox="1"/>
          <p:nvPr/>
        </p:nvSpPr>
        <p:spPr>
          <a:xfrm>
            <a:off x="2383348" y="5614975"/>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Program Icon</a:t>
            </a:r>
          </a:p>
        </p:txBody>
      </p:sp>
      <p:sp>
        <p:nvSpPr>
          <p:cNvPr id="50" name="TextBox 49">
            <a:extLst>
              <a:ext uri="{FF2B5EF4-FFF2-40B4-BE49-F238E27FC236}">
                <a16:creationId xmlns:a16="http://schemas.microsoft.com/office/drawing/2014/main" id="{B8D7FE29-81AD-3D65-E3F6-14FF1B4970A0}"/>
              </a:ext>
            </a:extLst>
          </p:cNvPr>
          <p:cNvSpPr txBox="1"/>
          <p:nvPr/>
        </p:nvSpPr>
        <p:spPr>
          <a:xfrm>
            <a:off x="1870485" y="2398913"/>
            <a:ext cx="2748334"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Preventing the duplicate in the numbers </a:t>
            </a:r>
          </a:p>
        </p:txBody>
      </p:sp>
      <p:sp>
        <p:nvSpPr>
          <p:cNvPr id="52" name="TextBox 51">
            <a:extLst>
              <a:ext uri="{FF2B5EF4-FFF2-40B4-BE49-F238E27FC236}">
                <a16:creationId xmlns:a16="http://schemas.microsoft.com/office/drawing/2014/main" id="{73CE1F69-A7D5-5DEB-D47B-4D4EAC37CB7D}"/>
              </a:ext>
            </a:extLst>
          </p:cNvPr>
          <p:cNvSpPr txBox="1"/>
          <p:nvPr/>
        </p:nvSpPr>
        <p:spPr>
          <a:xfrm>
            <a:off x="1710604" y="4241032"/>
            <a:ext cx="274833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Increasing number by click</a:t>
            </a:r>
          </a:p>
        </p:txBody>
      </p:sp>
      <p:sp>
        <p:nvSpPr>
          <p:cNvPr id="53" name="TextBox 52">
            <a:extLst>
              <a:ext uri="{FF2B5EF4-FFF2-40B4-BE49-F238E27FC236}">
                <a16:creationId xmlns:a16="http://schemas.microsoft.com/office/drawing/2014/main" id="{392534D2-902B-61BF-3A86-29179D18D8D1}"/>
              </a:ext>
            </a:extLst>
          </p:cNvPr>
          <p:cNvSpPr txBox="1"/>
          <p:nvPr/>
        </p:nvSpPr>
        <p:spPr>
          <a:xfrm>
            <a:off x="7412020" y="2474302"/>
            <a:ext cx="251795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Result circle border color</a:t>
            </a:r>
          </a:p>
        </p:txBody>
      </p:sp>
      <p:sp>
        <p:nvSpPr>
          <p:cNvPr id="54" name="TextBox 53">
            <a:extLst>
              <a:ext uri="{FF2B5EF4-FFF2-40B4-BE49-F238E27FC236}">
                <a16:creationId xmlns:a16="http://schemas.microsoft.com/office/drawing/2014/main" id="{09E73D89-FA71-E591-FD99-86D2E43D0F1F}"/>
              </a:ext>
            </a:extLst>
          </p:cNvPr>
          <p:cNvSpPr txBox="1"/>
          <p:nvPr/>
        </p:nvSpPr>
        <p:spPr>
          <a:xfrm>
            <a:off x="1920107" y="4994834"/>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Delete by right-click</a:t>
            </a:r>
          </a:p>
        </p:txBody>
      </p:sp>
      <p:sp>
        <p:nvSpPr>
          <p:cNvPr id="55" name="TextBox 54">
            <a:extLst>
              <a:ext uri="{FF2B5EF4-FFF2-40B4-BE49-F238E27FC236}">
                <a16:creationId xmlns:a16="http://schemas.microsoft.com/office/drawing/2014/main" id="{5E15A692-F98A-501A-D7EA-D8785A146767}"/>
              </a:ext>
            </a:extLst>
          </p:cNvPr>
          <p:cNvSpPr txBox="1"/>
          <p:nvPr/>
        </p:nvSpPr>
        <p:spPr>
          <a:xfrm>
            <a:off x="7664192" y="3246617"/>
            <a:ext cx="2515726"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The check for displaying the pop up page </a:t>
            </a:r>
          </a:p>
        </p:txBody>
      </p:sp>
      <p:sp>
        <p:nvSpPr>
          <p:cNvPr id="56" name="TextBox 55">
            <a:extLst>
              <a:ext uri="{FF2B5EF4-FFF2-40B4-BE49-F238E27FC236}">
                <a16:creationId xmlns:a16="http://schemas.microsoft.com/office/drawing/2014/main" id="{DB1C18AA-3B2D-9B78-881A-FD6931A87E87}"/>
              </a:ext>
            </a:extLst>
          </p:cNvPr>
          <p:cNvSpPr txBox="1"/>
          <p:nvPr/>
        </p:nvSpPr>
        <p:spPr>
          <a:xfrm>
            <a:off x="4580281" y="4191487"/>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Writing the report</a:t>
            </a:r>
          </a:p>
        </p:txBody>
      </p:sp>
      <p:sp>
        <p:nvSpPr>
          <p:cNvPr id="57" name="TextBox 56">
            <a:extLst>
              <a:ext uri="{FF2B5EF4-FFF2-40B4-BE49-F238E27FC236}">
                <a16:creationId xmlns:a16="http://schemas.microsoft.com/office/drawing/2014/main" id="{170442AF-7318-654C-A319-F8BA4A23283F}"/>
              </a:ext>
            </a:extLst>
          </p:cNvPr>
          <p:cNvSpPr txBox="1"/>
          <p:nvPr/>
        </p:nvSpPr>
        <p:spPr>
          <a:xfrm>
            <a:off x="7328615" y="4876375"/>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All the CSS styles</a:t>
            </a:r>
          </a:p>
        </p:txBody>
      </p:sp>
      <p:sp>
        <p:nvSpPr>
          <p:cNvPr id="58" name="TextBox 57">
            <a:extLst>
              <a:ext uri="{FF2B5EF4-FFF2-40B4-BE49-F238E27FC236}">
                <a16:creationId xmlns:a16="http://schemas.microsoft.com/office/drawing/2014/main" id="{37C5C2F9-6A23-74F0-4215-5117DA861552}"/>
              </a:ext>
            </a:extLst>
          </p:cNvPr>
          <p:cNvSpPr txBox="1"/>
          <p:nvPr/>
        </p:nvSpPr>
        <p:spPr>
          <a:xfrm>
            <a:off x="7030973" y="5464051"/>
            <a:ext cx="274833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Play Again &amp; Exit buttons</a:t>
            </a:r>
          </a:p>
        </p:txBody>
      </p:sp>
      <p:sp>
        <p:nvSpPr>
          <p:cNvPr id="59" name="TextBox 58">
            <a:extLst>
              <a:ext uri="{FF2B5EF4-FFF2-40B4-BE49-F238E27FC236}">
                <a16:creationId xmlns:a16="http://schemas.microsoft.com/office/drawing/2014/main" id="{E81CD73B-96ED-FA0A-71E6-5B520869B9CE}"/>
              </a:ext>
            </a:extLst>
          </p:cNvPr>
          <p:cNvSpPr txBox="1"/>
          <p:nvPr/>
        </p:nvSpPr>
        <p:spPr>
          <a:xfrm>
            <a:off x="1552983" y="3469296"/>
            <a:ext cx="274833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Handle for exceeding number 9</a:t>
            </a:r>
          </a:p>
        </p:txBody>
      </p:sp>
    </p:spTree>
    <p:extLst>
      <p:ext uri="{BB962C8B-B14F-4D97-AF65-F5344CB8AC3E}">
        <p14:creationId xmlns:p14="http://schemas.microsoft.com/office/powerpoint/2010/main" val="422290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625299" y="163482"/>
            <a:ext cx="9950103" cy="1507376"/>
          </a:xfrm>
        </p:spPr>
        <p:txBody>
          <a:bodyPr/>
          <a:lstStyle/>
          <a:p>
            <a:r>
              <a:rPr lang="en-US" dirty="0"/>
              <a:t>The Description</a:t>
            </a:r>
          </a:p>
        </p:txBody>
      </p:sp>
      <p:sp>
        <p:nvSpPr>
          <p:cNvPr id="3" name="Content Placeholder 2">
            <a:extLst>
              <a:ext uri="{FF2B5EF4-FFF2-40B4-BE49-F238E27FC236}">
                <a16:creationId xmlns:a16="http://schemas.microsoft.com/office/drawing/2014/main" id="{097A11D7-3C48-0346-B069-B87C15D266AA}"/>
              </a:ext>
            </a:extLst>
          </p:cNvPr>
          <p:cNvSpPr>
            <a:spLocks noGrp="1"/>
          </p:cNvSpPr>
          <p:nvPr>
            <p:ph idx="1"/>
          </p:nvPr>
        </p:nvSpPr>
        <p:spPr>
          <a:xfrm>
            <a:off x="672957" y="2134502"/>
            <a:ext cx="10438544" cy="3208060"/>
          </a:xfrm>
        </p:spPr>
        <p:txBody>
          <a:bodyPr>
            <a:normAutofit fontScale="92500" lnSpcReduction="20000"/>
          </a:bodyPr>
          <a:lstStyle/>
          <a:p>
            <a:pPr marL="0" indent="0">
              <a:buNone/>
            </a:pPr>
            <a:r>
              <a:rPr lang="en-US" sz="2000" dirty="0"/>
              <a:t>The </a:t>
            </a:r>
            <a:r>
              <a:rPr lang="en-US" sz="2000" b="1" dirty="0"/>
              <a:t>magic square </a:t>
            </a:r>
            <a:r>
              <a:rPr lang="en-US" sz="2000" dirty="0"/>
              <a:t>is a square array of positive integers in which the sums of the numbers in each row, each column, and both main diagonals are the same.</a:t>
            </a:r>
          </a:p>
          <a:p>
            <a:pPr marL="0" indent="0">
              <a:buNone/>
            </a:pPr>
            <a:endParaRPr lang="en-US" sz="1100" dirty="0"/>
          </a:p>
          <a:p>
            <a:pPr marL="0" indent="0">
              <a:buNone/>
            </a:pPr>
            <a:r>
              <a:rPr lang="en-US" sz="2000" dirty="0"/>
              <a:t>The magic square which is used in this project is a 3X3 square, and the sums should equal 15.</a:t>
            </a:r>
          </a:p>
          <a:p>
            <a:pPr marL="0" indent="0">
              <a:buNone/>
            </a:pPr>
            <a:endParaRPr lang="en-US" sz="1100" dirty="0"/>
          </a:p>
          <a:p>
            <a:pPr marL="0" indent="0">
              <a:buNone/>
            </a:pPr>
            <a:r>
              <a:rPr lang="en-US" sz="2000" dirty="0"/>
              <a:t>The way to play is to press the button to increase it by 1 until reaching the target then do the same for the rest of the buttons, and the game ends when reaching the magic square.</a:t>
            </a:r>
          </a:p>
          <a:p>
            <a:pPr marL="0" indent="0">
              <a:buNone/>
            </a:pPr>
            <a:endParaRPr lang="en-US" sz="1100" dirty="0"/>
          </a:p>
          <a:p>
            <a:pPr marL="0" indent="0">
              <a:buNone/>
            </a:pPr>
            <a:r>
              <a:rPr lang="en-US" sz="2000" dirty="0"/>
              <a:t>It is possible to empty the button using the right-click.</a:t>
            </a:r>
          </a:p>
          <a:p>
            <a:pPr marL="0" indent="0">
              <a:buNone/>
            </a:pPr>
            <a:endParaRPr lang="en-US" sz="2000" dirty="0"/>
          </a:p>
        </p:txBody>
      </p:sp>
      <p:pic>
        <p:nvPicPr>
          <p:cNvPr id="4" name="Picture 3" descr="A picture containing icon&#10;&#10;Description automatically generated">
            <a:extLst>
              <a:ext uri="{FF2B5EF4-FFF2-40B4-BE49-F238E27FC236}">
                <a16:creationId xmlns:a16="http://schemas.microsoft.com/office/drawing/2014/main" id="{9D209B39-70C6-831E-5360-035AE3C17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832" y="523023"/>
            <a:ext cx="1230684" cy="1230684"/>
          </a:xfrm>
          <a:prstGeom prst="rect">
            <a:avLst/>
          </a:prstGeom>
        </p:spPr>
      </p:pic>
    </p:spTree>
    <p:extLst>
      <p:ext uri="{BB962C8B-B14F-4D97-AF65-F5344CB8AC3E}">
        <p14:creationId xmlns:p14="http://schemas.microsoft.com/office/powerpoint/2010/main" val="297290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364699" y="258532"/>
            <a:ext cx="9950103" cy="1507376"/>
          </a:xfrm>
        </p:spPr>
        <p:txBody>
          <a:bodyPr/>
          <a:lstStyle/>
          <a:p>
            <a:r>
              <a:rPr lang="en-US" dirty="0"/>
              <a:t>The Solution Description</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507730" y="2759902"/>
            <a:ext cx="9950103" cy="995084"/>
          </a:xfrm>
        </p:spPr>
        <p:txBody>
          <a:bodyPr>
            <a:normAutofit/>
          </a:bodyPr>
          <a:lstStyle/>
          <a:p>
            <a:pPr marL="0" indent="0">
              <a:buNone/>
            </a:pPr>
            <a:r>
              <a:rPr lang="en-US" sz="2400" b="1" dirty="0"/>
              <a:t>The project consists of three parts:</a:t>
            </a:r>
          </a:p>
        </p:txBody>
      </p:sp>
      <p:sp>
        <p:nvSpPr>
          <p:cNvPr id="18" name="TextBox 17">
            <a:extLst>
              <a:ext uri="{FF2B5EF4-FFF2-40B4-BE49-F238E27FC236}">
                <a16:creationId xmlns:a16="http://schemas.microsoft.com/office/drawing/2014/main" id="{3CE94C34-2966-BFEF-E459-5D833E4FF821}"/>
              </a:ext>
            </a:extLst>
          </p:cNvPr>
          <p:cNvSpPr txBox="1"/>
          <p:nvPr/>
        </p:nvSpPr>
        <p:spPr>
          <a:xfrm>
            <a:off x="864949" y="3535545"/>
            <a:ext cx="6095144" cy="169193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t>Home Page scene.</a:t>
            </a:r>
          </a:p>
          <a:p>
            <a:pPr marL="285750" indent="-285750">
              <a:lnSpc>
                <a:spcPct val="150000"/>
              </a:lnSpc>
              <a:buFont typeface="Arial" panose="020B0604020202020204" pitchFamily="34" charset="0"/>
              <a:buChar char="•"/>
            </a:pPr>
            <a:r>
              <a:rPr lang="en-US" sz="2400" dirty="0"/>
              <a:t>Game scene.</a:t>
            </a:r>
          </a:p>
          <a:p>
            <a:pPr marL="285750" indent="-285750">
              <a:lnSpc>
                <a:spcPct val="150000"/>
              </a:lnSpc>
              <a:buFont typeface="Arial" panose="020B0604020202020204" pitchFamily="34" charset="0"/>
              <a:buChar char="•"/>
            </a:pPr>
            <a:r>
              <a:rPr lang="en-US" sz="2400" dirty="0"/>
              <a:t>Pop up page stage &amp; scene.</a:t>
            </a:r>
          </a:p>
        </p:txBody>
      </p:sp>
      <p:pic>
        <p:nvPicPr>
          <p:cNvPr id="19" name="Content Placeholder 5">
            <a:extLst>
              <a:ext uri="{FF2B5EF4-FFF2-40B4-BE49-F238E27FC236}">
                <a16:creationId xmlns:a16="http://schemas.microsoft.com/office/drawing/2014/main" id="{FA3CAEAA-C075-E56E-5D24-EF00F7AF1578}"/>
              </a:ext>
            </a:extLst>
          </p:cNvPr>
          <p:cNvPicPr>
            <a:picLocks noChangeAspect="1"/>
          </p:cNvPicPr>
          <p:nvPr/>
        </p:nvPicPr>
        <p:blipFill>
          <a:blip r:embed="rId2"/>
          <a:stretch>
            <a:fillRect/>
          </a:stretch>
        </p:blipFill>
        <p:spPr>
          <a:xfrm>
            <a:off x="5732157" y="449438"/>
            <a:ext cx="2738936" cy="2678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901E7081-C24B-DB65-AC67-2BA385BD72CB}"/>
              </a:ext>
            </a:extLst>
          </p:cNvPr>
          <p:cNvPicPr>
            <a:picLocks noChangeAspect="1"/>
          </p:cNvPicPr>
          <p:nvPr/>
        </p:nvPicPr>
        <p:blipFill>
          <a:blip r:embed="rId3"/>
          <a:stretch>
            <a:fillRect/>
          </a:stretch>
        </p:blipFill>
        <p:spPr>
          <a:xfrm>
            <a:off x="9088365" y="449438"/>
            <a:ext cx="2738936" cy="3408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97B26B68-197D-70D0-3417-79E2031388B1}"/>
              </a:ext>
            </a:extLst>
          </p:cNvPr>
          <p:cNvPicPr>
            <a:picLocks noChangeAspect="1"/>
          </p:cNvPicPr>
          <p:nvPr/>
        </p:nvPicPr>
        <p:blipFill>
          <a:blip r:embed="rId4"/>
          <a:stretch>
            <a:fillRect/>
          </a:stretch>
        </p:blipFill>
        <p:spPr>
          <a:xfrm>
            <a:off x="6249643" y="3515521"/>
            <a:ext cx="2493249" cy="2831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70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661258" y="-534418"/>
            <a:ext cx="9950103" cy="1507376"/>
          </a:xfrm>
        </p:spPr>
        <p:txBody>
          <a:bodyPr/>
          <a:lstStyle/>
          <a:p>
            <a:pPr>
              <a:lnSpc>
                <a:spcPct val="200000"/>
              </a:lnSpc>
            </a:pPr>
            <a:r>
              <a:rPr lang="en-US" sz="3200" dirty="0"/>
              <a:t>Home Page Scene</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568792" y="1218998"/>
            <a:ext cx="6427911" cy="1588417"/>
          </a:xfrm>
        </p:spPr>
        <p:txBody>
          <a:bodyPr>
            <a:normAutofit/>
          </a:bodyPr>
          <a:lstStyle/>
          <a:p>
            <a:pPr marL="0" indent="0">
              <a:buNone/>
            </a:pPr>
            <a:r>
              <a:rPr lang="en-US" sz="2400" b="1" dirty="0"/>
              <a:t>We use a grid pane to arrange the components inside the scene, and it consists of four parts: </a:t>
            </a:r>
          </a:p>
        </p:txBody>
      </p:sp>
      <p:pic>
        <p:nvPicPr>
          <p:cNvPr id="19" name="Content Placeholder 5">
            <a:extLst>
              <a:ext uri="{FF2B5EF4-FFF2-40B4-BE49-F238E27FC236}">
                <a16:creationId xmlns:a16="http://schemas.microsoft.com/office/drawing/2014/main" id="{FA3CAEAA-C075-E56E-5D24-EF00F7AF1578}"/>
              </a:ext>
            </a:extLst>
          </p:cNvPr>
          <p:cNvPicPr>
            <a:picLocks noChangeAspect="1"/>
          </p:cNvPicPr>
          <p:nvPr/>
        </p:nvPicPr>
        <p:blipFill>
          <a:blip r:embed="rId2"/>
          <a:stretch>
            <a:fillRect/>
          </a:stretch>
        </p:blipFill>
        <p:spPr>
          <a:xfrm>
            <a:off x="7406746" y="2235936"/>
            <a:ext cx="3502731" cy="3425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94EE1996-E8C0-001C-F3C9-F3CDA75A8ACF}"/>
              </a:ext>
            </a:extLst>
          </p:cNvPr>
          <p:cNvSpPr txBox="1"/>
          <p:nvPr/>
        </p:nvSpPr>
        <p:spPr>
          <a:xfrm>
            <a:off x="698183" y="2956883"/>
            <a:ext cx="6503542" cy="3139321"/>
          </a:xfrm>
          <a:prstGeom prst="rect">
            <a:avLst/>
          </a:prstGeom>
          <a:noFill/>
        </p:spPr>
        <p:txBody>
          <a:bodyPr wrap="square">
            <a:spAutoFit/>
          </a:bodyPr>
          <a:lstStyle/>
          <a:p>
            <a:pPr marL="342900" indent="-342900">
              <a:buFont typeface="Arial" panose="020B0604020202020204" pitchFamily="34" charset="0"/>
              <a:buChar char="•"/>
            </a:pPr>
            <a:r>
              <a:rPr lang="en-US" sz="2400" dirty="0"/>
              <a:t>Title of the game.</a:t>
            </a:r>
          </a:p>
          <a:p>
            <a:endParaRPr lang="en-US" sz="1000" dirty="0"/>
          </a:p>
          <a:p>
            <a:pPr marL="342900" indent="-342900">
              <a:buFont typeface="Arial" panose="020B0604020202020204" pitchFamily="34" charset="0"/>
              <a:buChar char="•"/>
            </a:pPr>
            <a:r>
              <a:rPr lang="en-US" sz="2400" dirty="0"/>
              <a:t>Square image.</a:t>
            </a:r>
          </a:p>
          <a:p>
            <a:endParaRPr lang="en-US" sz="1000" dirty="0"/>
          </a:p>
          <a:p>
            <a:pPr marL="342900" indent="-342900">
              <a:buFont typeface="Arial" panose="020B0604020202020204" pitchFamily="34" charset="0"/>
              <a:buChar char="•"/>
            </a:pPr>
            <a:r>
              <a:rPr lang="en-US" sz="2400" b="1" dirty="0">
                <a:solidFill>
                  <a:srgbClr val="00B050"/>
                </a:solidFill>
              </a:rPr>
              <a:t>Start button: </a:t>
            </a:r>
            <a:r>
              <a:rPr lang="en-US" sz="2400" dirty="0"/>
              <a:t>It changes the current stage scene to the game page scene using </a:t>
            </a:r>
            <a:r>
              <a:rPr lang="en-US" sz="2400" dirty="0" err="1"/>
              <a:t>setScene</a:t>
            </a:r>
            <a:r>
              <a:rPr lang="en-US" sz="2400" dirty="0"/>
              <a:t>() method.</a:t>
            </a:r>
          </a:p>
          <a:p>
            <a:endParaRPr lang="en-US" sz="1000" dirty="0"/>
          </a:p>
          <a:p>
            <a:pPr marL="342900" indent="-342900">
              <a:buFont typeface="Arial" panose="020B0604020202020204" pitchFamily="34" charset="0"/>
              <a:buChar char="•"/>
            </a:pPr>
            <a:r>
              <a:rPr lang="en-US" sz="2400" b="1" dirty="0">
                <a:solidFill>
                  <a:srgbClr val="00B050"/>
                </a:solidFill>
              </a:rPr>
              <a:t>Exit button: </a:t>
            </a:r>
            <a:r>
              <a:rPr lang="en-US" sz="2400" dirty="0"/>
              <a:t>It closes the whole program using close() method.</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832" y="523023"/>
            <a:ext cx="1230684" cy="1230684"/>
          </a:xfrm>
          <a:prstGeom prst="rect">
            <a:avLst/>
          </a:prstGeom>
        </p:spPr>
      </p:pic>
    </p:spTree>
    <p:extLst>
      <p:ext uri="{BB962C8B-B14F-4D97-AF65-F5344CB8AC3E}">
        <p14:creationId xmlns:p14="http://schemas.microsoft.com/office/powerpoint/2010/main" val="304822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782623" y="-408042"/>
            <a:ext cx="9950103" cy="1507376"/>
          </a:xfrm>
        </p:spPr>
        <p:txBody>
          <a:bodyPr/>
          <a:lstStyle/>
          <a:p>
            <a:pPr>
              <a:lnSpc>
                <a:spcPct val="150000"/>
              </a:lnSpc>
            </a:pPr>
            <a:r>
              <a:rPr lang="en-US" sz="3200" dirty="0"/>
              <a:t>Game Scene</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727742" y="1757919"/>
            <a:ext cx="6150707" cy="1588417"/>
          </a:xfrm>
        </p:spPr>
        <p:txBody>
          <a:bodyPr>
            <a:normAutofit/>
          </a:bodyPr>
          <a:lstStyle/>
          <a:p>
            <a:pPr marL="0" indent="0">
              <a:buNone/>
            </a:pPr>
            <a:r>
              <a:rPr lang="en-US" sz="2400" b="1" dirty="0"/>
              <a:t>We use a grid pane to arrange the components inside the scene, and it consists of three parts: </a:t>
            </a:r>
          </a:p>
          <a:p>
            <a:pPr marL="0" indent="0">
              <a:buNone/>
            </a:pPr>
            <a:endParaRPr lang="en-US" sz="2400" b="1" dirty="0"/>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sp>
        <p:nvSpPr>
          <p:cNvPr id="9" name="Content Placeholder 15">
            <a:extLst>
              <a:ext uri="{FF2B5EF4-FFF2-40B4-BE49-F238E27FC236}">
                <a16:creationId xmlns:a16="http://schemas.microsoft.com/office/drawing/2014/main" id="{05CCB56C-DA54-CB7C-3F8F-F34258B71A42}"/>
              </a:ext>
            </a:extLst>
          </p:cNvPr>
          <p:cNvSpPr txBox="1">
            <a:spLocks/>
          </p:cNvSpPr>
          <p:nvPr/>
        </p:nvSpPr>
        <p:spPr>
          <a:xfrm>
            <a:off x="1108822" y="3600351"/>
            <a:ext cx="6427911" cy="15884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Filling boxes.</a:t>
            </a:r>
          </a:p>
          <a:p>
            <a:r>
              <a:rPr lang="en-US" sz="2400" dirty="0"/>
              <a:t>Result circles.</a:t>
            </a:r>
          </a:p>
          <a:p>
            <a:r>
              <a:rPr lang="en-US" sz="2400" dirty="0"/>
              <a:t>Exit and clean buttons.</a:t>
            </a:r>
          </a:p>
        </p:txBody>
      </p:sp>
      <p:pic>
        <p:nvPicPr>
          <p:cNvPr id="13" name="Picture 12">
            <a:extLst>
              <a:ext uri="{FF2B5EF4-FFF2-40B4-BE49-F238E27FC236}">
                <a16:creationId xmlns:a16="http://schemas.microsoft.com/office/drawing/2014/main" id="{572A1D68-8D02-2E8D-B4A6-E875AFFC37AE}"/>
              </a:ext>
            </a:extLst>
          </p:cNvPr>
          <p:cNvPicPr>
            <a:picLocks noChangeAspect="1"/>
          </p:cNvPicPr>
          <p:nvPr/>
        </p:nvPicPr>
        <p:blipFill>
          <a:blip r:embed="rId3"/>
          <a:stretch>
            <a:fillRect/>
          </a:stretch>
        </p:blipFill>
        <p:spPr>
          <a:xfrm>
            <a:off x="7244223" y="1503903"/>
            <a:ext cx="3488503" cy="4341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707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243656"/>
            <a:ext cx="9950103" cy="1507376"/>
          </a:xfrm>
        </p:spPr>
        <p:txBody>
          <a:bodyPr/>
          <a:lstStyle/>
          <a:p>
            <a:pPr>
              <a:lnSpc>
                <a:spcPct val="150000"/>
              </a:lnSpc>
            </a:pPr>
            <a:r>
              <a:rPr lang="en-US" sz="3200" dirty="0"/>
              <a:t>- Filling Boxes</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369870" y="1650040"/>
            <a:ext cx="6493267" cy="4761033"/>
          </a:xfrm>
        </p:spPr>
        <p:txBody>
          <a:bodyPr>
            <a:noAutofit/>
          </a:bodyPr>
          <a:lstStyle/>
          <a:p>
            <a:pPr marL="0" indent="0">
              <a:buNone/>
            </a:pPr>
            <a:r>
              <a:rPr lang="en-US" sz="2000" dirty="0"/>
              <a:t>It consists of an array that has 9 buttons. Each button can have a number from 1 to 9 without any duplication and that is done by using an arrayList with increaseButtonNumber() function and each time a button is pressed it will check whether the number is used or not. If the number is not used it will set the number to the box and if it is used it will move to the next number.</a:t>
            </a:r>
          </a:p>
          <a:p>
            <a:pPr marL="0" indent="0">
              <a:buNone/>
            </a:pPr>
            <a:r>
              <a:rPr lang="en-US" sz="2000" dirty="0"/>
              <a:t>The user have the ability to empty the box using the right-click button which will apply </a:t>
            </a:r>
            <a:r>
              <a:rPr lang="en-US" sz="2000" dirty="0" err="1"/>
              <a:t>setToEmpty</a:t>
            </a:r>
            <a:r>
              <a:rPr lang="en-US" sz="2000" dirty="0"/>
              <a:t>() function to the box.</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pic>
        <p:nvPicPr>
          <p:cNvPr id="4" name="Picture 3">
            <a:extLst>
              <a:ext uri="{FF2B5EF4-FFF2-40B4-BE49-F238E27FC236}">
                <a16:creationId xmlns:a16="http://schemas.microsoft.com/office/drawing/2014/main" id="{60F8D0CE-77C1-0793-1E4E-56B856866934}"/>
              </a:ext>
            </a:extLst>
          </p:cNvPr>
          <p:cNvPicPr>
            <a:picLocks noChangeAspect="1"/>
          </p:cNvPicPr>
          <p:nvPr/>
        </p:nvPicPr>
        <p:blipFill>
          <a:blip r:embed="rId3"/>
          <a:stretch>
            <a:fillRect/>
          </a:stretch>
        </p:blipFill>
        <p:spPr>
          <a:xfrm>
            <a:off x="7218493" y="1332466"/>
            <a:ext cx="3514233" cy="4398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817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243656"/>
            <a:ext cx="9950103" cy="1507376"/>
          </a:xfrm>
        </p:spPr>
        <p:txBody>
          <a:bodyPr/>
          <a:lstStyle/>
          <a:p>
            <a:r>
              <a:rPr lang="en-US" sz="3200" dirty="0"/>
              <a:t>- Result Circles </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369870" y="1650040"/>
            <a:ext cx="6493267" cy="4761033"/>
          </a:xfrm>
        </p:spPr>
        <p:txBody>
          <a:bodyPr>
            <a:noAutofit/>
          </a:bodyPr>
          <a:lstStyle/>
          <a:p>
            <a:pPr marL="0" indent="0">
              <a:buNone/>
            </a:pPr>
            <a:r>
              <a:rPr lang="en-US" sz="2000" dirty="0"/>
              <a:t>It consists of an array that has 16 button. The functionality of these circles is to show the sums of each column, row and diagonal.</a:t>
            </a:r>
          </a:p>
          <a:p>
            <a:pPr marL="0" indent="0">
              <a:buNone/>
            </a:pPr>
            <a:r>
              <a:rPr lang="en-US" sz="2000" dirty="0"/>
              <a:t>Each time a filling button is pressed the </a:t>
            </a:r>
            <a:r>
              <a:rPr lang="en-US" sz="2000" dirty="0" err="1"/>
              <a:t>resultCircleValues</a:t>
            </a:r>
            <a:r>
              <a:rPr lang="en-US" sz="2000" dirty="0"/>
              <a:t>() function will be applied and it will update the text of all circles to the sum of the related filling boxes values.</a:t>
            </a:r>
          </a:p>
          <a:p>
            <a:pPr marL="0" indent="0">
              <a:buNone/>
            </a:pPr>
            <a:r>
              <a:rPr lang="en-US" sz="2000" dirty="0"/>
              <a:t>The border color of each circle will be changed according to the value inside it. If the sum is 15 it will be </a:t>
            </a:r>
            <a:r>
              <a:rPr lang="en-US" sz="2000" b="1" dirty="0">
                <a:solidFill>
                  <a:srgbClr val="00B050"/>
                </a:solidFill>
              </a:rPr>
              <a:t>green</a:t>
            </a:r>
            <a:r>
              <a:rPr lang="en-US" sz="2000" dirty="0"/>
              <a:t> else it will be </a:t>
            </a:r>
            <a:r>
              <a:rPr lang="en-US" sz="2000" b="1" dirty="0">
                <a:solidFill>
                  <a:srgbClr val="FF0000"/>
                </a:solidFill>
              </a:rPr>
              <a:t>red</a:t>
            </a:r>
            <a:r>
              <a:rPr lang="en-US" sz="2000" dirty="0"/>
              <a:t>.</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pic>
        <p:nvPicPr>
          <p:cNvPr id="4" name="Picture 3">
            <a:extLst>
              <a:ext uri="{FF2B5EF4-FFF2-40B4-BE49-F238E27FC236}">
                <a16:creationId xmlns:a16="http://schemas.microsoft.com/office/drawing/2014/main" id="{60F8D0CE-77C1-0793-1E4E-56B856866934}"/>
              </a:ext>
            </a:extLst>
          </p:cNvPr>
          <p:cNvPicPr>
            <a:picLocks noChangeAspect="1"/>
          </p:cNvPicPr>
          <p:nvPr/>
        </p:nvPicPr>
        <p:blipFill>
          <a:blip r:embed="rId3"/>
          <a:stretch>
            <a:fillRect/>
          </a:stretch>
        </p:blipFill>
        <p:spPr>
          <a:xfrm>
            <a:off x="7218493" y="1332466"/>
            <a:ext cx="3514233" cy="4398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758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243656"/>
            <a:ext cx="9950103" cy="1507376"/>
          </a:xfrm>
        </p:spPr>
        <p:txBody>
          <a:bodyPr/>
          <a:lstStyle/>
          <a:p>
            <a:r>
              <a:rPr lang="en-US" sz="3200" dirty="0"/>
              <a:t>- Exit &amp; Clean </a:t>
            </a:r>
            <a:r>
              <a:rPr lang="en-US" dirty="0"/>
              <a:t>B</a:t>
            </a:r>
            <a:r>
              <a:rPr lang="en-US" sz="3200" dirty="0"/>
              <a:t>uttons</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439989" y="1840112"/>
            <a:ext cx="6493267" cy="4761033"/>
          </a:xfrm>
        </p:spPr>
        <p:txBody>
          <a:bodyPr>
            <a:noAutofit/>
          </a:bodyPr>
          <a:lstStyle/>
          <a:p>
            <a:pPr marL="342900" indent="-342900">
              <a:buFont typeface="Arial" panose="020B0604020202020204" pitchFamily="34" charset="0"/>
              <a:buChar char="•"/>
            </a:pPr>
            <a:r>
              <a:rPr lang="en-US" sz="2100" b="1" dirty="0">
                <a:solidFill>
                  <a:srgbClr val="D36539"/>
                </a:solidFill>
              </a:rPr>
              <a:t>Exit button: </a:t>
            </a:r>
            <a:r>
              <a:rPr lang="en-US" sz="2000" dirty="0"/>
              <a:t>It closes the whole program using close() method.</a:t>
            </a:r>
          </a:p>
          <a:p>
            <a:pPr marL="342900" indent="-342900">
              <a:buFont typeface="Arial" panose="020B0604020202020204" pitchFamily="34" charset="0"/>
              <a:buChar char="•"/>
            </a:pPr>
            <a:r>
              <a:rPr lang="en-US" sz="2100" b="1" dirty="0">
                <a:solidFill>
                  <a:srgbClr val="39589F"/>
                </a:solidFill>
              </a:rPr>
              <a:t>Clean button: </a:t>
            </a:r>
            <a:r>
              <a:rPr lang="en-US" sz="2000" dirty="0"/>
              <a:t>It set the filling boxes and the result circles to the default value by removing all the elements of the arrayList that is used to fill the boxes then it will apply the </a:t>
            </a:r>
            <a:r>
              <a:rPr lang="en-US" sz="2000" dirty="0" err="1"/>
              <a:t>resultCirculeValues</a:t>
            </a:r>
            <a:r>
              <a:rPr lang="en-US" sz="2000" dirty="0"/>
              <a:t>() function which will set the result circles to the default value then we use for loop to change the color of the border to the default.</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pic>
        <p:nvPicPr>
          <p:cNvPr id="7" name="Picture 6">
            <a:extLst>
              <a:ext uri="{FF2B5EF4-FFF2-40B4-BE49-F238E27FC236}">
                <a16:creationId xmlns:a16="http://schemas.microsoft.com/office/drawing/2014/main" id="{D1B5506D-E762-40EB-250B-1714D4AC2C8F}"/>
              </a:ext>
            </a:extLst>
          </p:cNvPr>
          <p:cNvPicPr>
            <a:picLocks noChangeAspect="1"/>
          </p:cNvPicPr>
          <p:nvPr/>
        </p:nvPicPr>
        <p:blipFill>
          <a:blip r:embed="rId3"/>
          <a:stretch>
            <a:fillRect/>
          </a:stretch>
        </p:blipFill>
        <p:spPr>
          <a:xfrm>
            <a:off x="7218494" y="1424069"/>
            <a:ext cx="3589469" cy="4467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974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460675"/>
            <a:ext cx="9950103" cy="1507376"/>
          </a:xfrm>
        </p:spPr>
        <p:txBody>
          <a:bodyPr/>
          <a:lstStyle/>
          <a:p>
            <a:r>
              <a:rPr lang="en-US" sz="3200" dirty="0"/>
              <a:t>Pop Up</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496497" y="1403461"/>
            <a:ext cx="6493267" cy="2120576"/>
          </a:xfrm>
        </p:spPr>
        <p:txBody>
          <a:bodyPr>
            <a:noAutofit/>
          </a:bodyPr>
          <a:lstStyle/>
          <a:p>
            <a:pPr marL="0" indent="0">
              <a:buNone/>
            </a:pPr>
            <a:r>
              <a:rPr lang="en-US" sz="2000" dirty="0"/>
              <a:t>Every time a filling box is pressed the </a:t>
            </a:r>
            <a:r>
              <a:rPr lang="en-US" sz="2000" dirty="0" err="1"/>
              <a:t>the</a:t>
            </a:r>
            <a:r>
              <a:rPr lang="en-US" sz="2000" dirty="0"/>
              <a:t> program will check the values of the result circles and if all of them equal 15 it will show the congratulations page by calling display method from the pop up class.</a:t>
            </a:r>
          </a:p>
          <a:p>
            <a:pPr marL="0" indent="0">
              <a:buNone/>
            </a:pPr>
            <a:r>
              <a:rPr lang="en-US" sz="2000" dirty="0"/>
              <a:t>It consists of three parts:</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039" y="431359"/>
            <a:ext cx="1230684" cy="1230684"/>
          </a:xfrm>
          <a:prstGeom prst="rect">
            <a:avLst/>
          </a:prstGeom>
        </p:spPr>
      </p:pic>
      <p:pic>
        <p:nvPicPr>
          <p:cNvPr id="8" name="Picture 7">
            <a:extLst>
              <a:ext uri="{FF2B5EF4-FFF2-40B4-BE49-F238E27FC236}">
                <a16:creationId xmlns:a16="http://schemas.microsoft.com/office/drawing/2014/main" id="{7FE9291B-51C0-A1AD-4737-91FB8E6DA4A3}"/>
              </a:ext>
            </a:extLst>
          </p:cNvPr>
          <p:cNvPicPr>
            <a:picLocks noChangeAspect="1"/>
          </p:cNvPicPr>
          <p:nvPr/>
        </p:nvPicPr>
        <p:blipFill>
          <a:blip r:embed="rId3"/>
          <a:stretch>
            <a:fillRect/>
          </a:stretch>
        </p:blipFill>
        <p:spPr>
          <a:xfrm>
            <a:off x="7638229" y="2061541"/>
            <a:ext cx="3186282" cy="3618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4023C4AE-CFC4-F98B-2783-BA67F636CE3E}"/>
              </a:ext>
            </a:extLst>
          </p:cNvPr>
          <p:cNvSpPr txBox="1"/>
          <p:nvPr/>
        </p:nvSpPr>
        <p:spPr>
          <a:xfrm>
            <a:off x="695558" y="3429000"/>
            <a:ext cx="6095144" cy="2677656"/>
          </a:xfrm>
          <a:prstGeom prst="rect">
            <a:avLst/>
          </a:prstGeom>
          <a:noFill/>
        </p:spPr>
        <p:txBody>
          <a:bodyPr wrap="square">
            <a:spAutoFit/>
          </a:bodyPr>
          <a:lstStyle/>
          <a:p>
            <a:pPr marL="285750" indent="-285750">
              <a:buFont typeface="Arial" panose="020B0604020202020204" pitchFamily="34" charset="0"/>
              <a:buChar char="•"/>
            </a:pPr>
            <a:r>
              <a:rPr lang="en-US" sz="1800" dirty="0"/>
              <a:t>Title.</a:t>
            </a:r>
          </a:p>
          <a:p>
            <a:endParaRPr lang="en-US" sz="1000" dirty="0"/>
          </a:p>
          <a:p>
            <a:pPr marL="285750" indent="-285750">
              <a:buFont typeface="Arial" panose="020B0604020202020204" pitchFamily="34" charset="0"/>
              <a:buChar char="•"/>
            </a:pPr>
            <a:r>
              <a:rPr lang="en-US" sz="2000" b="1" dirty="0">
                <a:solidFill>
                  <a:srgbClr val="C3863D"/>
                </a:solidFill>
              </a:rPr>
              <a:t>Play again button: </a:t>
            </a:r>
            <a:r>
              <a:rPr lang="en-US" sz="1800" dirty="0"/>
              <a:t>It will close the pop up page and apply the function display() which displays the pop up and return true then it will check if it is true it will do the same as clean button.</a:t>
            </a:r>
          </a:p>
          <a:p>
            <a:endParaRPr lang="en-US" sz="1000" dirty="0"/>
          </a:p>
          <a:p>
            <a:pPr marL="285750" indent="-285750">
              <a:buFont typeface="Arial" panose="020B0604020202020204" pitchFamily="34" charset="0"/>
              <a:buChar char="•"/>
            </a:pPr>
            <a:r>
              <a:rPr lang="en-US" sz="2000" b="1" dirty="0">
                <a:solidFill>
                  <a:srgbClr val="D36539"/>
                </a:solidFill>
              </a:rPr>
              <a:t>Exit button: </a:t>
            </a:r>
            <a:r>
              <a:rPr lang="en-US" sz="1800" dirty="0"/>
              <a:t>It will close the pop up page and check if the return value of display method is false it will close the game page.</a:t>
            </a:r>
          </a:p>
        </p:txBody>
      </p:sp>
    </p:spTree>
    <p:extLst>
      <p:ext uri="{BB962C8B-B14F-4D97-AF65-F5344CB8AC3E}">
        <p14:creationId xmlns:p14="http://schemas.microsoft.com/office/powerpoint/2010/main" val="3851588158"/>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708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Avenir Next LT Pro</vt:lpstr>
      <vt:lpstr>Avenir Next LT Pro Light</vt:lpstr>
      <vt:lpstr>Calibri</vt:lpstr>
      <vt:lpstr>BlocksVTI</vt:lpstr>
      <vt:lpstr>The Magic Square</vt:lpstr>
      <vt:lpstr>The Description</vt:lpstr>
      <vt:lpstr>The Solution Description</vt:lpstr>
      <vt:lpstr>Home Page Scene</vt:lpstr>
      <vt:lpstr>Game Scene</vt:lpstr>
      <vt:lpstr>- Filling Boxes</vt:lpstr>
      <vt:lpstr>- Result Circles </vt:lpstr>
      <vt:lpstr>- Exit &amp; Clean Buttons</vt:lpstr>
      <vt:lpstr>Pop Up</vt:lpstr>
      <vt:lpstr>All Cases</vt:lpstr>
      <vt:lpstr>Work Distribution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 Square</dc:title>
  <dc:creator>ABDULMOHSEN ALI AL ALI</dc:creator>
  <cp:lastModifiedBy>ABDULMOHSEN ALI AL ALI</cp:lastModifiedBy>
  <cp:revision>25</cp:revision>
  <dcterms:created xsi:type="dcterms:W3CDTF">2022-05-08T12:52:37Z</dcterms:created>
  <dcterms:modified xsi:type="dcterms:W3CDTF">2022-05-11T16:52:49Z</dcterms:modified>
</cp:coreProperties>
</file>